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wmf" ContentType="image/x-wmf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wdp" ContentType="image/vnd.ms-photo"/>
  <Default Extension="vml" ContentType="application/vnd.openxmlformats-officedocument.vmlDrawing"/>
  <Default Extension="tiff" ContentType="image/tiff"/>
  <Default Extension="avi" ContentType="video/x-msvideo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slides/slide76.xml" ContentType="application/vnd.openxmlformats-officedocument.presentationml.slide+xml"/>
  <Override PartName="/ppt/slides/slide77.xml" ContentType="application/vnd.openxmlformats-officedocument.presentationml.slide+xml"/>
  <Override PartName="/ppt/slides/slide78.xml" ContentType="application/vnd.openxmlformats-officedocument.presentationml.slide+xml"/>
  <Override PartName="/ppt/slides/slide79.xml" ContentType="application/vnd.openxmlformats-officedocument.presentationml.slide+xml"/>
  <Override PartName="/ppt/slides/slide80.xml" ContentType="application/vnd.openxmlformats-officedocument.presentationml.slide+xml"/>
  <Override PartName="/ppt/slides/slide81.xml" ContentType="application/vnd.openxmlformats-officedocument.presentationml.slide+xml"/>
  <Override PartName="/ppt/slides/slide82.xml" ContentType="application/vnd.openxmlformats-officedocument.presentationml.slide+xml"/>
  <Override PartName="/ppt/slides/slide83.xml" ContentType="application/vnd.openxmlformats-officedocument.presentationml.slide+xml"/>
  <Override PartName="/ppt/slides/slide84.xml" ContentType="application/vnd.openxmlformats-officedocument.presentationml.slide+xml"/>
  <Override PartName="/ppt/slides/slide85.xml" ContentType="application/vnd.openxmlformats-officedocument.presentationml.slide+xml"/>
  <Override PartName="/ppt/slides/slide86.xml" ContentType="application/vnd.openxmlformats-officedocument.presentationml.slide+xml"/>
  <Override PartName="/ppt/slides/slide87.xml" ContentType="application/vnd.openxmlformats-officedocument.presentationml.slide+xml"/>
  <Override PartName="/ppt/slides/slide88.xml" ContentType="application/vnd.openxmlformats-officedocument.presentationml.slide+xml"/>
  <Override PartName="/ppt/slides/slide89.xml" ContentType="application/vnd.openxmlformats-officedocument.presentationml.slide+xml"/>
  <Override PartName="/ppt/slides/slide90.xml" ContentType="application/vnd.openxmlformats-officedocument.presentationml.slide+xml"/>
  <Override PartName="/ppt/slides/slide91.xml" ContentType="application/vnd.openxmlformats-officedocument.presentationml.slide+xml"/>
  <Override PartName="/ppt/slides/slide92.xml" ContentType="application/vnd.openxmlformats-officedocument.presentationml.slide+xml"/>
  <Override PartName="/ppt/slides/slide93.xml" ContentType="application/vnd.openxmlformats-officedocument.presentationml.slide+xml"/>
  <Override PartName="/ppt/slides/slide94.xml" ContentType="application/vnd.openxmlformats-officedocument.presentationml.slide+xml"/>
  <Override PartName="/ppt/slides/slide95.xml" ContentType="application/vnd.openxmlformats-officedocument.presentationml.slide+xml"/>
  <Override PartName="/ppt/slides/slide96.xml" ContentType="application/vnd.openxmlformats-officedocument.presentationml.slide+xml"/>
  <Override PartName="/ppt/slides/slide97.xml" ContentType="application/vnd.openxmlformats-officedocument.presentationml.slide+xml"/>
  <Override PartName="/ppt/slides/slide98.xml" ContentType="application/vnd.openxmlformats-officedocument.presentationml.slide+xml"/>
  <Override PartName="/ppt/slides/slide99.xml" ContentType="application/vnd.openxmlformats-officedocument.presentationml.slide+xml"/>
  <Override PartName="/ppt/slides/slide100.xml" ContentType="application/vnd.openxmlformats-officedocument.presentationml.slide+xml"/>
  <Override PartName="/ppt/slides/slide101.xml" ContentType="application/vnd.openxmlformats-officedocument.presentationml.slide+xml"/>
  <Override PartName="/ppt/slides/slide102.xml" ContentType="application/vnd.openxmlformats-officedocument.presentationml.slide+xml"/>
  <Override PartName="/ppt/slides/slide103.xml" ContentType="application/vnd.openxmlformats-officedocument.presentationml.slide+xml"/>
  <Override PartName="/ppt/slides/slide104.xml" ContentType="application/vnd.openxmlformats-officedocument.presentationml.slide+xml"/>
  <Override PartName="/ppt/slides/slide105.xml" ContentType="application/vnd.openxmlformats-officedocument.presentationml.slide+xml"/>
  <Override PartName="/ppt/slides/slide106.xml" ContentType="application/vnd.openxmlformats-officedocument.presentationml.slide+xml"/>
  <Override PartName="/ppt/slides/slide107.xml" ContentType="application/vnd.openxmlformats-officedocument.presentationml.slide+xml"/>
  <Override PartName="/ppt/slides/slide108.xml" ContentType="application/vnd.openxmlformats-officedocument.presentationml.slide+xml"/>
  <Override PartName="/ppt/slides/slide109.xml" ContentType="application/vnd.openxmlformats-officedocument.presentationml.slide+xml"/>
  <Override PartName="/ppt/slides/slide110.xml" ContentType="application/vnd.openxmlformats-officedocument.presentationml.slide+xml"/>
  <Override PartName="/ppt/slides/slide111.xml" ContentType="application/vnd.openxmlformats-officedocument.presentationml.slide+xml"/>
  <Override PartName="/ppt/slides/slide112.xml" ContentType="application/vnd.openxmlformats-officedocument.presentationml.slide+xml"/>
  <Override PartName="/ppt/slides/slide113.xml" ContentType="application/vnd.openxmlformats-officedocument.presentationml.slide+xml"/>
  <Override PartName="/ppt/slides/slide114.xml" ContentType="application/vnd.openxmlformats-officedocument.presentationml.slide+xml"/>
  <Override PartName="/ppt/slides/slide115.xml" ContentType="application/vnd.openxmlformats-officedocument.presentationml.slide+xml"/>
  <Override PartName="/ppt/slides/slide116.xml" ContentType="application/vnd.openxmlformats-officedocument.presentationml.slide+xml"/>
  <Override PartName="/ppt/slides/slide117.xml" ContentType="application/vnd.openxmlformats-officedocument.presentationml.slide+xml"/>
  <Override PartName="/ppt/slides/slide118.xml" ContentType="application/vnd.openxmlformats-officedocument.presentationml.slide+xml"/>
  <Override PartName="/ppt/slides/slide119.xml" ContentType="application/vnd.openxmlformats-officedocument.presentationml.slide+xml"/>
  <Override PartName="/ppt/slides/slide120.xml" ContentType="application/vnd.openxmlformats-officedocument.presentationml.slide+xml"/>
  <Override PartName="/ppt/slides/slide121.xml" ContentType="application/vnd.openxmlformats-officedocument.presentationml.slide+xml"/>
  <Override PartName="/ppt/slides/slide122.xml" ContentType="application/vnd.openxmlformats-officedocument.presentationml.slide+xml"/>
  <Override PartName="/ppt/slides/slide123.xml" ContentType="application/vnd.openxmlformats-officedocument.presentationml.slide+xml"/>
  <Override PartName="/ppt/slides/slide124.xml" ContentType="application/vnd.openxmlformats-officedocument.presentationml.slide+xml"/>
  <Override PartName="/ppt/slides/slide125.xml" ContentType="application/vnd.openxmlformats-officedocument.presentationml.slide+xml"/>
  <Override PartName="/ppt/slides/slide126.xml" ContentType="application/vnd.openxmlformats-officedocument.presentationml.slide+xml"/>
  <Override PartName="/ppt/slides/slide127.xml" ContentType="application/vnd.openxmlformats-officedocument.presentationml.slide+xml"/>
  <Override PartName="/ppt/slides/slide128.xml" ContentType="application/vnd.openxmlformats-officedocument.presentationml.slide+xml"/>
  <Override PartName="/ppt/slides/slide129.xml" ContentType="application/vnd.openxmlformats-officedocument.presentationml.slide+xml"/>
  <Override PartName="/ppt/slides/slide130.xml" ContentType="application/vnd.openxmlformats-officedocument.presentationml.slide+xml"/>
  <Override PartName="/ppt/slides/slide131.xml" ContentType="application/vnd.openxmlformats-officedocument.presentationml.slide+xml"/>
  <Override PartName="/ppt/slides/slide132.xml" ContentType="application/vnd.openxmlformats-officedocument.presentationml.slide+xml"/>
  <Override PartName="/ppt/slides/slide133.xml" ContentType="application/vnd.openxmlformats-officedocument.presentationml.slide+xml"/>
  <Override PartName="/ppt/slides/slide134.xml" ContentType="application/vnd.openxmlformats-officedocument.presentationml.slide+xml"/>
  <Override PartName="/ppt/slides/slide135.xml" ContentType="application/vnd.openxmlformats-officedocument.presentationml.slide+xml"/>
  <Override PartName="/ppt/slides/slide136.xml" ContentType="application/vnd.openxmlformats-officedocument.presentationml.slide+xml"/>
  <Override PartName="/ppt/slides/slide137.xml" ContentType="application/vnd.openxmlformats-officedocument.presentationml.slide+xml"/>
  <Override PartName="/ppt/slides/slide138.xml" ContentType="application/vnd.openxmlformats-officedocument.presentationml.slide+xml"/>
  <Override PartName="/ppt/slides/slide139.xml" ContentType="application/vnd.openxmlformats-officedocument.presentationml.slide+xml"/>
  <Override PartName="/ppt/slides/slide140.xml" ContentType="application/vnd.openxmlformats-officedocument.presentationml.slide+xml"/>
  <Override PartName="/ppt/slides/slide141.xml" ContentType="application/vnd.openxmlformats-officedocument.presentationml.slide+xml"/>
  <Override PartName="/ppt/slides/slide142.xml" ContentType="application/vnd.openxmlformats-officedocument.presentationml.slide+xml"/>
  <Override PartName="/ppt/slides/slide143.xml" ContentType="application/vnd.openxmlformats-officedocument.presentationml.slide+xml"/>
  <Override PartName="/ppt/slides/slide144.xml" ContentType="application/vnd.openxmlformats-officedocument.presentationml.slide+xml"/>
  <Override PartName="/ppt/slides/slide145.xml" ContentType="application/vnd.openxmlformats-officedocument.presentationml.slide+xml"/>
  <Override PartName="/ppt/slides/slide146.xml" ContentType="application/vnd.openxmlformats-officedocument.presentationml.slide+xml"/>
  <Override PartName="/ppt/slides/slide147.xml" ContentType="application/vnd.openxmlformats-officedocument.presentationml.slide+xml"/>
  <Override PartName="/ppt/slides/slide148.xml" ContentType="application/vnd.openxmlformats-officedocument.presentationml.slide+xml"/>
  <Override PartName="/ppt/slides/slide149.xml" ContentType="application/vnd.openxmlformats-officedocument.presentationml.slide+xml"/>
  <Override PartName="/ppt/slides/slide150.xml" ContentType="application/vnd.openxmlformats-officedocument.presentationml.slide+xml"/>
  <Override PartName="/ppt/slides/slide151.xml" ContentType="application/vnd.openxmlformats-officedocument.presentationml.slide+xml"/>
  <Override PartName="/ppt/slides/slide152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ppt/notesSlides/notesSlide41.xml" ContentType="application/vnd.openxmlformats-officedocument.presentationml.notesSlide+xml"/>
  <Override PartName="/ppt/notesSlides/notesSlide42.xml" ContentType="application/vnd.openxmlformats-officedocument.presentationml.notesSlide+xml"/>
  <Override PartName="/ppt/notesSlides/notesSlide43.xml" ContentType="application/vnd.openxmlformats-officedocument.presentationml.notesSlide+xml"/>
  <Override PartName="/ppt/notesSlides/notesSlide44.xml" ContentType="application/vnd.openxmlformats-officedocument.presentationml.notesSlide+xml"/>
  <Override PartName="/ppt/notesSlides/notesSlide45.xml" ContentType="application/vnd.openxmlformats-officedocument.presentationml.notesSlide+xml"/>
  <Override PartName="/ppt/notesSlides/notesSlide46.xml" ContentType="application/vnd.openxmlformats-officedocument.presentationml.notesSlide+xml"/>
  <Override PartName="/ppt/notesSlides/notesSlide47.xml" ContentType="application/vnd.openxmlformats-officedocument.presentationml.notesSlide+xml"/>
  <Override PartName="/ppt/notesSlides/notesSlide48.xml" ContentType="application/vnd.openxmlformats-officedocument.presentationml.notesSlide+xml"/>
  <Override PartName="/ppt/notesSlides/notesSlide49.xml" ContentType="application/vnd.openxmlformats-officedocument.presentationml.notesSlide+xml"/>
  <Override PartName="/ppt/notesSlides/notesSlide50.xml" ContentType="application/vnd.openxmlformats-officedocument.presentationml.notesSlide+xml"/>
  <Override PartName="/ppt/notesSlides/notesSlide51.xml" ContentType="application/vnd.openxmlformats-officedocument.presentationml.notesSlide+xml"/>
  <Override PartName="/ppt/notesSlides/notesSlide52.xml" ContentType="application/vnd.openxmlformats-officedocument.presentationml.notesSlide+xml"/>
  <Override PartName="/ppt/notesSlides/notesSlide53.xml" ContentType="application/vnd.openxmlformats-officedocument.presentationml.notesSlide+xml"/>
  <Override PartName="/ppt/notesSlides/notesSlide54.xml" ContentType="application/vnd.openxmlformats-officedocument.presentationml.notesSlide+xml"/>
  <Override PartName="/ppt/notesSlides/notesSlide55.xml" ContentType="application/vnd.openxmlformats-officedocument.presentationml.notesSlide+xml"/>
  <Override PartName="/ppt/notesSlides/notesSlide56.xml" ContentType="application/vnd.openxmlformats-officedocument.presentationml.notesSlide+xml"/>
  <Override PartName="/ppt/notesSlides/notesSlide57.xml" ContentType="application/vnd.openxmlformats-officedocument.presentationml.notesSlide+xml"/>
  <Override PartName="/ppt/notesSlides/notesSlide58.xml" ContentType="application/vnd.openxmlformats-officedocument.presentationml.notesSlide+xml"/>
  <Override PartName="/ppt/notesSlides/notesSlide59.xml" ContentType="application/vnd.openxmlformats-officedocument.presentationml.notesSlide+xml"/>
  <Override PartName="/ppt/notesSlides/notesSlide60.xml" ContentType="application/vnd.openxmlformats-officedocument.presentationml.notesSlide+xml"/>
  <Override PartName="/ppt/notesSlides/notesSlide61.xml" ContentType="application/vnd.openxmlformats-officedocument.presentationml.notesSlide+xml"/>
  <Override PartName="/ppt/notesSlides/notesSlide62.xml" ContentType="application/vnd.openxmlformats-officedocument.presentationml.notesSlide+xml"/>
  <Override PartName="/ppt/notesSlides/notesSlide63.xml" ContentType="application/vnd.openxmlformats-officedocument.presentationml.notesSlide+xml"/>
  <Override PartName="/ppt/notesSlides/notesSlide64.xml" ContentType="application/vnd.openxmlformats-officedocument.presentationml.notesSlide+xml"/>
  <Override PartName="/ppt/notesSlides/notesSlide65.xml" ContentType="application/vnd.openxmlformats-officedocument.presentationml.notesSlide+xml"/>
  <Override PartName="/ppt/notesSlides/notesSlide66.xml" ContentType="application/vnd.openxmlformats-officedocument.presentationml.notesSlide+xml"/>
  <Override PartName="/ppt/notesSlides/notesSlide67.xml" ContentType="application/vnd.openxmlformats-officedocument.presentationml.notesSlide+xml"/>
  <Override PartName="/ppt/notesSlides/notesSlide68.xml" ContentType="application/vnd.openxmlformats-officedocument.presentationml.notesSlide+xml"/>
  <Override PartName="/ppt/notesSlides/notesSlide69.xml" ContentType="application/vnd.openxmlformats-officedocument.presentationml.notesSlide+xml"/>
  <Override PartName="/ppt/notesSlides/notesSlide70.xml" ContentType="application/vnd.openxmlformats-officedocument.presentationml.notesSlide+xml"/>
  <Override PartName="/ppt/media/image210.jpg" ContentType="image/png"/>
  <Override PartName="/ppt/notesSlides/notesSlide71.xml" ContentType="application/vnd.openxmlformats-officedocument.presentationml.notesSlide+xml"/>
  <Override PartName="/ppt/notesSlides/notesSlide72.xml" ContentType="application/vnd.openxmlformats-officedocument.presentationml.notesSlide+xml"/>
  <Override PartName="/ppt/notesSlides/notesSlide73.xml" ContentType="application/vnd.openxmlformats-officedocument.presentationml.notesSlide+xml"/>
  <Override PartName="/ppt/notesSlides/notesSlide74.xml" ContentType="application/vnd.openxmlformats-officedocument.presentationml.notesSlide+xml"/>
  <Override PartName="/ppt/notesSlides/notesSlide75.xml" ContentType="application/vnd.openxmlformats-officedocument.presentationml.notesSlide+xml"/>
  <Override PartName="/ppt/notesSlides/notesSlide76.xml" ContentType="application/vnd.openxmlformats-officedocument.presentationml.notesSlide+xml"/>
  <Override PartName="/ppt/notesSlides/notesSlide77.xml" ContentType="application/vnd.openxmlformats-officedocument.presentationml.notesSlide+xml"/>
  <Override PartName="/ppt/notesSlides/notesSlide7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  <p:sldMasterId id="2147483661" r:id="rId2"/>
  </p:sldMasterIdLst>
  <p:notesMasterIdLst>
    <p:notesMasterId r:id="rId155"/>
  </p:notesMasterIdLst>
  <p:sldIdLst>
    <p:sldId id="256" r:id="rId3"/>
    <p:sldId id="879" r:id="rId4"/>
    <p:sldId id="1291" r:id="rId5"/>
    <p:sldId id="1361" r:id="rId6"/>
    <p:sldId id="1292" r:id="rId7"/>
    <p:sldId id="1347" r:id="rId8"/>
    <p:sldId id="1362" r:id="rId9"/>
    <p:sldId id="969" r:id="rId10"/>
    <p:sldId id="1350" r:id="rId11"/>
    <p:sldId id="1045" r:id="rId12"/>
    <p:sldId id="1353" r:id="rId13"/>
    <p:sldId id="1349" r:id="rId14"/>
    <p:sldId id="1146" r:id="rId15"/>
    <p:sldId id="1210" r:id="rId16"/>
    <p:sldId id="1211" r:id="rId17"/>
    <p:sldId id="596" r:id="rId18"/>
    <p:sldId id="1255" r:id="rId19"/>
    <p:sldId id="1363" r:id="rId20"/>
    <p:sldId id="1296" r:id="rId21"/>
    <p:sldId id="1351" r:id="rId22"/>
    <p:sldId id="784" r:id="rId23"/>
    <p:sldId id="1352" r:id="rId24"/>
    <p:sldId id="1293" r:id="rId25"/>
    <p:sldId id="1298" r:id="rId26"/>
    <p:sldId id="1301" r:id="rId27"/>
    <p:sldId id="790" r:id="rId28"/>
    <p:sldId id="1303" r:id="rId29"/>
    <p:sldId id="1304" r:id="rId30"/>
    <p:sldId id="1339" r:id="rId31"/>
    <p:sldId id="1148" r:id="rId32"/>
    <p:sldId id="897" r:id="rId33"/>
    <p:sldId id="1149" r:id="rId34"/>
    <p:sldId id="1364" r:id="rId35"/>
    <p:sldId id="1275" r:id="rId36"/>
    <p:sldId id="1276" r:id="rId37"/>
    <p:sldId id="1322" r:id="rId38"/>
    <p:sldId id="1323" r:id="rId39"/>
    <p:sldId id="1365" r:id="rId40"/>
    <p:sldId id="1354" r:id="rId41"/>
    <p:sldId id="1358" r:id="rId42"/>
    <p:sldId id="1357" r:id="rId43"/>
    <p:sldId id="1324" r:id="rId44"/>
    <p:sldId id="1359" r:id="rId45"/>
    <p:sldId id="1366" r:id="rId46"/>
    <p:sldId id="1321" r:id="rId47"/>
    <p:sldId id="1325" r:id="rId48"/>
    <p:sldId id="1328" r:id="rId49"/>
    <p:sldId id="1329" r:id="rId50"/>
    <p:sldId id="1372" r:id="rId51"/>
    <p:sldId id="915" r:id="rId52"/>
    <p:sldId id="916" r:id="rId53"/>
    <p:sldId id="917" r:id="rId54"/>
    <p:sldId id="918" r:id="rId55"/>
    <p:sldId id="919" r:id="rId56"/>
    <p:sldId id="1367" r:id="rId57"/>
    <p:sldId id="936" r:id="rId58"/>
    <p:sldId id="937" r:id="rId59"/>
    <p:sldId id="986" r:id="rId60"/>
    <p:sldId id="1368" r:id="rId61"/>
    <p:sldId id="920" r:id="rId62"/>
    <p:sldId id="1376" r:id="rId63"/>
    <p:sldId id="1377" r:id="rId64"/>
    <p:sldId id="1378" r:id="rId65"/>
    <p:sldId id="923" r:id="rId66"/>
    <p:sldId id="924" r:id="rId67"/>
    <p:sldId id="1049" r:id="rId68"/>
    <p:sldId id="1135" r:id="rId69"/>
    <p:sldId id="1369" r:id="rId70"/>
    <p:sldId id="834" r:id="rId71"/>
    <p:sldId id="1379" r:id="rId72"/>
    <p:sldId id="1381" r:id="rId73"/>
    <p:sldId id="1391" r:id="rId74"/>
    <p:sldId id="1392" r:id="rId75"/>
    <p:sldId id="1383" r:id="rId76"/>
    <p:sldId id="1387" r:id="rId77"/>
    <p:sldId id="1388" r:id="rId78"/>
    <p:sldId id="1389" r:id="rId79"/>
    <p:sldId id="699" r:id="rId80"/>
    <p:sldId id="682" r:id="rId81"/>
    <p:sldId id="1162" r:id="rId82"/>
    <p:sldId id="1094" r:id="rId83"/>
    <p:sldId id="1370" r:id="rId84"/>
    <p:sldId id="1164" r:id="rId85"/>
    <p:sldId id="1091" r:id="rId86"/>
    <p:sldId id="1206" r:id="rId87"/>
    <p:sldId id="980" r:id="rId88"/>
    <p:sldId id="1016" r:id="rId89"/>
    <p:sldId id="1081" r:id="rId90"/>
    <p:sldId id="981" r:id="rId91"/>
    <p:sldId id="1208" r:id="rId92"/>
    <p:sldId id="1371" r:id="rId93"/>
    <p:sldId id="984" r:id="rId94"/>
    <p:sldId id="985" r:id="rId95"/>
    <p:sldId id="863" r:id="rId96"/>
    <p:sldId id="864" r:id="rId97"/>
    <p:sldId id="1092" r:id="rId98"/>
    <p:sldId id="1089" r:id="rId99"/>
    <p:sldId id="1390" r:id="rId100"/>
    <p:sldId id="1038" r:id="rId101"/>
    <p:sldId id="1240" r:id="rId102"/>
    <p:sldId id="1272" r:id="rId103"/>
    <p:sldId id="1341" r:id="rId104"/>
    <p:sldId id="1342" r:id="rId105"/>
    <p:sldId id="1267" r:id="rId106"/>
    <p:sldId id="1310" r:id="rId107"/>
    <p:sldId id="1147" r:id="rId108"/>
    <p:sldId id="1138" r:id="rId109"/>
    <p:sldId id="865" r:id="rId110"/>
    <p:sldId id="1002" r:id="rId111"/>
    <p:sldId id="956" r:id="rId112"/>
    <p:sldId id="869" r:id="rId113"/>
    <p:sldId id="1003" r:id="rId114"/>
    <p:sldId id="875" r:id="rId115"/>
    <p:sldId id="1233" r:id="rId116"/>
    <p:sldId id="1015" r:id="rId117"/>
    <p:sldId id="1067" r:id="rId118"/>
    <p:sldId id="1071" r:id="rId119"/>
    <p:sldId id="1068" r:id="rId120"/>
    <p:sldId id="1069" r:id="rId121"/>
    <p:sldId id="1169" r:id="rId122"/>
    <p:sldId id="1180" r:id="rId123"/>
    <p:sldId id="1181" r:id="rId124"/>
    <p:sldId id="1182" r:id="rId125"/>
    <p:sldId id="1183" r:id="rId126"/>
    <p:sldId id="1170" r:id="rId127"/>
    <p:sldId id="1189" r:id="rId128"/>
    <p:sldId id="1190" r:id="rId129"/>
    <p:sldId id="1192" r:id="rId130"/>
    <p:sldId id="1171" r:id="rId131"/>
    <p:sldId id="1193" r:id="rId132"/>
    <p:sldId id="1194" r:id="rId133"/>
    <p:sldId id="1175" r:id="rId134"/>
    <p:sldId id="1176" r:id="rId135"/>
    <p:sldId id="1177" r:id="rId136"/>
    <p:sldId id="1174" r:id="rId137"/>
    <p:sldId id="1178" r:id="rId138"/>
    <p:sldId id="1172" r:id="rId139"/>
    <p:sldId id="1179" r:id="rId140"/>
    <p:sldId id="1195" r:id="rId141"/>
    <p:sldId id="1200" r:id="rId142"/>
    <p:sldId id="1203" r:id="rId143"/>
    <p:sldId id="1204" r:id="rId144"/>
    <p:sldId id="1205" r:id="rId145"/>
    <p:sldId id="1207" r:id="rId146"/>
    <p:sldId id="1032" r:id="rId147"/>
    <p:sldId id="1033" r:id="rId148"/>
    <p:sldId id="1034" r:id="rId149"/>
    <p:sldId id="1035" r:id="rId150"/>
    <p:sldId id="1036" r:id="rId151"/>
    <p:sldId id="1037" r:id="rId152"/>
    <p:sldId id="1031" r:id="rId153"/>
    <p:sldId id="1078" r:id="rId154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Tezaur, Irina" initials="TI" lastIdx="2" clrIdx="0">
    <p:extLst>
      <p:ext uri="{19B8F6BF-5375-455C-9EA6-DF929625EA0E}">
        <p15:presenceInfo xmlns:p15="http://schemas.microsoft.com/office/powerpoint/2012/main" userId="S-1-5-21-2076390139-1363556362-943750798-386308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A5F7BA"/>
    <a:srgbClr val="CCFF99"/>
    <a:srgbClr val="FFCCCC"/>
    <a:srgbClr val="FFCC99"/>
    <a:srgbClr val="F5D699"/>
    <a:srgbClr val="FFFF99"/>
    <a:srgbClr val="FF7C80"/>
    <a:srgbClr val="FFFFFF"/>
    <a:srgbClr val="FFCCFF"/>
    <a:srgbClr val="3B614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25183" autoAdjust="0"/>
    <p:restoredTop sz="91888" autoAdjust="0"/>
  </p:normalViewPr>
  <p:slideViewPr>
    <p:cSldViewPr>
      <p:cViewPr varScale="1">
        <p:scale>
          <a:sx n="73" d="100"/>
          <a:sy n="73" d="100"/>
        </p:scale>
        <p:origin x="906" y="54"/>
      </p:cViewPr>
      <p:guideLst>
        <p:guide orient="horz" pos="2160"/>
        <p:guide pos="2880"/>
      </p:guideLst>
    </p:cSldViewPr>
  </p:slideViewPr>
  <p:notesTextViewPr>
    <p:cViewPr>
      <p:scale>
        <a:sx n="125" d="100"/>
        <a:sy n="125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4.xml"/><Relationship Id="rId117" Type="http://schemas.openxmlformats.org/officeDocument/2006/relationships/slide" Target="slides/slide115.xml"/><Relationship Id="rId21" Type="http://schemas.openxmlformats.org/officeDocument/2006/relationships/slide" Target="slides/slide19.xml"/><Relationship Id="rId42" Type="http://schemas.openxmlformats.org/officeDocument/2006/relationships/slide" Target="slides/slide40.xml"/><Relationship Id="rId47" Type="http://schemas.openxmlformats.org/officeDocument/2006/relationships/slide" Target="slides/slide45.xml"/><Relationship Id="rId63" Type="http://schemas.openxmlformats.org/officeDocument/2006/relationships/slide" Target="slides/slide61.xml"/><Relationship Id="rId68" Type="http://schemas.openxmlformats.org/officeDocument/2006/relationships/slide" Target="slides/slide66.xml"/><Relationship Id="rId84" Type="http://schemas.openxmlformats.org/officeDocument/2006/relationships/slide" Target="slides/slide82.xml"/><Relationship Id="rId89" Type="http://schemas.openxmlformats.org/officeDocument/2006/relationships/slide" Target="slides/slide87.xml"/><Relationship Id="rId112" Type="http://schemas.openxmlformats.org/officeDocument/2006/relationships/slide" Target="slides/slide110.xml"/><Relationship Id="rId133" Type="http://schemas.openxmlformats.org/officeDocument/2006/relationships/slide" Target="slides/slide131.xml"/><Relationship Id="rId138" Type="http://schemas.openxmlformats.org/officeDocument/2006/relationships/slide" Target="slides/slide136.xml"/><Relationship Id="rId154" Type="http://schemas.openxmlformats.org/officeDocument/2006/relationships/slide" Target="slides/slide152.xml"/><Relationship Id="rId159" Type="http://schemas.openxmlformats.org/officeDocument/2006/relationships/theme" Target="theme/theme1.xml"/><Relationship Id="rId16" Type="http://schemas.openxmlformats.org/officeDocument/2006/relationships/slide" Target="slides/slide14.xml"/><Relationship Id="rId107" Type="http://schemas.openxmlformats.org/officeDocument/2006/relationships/slide" Target="slides/slide105.xml"/><Relationship Id="rId11" Type="http://schemas.openxmlformats.org/officeDocument/2006/relationships/slide" Target="slides/slide9.xml"/><Relationship Id="rId32" Type="http://schemas.openxmlformats.org/officeDocument/2006/relationships/slide" Target="slides/slide30.xml"/><Relationship Id="rId37" Type="http://schemas.openxmlformats.org/officeDocument/2006/relationships/slide" Target="slides/slide35.xml"/><Relationship Id="rId53" Type="http://schemas.openxmlformats.org/officeDocument/2006/relationships/slide" Target="slides/slide51.xml"/><Relationship Id="rId58" Type="http://schemas.openxmlformats.org/officeDocument/2006/relationships/slide" Target="slides/slide56.xml"/><Relationship Id="rId74" Type="http://schemas.openxmlformats.org/officeDocument/2006/relationships/slide" Target="slides/slide72.xml"/><Relationship Id="rId79" Type="http://schemas.openxmlformats.org/officeDocument/2006/relationships/slide" Target="slides/slide77.xml"/><Relationship Id="rId102" Type="http://schemas.openxmlformats.org/officeDocument/2006/relationships/slide" Target="slides/slide100.xml"/><Relationship Id="rId123" Type="http://schemas.openxmlformats.org/officeDocument/2006/relationships/slide" Target="slides/slide121.xml"/><Relationship Id="rId128" Type="http://schemas.openxmlformats.org/officeDocument/2006/relationships/slide" Target="slides/slide126.xml"/><Relationship Id="rId144" Type="http://schemas.openxmlformats.org/officeDocument/2006/relationships/slide" Target="slides/slide142.xml"/><Relationship Id="rId149" Type="http://schemas.openxmlformats.org/officeDocument/2006/relationships/slide" Target="slides/slide147.xml"/><Relationship Id="rId5" Type="http://schemas.openxmlformats.org/officeDocument/2006/relationships/slide" Target="slides/slide3.xml"/><Relationship Id="rId90" Type="http://schemas.openxmlformats.org/officeDocument/2006/relationships/slide" Target="slides/slide88.xml"/><Relationship Id="rId95" Type="http://schemas.openxmlformats.org/officeDocument/2006/relationships/slide" Target="slides/slide93.xml"/><Relationship Id="rId160" Type="http://schemas.openxmlformats.org/officeDocument/2006/relationships/tableStyles" Target="tableStyles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43" Type="http://schemas.openxmlformats.org/officeDocument/2006/relationships/slide" Target="slides/slide41.xml"/><Relationship Id="rId48" Type="http://schemas.openxmlformats.org/officeDocument/2006/relationships/slide" Target="slides/slide46.xml"/><Relationship Id="rId64" Type="http://schemas.openxmlformats.org/officeDocument/2006/relationships/slide" Target="slides/slide62.xml"/><Relationship Id="rId69" Type="http://schemas.openxmlformats.org/officeDocument/2006/relationships/slide" Target="slides/slide67.xml"/><Relationship Id="rId113" Type="http://schemas.openxmlformats.org/officeDocument/2006/relationships/slide" Target="slides/slide111.xml"/><Relationship Id="rId118" Type="http://schemas.openxmlformats.org/officeDocument/2006/relationships/slide" Target="slides/slide116.xml"/><Relationship Id="rId134" Type="http://schemas.openxmlformats.org/officeDocument/2006/relationships/slide" Target="slides/slide132.xml"/><Relationship Id="rId139" Type="http://schemas.openxmlformats.org/officeDocument/2006/relationships/slide" Target="slides/slide137.xml"/><Relationship Id="rId80" Type="http://schemas.openxmlformats.org/officeDocument/2006/relationships/slide" Target="slides/slide78.xml"/><Relationship Id="rId85" Type="http://schemas.openxmlformats.org/officeDocument/2006/relationships/slide" Target="slides/slide83.xml"/><Relationship Id="rId150" Type="http://schemas.openxmlformats.org/officeDocument/2006/relationships/slide" Target="slides/slide148.xml"/><Relationship Id="rId155" Type="http://schemas.openxmlformats.org/officeDocument/2006/relationships/notesMaster" Target="notesMasters/notesMaster1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33" Type="http://schemas.openxmlformats.org/officeDocument/2006/relationships/slide" Target="slides/slide31.xml"/><Relationship Id="rId38" Type="http://schemas.openxmlformats.org/officeDocument/2006/relationships/slide" Target="slides/slide36.xml"/><Relationship Id="rId59" Type="http://schemas.openxmlformats.org/officeDocument/2006/relationships/slide" Target="slides/slide57.xml"/><Relationship Id="rId103" Type="http://schemas.openxmlformats.org/officeDocument/2006/relationships/slide" Target="slides/slide101.xml"/><Relationship Id="rId108" Type="http://schemas.openxmlformats.org/officeDocument/2006/relationships/slide" Target="slides/slide106.xml"/><Relationship Id="rId124" Type="http://schemas.openxmlformats.org/officeDocument/2006/relationships/slide" Target="slides/slide122.xml"/><Relationship Id="rId129" Type="http://schemas.openxmlformats.org/officeDocument/2006/relationships/slide" Target="slides/slide127.xml"/><Relationship Id="rId20" Type="http://schemas.openxmlformats.org/officeDocument/2006/relationships/slide" Target="slides/slide18.xml"/><Relationship Id="rId41" Type="http://schemas.openxmlformats.org/officeDocument/2006/relationships/slide" Target="slides/slide39.xml"/><Relationship Id="rId54" Type="http://schemas.openxmlformats.org/officeDocument/2006/relationships/slide" Target="slides/slide52.xml"/><Relationship Id="rId62" Type="http://schemas.openxmlformats.org/officeDocument/2006/relationships/slide" Target="slides/slide60.xml"/><Relationship Id="rId70" Type="http://schemas.openxmlformats.org/officeDocument/2006/relationships/slide" Target="slides/slide68.xml"/><Relationship Id="rId75" Type="http://schemas.openxmlformats.org/officeDocument/2006/relationships/slide" Target="slides/slide73.xml"/><Relationship Id="rId83" Type="http://schemas.openxmlformats.org/officeDocument/2006/relationships/slide" Target="slides/slide81.xml"/><Relationship Id="rId88" Type="http://schemas.openxmlformats.org/officeDocument/2006/relationships/slide" Target="slides/slide86.xml"/><Relationship Id="rId91" Type="http://schemas.openxmlformats.org/officeDocument/2006/relationships/slide" Target="slides/slide89.xml"/><Relationship Id="rId96" Type="http://schemas.openxmlformats.org/officeDocument/2006/relationships/slide" Target="slides/slide94.xml"/><Relationship Id="rId111" Type="http://schemas.openxmlformats.org/officeDocument/2006/relationships/slide" Target="slides/slide109.xml"/><Relationship Id="rId132" Type="http://schemas.openxmlformats.org/officeDocument/2006/relationships/slide" Target="slides/slide130.xml"/><Relationship Id="rId140" Type="http://schemas.openxmlformats.org/officeDocument/2006/relationships/slide" Target="slides/slide138.xml"/><Relationship Id="rId145" Type="http://schemas.openxmlformats.org/officeDocument/2006/relationships/slide" Target="slides/slide143.xml"/><Relationship Id="rId153" Type="http://schemas.openxmlformats.org/officeDocument/2006/relationships/slide" Target="slides/slide15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36" Type="http://schemas.openxmlformats.org/officeDocument/2006/relationships/slide" Target="slides/slide34.xml"/><Relationship Id="rId49" Type="http://schemas.openxmlformats.org/officeDocument/2006/relationships/slide" Target="slides/slide47.xml"/><Relationship Id="rId57" Type="http://schemas.openxmlformats.org/officeDocument/2006/relationships/slide" Target="slides/slide55.xml"/><Relationship Id="rId106" Type="http://schemas.openxmlformats.org/officeDocument/2006/relationships/slide" Target="slides/slide104.xml"/><Relationship Id="rId114" Type="http://schemas.openxmlformats.org/officeDocument/2006/relationships/slide" Target="slides/slide112.xml"/><Relationship Id="rId119" Type="http://schemas.openxmlformats.org/officeDocument/2006/relationships/slide" Target="slides/slide117.xml"/><Relationship Id="rId127" Type="http://schemas.openxmlformats.org/officeDocument/2006/relationships/slide" Target="slides/slide125.xml"/><Relationship Id="rId10" Type="http://schemas.openxmlformats.org/officeDocument/2006/relationships/slide" Target="slides/slide8.xml"/><Relationship Id="rId31" Type="http://schemas.openxmlformats.org/officeDocument/2006/relationships/slide" Target="slides/slide29.xml"/><Relationship Id="rId44" Type="http://schemas.openxmlformats.org/officeDocument/2006/relationships/slide" Target="slides/slide42.xml"/><Relationship Id="rId52" Type="http://schemas.openxmlformats.org/officeDocument/2006/relationships/slide" Target="slides/slide50.xml"/><Relationship Id="rId60" Type="http://schemas.openxmlformats.org/officeDocument/2006/relationships/slide" Target="slides/slide58.xml"/><Relationship Id="rId65" Type="http://schemas.openxmlformats.org/officeDocument/2006/relationships/slide" Target="slides/slide63.xml"/><Relationship Id="rId73" Type="http://schemas.openxmlformats.org/officeDocument/2006/relationships/slide" Target="slides/slide71.xml"/><Relationship Id="rId78" Type="http://schemas.openxmlformats.org/officeDocument/2006/relationships/slide" Target="slides/slide76.xml"/><Relationship Id="rId81" Type="http://schemas.openxmlformats.org/officeDocument/2006/relationships/slide" Target="slides/slide79.xml"/><Relationship Id="rId86" Type="http://schemas.openxmlformats.org/officeDocument/2006/relationships/slide" Target="slides/slide84.xml"/><Relationship Id="rId94" Type="http://schemas.openxmlformats.org/officeDocument/2006/relationships/slide" Target="slides/slide92.xml"/><Relationship Id="rId99" Type="http://schemas.openxmlformats.org/officeDocument/2006/relationships/slide" Target="slides/slide97.xml"/><Relationship Id="rId101" Type="http://schemas.openxmlformats.org/officeDocument/2006/relationships/slide" Target="slides/slide99.xml"/><Relationship Id="rId122" Type="http://schemas.openxmlformats.org/officeDocument/2006/relationships/slide" Target="slides/slide120.xml"/><Relationship Id="rId130" Type="http://schemas.openxmlformats.org/officeDocument/2006/relationships/slide" Target="slides/slide128.xml"/><Relationship Id="rId135" Type="http://schemas.openxmlformats.org/officeDocument/2006/relationships/slide" Target="slides/slide133.xml"/><Relationship Id="rId143" Type="http://schemas.openxmlformats.org/officeDocument/2006/relationships/slide" Target="slides/slide141.xml"/><Relationship Id="rId148" Type="http://schemas.openxmlformats.org/officeDocument/2006/relationships/slide" Target="slides/slide146.xml"/><Relationship Id="rId151" Type="http://schemas.openxmlformats.org/officeDocument/2006/relationships/slide" Target="slides/slide149.xml"/><Relationship Id="rId156" Type="http://schemas.openxmlformats.org/officeDocument/2006/relationships/commentAuthors" Target="commentAuthors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39" Type="http://schemas.openxmlformats.org/officeDocument/2006/relationships/slide" Target="slides/slide37.xml"/><Relationship Id="rId109" Type="http://schemas.openxmlformats.org/officeDocument/2006/relationships/slide" Target="slides/slide107.xml"/><Relationship Id="rId34" Type="http://schemas.openxmlformats.org/officeDocument/2006/relationships/slide" Target="slides/slide32.xml"/><Relationship Id="rId50" Type="http://schemas.openxmlformats.org/officeDocument/2006/relationships/slide" Target="slides/slide48.xml"/><Relationship Id="rId55" Type="http://schemas.openxmlformats.org/officeDocument/2006/relationships/slide" Target="slides/slide53.xml"/><Relationship Id="rId76" Type="http://schemas.openxmlformats.org/officeDocument/2006/relationships/slide" Target="slides/slide74.xml"/><Relationship Id="rId97" Type="http://schemas.openxmlformats.org/officeDocument/2006/relationships/slide" Target="slides/slide95.xml"/><Relationship Id="rId104" Type="http://schemas.openxmlformats.org/officeDocument/2006/relationships/slide" Target="slides/slide102.xml"/><Relationship Id="rId120" Type="http://schemas.openxmlformats.org/officeDocument/2006/relationships/slide" Target="slides/slide118.xml"/><Relationship Id="rId125" Type="http://schemas.openxmlformats.org/officeDocument/2006/relationships/slide" Target="slides/slide123.xml"/><Relationship Id="rId141" Type="http://schemas.openxmlformats.org/officeDocument/2006/relationships/slide" Target="slides/slide139.xml"/><Relationship Id="rId146" Type="http://schemas.openxmlformats.org/officeDocument/2006/relationships/slide" Target="slides/slide144.xml"/><Relationship Id="rId7" Type="http://schemas.openxmlformats.org/officeDocument/2006/relationships/slide" Target="slides/slide5.xml"/><Relationship Id="rId71" Type="http://schemas.openxmlformats.org/officeDocument/2006/relationships/slide" Target="slides/slide69.xml"/><Relationship Id="rId92" Type="http://schemas.openxmlformats.org/officeDocument/2006/relationships/slide" Target="slides/slide90.xml"/><Relationship Id="rId2" Type="http://schemas.openxmlformats.org/officeDocument/2006/relationships/slideMaster" Target="slideMasters/slideMaster2.xml"/><Relationship Id="rId29" Type="http://schemas.openxmlformats.org/officeDocument/2006/relationships/slide" Target="slides/slide27.xml"/><Relationship Id="rId24" Type="http://schemas.openxmlformats.org/officeDocument/2006/relationships/slide" Target="slides/slide22.xml"/><Relationship Id="rId40" Type="http://schemas.openxmlformats.org/officeDocument/2006/relationships/slide" Target="slides/slide38.xml"/><Relationship Id="rId45" Type="http://schemas.openxmlformats.org/officeDocument/2006/relationships/slide" Target="slides/slide43.xml"/><Relationship Id="rId66" Type="http://schemas.openxmlformats.org/officeDocument/2006/relationships/slide" Target="slides/slide64.xml"/><Relationship Id="rId87" Type="http://schemas.openxmlformats.org/officeDocument/2006/relationships/slide" Target="slides/slide85.xml"/><Relationship Id="rId110" Type="http://schemas.openxmlformats.org/officeDocument/2006/relationships/slide" Target="slides/slide108.xml"/><Relationship Id="rId115" Type="http://schemas.openxmlformats.org/officeDocument/2006/relationships/slide" Target="slides/slide113.xml"/><Relationship Id="rId131" Type="http://schemas.openxmlformats.org/officeDocument/2006/relationships/slide" Target="slides/slide129.xml"/><Relationship Id="rId136" Type="http://schemas.openxmlformats.org/officeDocument/2006/relationships/slide" Target="slides/slide134.xml"/><Relationship Id="rId157" Type="http://schemas.openxmlformats.org/officeDocument/2006/relationships/presProps" Target="presProps.xml"/><Relationship Id="rId61" Type="http://schemas.openxmlformats.org/officeDocument/2006/relationships/slide" Target="slides/slide59.xml"/><Relationship Id="rId82" Type="http://schemas.openxmlformats.org/officeDocument/2006/relationships/slide" Target="slides/slide80.xml"/><Relationship Id="rId152" Type="http://schemas.openxmlformats.org/officeDocument/2006/relationships/slide" Target="slides/slide150.xml"/><Relationship Id="rId19" Type="http://schemas.openxmlformats.org/officeDocument/2006/relationships/slide" Target="slides/slide17.xml"/><Relationship Id="rId14" Type="http://schemas.openxmlformats.org/officeDocument/2006/relationships/slide" Target="slides/slide12.xml"/><Relationship Id="rId30" Type="http://schemas.openxmlformats.org/officeDocument/2006/relationships/slide" Target="slides/slide28.xml"/><Relationship Id="rId35" Type="http://schemas.openxmlformats.org/officeDocument/2006/relationships/slide" Target="slides/slide33.xml"/><Relationship Id="rId56" Type="http://schemas.openxmlformats.org/officeDocument/2006/relationships/slide" Target="slides/slide54.xml"/><Relationship Id="rId77" Type="http://schemas.openxmlformats.org/officeDocument/2006/relationships/slide" Target="slides/slide75.xml"/><Relationship Id="rId100" Type="http://schemas.openxmlformats.org/officeDocument/2006/relationships/slide" Target="slides/slide98.xml"/><Relationship Id="rId105" Type="http://schemas.openxmlformats.org/officeDocument/2006/relationships/slide" Target="slides/slide103.xml"/><Relationship Id="rId126" Type="http://schemas.openxmlformats.org/officeDocument/2006/relationships/slide" Target="slides/slide124.xml"/><Relationship Id="rId147" Type="http://schemas.openxmlformats.org/officeDocument/2006/relationships/slide" Target="slides/slide145.xml"/><Relationship Id="rId8" Type="http://schemas.openxmlformats.org/officeDocument/2006/relationships/slide" Target="slides/slide6.xml"/><Relationship Id="rId51" Type="http://schemas.openxmlformats.org/officeDocument/2006/relationships/slide" Target="slides/slide49.xml"/><Relationship Id="rId72" Type="http://schemas.openxmlformats.org/officeDocument/2006/relationships/slide" Target="slides/slide70.xml"/><Relationship Id="rId93" Type="http://schemas.openxmlformats.org/officeDocument/2006/relationships/slide" Target="slides/slide91.xml"/><Relationship Id="rId98" Type="http://schemas.openxmlformats.org/officeDocument/2006/relationships/slide" Target="slides/slide96.xml"/><Relationship Id="rId121" Type="http://schemas.openxmlformats.org/officeDocument/2006/relationships/slide" Target="slides/slide119.xml"/><Relationship Id="rId142" Type="http://schemas.openxmlformats.org/officeDocument/2006/relationships/slide" Target="slides/slide140.xml"/><Relationship Id="rId3" Type="http://schemas.openxmlformats.org/officeDocument/2006/relationships/slide" Target="slides/slide1.xml"/><Relationship Id="rId25" Type="http://schemas.openxmlformats.org/officeDocument/2006/relationships/slide" Target="slides/slide23.xml"/><Relationship Id="rId46" Type="http://schemas.openxmlformats.org/officeDocument/2006/relationships/slide" Target="slides/slide44.xml"/><Relationship Id="rId67" Type="http://schemas.openxmlformats.org/officeDocument/2006/relationships/slide" Target="slides/slide65.xml"/><Relationship Id="rId116" Type="http://schemas.openxmlformats.org/officeDocument/2006/relationships/slide" Target="slides/slide114.xml"/><Relationship Id="rId137" Type="http://schemas.openxmlformats.org/officeDocument/2006/relationships/slide" Target="slides/slide135.xml"/><Relationship Id="rId158" Type="http://schemas.openxmlformats.org/officeDocument/2006/relationships/viewProps" Target="viewProp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7.wmf"/></Relationships>
</file>

<file path=ppt/drawings/_rels/vmlDrawing2.vml.rels><?xml version="1.0" encoding="UTF-8" standalone="yes"?>
<Relationships xmlns="http://schemas.openxmlformats.org/package/2006/relationships"><Relationship Id="rId2" Type="http://schemas.openxmlformats.org/officeDocument/2006/relationships/image" Target="../media/image32.wmf"/><Relationship Id="rId1" Type="http://schemas.openxmlformats.org/officeDocument/2006/relationships/image" Target="../media/image31.wmf"/></Relationships>
</file>

<file path=ppt/drawings/_rels/vmlDrawing3.vml.rels><?xml version="1.0" encoding="UTF-8" standalone="yes"?>
<Relationships xmlns="http://schemas.openxmlformats.org/package/2006/relationships"><Relationship Id="rId2" Type="http://schemas.openxmlformats.org/officeDocument/2006/relationships/image" Target="../media/image32.wmf"/><Relationship Id="rId1" Type="http://schemas.openxmlformats.org/officeDocument/2006/relationships/image" Target="../media/image31.wmf"/></Relationships>
</file>

<file path=ppt/drawings/_rels/vmlDrawing4.vml.rels><?xml version="1.0" encoding="UTF-8" standalone="yes"?>
<Relationships xmlns="http://schemas.openxmlformats.org/package/2006/relationships"><Relationship Id="rId2" Type="http://schemas.openxmlformats.org/officeDocument/2006/relationships/image" Target="../media/image32.wmf"/><Relationship Id="rId1" Type="http://schemas.openxmlformats.org/officeDocument/2006/relationships/image" Target="../media/image31.wmf"/></Relationships>
</file>

<file path=ppt/drawings/_rels/vmlDrawing5.vml.rels><?xml version="1.0" encoding="UTF-8" standalone="yes"?>
<Relationships xmlns="http://schemas.openxmlformats.org/package/2006/relationships"><Relationship Id="rId1" Type="http://schemas.openxmlformats.org/officeDocument/2006/relationships/image" Target="../media/image32.wmf"/></Relationships>
</file>

<file path=ppt/drawings/_rels/vmlDrawing6.vml.rels><?xml version="1.0" encoding="UTF-8" standalone="yes"?>
<Relationships xmlns="http://schemas.openxmlformats.org/package/2006/relationships"><Relationship Id="rId2" Type="http://schemas.openxmlformats.org/officeDocument/2006/relationships/image" Target="../media/image32.wmf"/><Relationship Id="rId1" Type="http://schemas.openxmlformats.org/officeDocument/2006/relationships/image" Target="../media/image53.wmf"/></Relationships>
</file>

<file path=ppt/drawings/_rels/vmlDrawing7.vml.rels><?xml version="1.0" encoding="UTF-8" standalone="yes"?>
<Relationships xmlns="http://schemas.openxmlformats.org/package/2006/relationships"><Relationship Id="rId2" Type="http://schemas.openxmlformats.org/officeDocument/2006/relationships/image" Target="../media/image32.wmf"/><Relationship Id="rId1" Type="http://schemas.openxmlformats.org/officeDocument/2006/relationships/image" Target="../media/image53.wmf"/></Relationships>
</file>

<file path=ppt/drawings/_rels/vmlDrawing8.vml.rels><?xml version="1.0" encoding="UTF-8" standalone="yes"?>
<Relationships xmlns="http://schemas.openxmlformats.org/package/2006/relationships"><Relationship Id="rId2" Type="http://schemas.openxmlformats.org/officeDocument/2006/relationships/image" Target="../media/image32.wmf"/><Relationship Id="rId1" Type="http://schemas.openxmlformats.org/officeDocument/2006/relationships/image" Target="../media/image53.wmf"/></Relationships>
</file>

<file path=ppt/drawings/_rels/vmlDrawing9.vml.rels><?xml version="1.0" encoding="UTF-8" standalone="yes"?>
<Relationships xmlns="http://schemas.openxmlformats.org/package/2006/relationships"><Relationship Id="rId2" Type="http://schemas.openxmlformats.org/officeDocument/2006/relationships/image" Target="../media/image32.wmf"/><Relationship Id="rId1" Type="http://schemas.openxmlformats.org/officeDocument/2006/relationships/image" Target="../media/image53.wmf"/></Relationships>
</file>

<file path=ppt/drawings/_rels/vmlDrawing10.vml.rels><?xml version="1.0" encoding="UTF-8" standalone="yes"?>
<Relationships xmlns="http://schemas.openxmlformats.org/package/2006/relationships"><Relationship Id="rId2" Type="http://schemas.openxmlformats.org/officeDocument/2006/relationships/image" Target="../media/image32.wmf"/><Relationship Id="rId1" Type="http://schemas.openxmlformats.org/officeDocument/2006/relationships/image" Target="../media/image53.wmf"/></Relationships>
</file>

<file path=ppt/drawings/_rels/vmlDrawing11.vml.rels><?xml version="1.0" encoding="UTF-8" standalone="yes"?>
<Relationships xmlns="http://schemas.openxmlformats.org/package/2006/relationships"><Relationship Id="rId2" Type="http://schemas.openxmlformats.org/officeDocument/2006/relationships/image" Target="../media/image32.wmf"/><Relationship Id="rId1" Type="http://schemas.openxmlformats.org/officeDocument/2006/relationships/image" Target="../media/image53.wmf"/></Relationships>
</file>

<file path=ppt/drawings/_rels/vmlDrawing12.vml.rels><?xml version="1.0" encoding="UTF-8" standalone="yes"?>
<Relationships xmlns="http://schemas.openxmlformats.org/package/2006/relationships"><Relationship Id="rId2" Type="http://schemas.openxmlformats.org/officeDocument/2006/relationships/image" Target="../media/image155.wmf"/><Relationship Id="rId1" Type="http://schemas.openxmlformats.org/officeDocument/2006/relationships/image" Target="../media/image154.wmf"/></Relationships>
</file>

<file path=ppt/drawings/_rels/vmlDrawing13.vml.rels><?xml version="1.0" encoding="UTF-8" standalone="yes"?>
<Relationships xmlns="http://schemas.openxmlformats.org/package/2006/relationships"><Relationship Id="rId1" Type="http://schemas.openxmlformats.org/officeDocument/2006/relationships/image" Target="../media/image160.wmf"/></Relationships>
</file>

<file path=ppt/drawings/_rels/vmlDrawing14.vml.rels><?xml version="1.0" encoding="UTF-8" standalone="yes"?>
<Relationships xmlns="http://schemas.openxmlformats.org/package/2006/relationships"><Relationship Id="rId1" Type="http://schemas.openxmlformats.org/officeDocument/2006/relationships/image" Target="../media/image32.wmf"/></Relationships>
</file>

<file path=ppt/drawings/_rels/vmlDrawing15.vml.rels><?xml version="1.0" encoding="UTF-8" standalone="yes"?>
<Relationships xmlns="http://schemas.openxmlformats.org/package/2006/relationships"><Relationship Id="rId2" Type="http://schemas.openxmlformats.org/officeDocument/2006/relationships/image" Target="../media/image163.wmf"/><Relationship Id="rId1" Type="http://schemas.openxmlformats.org/officeDocument/2006/relationships/image" Target="../media/image162.wmf"/></Relationships>
</file>

<file path=ppt/drawings/_rels/vmlDrawing16.vml.rels><?xml version="1.0" encoding="UTF-8" standalone="yes"?>
<Relationships xmlns="http://schemas.openxmlformats.org/package/2006/relationships"><Relationship Id="rId1" Type="http://schemas.openxmlformats.org/officeDocument/2006/relationships/image" Target="../media/image190.wmf"/></Relationships>
</file>

<file path=ppt/drawings/_rels/vmlDrawing17.vml.rels><?xml version="1.0" encoding="UTF-8" standalone="yes"?>
<Relationships xmlns="http://schemas.openxmlformats.org/package/2006/relationships"><Relationship Id="rId3" Type="http://schemas.openxmlformats.org/officeDocument/2006/relationships/image" Target="../media/image224.wmf"/><Relationship Id="rId2" Type="http://schemas.openxmlformats.org/officeDocument/2006/relationships/image" Target="../media/image223.wmf"/><Relationship Id="rId1" Type="http://schemas.openxmlformats.org/officeDocument/2006/relationships/image" Target="../media/image222.w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" name="PlaceHolder 1"/>
          <p:cNvSpPr>
            <a:spLocks noGrp="1"/>
          </p:cNvSpPr>
          <p:nvPr>
            <p:ph type="body"/>
          </p:nvPr>
        </p:nvSpPr>
        <p:spPr>
          <a:xfrm>
            <a:off x="777240" y="4777560"/>
            <a:ext cx="6217560" cy="4525920"/>
          </a:xfrm>
          <a:prstGeom prst="rect">
            <a:avLst/>
          </a:prstGeom>
        </p:spPr>
        <p:txBody>
          <a:bodyPr lIns="0" tIns="0" rIns="0" bIns="0"/>
          <a:lstStyle/>
          <a:p>
            <a:r>
              <a:rPr lang="en-US" sz="2000">
                <a:latin typeface="Arial"/>
              </a:rPr>
              <a:t>Click to edit the notes format</a:t>
            </a:r>
            <a:endParaRPr/>
          </a:p>
        </p:txBody>
      </p:sp>
      <p:sp>
        <p:nvSpPr>
          <p:cNvPr id="95" name="PlaceHolder 2"/>
          <p:cNvSpPr>
            <a:spLocks noGrp="1"/>
          </p:cNvSpPr>
          <p:nvPr>
            <p:ph type="hdr"/>
          </p:nvPr>
        </p:nvSpPr>
        <p:spPr>
          <a:xfrm>
            <a:off x="0" y="0"/>
            <a:ext cx="3372840" cy="502560"/>
          </a:xfrm>
          <a:prstGeom prst="rect">
            <a:avLst/>
          </a:prstGeom>
        </p:spPr>
        <p:txBody>
          <a:bodyPr lIns="0" tIns="0" rIns="0" bIns="0"/>
          <a:lstStyle/>
          <a:p>
            <a:r>
              <a:rPr lang="en-US" sz="1400">
                <a:latin typeface="Times New Roman"/>
              </a:rPr>
              <a:t>&lt;header&gt;</a:t>
            </a:r>
            <a:endParaRPr/>
          </a:p>
        </p:txBody>
      </p:sp>
      <p:sp>
        <p:nvSpPr>
          <p:cNvPr id="96" name="PlaceHolder 3"/>
          <p:cNvSpPr>
            <a:spLocks noGrp="1"/>
          </p:cNvSpPr>
          <p:nvPr>
            <p:ph type="dt"/>
          </p:nvPr>
        </p:nvSpPr>
        <p:spPr>
          <a:xfrm>
            <a:off x="4399200" y="0"/>
            <a:ext cx="3372840" cy="502560"/>
          </a:xfrm>
          <a:prstGeom prst="rect">
            <a:avLst/>
          </a:prstGeom>
        </p:spPr>
        <p:txBody>
          <a:bodyPr lIns="0" tIns="0" rIns="0" bIns="0"/>
          <a:lstStyle/>
          <a:p>
            <a:pPr algn="r"/>
            <a:r>
              <a:rPr lang="en-US" sz="1400">
                <a:latin typeface="Times New Roman"/>
              </a:rPr>
              <a:t>&lt;date/time&gt;</a:t>
            </a:r>
            <a:endParaRPr/>
          </a:p>
        </p:txBody>
      </p:sp>
      <p:sp>
        <p:nvSpPr>
          <p:cNvPr id="97" name="PlaceHolder 4"/>
          <p:cNvSpPr>
            <a:spLocks noGrp="1"/>
          </p:cNvSpPr>
          <p:nvPr>
            <p:ph type="ftr"/>
          </p:nvPr>
        </p:nvSpPr>
        <p:spPr>
          <a:xfrm>
            <a:off x="0" y="9555480"/>
            <a:ext cx="3372840" cy="502560"/>
          </a:xfrm>
          <a:prstGeom prst="rect">
            <a:avLst/>
          </a:prstGeom>
        </p:spPr>
        <p:txBody>
          <a:bodyPr lIns="0" tIns="0" rIns="0" bIns="0" anchor="b"/>
          <a:lstStyle/>
          <a:p>
            <a:r>
              <a:rPr lang="en-US" sz="1400">
                <a:latin typeface="Times New Roman"/>
              </a:rPr>
              <a:t>&lt;footer&gt;</a:t>
            </a:r>
            <a:endParaRPr/>
          </a:p>
        </p:txBody>
      </p:sp>
      <p:sp>
        <p:nvSpPr>
          <p:cNvPr id="98" name="PlaceHolder 5"/>
          <p:cNvSpPr>
            <a:spLocks noGrp="1"/>
          </p:cNvSpPr>
          <p:nvPr>
            <p:ph type="sldNum"/>
          </p:nvPr>
        </p:nvSpPr>
        <p:spPr>
          <a:xfrm>
            <a:off x="4399200" y="9555480"/>
            <a:ext cx="3372840" cy="502560"/>
          </a:xfrm>
          <a:prstGeom prst="rect">
            <a:avLst/>
          </a:prstGeom>
        </p:spPr>
        <p:txBody>
          <a:bodyPr lIns="0" tIns="0" rIns="0" bIns="0" anchor="b"/>
          <a:lstStyle/>
          <a:p>
            <a:pPr algn="r"/>
            <a:fld id="{F120E57E-9835-49EF-AFBF-C392330F5E4E}" type="slidenum">
              <a:rPr lang="en-US" sz="1400">
                <a:latin typeface="Times New Roman"/>
              </a:rPr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1950766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3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4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5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8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9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0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1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2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3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4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5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6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7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8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9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0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1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2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3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4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5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6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7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8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9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0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1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2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3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4.xml"/><Relationship Id="rId1" Type="http://schemas.openxmlformats.org/officeDocument/2006/relationships/notesMaster" Target="../notesMasters/notesMaster1.xml"/></Relationships>
</file>

<file path=ppt/notesSlides/_rels/notesSlide4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5.xml"/><Relationship Id="rId1" Type="http://schemas.openxmlformats.org/officeDocument/2006/relationships/notesMaster" Target="../notesMasters/notesMaster1.xml"/></Relationships>
</file>

<file path=ppt/notesSlides/_rels/notesSlide4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6.xml"/><Relationship Id="rId1" Type="http://schemas.openxmlformats.org/officeDocument/2006/relationships/notesMaster" Target="../notesMasters/notesMaster1.xml"/></Relationships>
</file>

<file path=ppt/notesSlides/_rels/notesSlide4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9.xml"/><Relationship Id="rId1" Type="http://schemas.openxmlformats.org/officeDocument/2006/relationships/notesMaster" Target="../notesMasters/notesMaster1.xml"/></Relationships>
</file>

<file path=ppt/notesSlides/_rels/notesSlide4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0.xml"/><Relationship Id="rId1" Type="http://schemas.openxmlformats.org/officeDocument/2006/relationships/notesMaster" Target="../notesMasters/notesMaster1.xml"/></Relationships>
</file>

<file path=ppt/notesSlides/_rels/notesSlide4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1.xml"/><Relationship Id="rId1" Type="http://schemas.openxmlformats.org/officeDocument/2006/relationships/notesMaster" Target="../notesMasters/notesMaster1.xml"/></Relationships>
</file>

<file path=ppt/notesSlides/_rels/notesSlide4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3.xml"/><Relationship Id="rId1" Type="http://schemas.openxmlformats.org/officeDocument/2006/relationships/notesMaster" Target="../notesMasters/notesMaster1.xml"/></Relationships>
</file>

<file path=ppt/notesSlides/_rels/notesSlide4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4.xml"/><Relationship Id="rId1" Type="http://schemas.openxmlformats.org/officeDocument/2006/relationships/notesMaster" Target="../notesMasters/notesMaster1.xml"/></Relationships>
</file>

<file path=ppt/notesSlides/_rels/notesSlide4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5.xml"/><Relationship Id="rId1" Type="http://schemas.openxmlformats.org/officeDocument/2006/relationships/notesMaster" Target="../notesMasters/notesMaster1.xml"/></Relationships>
</file>

<file path=ppt/notesSlides/_rels/notesSlide5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6.xml"/><Relationship Id="rId1" Type="http://schemas.openxmlformats.org/officeDocument/2006/relationships/notesMaster" Target="../notesMasters/notesMaster1.xml"/></Relationships>
</file>

<file path=ppt/notesSlides/_rels/notesSlide5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8.xml"/><Relationship Id="rId1" Type="http://schemas.openxmlformats.org/officeDocument/2006/relationships/notesMaster" Target="../notesMasters/notesMaster1.xml"/></Relationships>
</file>

<file path=ppt/notesSlides/_rels/notesSlide5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9.xml"/><Relationship Id="rId1" Type="http://schemas.openxmlformats.org/officeDocument/2006/relationships/notesMaster" Target="../notesMasters/notesMaster1.xml"/></Relationships>
</file>

<file path=ppt/notesSlides/_rels/notesSlide5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7.xml"/><Relationship Id="rId1" Type="http://schemas.openxmlformats.org/officeDocument/2006/relationships/notesMaster" Target="../notesMasters/notesMaster1.xml"/></Relationships>
</file>

<file path=ppt/notesSlides/_rels/notesSlide5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0.xml"/><Relationship Id="rId1" Type="http://schemas.openxmlformats.org/officeDocument/2006/relationships/notesMaster" Target="../notesMasters/notesMaster1.xml"/></Relationships>
</file>

<file path=ppt/notesSlides/_rels/notesSlide5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1.xml"/><Relationship Id="rId1" Type="http://schemas.openxmlformats.org/officeDocument/2006/relationships/notesMaster" Target="../notesMasters/notesMaster1.xml"/></Relationships>
</file>

<file path=ppt/notesSlides/_rels/notesSlide5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2.xml"/><Relationship Id="rId1" Type="http://schemas.openxmlformats.org/officeDocument/2006/relationships/notesMaster" Target="../notesMasters/notesMaster1.xml"/></Relationships>
</file>

<file path=ppt/notesSlides/_rels/notesSlide5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4.xml"/><Relationship Id="rId1" Type="http://schemas.openxmlformats.org/officeDocument/2006/relationships/notesMaster" Target="../notesMasters/notesMaster1.xml"/></Relationships>
</file>

<file path=ppt/notesSlides/_rels/notesSlide5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6.xml"/><Relationship Id="rId1" Type="http://schemas.openxmlformats.org/officeDocument/2006/relationships/notesMaster" Target="../notesMasters/notesMaster1.xml"/></Relationships>
</file>

<file path=ppt/notesSlides/_rels/notesSlide5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7.xml"/><Relationship Id="rId1" Type="http://schemas.openxmlformats.org/officeDocument/2006/relationships/notesMaster" Target="../notesMasters/notesMaster1.xml"/></Relationships>
</file>

<file path=ppt/notesSlides/_rels/notesSlide6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8.xml"/><Relationship Id="rId1" Type="http://schemas.openxmlformats.org/officeDocument/2006/relationships/notesMaster" Target="../notesMasters/notesMaster1.xml"/></Relationships>
</file>

<file path=ppt/notesSlides/_rels/notesSlide6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9.xml"/><Relationship Id="rId1" Type="http://schemas.openxmlformats.org/officeDocument/2006/relationships/notesMaster" Target="../notesMasters/notesMaster1.xml"/></Relationships>
</file>

<file path=ppt/notesSlides/_rels/notesSlide6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9.xml"/><Relationship Id="rId1" Type="http://schemas.openxmlformats.org/officeDocument/2006/relationships/notesMaster" Target="../notesMasters/notesMaster1.xml"/></Relationships>
</file>

<file path=ppt/notesSlides/_rels/notesSlide6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0.xml"/><Relationship Id="rId1" Type="http://schemas.openxmlformats.org/officeDocument/2006/relationships/notesMaster" Target="../notesMasters/notesMaster1.xml"/></Relationships>
</file>

<file path=ppt/notesSlides/_rels/notesSlide6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1.xml"/><Relationship Id="rId1" Type="http://schemas.openxmlformats.org/officeDocument/2006/relationships/notesMaster" Target="../notesMasters/notesMaster1.xml"/></Relationships>
</file>

<file path=ppt/notesSlides/_rels/notesSlide6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2.xml"/><Relationship Id="rId1" Type="http://schemas.openxmlformats.org/officeDocument/2006/relationships/notesMaster" Target="../notesMasters/notesMaster1.xml"/></Relationships>
</file>

<file path=ppt/notesSlides/_rels/notesSlide6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3.xml"/><Relationship Id="rId1" Type="http://schemas.openxmlformats.org/officeDocument/2006/relationships/notesMaster" Target="../notesMasters/notesMaster1.xml"/></Relationships>
</file>

<file path=ppt/notesSlides/_rels/notesSlide6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4.xml"/><Relationship Id="rId1" Type="http://schemas.openxmlformats.org/officeDocument/2006/relationships/notesMaster" Target="../notesMasters/notesMaster1.xml"/></Relationships>
</file>

<file path=ppt/notesSlides/_rels/notesSlide6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5.xml"/><Relationship Id="rId1" Type="http://schemas.openxmlformats.org/officeDocument/2006/relationships/notesMaster" Target="../notesMasters/notesMaster1.xml"/></Relationships>
</file>

<file path=ppt/notesSlides/_rels/notesSlide6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6.xml"/><Relationship Id="rId1" Type="http://schemas.openxmlformats.org/officeDocument/2006/relationships/notesMaster" Target="../notesMasters/notesMaster1.xml"/></Relationships>
</file>

<file path=ppt/notesSlides/_rels/notesSlide7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7.xml"/><Relationship Id="rId1" Type="http://schemas.openxmlformats.org/officeDocument/2006/relationships/notesMaster" Target="../notesMasters/notesMaster1.xml"/></Relationships>
</file>

<file path=ppt/notesSlides/_rels/notesSlide7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8.xml"/><Relationship Id="rId1" Type="http://schemas.openxmlformats.org/officeDocument/2006/relationships/notesMaster" Target="../notesMasters/notesMaster1.xml"/></Relationships>
</file>

<file path=ppt/notesSlides/_rels/notesSlide7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9.xml"/><Relationship Id="rId1" Type="http://schemas.openxmlformats.org/officeDocument/2006/relationships/notesMaster" Target="../notesMasters/notesMaster1.xml"/></Relationships>
</file>

<file path=ppt/notesSlides/_rels/notesSlide7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0.xml"/><Relationship Id="rId1" Type="http://schemas.openxmlformats.org/officeDocument/2006/relationships/notesMaster" Target="../notesMasters/notesMaster1.xml"/></Relationships>
</file>

<file path=ppt/notesSlides/_rels/notesSlide7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1.xml"/><Relationship Id="rId1" Type="http://schemas.openxmlformats.org/officeDocument/2006/relationships/notesMaster" Target="../notesMasters/notesMaster1.xml"/></Relationships>
</file>

<file path=ppt/notesSlides/_rels/notesSlide7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2.xml"/><Relationship Id="rId1" Type="http://schemas.openxmlformats.org/officeDocument/2006/relationships/notesMaster" Target="../notesMasters/notesMaster1.xml"/></Relationships>
</file>

<file path=ppt/notesSlides/_rels/notesSlide7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3.xml"/><Relationship Id="rId1" Type="http://schemas.openxmlformats.org/officeDocument/2006/relationships/notesMaster" Target="../notesMasters/notesMaster1.xml"/></Relationships>
</file>

<file path=ppt/notesSlides/_rels/notesSlide7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4.xml"/><Relationship Id="rId1" Type="http://schemas.openxmlformats.org/officeDocument/2006/relationships/notesMaster" Target="../notesMasters/notesMaster1.xml"/></Relationships>
</file>

<file path=ppt/notesSlides/_rels/notesSlide7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5736903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5897488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55469917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4422580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3332948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4589111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509505439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961427447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328320570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387562953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4080508117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- AMG: Gauss-Seidel</a:t>
            </a:r>
            <a:r>
              <a:rPr lang="en-US" baseline="0" dirty="0"/>
              <a:t> smoothing on finest level (where lines are defined in mesh extruded direction), </a:t>
            </a:r>
            <a:r>
              <a:rPr lang="en-US" baseline="0" dirty="0" err="1"/>
              <a:t>Chebyshev</a:t>
            </a:r>
            <a:r>
              <a:rPr lang="en-US" baseline="0" dirty="0"/>
              <a:t> smoothing on coarser levels.</a:t>
            </a:r>
          </a:p>
          <a:p>
            <a:r>
              <a:rPr lang="en-US" baseline="0" dirty="0"/>
              <a:t>- ILU: ordering is important to maintain acceptable convergence rates (need row-wise ordering)!</a:t>
            </a:r>
          </a:p>
          <a:p>
            <a:r>
              <a:rPr lang="en-US" baseline="0" dirty="0"/>
              <a:t>- GMRES less sensitive than CG to rounding errors associated w/ severe ill-conditioning introduced by presence of ice shelves.</a:t>
            </a:r>
          </a:p>
          <a:p>
            <a:r>
              <a:rPr lang="en-US" baseline="0" dirty="0"/>
              <a:t>- CG and GMRES minimize different norms.</a:t>
            </a:r>
          </a:p>
          <a:p>
            <a:r>
              <a:rPr lang="en-US" baseline="0" dirty="0"/>
              <a:t>- Floating ice shelves: matrix entries corresponding to vertical coupling are much stronger than entries corresponding to horizontal coupling.  Vertical grid lines lie within ice shelves, top/bottom BCs resemble Neumann conditions and so the submatrix associated with the vertical lines is nearly singular.  Ill-conditioning creates challenges for solver.  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53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19804609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- AMG: Gauss-Seidel</a:t>
            </a:r>
            <a:r>
              <a:rPr lang="en-US" baseline="0" dirty="0"/>
              <a:t> smoothing on finest level (where lines are defined in mesh extruded direction), </a:t>
            </a:r>
            <a:r>
              <a:rPr lang="en-US" baseline="0" dirty="0" err="1"/>
              <a:t>Chebyshev</a:t>
            </a:r>
            <a:r>
              <a:rPr lang="en-US" baseline="0" dirty="0"/>
              <a:t> smoothing on coarser levels.</a:t>
            </a:r>
          </a:p>
          <a:p>
            <a:r>
              <a:rPr lang="en-US" baseline="0" dirty="0"/>
              <a:t>- ILU: ordering is important to maintain acceptable convergence rates (need row-wise ordering)!</a:t>
            </a:r>
          </a:p>
          <a:p>
            <a:r>
              <a:rPr lang="en-US" baseline="0" dirty="0"/>
              <a:t>- GMRES less sensitive than CG to rounding errors associated w/ severe ill-conditioning introduced by presence of ice shelves.</a:t>
            </a:r>
          </a:p>
          <a:p>
            <a:r>
              <a:rPr lang="en-US" baseline="0" dirty="0"/>
              <a:t>- CG and GMRES minimize different norms.</a:t>
            </a:r>
          </a:p>
          <a:p>
            <a:r>
              <a:rPr lang="en-US" baseline="0" dirty="0"/>
              <a:t>- Floating ice shelves: matrix entries corresponding to vertical coupling are much stronger than entries corresponding to horizontal coupling.  Vertical grid lines lie within ice shelves, top/bottom BCs resemble Neumann conditions and so the submatrix associated with the vertical lines is nearly singular.  Ill-conditioning creates challenges for solver.  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54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97658964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4147127473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Update with new results! 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58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5797510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448612397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60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4159914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61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6489418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62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37723658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63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61709146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64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80351438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65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16861647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66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84829403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67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80251132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585040177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69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2552841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70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15517961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71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6616785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72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65735203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73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93607271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74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5427538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75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0282501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76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66679446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77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8448901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From Mauro: I think we used the second approach (fixed geometry). I recall that using one method instead of the other didn't affect much the dt size, however please keep in mind that this was a preliminary work and we never did a comprehensive study.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78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73417396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79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54823529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80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0917350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81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97084202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886685944"/>
      </p:ext>
    </p:extLst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83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25898164"/>
      </p:ext>
    </p:extLst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84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17666706"/>
      </p:ext>
    </p:extLst>
  </p:cSld>
  <p:clrMapOvr>
    <a:masterClrMapping/>
  </p:clrMapOvr>
</p:notes>
</file>

<file path=ppt/notesSlides/notesSlide4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85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60155443"/>
      </p:ext>
    </p:extLst>
  </p:cSld>
  <p:clrMapOvr>
    <a:masterClrMapping/>
  </p:clrMapOvr>
</p:notes>
</file>

<file path=ppt/notesSlides/notesSlide4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Ask Steve</a:t>
            </a:r>
            <a:r>
              <a:rPr lang="en-US" baseline="0" dirty="0"/>
              <a:t> re: what years simulated, main takeaways.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86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3405461"/>
      </p:ext>
    </p:extLst>
  </p:cSld>
  <p:clrMapOvr>
    <a:masterClrMapping/>
  </p:clrMapOvr>
</p:notes>
</file>

<file path=ppt/notesSlides/notesSlide4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FIXME: ask Steve re: details.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89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6267185"/>
      </p:ext>
    </p:extLst>
  </p:cSld>
  <p:clrMapOvr>
    <a:masterClrMapping/>
  </p:clrMapOvr>
</p:notes>
</file>

<file path=ppt/notesSlides/notesSlide4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FIXME: ask Steve re: details.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90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73392764"/>
      </p:ext>
    </p:extLst>
  </p:cSld>
  <p:clrMapOvr>
    <a:masterClrMapping/>
  </p:clrMapOvr>
</p:notes>
</file>

<file path=ppt/notesSlides/notesSlide4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886633504"/>
      </p:ext>
    </p:extLst>
  </p:cSld>
  <p:clrMapOvr>
    <a:masterClrMapping/>
  </p:clrMapOvr>
</p:notes>
</file>

<file path=ppt/notesSlides/notesSlide4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93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98833621"/>
      </p:ext>
    </p:extLst>
  </p:cSld>
  <p:clrMapOvr>
    <a:masterClrMapping/>
  </p:clrMapOvr>
</p:notes>
</file>

<file path=ppt/notesSlides/notesSlide4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94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76397614"/>
      </p:ext>
    </p:extLst>
  </p:cSld>
  <p:clrMapOvr>
    <a:masterClrMapping/>
  </p:clrMapOvr>
</p:notes>
</file>

<file path=ppt/notesSlides/notesSlide4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95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56294106"/>
      </p:ext>
    </p:extLst>
  </p:cSld>
  <p:clrMapOvr>
    <a:masterClrMapping/>
  </p:clrMapOvr>
</p:notes>
</file>

<file path=ppt/notesSlides/notesSlide5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96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17784800"/>
      </p:ext>
    </p:extLst>
  </p:cSld>
  <p:clrMapOvr>
    <a:masterClrMapping/>
  </p:clrMapOvr>
</p:notes>
</file>

<file path=ppt/notesSlides/notesSlide5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98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90212809"/>
      </p:ext>
    </p:extLst>
  </p:cSld>
  <p:clrMapOvr>
    <a:masterClrMapping/>
  </p:clrMapOvr>
</p:notes>
</file>

<file path=ppt/notesSlides/notesSlide5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Left figure: NYC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99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75336256"/>
      </p:ext>
    </p:extLst>
  </p:cSld>
  <p:clrMapOvr>
    <a:masterClrMapping/>
  </p:clrMapOvr>
</p:notes>
</file>

<file path=ppt/notesSlides/notesSlide5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To ask: is my workflow description</a:t>
            </a:r>
            <a:r>
              <a:rPr lang="en-US" baseline="0" dirty="0"/>
              <a:t> correct?</a:t>
            </a:r>
          </a:p>
          <a:p>
            <a:r>
              <a:rPr lang="en-US" baseline="0" dirty="0"/>
              <a:t>What is SPR-based error estimator? </a:t>
            </a:r>
          </a:p>
          <a:p>
            <a:r>
              <a:rPr lang="en-US" baseline="0" dirty="0"/>
              <a:t>Why prism elements and not </a:t>
            </a:r>
            <a:r>
              <a:rPr lang="en-US" baseline="0" dirty="0" err="1"/>
              <a:t>tets</a:t>
            </a:r>
            <a:r>
              <a:rPr lang="en-US" baseline="0" dirty="0"/>
              <a:t>?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107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04225901"/>
      </p:ext>
    </p:extLst>
  </p:cSld>
  <p:clrMapOvr>
    <a:masterClrMapping/>
  </p:clrMapOvr>
</p:notes>
</file>

<file path=ppt/notesSlides/notesSlide5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110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36344900"/>
      </p:ext>
    </p:extLst>
  </p:cSld>
  <p:clrMapOvr>
    <a:masterClrMapping/>
  </p:clrMapOvr>
</p:notes>
</file>

<file path=ppt/notesSlides/notesSlide5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111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0184436"/>
      </p:ext>
    </p:extLst>
  </p:cSld>
  <p:clrMapOvr>
    <a:masterClrMapping/>
  </p:clrMapOvr>
</p:notes>
</file>

<file path=ppt/notesSlides/notesSlide5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112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30607495"/>
      </p:ext>
    </p:extLst>
  </p:cSld>
  <p:clrMapOvr>
    <a:masterClrMapping/>
  </p:clrMapOvr>
</p:notes>
</file>

<file path=ppt/notesSlides/notesSlide5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21716506"/>
      </p:ext>
    </p:extLst>
  </p:cSld>
  <p:clrMapOvr>
    <a:masterClrMapping/>
  </p:clrMapOvr>
</p:notes>
</file>

<file path=ppt/notesSlides/notesSlide5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Mean field</a:t>
            </a:r>
            <a:r>
              <a:rPr lang="en-US" baseline="0" dirty="0"/>
              <a:t> = 0.  Find MAP point of posterior </a:t>
            </a:r>
          </a:p>
          <a:p>
            <a:r>
              <a:rPr lang="en-US" baseline="0" dirty="0"/>
              <a:t>Using AS to build approximation of subspace.</a:t>
            </a:r>
          </a:p>
          <a:p>
            <a:r>
              <a:rPr lang="en-US" baseline="0" dirty="0"/>
              <a:t>Can build full Hessian approximation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0560424"/>
      </p:ext>
    </p:extLst>
  </p:cSld>
  <p:clrMapOvr>
    <a:masterClrMapping/>
  </p:clrMapOvr>
</p:notes>
</file>

<file path=ppt/notesSlides/notesSlide5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Apply Bayes</a:t>
            </a:r>
            <a:r>
              <a:rPr lang="en-US" baseline="0" dirty="0"/>
              <a:t> rule + linearization at MAP point for nonlinear model =&gt; Laplace posterior.  </a:t>
            </a:r>
          </a:p>
          <a:p>
            <a:r>
              <a:rPr lang="en-US" baseline="0" dirty="0"/>
              <a:t>New work: Laplace prior.</a:t>
            </a:r>
          </a:p>
          <a:p>
            <a:r>
              <a:rPr lang="en-US" baseline="0" dirty="0"/>
              <a:t>Covariance is exponential kernel</a:t>
            </a:r>
          </a:p>
          <a:p>
            <a:r>
              <a:rPr lang="en-US" baseline="0" dirty="0"/>
              <a:t>Mistake: no regularization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3837744"/>
      </p:ext>
    </p:extLst>
  </p:cSld>
  <p:clrMapOvr>
    <a:masterClrMapping/>
  </p:clrMapOvr>
</p:notes>
</file>

<file path=ppt/notesSlides/notesSlide6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Quadratic</a:t>
            </a:r>
            <a:r>
              <a:rPr lang="en-US" baseline="0" dirty="0"/>
              <a:t> PCE over active variables to form Hessian.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7897609"/>
      </p:ext>
    </p:extLst>
  </p:cSld>
  <p:clrMapOvr>
    <a:masterClrMapping/>
  </p:clrMapOvr>
</p:notes>
</file>

<file path=ppt/notesSlides/notesSlide6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~73</a:t>
            </a:r>
            <a:r>
              <a:rPr lang="en-US" baseline="0" dirty="0"/>
              <a:t> modes </a:t>
            </a:r>
          </a:p>
          <a:p>
            <a:r>
              <a:rPr lang="en-US" baseline="0" dirty="0"/>
              <a:t>Principal component: </a:t>
            </a:r>
          </a:p>
          <a:p>
            <a:pPr marL="171450" indent="-171450">
              <a:buFontTx/>
              <a:buChar char="-"/>
            </a:pPr>
            <a:r>
              <a:rPr lang="en-US" baseline="0" dirty="0"/>
              <a:t>Find rotation matrix.</a:t>
            </a:r>
          </a:p>
          <a:p>
            <a:pPr marL="171450" indent="-171450">
              <a:buFontTx/>
              <a:buChar char="-"/>
            </a:pPr>
            <a:r>
              <a:rPr lang="en-US" baseline="0" dirty="0"/>
              <a:t>Columns of matrix are </a:t>
            </a:r>
            <a:r>
              <a:rPr lang="en-US" baseline="0" dirty="0" err="1"/>
              <a:t>eigenvecs</a:t>
            </a:r>
            <a:r>
              <a:rPr lang="en-US" baseline="0" dirty="0"/>
              <a:t> of Hessian.  Each entry is weight associated with variable in original space.  Dots are associated with linear reconstruction.</a:t>
            </a:r>
          </a:p>
          <a:p>
            <a:pPr marL="0" indent="0">
              <a:buFontTx/>
              <a:buNone/>
            </a:pPr>
            <a:r>
              <a:rPr lang="en-US" baseline="0" dirty="0"/>
              <a:t>Marginal distributions: variance is smaller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26708314"/>
      </p:ext>
    </p:extLst>
  </p:cSld>
  <p:clrMapOvr>
    <a:masterClrMapping/>
  </p:clrMapOvr>
</p:notes>
</file>

<file path=ppt/notesSlides/notesSlide6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129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2555000"/>
      </p:ext>
    </p:extLst>
  </p:cSld>
  <p:clrMapOvr>
    <a:masterClrMapping/>
  </p:clrMapOvr>
</p:notes>
</file>

<file path=ppt/notesSlides/notesSlide6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130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65233393"/>
      </p:ext>
    </p:extLst>
  </p:cSld>
  <p:clrMapOvr>
    <a:masterClrMapping/>
  </p:clrMapOvr>
</p:notes>
</file>

<file path=ppt/notesSlides/notesSlide6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131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21275629"/>
      </p:ext>
    </p:extLst>
  </p:cSld>
  <p:clrMapOvr>
    <a:masterClrMapping/>
  </p:clrMapOvr>
</p:notes>
</file>

<file path=ppt/notesSlides/notesSlide6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132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80516231"/>
      </p:ext>
    </p:extLst>
  </p:cSld>
  <p:clrMapOvr>
    <a:masterClrMapping/>
  </p:clrMapOvr>
</p:notes>
</file>

<file path=ppt/notesSlides/notesSlide6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133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53959948"/>
      </p:ext>
    </p:extLst>
  </p:cSld>
  <p:clrMapOvr>
    <a:masterClrMapping/>
  </p:clrMapOvr>
</p:notes>
</file>

<file path=ppt/notesSlides/notesSlide6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134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57640884"/>
      </p:ext>
    </p:extLst>
  </p:cSld>
  <p:clrMapOvr>
    <a:masterClrMapping/>
  </p:clrMapOvr>
</p:notes>
</file>

<file path=ppt/notesSlides/notesSlide6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135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37874538"/>
      </p:ext>
    </p:extLst>
  </p:cSld>
  <p:clrMapOvr>
    <a:masterClrMapping/>
  </p:clrMapOvr>
</p:notes>
</file>

<file path=ppt/notesSlides/notesSlide6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136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26389486"/>
      </p:ext>
    </p:extLst>
  </p:cSld>
  <p:clrMapOvr>
    <a:masterClrMapping/>
  </p:clrMapOvr>
</p:notes>
</file>

<file path=ppt/notesSlides/notesSlide7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137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80795810"/>
      </p:ext>
    </p:extLst>
  </p:cSld>
  <p:clrMapOvr>
    <a:masterClrMapping/>
  </p:clrMapOvr>
</p:notes>
</file>

<file path=ppt/notesSlides/notesSlide7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138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4920267"/>
      </p:ext>
    </p:extLst>
  </p:cSld>
  <p:clrMapOvr>
    <a:masterClrMapping/>
  </p:clrMapOvr>
</p:notes>
</file>

<file path=ppt/notesSlides/notesSlide7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139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12139033"/>
      </p:ext>
    </p:extLst>
  </p:cSld>
  <p:clrMapOvr>
    <a:masterClrMapping/>
  </p:clrMapOvr>
</p:notes>
</file>

<file path=ppt/notesSlides/notesSlide7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140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02892855"/>
      </p:ext>
    </p:extLst>
  </p:cSld>
  <p:clrMapOvr>
    <a:masterClrMapping/>
  </p:clrMapOvr>
</p:notes>
</file>

<file path=ppt/notesSlides/notesSlide7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141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14827527"/>
      </p:ext>
    </p:extLst>
  </p:cSld>
  <p:clrMapOvr>
    <a:masterClrMapping/>
  </p:clrMapOvr>
</p:notes>
</file>

<file path=ppt/notesSlides/notesSlide7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142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43099624"/>
      </p:ext>
    </p:extLst>
  </p:cSld>
  <p:clrMapOvr>
    <a:masterClrMapping/>
  </p:clrMapOvr>
</p:notes>
</file>

<file path=ppt/notesSlides/notesSlide7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143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70136406"/>
      </p:ext>
    </p:extLst>
  </p:cSld>
  <p:clrMapOvr>
    <a:masterClrMapping/>
  </p:clrMapOvr>
</p:notes>
</file>

<file path=ppt/notesSlides/notesSlide7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/>
              <a:t>Q: what is BP model?? 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144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46404866"/>
      </p:ext>
    </p:extLst>
  </p:cSld>
  <p:clrMapOvr>
    <a:masterClrMapping/>
  </p:clrMapOvr>
</p:notes>
</file>

<file path=ppt/notesSlides/notesSlide7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/>
              <a:t>Q for Steve: what does FR stand</a:t>
            </a:r>
            <a:r>
              <a:rPr lang="en-US" baseline="0" dirty="0"/>
              <a:t> for?  Filchner-Ronne? 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152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0533434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19" name="PlaceHolder 2"/>
          <p:cNvSpPr>
            <a:spLocks noGrp="1"/>
          </p:cNvSpPr>
          <p:nvPr>
            <p:ph type="subTitle"/>
          </p:nvPr>
        </p:nvSpPr>
        <p:spPr>
          <a:xfrm>
            <a:off x="457200" y="1278720"/>
            <a:ext cx="8229240" cy="484704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ctr"/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21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822924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23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24" name="PlaceHolder 3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PlaceHolder 1"/>
          <p:cNvSpPr>
            <a:spLocks noGrp="1"/>
          </p:cNvSpPr>
          <p:nvPr>
            <p:ph type="subTitle"/>
          </p:nvPr>
        </p:nvSpPr>
        <p:spPr>
          <a:xfrm>
            <a:off x="457200" y="0"/>
            <a:ext cx="8229240" cy="45972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ctr"/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28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29" name="PlaceHolder 3"/>
          <p:cNvSpPr>
            <a:spLocks noGrp="1"/>
          </p:cNvSpPr>
          <p:nvPr>
            <p:ph type="body"/>
          </p:nvPr>
        </p:nvSpPr>
        <p:spPr>
          <a:xfrm>
            <a:off x="457200" y="381060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30" name="PlaceHolder 4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32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33" name="PlaceHolder 3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34" name="PlaceHolder 4"/>
          <p:cNvSpPr>
            <a:spLocks noGrp="1"/>
          </p:cNvSpPr>
          <p:nvPr>
            <p:ph type="body"/>
          </p:nvPr>
        </p:nvSpPr>
        <p:spPr>
          <a:xfrm>
            <a:off x="4674240" y="381060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36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37" name="PlaceHolder 3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38" name="PlaceHolder 4"/>
          <p:cNvSpPr>
            <a:spLocks noGrp="1"/>
          </p:cNvSpPr>
          <p:nvPr>
            <p:ph type="body"/>
          </p:nvPr>
        </p:nvSpPr>
        <p:spPr>
          <a:xfrm>
            <a:off x="457200" y="3810600"/>
            <a:ext cx="822924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40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822924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41" name="PlaceHolder 3"/>
          <p:cNvSpPr>
            <a:spLocks noGrp="1"/>
          </p:cNvSpPr>
          <p:nvPr>
            <p:ph type="body"/>
          </p:nvPr>
        </p:nvSpPr>
        <p:spPr>
          <a:xfrm>
            <a:off x="457200" y="3810600"/>
            <a:ext cx="822924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43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44" name="PlaceHolder 3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45" name="PlaceHolder 4"/>
          <p:cNvSpPr>
            <a:spLocks noGrp="1"/>
          </p:cNvSpPr>
          <p:nvPr>
            <p:ph type="body"/>
          </p:nvPr>
        </p:nvSpPr>
        <p:spPr>
          <a:xfrm>
            <a:off x="4674240" y="381060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46" name="PlaceHolder 5"/>
          <p:cNvSpPr>
            <a:spLocks noGrp="1"/>
          </p:cNvSpPr>
          <p:nvPr>
            <p:ph type="body"/>
          </p:nvPr>
        </p:nvSpPr>
        <p:spPr>
          <a:xfrm>
            <a:off x="457200" y="381060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48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822924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49" name="PlaceHolder 3"/>
          <p:cNvSpPr>
            <a:spLocks noGrp="1"/>
          </p:cNvSpPr>
          <p:nvPr>
            <p:ph type="body"/>
          </p:nvPr>
        </p:nvSpPr>
        <p:spPr>
          <a:xfrm>
            <a:off x="457200" y="1278720"/>
            <a:ext cx="822924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pic>
        <p:nvPicPr>
          <p:cNvPr id="50" name="Picture 49"/>
          <p:cNvPicPr/>
          <p:nvPr/>
        </p:nvPicPr>
        <p:blipFill>
          <a:blip r:embed="rId2"/>
          <a:stretch/>
        </p:blipFill>
        <p:spPr>
          <a:xfrm>
            <a:off x="1532520" y="1278720"/>
            <a:ext cx="6078240" cy="4847040"/>
          </a:xfrm>
          <a:prstGeom prst="rect">
            <a:avLst/>
          </a:prstGeom>
          <a:ln>
            <a:noFill/>
          </a:ln>
        </p:spPr>
      </p:pic>
      <p:pic>
        <p:nvPicPr>
          <p:cNvPr id="51" name="Picture 50"/>
          <p:cNvPicPr/>
          <p:nvPr/>
        </p:nvPicPr>
        <p:blipFill>
          <a:blip r:embed="rId2"/>
          <a:stretch/>
        </p:blipFill>
        <p:spPr>
          <a:xfrm>
            <a:off x="1532520" y="1278720"/>
            <a:ext cx="6078240" cy="4847040"/>
          </a:xfrm>
          <a:prstGeom prst="rect">
            <a:avLst/>
          </a:prstGeom>
          <a:ln>
            <a:noFill/>
          </a:ln>
        </p:spPr>
      </p:pic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61" name="PlaceHolder 2"/>
          <p:cNvSpPr>
            <a:spLocks noGrp="1"/>
          </p:cNvSpPr>
          <p:nvPr>
            <p:ph type="subTitle"/>
          </p:nvPr>
        </p:nvSpPr>
        <p:spPr>
          <a:xfrm>
            <a:off x="457200" y="1278720"/>
            <a:ext cx="8229240" cy="484704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ctr"/>
            <a:endParaRPr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63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822924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65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66" name="PlaceHolder 3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" name="PlaceHolder 1"/>
          <p:cNvSpPr>
            <a:spLocks noGrp="1"/>
          </p:cNvSpPr>
          <p:nvPr>
            <p:ph type="subTitle"/>
          </p:nvPr>
        </p:nvSpPr>
        <p:spPr>
          <a:xfrm>
            <a:off x="457200" y="0"/>
            <a:ext cx="8229240" cy="45972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ctr"/>
            <a:endParaRPr/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70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71" name="PlaceHolder 3"/>
          <p:cNvSpPr>
            <a:spLocks noGrp="1"/>
          </p:cNvSpPr>
          <p:nvPr>
            <p:ph type="body"/>
          </p:nvPr>
        </p:nvSpPr>
        <p:spPr>
          <a:xfrm>
            <a:off x="457200" y="381060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72" name="PlaceHolder 4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74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75" name="PlaceHolder 3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76" name="PlaceHolder 4"/>
          <p:cNvSpPr>
            <a:spLocks noGrp="1"/>
          </p:cNvSpPr>
          <p:nvPr>
            <p:ph type="body"/>
          </p:nvPr>
        </p:nvSpPr>
        <p:spPr>
          <a:xfrm>
            <a:off x="4674240" y="381060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78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79" name="PlaceHolder 3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80" name="PlaceHolder 4"/>
          <p:cNvSpPr>
            <a:spLocks noGrp="1"/>
          </p:cNvSpPr>
          <p:nvPr>
            <p:ph type="body"/>
          </p:nvPr>
        </p:nvSpPr>
        <p:spPr>
          <a:xfrm>
            <a:off x="457200" y="3810600"/>
            <a:ext cx="822924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82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822924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83" name="PlaceHolder 3"/>
          <p:cNvSpPr>
            <a:spLocks noGrp="1"/>
          </p:cNvSpPr>
          <p:nvPr>
            <p:ph type="body"/>
          </p:nvPr>
        </p:nvSpPr>
        <p:spPr>
          <a:xfrm>
            <a:off x="457200" y="3810600"/>
            <a:ext cx="822924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4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85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86" name="PlaceHolder 3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87" name="PlaceHolder 4"/>
          <p:cNvSpPr>
            <a:spLocks noGrp="1"/>
          </p:cNvSpPr>
          <p:nvPr>
            <p:ph type="body"/>
          </p:nvPr>
        </p:nvSpPr>
        <p:spPr>
          <a:xfrm>
            <a:off x="4674240" y="381060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88" name="PlaceHolder 5"/>
          <p:cNvSpPr>
            <a:spLocks noGrp="1"/>
          </p:cNvSpPr>
          <p:nvPr>
            <p:ph type="body"/>
          </p:nvPr>
        </p:nvSpPr>
        <p:spPr>
          <a:xfrm>
            <a:off x="457200" y="381060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90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822924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91" name="PlaceHolder 3"/>
          <p:cNvSpPr>
            <a:spLocks noGrp="1"/>
          </p:cNvSpPr>
          <p:nvPr>
            <p:ph type="body"/>
          </p:nvPr>
        </p:nvSpPr>
        <p:spPr>
          <a:xfrm>
            <a:off x="457200" y="1278720"/>
            <a:ext cx="822924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pic>
        <p:nvPicPr>
          <p:cNvPr id="92" name="Picture 91"/>
          <p:cNvPicPr/>
          <p:nvPr/>
        </p:nvPicPr>
        <p:blipFill>
          <a:blip r:embed="rId2"/>
          <a:stretch/>
        </p:blipFill>
        <p:spPr>
          <a:xfrm>
            <a:off x="1532520" y="1278720"/>
            <a:ext cx="6078240" cy="4847040"/>
          </a:xfrm>
          <a:prstGeom prst="rect">
            <a:avLst/>
          </a:prstGeom>
          <a:ln>
            <a:noFill/>
          </a:ln>
        </p:spPr>
      </p:pic>
      <p:pic>
        <p:nvPicPr>
          <p:cNvPr id="93" name="Picture 92"/>
          <p:cNvPicPr/>
          <p:nvPr/>
        </p:nvPicPr>
        <p:blipFill>
          <a:blip r:embed="rId2"/>
          <a:stretch/>
        </p:blipFill>
        <p:spPr>
          <a:xfrm>
            <a:off x="1532520" y="1278720"/>
            <a:ext cx="6078240" cy="4847040"/>
          </a:xfrm>
          <a:prstGeom prst="rect">
            <a:avLst/>
          </a:prstGeom>
          <a:ln>
            <a:noFill/>
          </a:ln>
        </p:spPr>
      </p:pic>
    </p:spTree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May 8-10, 2012</a:t>
            </a:r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Your Name Here - CIS 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A15FF60-7704-4620-8B86-669943715AE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4868616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18" Type="http://schemas.openxmlformats.org/officeDocument/2006/relationships/image" Target="../media/image5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image" Target="../media/image4.png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3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2.pn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png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0.xml"/><Relationship Id="rId13" Type="http://schemas.openxmlformats.org/officeDocument/2006/relationships/slideLayout" Target="../slideLayouts/slideLayout25.xml"/><Relationship Id="rId3" Type="http://schemas.openxmlformats.org/officeDocument/2006/relationships/slideLayout" Target="../slideLayouts/slideLayout15.xml"/><Relationship Id="rId7" Type="http://schemas.openxmlformats.org/officeDocument/2006/relationships/slideLayout" Target="../slideLayouts/slideLayout19.xml"/><Relationship Id="rId12" Type="http://schemas.openxmlformats.org/officeDocument/2006/relationships/slideLayout" Target="../slideLayouts/slideLayout24.xml"/><Relationship Id="rId2" Type="http://schemas.openxmlformats.org/officeDocument/2006/relationships/slideLayout" Target="../slideLayouts/slideLayout14.xml"/><Relationship Id="rId1" Type="http://schemas.openxmlformats.org/officeDocument/2006/relationships/slideLayout" Target="../slideLayouts/slideLayout13.xml"/><Relationship Id="rId6" Type="http://schemas.openxmlformats.org/officeDocument/2006/relationships/slideLayout" Target="../slideLayouts/slideLayout18.xml"/><Relationship Id="rId11" Type="http://schemas.openxmlformats.org/officeDocument/2006/relationships/slideLayout" Target="../slideLayouts/slideLayout23.xml"/><Relationship Id="rId5" Type="http://schemas.openxmlformats.org/officeDocument/2006/relationships/slideLayout" Target="../slideLayouts/slideLayout17.xml"/><Relationship Id="rId15" Type="http://schemas.openxmlformats.org/officeDocument/2006/relationships/image" Target="../media/image1.png"/><Relationship Id="rId10" Type="http://schemas.openxmlformats.org/officeDocument/2006/relationships/slideLayout" Target="../slideLayouts/slideLayout22.xml"/><Relationship Id="rId4" Type="http://schemas.openxmlformats.org/officeDocument/2006/relationships/slideLayout" Target="../slideLayouts/slideLayout16.xml"/><Relationship Id="rId9" Type="http://schemas.openxmlformats.org/officeDocument/2006/relationships/slideLayout" Target="../slideLayouts/slideLayout21.xml"/><Relationship Id="rId14" Type="http://schemas.openxmlformats.org/officeDocument/2006/relationships/theme" Target="../theme/theme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CustomShape 1"/>
          <p:cNvSpPr/>
          <p:nvPr/>
        </p:nvSpPr>
        <p:spPr>
          <a:xfrm>
            <a:off x="0" y="6553080"/>
            <a:ext cx="9143640" cy="304560"/>
          </a:xfrm>
          <a:prstGeom prst="rect">
            <a:avLst/>
          </a:prstGeom>
          <a:solidFill>
            <a:srgbClr val="9E8C78"/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</p:sp>
      <p:sp>
        <p:nvSpPr>
          <p:cNvPr id="19" name="CustomShape 2"/>
          <p:cNvSpPr/>
          <p:nvPr/>
        </p:nvSpPr>
        <p:spPr>
          <a:xfrm>
            <a:off x="0" y="6451560"/>
            <a:ext cx="9143640" cy="75960"/>
          </a:xfrm>
          <a:prstGeom prst="rect">
            <a:avLst/>
          </a:prstGeom>
          <a:solidFill>
            <a:srgbClr val="800000"/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</p:sp>
      <p:pic>
        <p:nvPicPr>
          <p:cNvPr id="2" name="Picture 8"/>
          <p:cNvPicPr/>
          <p:nvPr/>
        </p:nvPicPr>
        <p:blipFill>
          <a:blip r:embed="rId14"/>
          <a:stretch/>
        </p:blipFill>
        <p:spPr>
          <a:xfrm>
            <a:off x="8001000" y="228600"/>
            <a:ext cx="936360" cy="410760"/>
          </a:xfrm>
          <a:prstGeom prst="rect">
            <a:avLst/>
          </a:prstGeom>
          <a:ln w="9360">
            <a:noFill/>
          </a:ln>
        </p:spPr>
      </p:pic>
      <p:sp>
        <p:nvSpPr>
          <p:cNvPr id="3" name="CustomShape 3"/>
          <p:cNvSpPr/>
          <p:nvPr/>
        </p:nvSpPr>
        <p:spPr>
          <a:xfrm>
            <a:off x="0" y="0"/>
            <a:ext cx="9143640" cy="2514240"/>
          </a:xfrm>
          <a:prstGeom prst="rect">
            <a:avLst/>
          </a:prstGeom>
          <a:solidFill>
            <a:srgbClr val="102E54"/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</p:sp>
      <p:pic>
        <p:nvPicPr>
          <p:cNvPr id="4" name="Picture 6"/>
          <p:cNvPicPr/>
          <p:nvPr/>
        </p:nvPicPr>
        <p:blipFill>
          <a:blip r:embed="rId15"/>
          <a:stretch/>
        </p:blipFill>
        <p:spPr>
          <a:xfrm>
            <a:off x="6934320" y="1008000"/>
            <a:ext cx="1523520" cy="585360"/>
          </a:xfrm>
          <a:prstGeom prst="rect">
            <a:avLst/>
          </a:prstGeom>
          <a:ln w="9360">
            <a:noFill/>
          </a:ln>
        </p:spPr>
      </p:pic>
      <p:pic>
        <p:nvPicPr>
          <p:cNvPr id="5" name="Picture 7"/>
          <p:cNvPicPr/>
          <p:nvPr/>
        </p:nvPicPr>
        <p:blipFill>
          <a:blip r:embed="rId16"/>
          <a:stretch/>
        </p:blipFill>
        <p:spPr>
          <a:xfrm>
            <a:off x="1227240" y="1185840"/>
            <a:ext cx="5393880" cy="304560"/>
          </a:xfrm>
          <a:prstGeom prst="rect">
            <a:avLst/>
          </a:prstGeom>
          <a:ln w="9360">
            <a:noFill/>
          </a:ln>
        </p:spPr>
      </p:pic>
      <p:sp>
        <p:nvSpPr>
          <p:cNvPr id="6" name="CustomShape 4"/>
          <p:cNvSpPr/>
          <p:nvPr/>
        </p:nvSpPr>
        <p:spPr>
          <a:xfrm>
            <a:off x="0" y="6553080"/>
            <a:ext cx="9143640" cy="304560"/>
          </a:xfrm>
          <a:prstGeom prst="rect">
            <a:avLst/>
          </a:prstGeom>
          <a:solidFill>
            <a:srgbClr val="9E8C78"/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</p:sp>
      <p:sp>
        <p:nvSpPr>
          <p:cNvPr id="7" name="CustomShape 5"/>
          <p:cNvSpPr/>
          <p:nvPr/>
        </p:nvSpPr>
        <p:spPr>
          <a:xfrm>
            <a:off x="0" y="6451560"/>
            <a:ext cx="9143640" cy="75960"/>
          </a:xfrm>
          <a:prstGeom prst="rect">
            <a:avLst/>
          </a:prstGeom>
          <a:solidFill>
            <a:srgbClr val="800000"/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</p:sp>
      <p:pic>
        <p:nvPicPr>
          <p:cNvPr id="8" name="Picture 13"/>
          <p:cNvPicPr/>
          <p:nvPr/>
        </p:nvPicPr>
        <p:blipFill>
          <a:blip r:embed="rId17"/>
          <a:stretch/>
        </p:blipFill>
        <p:spPr>
          <a:xfrm>
            <a:off x="212760" y="6119640"/>
            <a:ext cx="1023480" cy="247320"/>
          </a:xfrm>
          <a:prstGeom prst="rect">
            <a:avLst/>
          </a:prstGeom>
          <a:ln w="9360">
            <a:noFill/>
          </a:ln>
        </p:spPr>
      </p:pic>
      <p:sp>
        <p:nvSpPr>
          <p:cNvPr id="9" name="CustomShape 6"/>
          <p:cNvSpPr/>
          <p:nvPr/>
        </p:nvSpPr>
        <p:spPr>
          <a:xfrm>
            <a:off x="0" y="2590920"/>
            <a:ext cx="3768480" cy="1614960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  <p:txBody>
          <a:bodyPr lIns="90000" tIns="45000" rIns="90000" bIns="45000" anchor="ctr"/>
          <a:lstStyle/>
          <a:p>
            <a:pPr algn="ctr">
              <a:lnSpc>
                <a:spcPct val="100000"/>
              </a:lnSpc>
            </a:pPr>
            <a:r>
              <a:rPr lang="en-US" sz="1400" strike="noStrike">
                <a:solidFill>
                  <a:srgbClr val="A6A6A6"/>
                </a:solidFill>
                <a:latin typeface="Arial"/>
              </a:rPr>
              <a:t>Photos placed in horizontal position 
with even amount of white space
 between photos and header</a:t>
            </a:r>
            <a:endParaRPr/>
          </a:p>
        </p:txBody>
      </p:sp>
      <p:sp>
        <p:nvSpPr>
          <p:cNvPr id="10" name="CustomShape 7"/>
          <p:cNvSpPr/>
          <p:nvPr/>
        </p:nvSpPr>
        <p:spPr>
          <a:xfrm>
            <a:off x="3852000" y="2590920"/>
            <a:ext cx="2285640" cy="1614960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</p:sp>
      <p:sp>
        <p:nvSpPr>
          <p:cNvPr id="11" name="CustomShape 8"/>
          <p:cNvSpPr/>
          <p:nvPr/>
        </p:nvSpPr>
        <p:spPr>
          <a:xfrm>
            <a:off x="6226920" y="2590920"/>
            <a:ext cx="2916720" cy="1614960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</p:sp>
      <p:sp>
        <p:nvSpPr>
          <p:cNvPr id="12" name="PlaceHolder 9"/>
          <p:cNvSpPr>
            <a:spLocks noGrp="1"/>
          </p:cNvSpPr>
          <p:nvPr>
            <p:ph type="title"/>
          </p:nvPr>
        </p:nvSpPr>
        <p:spPr>
          <a:xfrm>
            <a:off x="920520" y="4260240"/>
            <a:ext cx="7772040" cy="897840"/>
          </a:xfrm>
          <a:prstGeom prst="rect">
            <a:avLst/>
          </a:prstGeom>
        </p:spPr>
        <p:txBody>
          <a:bodyPr anchor="ctr"/>
          <a:lstStyle/>
          <a:p>
            <a:pPr algn="r">
              <a:lnSpc>
                <a:spcPct val="100000"/>
              </a:lnSpc>
            </a:pPr>
            <a:r>
              <a:rPr lang="en-US" sz="4000" strike="noStrike">
                <a:solidFill>
                  <a:srgbClr val="9D8C78"/>
                </a:solidFill>
                <a:latin typeface="Calibri"/>
                <a:ea typeface="ＭＳ Ｐゴシック"/>
              </a:rPr>
              <a:t>Click to edit the title text formatClick to edit Master title style</a:t>
            </a:r>
            <a:endParaRPr/>
          </a:p>
        </p:txBody>
      </p:sp>
      <p:sp>
        <p:nvSpPr>
          <p:cNvPr id="13" name="PlaceHolder 10"/>
          <p:cNvSpPr>
            <a:spLocks noGrp="1"/>
          </p:cNvSpPr>
          <p:nvPr>
            <p:ph type="dt"/>
          </p:nvPr>
        </p:nvSpPr>
        <p:spPr>
          <a:xfrm>
            <a:off x="109440" y="4197600"/>
            <a:ext cx="931680" cy="280800"/>
          </a:xfrm>
          <a:prstGeom prst="rect">
            <a:avLst/>
          </a:prstGeom>
        </p:spPr>
        <p:txBody>
          <a:bodyPr/>
          <a:lstStyle/>
          <a:p>
            <a:pPr>
              <a:lnSpc>
                <a:spcPct val="100000"/>
              </a:lnSpc>
            </a:pPr>
            <a:endParaRPr/>
          </a:p>
        </p:txBody>
      </p:sp>
      <p:pic>
        <p:nvPicPr>
          <p:cNvPr id="14" name="Picture 12"/>
          <p:cNvPicPr/>
          <p:nvPr/>
        </p:nvPicPr>
        <p:blipFill>
          <a:blip r:embed="rId18"/>
          <a:stretch/>
        </p:blipFill>
        <p:spPr>
          <a:xfrm>
            <a:off x="1380240" y="6115680"/>
            <a:ext cx="850320" cy="275760"/>
          </a:xfrm>
          <a:prstGeom prst="rect">
            <a:avLst/>
          </a:prstGeom>
          <a:ln w="9360">
            <a:noFill/>
          </a:ln>
        </p:spPr>
      </p:pic>
      <p:sp>
        <p:nvSpPr>
          <p:cNvPr id="15" name="PlaceHolder 11"/>
          <p:cNvSpPr>
            <a:spLocks noGrp="1"/>
          </p:cNvSpPr>
          <p:nvPr>
            <p:ph type="ftr"/>
          </p:nvPr>
        </p:nvSpPr>
        <p:spPr>
          <a:xfrm>
            <a:off x="3123360" y="6519240"/>
            <a:ext cx="2895120" cy="284400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TEST</a:t>
            </a:r>
          </a:p>
        </p:txBody>
      </p:sp>
      <p:sp>
        <p:nvSpPr>
          <p:cNvPr id="16" name="CustomShape 12"/>
          <p:cNvSpPr/>
          <p:nvPr/>
        </p:nvSpPr>
        <p:spPr>
          <a:xfrm>
            <a:off x="3124080" y="6172200"/>
            <a:ext cx="5562360" cy="273240"/>
          </a:xfrm>
          <a:prstGeom prst="rect">
            <a:avLst/>
          </a:prstGeom>
          <a:noFill/>
          <a:ln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/>
        </p:style>
        <p:txBody>
          <a:bodyPr lIns="90000" tIns="45000" rIns="90000" bIns="45000"/>
          <a:lstStyle/>
          <a:p>
            <a:pPr>
              <a:lnSpc>
                <a:spcPct val="100000"/>
              </a:lnSpc>
            </a:pPr>
            <a:r>
              <a:rPr lang="en-US" sz="600" strike="noStrike">
                <a:solidFill>
                  <a:srgbClr val="000000"/>
                </a:solidFill>
                <a:latin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SAND NO. 2011-XXXXP</a:t>
            </a:r>
            <a:endParaRPr/>
          </a:p>
        </p:txBody>
      </p:sp>
      <p:sp>
        <p:nvSpPr>
          <p:cNvPr id="17" name="PlaceHolder 13"/>
          <p:cNvSpPr>
            <a:spLocks noGrp="1"/>
          </p:cNvSpPr>
          <p:nvPr>
            <p:ph type="body"/>
          </p:nvPr>
        </p:nvSpPr>
        <p:spPr>
          <a:xfrm>
            <a:off x="457200" y="1604520"/>
            <a:ext cx="8229240" cy="3977280"/>
          </a:xfrm>
          <a:prstGeom prst="rect">
            <a:avLst/>
          </a:prstGeom>
        </p:spPr>
        <p:txBody>
          <a:bodyPr lIns="0" tIns="0" rIns="0" bIns="0"/>
          <a:lstStyle/>
          <a:p>
            <a:pPr>
              <a:buSzPct val="45000"/>
              <a:buFont typeface="StarSymbol"/>
              <a:buChar char=""/>
            </a:pPr>
            <a:r>
              <a:rPr lang="en-US" sz="2400">
                <a:latin typeface="Calibri"/>
              </a:rPr>
              <a:t>Click to edit the outline text format</a:t>
            </a:r>
            <a:endParaRPr/>
          </a:p>
          <a:p>
            <a:pPr lvl="1">
              <a:buSzPct val="75000"/>
              <a:buFont typeface="StarSymbol"/>
              <a:buChar char=""/>
            </a:pPr>
            <a:r>
              <a:rPr lang="en-US">
                <a:latin typeface="Calibri"/>
              </a:rPr>
              <a:t>Second Outline Level</a:t>
            </a:r>
            <a:endParaRPr/>
          </a:p>
          <a:p>
            <a:pPr lvl="2">
              <a:buSzPct val="45000"/>
              <a:buFont typeface="StarSymbol"/>
              <a:buChar char=""/>
            </a:pPr>
            <a:r>
              <a:rPr lang="en-US" sz="1600">
                <a:latin typeface="Calibri"/>
              </a:rPr>
              <a:t>Third Outline Level</a:t>
            </a:r>
            <a:endParaRPr/>
          </a:p>
          <a:p>
            <a:pPr lvl="3">
              <a:buSzPct val="75000"/>
              <a:buFont typeface="StarSymbol"/>
              <a:buChar char=""/>
            </a:pPr>
            <a:r>
              <a:rPr lang="en-US" sz="1600">
                <a:latin typeface="Calibri"/>
              </a:rPr>
              <a:t>Fourth Outline Level</a:t>
            </a:r>
            <a:endParaRPr/>
          </a:p>
          <a:p>
            <a:pPr lvl="4">
              <a:buSzPct val="45000"/>
              <a:buFont typeface="StarSymbol"/>
              <a:buChar char=""/>
            </a:pPr>
            <a:r>
              <a:rPr lang="en-US" sz="2000">
                <a:latin typeface="Calibri"/>
              </a:rPr>
              <a:t>Fifth Outline Level</a:t>
            </a:r>
            <a:endParaRPr/>
          </a:p>
          <a:p>
            <a:pPr lvl="5">
              <a:buSzPct val="45000"/>
              <a:buFont typeface="StarSymbol"/>
              <a:buChar char=""/>
            </a:pPr>
            <a:r>
              <a:rPr lang="en-US" sz="2000">
                <a:latin typeface="Calibri"/>
              </a:rPr>
              <a:t>Sixth Outline Level</a:t>
            </a:r>
            <a:endParaRPr/>
          </a:p>
          <a:p>
            <a:pPr lvl="6">
              <a:buSzPct val="45000"/>
              <a:buFont typeface="StarSymbol"/>
              <a:buChar char=""/>
            </a:pPr>
            <a:r>
              <a:rPr lang="en-US" sz="2000">
                <a:latin typeface="Calibri"/>
              </a:rPr>
              <a:t>Seventh Outline Level</a:t>
            </a:r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hf sldNum="0" hdr="0" dt="0"/>
  <p:txStyles>
    <p:titleStyle/>
    <p:bodyStyle/>
    <p:otherStyle/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" name="CustomShape 1"/>
          <p:cNvSpPr/>
          <p:nvPr/>
        </p:nvSpPr>
        <p:spPr>
          <a:xfrm>
            <a:off x="0" y="6553080"/>
            <a:ext cx="9143640" cy="304560"/>
          </a:xfrm>
          <a:prstGeom prst="rect">
            <a:avLst/>
          </a:prstGeom>
          <a:solidFill>
            <a:srgbClr val="9E8C78"/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</p:sp>
      <p:sp>
        <p:nvSpPr>
          <p:cNvPr id="53" name="CustomShape 2"/>
          <p:cNvSpPr/>
          <p:nvPr/>
        </p:nvSpPr>
        <p:spPr>
          <a:xfrm>
            <a:off x="0" y="6451560"/>
            <a:ext cx="9143640" cy="75960"/>
          </a:xfrm>
          <a:prstGeom prst="rect">
            <a:avLst/>
          </a:prstGeom>
          <a:solidFill>
            <a:srgbClr val="800000"/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</p:sp>
      <p:pic>
        <p:nvPicPr>
          <p:cNvPr id="54" name="Picture 8"/>
          <p:cNvPicPr/>
          <p:nvPr/>
        </p:nvPicPr>
        <p:blipFill>
          <a:blip r:embed="rId15"/>
          <a:stretch/>
        </p:blipFill>
        <p:spPr>
          <a:xfrm>
            <a:off x="8001000" y="228600"/>
            <a:ext cx="936360" cy="410760"/>
          </a:xfrm>
          <a:prstGeom prst="rect">
            <a:avLst/>
          </a:prstGeom>
          <a:ln w="9360">
            <a:noFill/>
          </a:ln>
        </p:spPr>
      </p:pic>
      <p:sp>
        <p:nvSpPr>
          <p:cNvPr id="55" name="PlaceHolder 3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anchor="ctr"/>
          <a:lstStyle/>
          <a:p>
            <a:pPr>
              <a:lnSpc>
                <a:spcPct val="100000"/>
              </a:lnSpc>
            </a:pPr>
            <a:r>
              <a:rPr lang="en-US" sz="4000" strike="noStrike">
                <a:solidFill>
                  <a:srgbClr val="102E54"/>
                </a:solidFill>
                <a:latin typeface="Calibri"/>
                <a:ea typeface="ＭＳ Ｐゴシック"/>
              </a:rPr>
              <a:t>Click to edit the title text formatClick to edit Master title style</a:t>
            </a:r>
            <a:endParaRPr/>
          </a:p>
        </p:txBody>
      </p:sp>
      <p:sp>
        <p:nvSpPr>
          <p:cNvPr id="56" name="PlaceHolder 4"/>
          <p:cNvSpPr>
            <a:spLocks noGrp="1"/>
          </p:cNvSpPr>
          <p:nvPr>
            <p:ph type="body"/>
          </p:nvPr>
        </p:nvSpPr>
        <p:spPr>
          <a:xfrm>
            <a:off x="457200" y="1278720"/>
            <a:ext cx="8229240" cy="4847040"/>
          </a:xfrm>
          <a:prstGeom prst="rect">
            <a:avLst/>
          </a:prstGeom>
        </p:spPr>
        <p:txBody>
          <a:bodyPr/>
          <a:lstStyle/>
          <a:p>
            <a:pPr>
              <a:buSzPct val="45000"/>
              <a:buFont typeface="StarSymbol"/>
              <a:buChar char=""/>
            </a:pPr>
            <a:r>
              <a:rPr lang="en-US" sz="2400" strike="noStrike">
                <a:solidFill>
                  <a:srgbClr val="000000"/>
                </a:solidFill>
                <a:latin typeface="Calibri"/>
                <a:ea typeface="ＭＳ Ｐゴシック"/>
              </a:rPr>
              <a:t>Click to edit the outline text format</a:t>
            </a:r>
            <a:endParaRPr/>
          </a:p>
          <a:p>
            <a:pPr lvl="1">
              <a:buSzPct val="75000"/>
              <a:buFont typeface="StarSymbol"/>
              <a:buChar char=""/>
            </a:pPr>
            <a:r>
              <a:rPr lang="en-US" sz="2400" strike="noStrike">
                <a:solidFill>
                  <a:srgbClr val="000000"/>
                </a:solidFill>
                <a:latin typeface="Calibri"/>
                <a:ea typeface="ＭＳ Ｐゴシック"/>
              </a:rPr>
              <a:t>Second Outline Level</a:t>
            </a:r>
            <a:endParaRPr/>
          </a:p>
          <a:p>
            <a:pPr lvl="2">
              <a:buSzPct val="45000"/>
              <a:buFont typeface="StarSymbol"/>
              <a:buChar char=""/>
            </a:pPr>
            <a:r>
              <a:rPr lang="en-US" sz="2400" strike="noStrike">
                <a:solidFill>
                  <a:srgbClr val="000000"/>
                </a:solidFill>
                <a:latin typeface="Calibri"/>
                <a:ea typeface="ＭＳ Ｐゴシック"/>
              </a:rPr>
              <a:t>Third Outline Level</a:t>
            </a:r>
            <a:endParaRPr/>
          </a:p>
          <a:p>
            <a:pPr lvl="3">
              <a:buSzPct val="75000"/>
              <a:buFont typeface="StarSymbol"/>
              <a:buChar char=""/>
            </a:pPr>
            <a:r>
              <a:rPr lang="en-US" sz="2400" strike="noStrike">
                <a:solidFill>
                  <a:srgbClr val="000000"/>
                </a:solidFill>
                <a:latin typeface="Calibri"/>
                <a:ea typeface="ＭＳ Ｐゴシック"/>
              </a:rPr>
              <a:t>Fourth Outline Level</a:t>
            </a:r>
            <a:endParaRPr/>
          </a:p>
          <a:p>
            <a:pPr lvl="4">
              <a:buSzPct val="45000"/>
              <a:buFont typeface="StarSymbol"/>
              <a:buChar char=""/>
            </a:pPr>
            <a:r>
              <a:rPr lang="en-US" sz="2400" strike="noStrike">
                <a:solidFill>
                  <a:srgbClr val="000000"/>
                </a:solidFill>
                <a:latin typeface="Calibri"/>
                <a:ea typeface="ＭＳ Ｐゴシック"/>
              </a:rPr>
              <a:t>Fifth Outline Level</a:t>
            </a:r>
            <a:endParaRPr/>
          </a:p>
          <a:p>
            <a:pPr lvl="5">
              <a:buSzPct val="45000"/>
              <a:buFont typeface="StarSymbol"/>
              <a:buChar char=""/>
            </a:pPr>
            <a:r>
              <a:rPr lang="en-US" sz="2400" strike="noStrike">
                <a:solidFill>
                  <a:srgbClr val="000000"/>
                </a:solidFill>
                <a:latin typeface="Calibri"/>
                <a:ea typeface="ＭＳ Ｐゴシック"/>
              </a:rPr>
              <a:t>Sixth Outline Level</a:t>
            </a:r>
            <a:endParaRPr/>
          </a:p>
          <a:p>
            <a:pPr>
              <a:lnSpc>
                <a:spcPct val="100000"/>
              </a:lnSpc>
              <a:buFont typeface="Wingdings" charset="2"/>
              <a:buChar char=""/>
            </a:pPr>
            <a:r>
              <a:rPr lang="en-US" sz="2400" strike="noStrike">
                <a:solidFill>
                  <a:srgbClr val="000000"/>
                </a:solidFill>
                <a:latin typeface="Calibri"/>
                <a:ea typeface="ＭＳ Ｐゴシック"/>
              </a:rPr>
              <a:t>Seventh Outline LevelClick to edit Master text styles</a:t>
            </a:r>
            <a:endParaRPr/>
          </a:p>
          <a:p>
            <a:pPr lvl="1">
              <a:lnSpc>
                <a:spcPct val="100000"/>
              </a:lnSpc>
              <a:buFont typeface="Wingdings" charset="2"/>
              <a:buChar char=""/>
            </a:pPr>
            <a:r>
              <a:rPr lang="en-US" sz="2000" strike="noStrike">
                <a:solidFill>
                  <a:srgbClr val="000000"/>
                </a:solidFill>
                <a:latin typeface="Calibri"/>
                <a:ea typeface="ＭＳ Ｐゴシック"/>
              </a:rPr>
              <a:t>Second level</a:t>
            </a:r>
            <a:endParaRPr/>
          </a:p>
          <a:p>
            <a:pPr lvl="2">
              <a:lnSpc>
                <a:spcPct val="100000"/>
              </a:lnSpc>
              <a:buFont typeface="Wingdings" charset="2"/>
              <a:buChar char=""/>
            </a:pPr>
            <a:r>
              <a:rPr lang="en-US" strike="noStrike">
                <a:solidFill>
                  <a:srgbClr val="000000"/>
                </a:solidFill>
                <a:latin typeface="Calibri"/>
                <a:ea typeface="ＭＳ Ｐゴシック"/>
              </a:rPr>
              <a:t>Third level</a:t>
            </a:r>
            <a:endParaRPr/>
          </a:p>
          <a:p>
            <a:pPr lvl="3">
              <a:lnSpc>
                <a:spcPct val="100000"/>
              </a:lnSpc>
              <a:buFont typeface="StarSymbol"/>
              <a:buChar char=""/>
            </a:pPr>
            <a:r>
              <a:rPr lang="en-US" sz="1600" strike="noStrike">
                <a:solidFill>
                  <a:srgbClr val="000000"/>
                </a:solidFill>
                <a:latin typeface="Calibri"/>
                <a:ea typeface="ＭＳ Ｐゴシック"/>
              </a:rPr>
              <a:t>Fourth level</a:t>
            </a:r>
            <a:endParaRPr/>
          </a:p>
          <a:p>
            <a:pPr lvl="4">
              <a:lnSpc>
                <a:spcPct val="100000"/>
              </a:lnSpc>
              <a:buFont typeface="StarSymbol"/>
              <a:buChar char="»"/>
            </a:pPr>
            <a:r>
              <a:rPr lang="en-US" sz="1600" strike="noStrike">
                <a:solidFill>
                  <a:srgbClr val="000000"/>
                </a:solidFill>
                <a:latin typeface="Calibri"/>
                <a:ea typeface="ＭＳ Ｐゴシック"/>
              </a:rPr>
              <a:t>Fifth level</a:t>
            </a:r>
            <a:endParaRPr/>
          </a:p>
        </p:txBody>
      </p:sp>
      <p:sp>
        <p:nvSpPr>
          <p:cNvPr id="57" name="PlaceHolder 5"/>
          <p:cNvSpPr>
            <a:spLocks noGrp="1"/>
          </p:cNvSpPr>
          <p:nvPr>
            <p:ph type="dt"/>
          </p:nvPr>
        </p:nvSpPr>
        <p:spPr>
          <a:xfrm>
            <a:off x="22320" y="6166800"/>
            <a:ext cx="2133360" cy="475920"/>
          </a:xfrm>
          <a:prstGeom prst="rect">
            <a:avLst/>
          </a:prstGeom>
        </p:spPr>
        <p:txBody>
          <a:bodyPr/>
          <a:lstStyle/>
          <a:p>
            <a:pPr>
              <a:lnSpc>
                <a:spcPct val="100000"/>
              </a:lnSpc>
            </a:pPr>
            <a:endParaRPr/>
          </a:p>
        </p:txBody>
      </p:sp>
      <p:sp>
        <p:nvSpPr>
          <p:cNvPr id="58" name="PlaceHolder 6"/>
          <p:cNvSpPr>
            <a:spLocks noGrp="1"/>
          </p:cNvSpPr>
          <p:nvPr>
            <p:ph type="sldNum"/>
          </p:nvPr>
        </p:nvSpPr>
        <p:spPr>
          <a:xfrm>
            <a:off x="8305920" y="6153120"/>
            <a:ext cx="609120" cy="374400"/>
          </a:xfrm>
          <a:prstGeom prst="rect">
            <a:avLst/>
          </a:prstGeom>
        </p:spPr>
        <p:txBody>
          <a:bodyPr/>
          <a:lstStyle/>
          <a:p>
            <a:pPr algn="r">
              <a:lnSpc>
                <a:spcPct val="100000"/>
              </a:lnSpc>
            </a:pPr>
            <a:fld id="{C5401BE9-B2E9-43D1-B495-9931CA1401D9}" type="slidenum">
              <a:rPr lang="en-US" sz="1400" strike="noStrike">
                <a:solidFill>
                  <a:srgbClr val="000000"/>
                </a:solidFill>
                <a:latin typeface="Calibri"/>
              </a:rPr>
              <a:t>‹#›</a:t>
            </a:fld>
            <a:endParaRPr/>
          </a:p>
        </p:txBody>
      </p:sp>
      <p:sp>
        <p:nvSpPr>
          <p:cNvPr id="59" name="PlaceHolder 7"/>
          <p:cNvSpPr>
            <a:spLocks noGrp="1"/>
          </p:cNvSpPr>
          <p:nvPr>
            <p:ph type="ftr"/>
          </p:nvPr>
        </p:nvSpPr>
        <p:spPr>
          <a:xfrm>
            <a:off x="3123360" y="6519240"/>
            <a:ext cx="2895120" cy="284400"/>
          </a:xfrm>
          <a:prstGeom prst="rect">
            <a:avLst/>
          </a:prstGeom>
        </p:spPr>
        <p:txBody>
          <a:bodyPr/>
          <a:lstStyle/>
          <a:p>
            <a:r>
              <a:rPr lang="en-US"/>
              <a:t>Minimal Subspace </a:t>
            </a:r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2" r:id="rId1"/>
    <p:sldLayoutId id="2147483663" r:id="rId2"/>
    <p:sldLayoutId id="2147483664" r:id="rId3"/>
    <p:sldLayoutId id="2147483665" r:id="rId4"/>
    <p:sldLayoutId id="2147483666" r:id="rId5"/>
    <p:sldLayoutId id="2147483667" r:id="rId6"/>
    <p:sldLayoutId id="2147483668" r:id="rId7"/>
    <p:sldLayoutId id="2147483669" r:id="rId8"/>
    <p:sldLayoutId id="2147483670" r:id="rId9"/>
    <p:sldLayoutId id="2147483671" r:id="rId10"/>
    <p:sldLayoutId id="2147483672" r:id="rId11"/>
    <p:sldLayoutId id="2147483673" r:id="rId12"/>
    <p:sldLayoutId id="2147483674" r:id="rId13"/>
  </p:sldLayoutIdLst>
  <p:hf sldNum="0" hdr="0" dt="0"/>
  <p:txStyles>
    <p:titleStyle/>
    <p:bodyStyle/>
    <p:otherStyle/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7" Type="http://schemas.openxmlformats.org/officeDocument/2006/relationships/image" Target="../media/image10.jpeg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9.png"/><Relationship Id="rId5" Type="http://schemas.openxmlformats.org/officeDocument/2006/relationships/image" Target="../media/image7.wmf"/><Relationship Id="rId4" Type="http://schemas.openxmlformats.org/officeDocument/2006/relationships/oleObject" Target="../embeddings/oleObject1.bin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.png"/><Relationship Id="rId13" Type="http://schemas.openxmlformats.org/officeDocument/2006/relationships/image" Target="../media/image21.png"/><Relationship Id="rId3" Type="http://schemas.openxmlformats.org/officeDocument/2006/relationships/image" Target="../media/image11.tiff"/><Relationship Id="rId7" Type="http://schemas.openxmlformats.org/officeDocument/2006/relationships/image" Target="../media/image15.jpeg"/><Relationship Id="rId12" Type="http://schemas.openxmlformats.org/officeDocument/2006/relationships/image" Target="../media/image20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7.xml"/><Relationship Id="rId6" Type="http://schemas.openxmlformats.org/officeDocument/2006/relationships/image" Target="../media/image14.jpeg"/><Relationship Id="rId11" Type="http://schemas.openxmlformats.org/officeDocument/2006/relationships/image" Target="../media/image19.png"/><Relationship Id="rId5" Type="http://schemas.openxmlformats.org/officeDocument/2006/relationships/image" Target="../media/image13.png"/><Relationship Id="rId15" Type="http://schemas.openxmlformats.org/officeDocument/2006/relationships/image" Target="../media/image23.png"/><Relationship Id="rId10" Type="http://schemas.openxmlformats.org/officeDocument/2006/relationships/image" Target="../media/image18.png"/><Relationship Id="rId4" Type="http://schemas.openxmlformats.org/officeDocument/2006/relationships/image" Target="../media/image12.png"/><Relationship Id="rId9" Type="http://schemas.openxmlformats.org/officeDocument/2006/relationships/image" Target="../media/image17.png"/><Relationship Id="rId14" Type="http://schemas.openxmlformats.org/officeDocument/2006/relationships/image" Target="../media/image22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g"/><Relationship Id="rId4" Type="http://schemas.openxmlformats.org/officeDocument/2006/relationships/image" Target="../media/image25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g"/><Relationship Id="rId4" Type="http://schemas.openxmlformats.org/officeDocument/2006/relationships/image" Target="../media/image25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7.xml"/><Relationship Id="rId4" Type="http://schemas.openxmlformats.org/officeDocument/2006/relationships/image" Target="../media/image28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7.xml"/><Relationship Id="rId4" Type="http://schemas.openxmlformats.org/officeDocument/2006/relationships/image" Target="../media/image28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g"/><Relationship Id="rId4" Type="http://schemas.openxmlformats.org/officeDocument/2006/relationships/image" Target="../media/image25.jpeg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jpg"/><Relationship Id="rId1" Type="http://schemas.openxmlformats.org/officeDocument/2006/relationships/slideLayout" Target="../slideLayouts/slideLayout1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image" Target="../media/image29.jpg"/><Relationship Id="rId1" Type="http://schemas.openxmlformats.org/officeDocument/2006/relationships/slideLayout" Target="../slideLayouts/slideLayout17.xml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34.jpg"/><Relationship Id="rId3" Type="http://schemas.openxmlformats.org/officeDocument/2006/relationships/oleObject" Target="../embeddings/oleObject2.bin"/><Relationship Id="rId7" Type="http://schemas.openxmlformats.org/officeDocument/2006/relationships/image" Target="../media/image33.jpg"/><Relationship Id="rId2" Type="http://schemas.openxmlformats.org/officeDocument/2006/relationships/slideLayout" Target="../slideLayouts/slideLayout17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32.wmf"/><Relationship Id="rId5" Type="http://schemas.openxmlformats.org/officeDocument/2006/relationships/oleObject" Target="../embeddings/oleObject3.bin"/><Relationship Id="rId4" Type="http://schemas.openxmlformats.org/officeDocument/2006/relationships/image" Target="../media/image31.wmf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4.jpg"/><Relationship Id="rId3" Type="http://schemas.openxmlformats.org/officeDocument/2006/relationships/oleObject" Target="../embeddings/oleObject2.bin"/><Relationship Id="rId7" Type="http://schemas.openxmlformats.org/officeDocument/2006/relationships/image" Target="../media/image33.jpg"/><Relationship Id="rId2" Type="http://schemas.openxmlformats.org/officeDocument/2006/relationships/slideLayout" Target="../slideLayouts/slideLayout17.xml"/><Relationship Id="rId1" Type="http://schemas.openxmlformats.org/officeDocument/2006/relationships/vmlDrawing" Target="../drawings/vmlDrawing3.vml"/><Relationship Id="rId6" Type="http://schemas.openxmlformats.org/officeDocument/2006/relationships/image" Target="../media/image32.wmf"/><Relationship Id="rId5" Type="http://schemas.openxmlformats.org/officeDocument/2006/relationships/oleObject" Target="../embeddings/oleObject3.bin"/><Relationship Id="rId4" Type="http://schemas.openxmlformats.org/officeDocument/2006/relationships/image" Target="../media/image31.wmf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34.jpg"/><Relationship Id="rId3" Type="http://schemas.openxmlformats.org/officeDocument/2006/relationships/oleObject" Target="../embeddings/oleObject2.bin"/><Relationship Id="rId7" Type="http://schemas.openxmlformats.org/officeDocument/2006/relationships/image" Target="../media/image33.jpg"/><Relationship Id="rId2" Type="http://schemas.openxmlformats.org/officeDocument/2006/relationships/slideLayout" Target="../slideLayouts/slideLayout17.xml"/><Relationship Id="rId1" Type="http://schemas.openxmlformats.org/officeDocument/2006/relationships/vmlDrawing" Target="../drawings/vmlDrawing4.vml"/><Relationship Id="rId6" Type="http://schemas.openxmlformats.org/officeDocument/2006/relationships/image" Target="../media/image32.wmf"/><Relationship Id="rId5" Type="http://schemas.openxmlformats.org/officeDocument/2006/relationships/oleObject" Target="../embeddings/oleObject3.bin"/><Relationship Id="rId4" Type="http://schemas.openxmlformats.org/officeDocument/2006/relationships/image" Target="../media/image31.wmf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eg"/><Relationship Id="rId1" Type="http://schemas.openxmlformats.org/officeDocument/2006/relationships/slideLayout" Target="../slideLayouts/slideLayout1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.bin"/><Relationship Id="rId2" Type="http://schemas.openxmlformats.org/officeDocument/2006/relationships/slideLayout" Target="../slideLayouts/slideLayout17.xml"/><Relationship Id="rId1" Type="http://schemas.openxmlformats.org/officeDocument/2006/relationships/vmlDrawing" Target="../drawings/vmlDrawing5.vml"/><Relationship Id="rId5" Type="http://schemas.openxmlformats.org/officeDocument/2006/relationships/image" Target="../media/image35.jpeg"/><Relationship Id="rId4" Type="http://schemas.openxmlformats.org/officeDocument/2006/relationships/image" Target="../media/image32.wmf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7.png"/><Relationship Id="rId13" Type="http://schemas.openxmlformats.org/officeDocument/2006/relationships/image" Target="../media/image23.png"/><Relationship Id="rId3" Type="http://schemas.openxmlformats.org/officeDocument/2006/relationships/image" Target="../media/image11.tiff"/><Relationship Id="rId7" Type="http://schemas.openxmlformats.org/officeDocument/2006/relationships/image" Target="../media/image16.png"/><Relationship Id="rId12" Type="http://schemas.openxmlformats.org/officeDocument/2006/relationships/image" Target="../media/image20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15.jpeg"/><Relationship Id="rId11" Type="http://schemas.openxmlformats.org/officeDocument/2006/relationships/image" Target="../media/image22.png"/><Relationship Id="rId5" Type="http://schemas.openxmlformats.org/officeDocument/2006/relationships/image" Target="../media/image14.jpeg"/><Relationship Id="rId10" Type="http://schemas.openxmlformats.org/officeDocument/2006/relationships/image" Target="../media/image19.png"/><Relationship Id="rId4" Type="http://schemas.openxmlformats.org/officeDocument/2006/relationships/image" Target="../media/image21.png"/><Relationship Id="rId9" Type="http://schemas.openxmlformats.org/officeDocument/2006/relationships/image" Target="../media/image18.png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7.png"/><Relationship Id="rId13" Type="http://schemas.openxmlformats.org/officeDocument/2006/relationships/image" Target="../media/image23.png"/><Relationship Id="rId3" Type="http://schemas.openxmlformats.org/officeDocument/2006/relationships/image" Target="../media/image11.tiff"/><Relationship Id="rId7" Type="http://schemas.openxmlformats.org/officeDocument/2006/relationships/image" Target="../media/image16.png"/><Relationship Id="rId12" Type="http://schemas.openxmlformats.org/officeDocument/2006/relationships/image" Target="../media/image20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15.jpeg"/><Relationship Id="rId11" Type="http://schemas.openxmlformats.org/officeDocument/2006/relationships/image" Target="../media/image22.png"/><Relationship Id="rId5" Type="http://schemas.openxmlformats.org/officeDocument/2006/relationships/image" Target="../media/image14.jpeg"/><Relationship Id="rId10" Type="http://schemas.openxmlformats.org/officeDocument/2006/relationships/image" Target="../media/image19.png"/><Relationship Id="rId4" Type="http://schemas.openxmlformats.org/officeDocument/2006/relationships/image" Target="../media/image21.png"/><Relationship Id="rId9" Type="http://schemas.openxmlformats.org/officeDocument/2006/relationships/image" Target="../media/image18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g"/><Relationship Id="rId4" Type="http://schemas.openxmlformats.org/officeDocument/2006/relationships/image" Target="../media/image25.jpeg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41.png"/><Relationship Id="rId3" Type="http://schemas.openxmlformats.org/officeDocument/2006/relationships/image" Target="../media/image37.png"/><Relationship Id="rId7" Type="http://schemas.openxmlformats.org/officeDocument/2006/relationships/image" Target="../media/image40.png"/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39.png"/><Relationship Id="rId5" Type="http://schemas.openxmlformats.org/officeDocument/2006/relationships/image" Target="../media/image38.png"/><Relationship Id="rId4" Type="http://schemas.openxmlformats.org/officeDocument/2006/relationships/image" Target="../media/image370.png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41.png"/><Relationship Id="rId3" Type="http://schemas.openxmlformats.org/officeDocument/2006/relationships/image" Target="../media/image37.png"/><Relationship Id="rId7" Type="http://schemas.openxmlformats.org/officeDocument/2006/relationships/image" Target="../media/image40.png"/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42.png"/><Relationship Id="rId5" Type="http://schemas.openxmlformats.org/officeDocument/2006/relationships/image" Target="../media/image38.png"/><Relationship Id="rId4" Type="http://schemas.openxmlformats.org/officeDocument/2006/relationships/image" Target="../media/image370.png"/></Relationships>
</file>

<file path=ppt/slides/_rels/slide21.xml.rels><?xml version="1.0" encoding="UTF-8" standalone="yes"?>
<Relationships xmlns="http://schemas.openxmlformats.org/package/2006/relationships"><Relationship Id="rId8" Type="http://schemas.openxmlformats.org/officeDocument/2006/relationships/image" Target="../media/image41.png"/><Relationship Id="rId3" Type="http://schemas.openxmlformats.org/officeDocument/2006/relationships/image" Target="../media/image37.png"/><Relationship Id="rId7" Type="http://schemas.openxmlformats.org/officeDocument/2006/relationships/image" Target="../media/image40.png"/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39.png"/><Relationship Id="rId5" Type="http://schemas.openxmlformats.org/officeDocument/2006/relationships/image" Target="../media/image38.png"/><Relationship Id="rId4" Type="http://schemas.openxmlformats.org/officeDocument/2006/relationships/image" Target="../media/image370.png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41.png"/><Relationship Id="rId3" Type="http://schemas.openxmlformats.org/officeDocument/2006/relationships/image" Target="../media/image37.png"/><Relationship Id="rId7" Type="http://schemas.openxmlformats.org/officeDocument/2006/relationships/image" Target="../media/image40.png"/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39.png"/><Relationship Id="rId5" Type="http://schemas.openxmlformats.org/officeDocument/2006/relationships/image" Target="../media/image38.png"/><Relationship Id="rId4" Type="http://schemas.openxmlformats.org/officeDocument/2006/relationships/image" Target="../media/image370.png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280.png"/><Relationship Id="rId5" Type="http://schemas.openxmlformats.org/officeDocument/2006/relationships/image" Target="../media/image270.png"/><Relationship Id="rId4" Type="http://schemas.openxmlformats.org/officeDocument/2006/relationships/image" Target="../media/image26.png"/></Relationships>
</file>

<file path=ppt/slides/_rels/slide24.xml.rels><?xml version="1.0" encoding="UTF-8" standalone="yes"?>
<Relationships xmlns="http://schemas.openxmlformats.org/package/2006/relationships"><Relationship Id="rId8" Type="http://schemas.openxmlformats.org/officeDocument/2006/relationships/image" Target="../media/image432.png"/><Relationship Id="rId3" Type="http://schemas.openxmlformats.org/officeDocument/2006/relationships/image" Target="../media/image43.png"/><Relationship Id="rId12" Type="http://schemas.openxmlformats.org/officeDocument/2006/relationships/image" Target="../media/image47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280.png"/><Relationship Id="rId11" Type="http://schemas.openxmlformats.org/officeDocument/2006/relationships/image" Target="../media/image46.png"/><Relationship Id="rId5" Type="http://schemas.openxmlformats.org/officeDocument/2006/relationships/image" Target="../media/image270.png"/><Relationship Id="rId10" Type="http://schemas.openxmlformats.org/officeDocument/2006/relationships/image" Target="../media/image45.png"/><Relationship Id="rId4" Type="http://schemas.openxmlformats.org/officeDocument/2006/relationships/image" Target="../media/image44.png"/><Relationship Id="rId9" Type="http://schemas.openxmlformats.org/officeDocument/2006/relationships/image" Target="../media/image440.png"/></Relationships>
</file>

<file path=ppt/slides/_rels/slide25.xml.rels><?xml version="1.0" encoding="UTF-8" standalone="yes"?>
<Relationships xmlns="http://schemas.openxmlformats.org/package/2006/relationships"><Relationship Id="rId8" Type="http://schemas.openxmlformats.org/officeDocument/2006/relationships/image" Target="../media/image31.png"/><Relationship Id="rId3" Type="http://schemas.openxmlformats.org/officeDocument/2006/relationships/image" Target="../media/image260.png"/><Relationship Id="rId7" Type="http://schemas.openxmlformats.org/officeDocument/2006/relationships/image" Target="../media/image460.png"/><Relationship Id="rId2" Type="http://schemas.openxmlformats.org/officeDocument/2006/relationships/image" Target="../media/image48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450.png"/><Relationship Id="rId5" Type="http://schemas.openxmlformats.org/officeDocument/2006/relationships/image" Target="../media/image281.png"/><Relationship Id="rId10" Type="http://schemas.openxmlformats.org/officeDocument/2006/relationships/image" Target="../media/image481.png"/><Relationship Id="rId4" Type="http://schemas.openxmlformats.org/officeDocument/2006/relationships/image" Target="../media/image271.png"/><Relationship Id="rId9" Type="http://schemas.openxmlformats.org/officeDocument/2006/relationships/image" Target="../media/image49.png"/></Relationships>
</file>

<file path=ppt/slides/_rels/slide26.xml.rels><?xml version="1.0" encoding="UTF-8" standalone="yes"?>
<Relationships xmlns="http://schemas.openxmlformats.org/package/2006/relationships"><Relationship Id="rId8" Type="http://schemas.openxmlformats.org/officeDocument/2006/relationships/image" Target="../media/image55.png"/><Relationship Id="rId3" Type="http://schemas.openxmlformats.org/officeDocument/2006/relationships/image" Target="../media/image50.png"/><Relationship Id="rId7" Type="http://schemas.openxmlformats.org/officeDocument/2006/relationships/image" Target="../media/image54.png"/><Relationship Id="rId2" Type="http://schemas.openxmlformats.org/officeDocument/2006/relationships/image" Target="../media/image491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53.png"/><Relationship Id="rId11" Type="http://schemas.openxmlformats.org/officeDocument/2006/relationships/image" Target="../media/image58.png"/><Relationship Id="rId5" Type="http://schemas.openxmlformats.org/officeDocument/2006/relationships/image" Target="../media/image52.png"/><Relationship Id="rId10" Type="http://schemas.openxmlformats.org/officeDocument/2006/relationships/image" Target="../media/image57.png"/><Relationship Id="rId4" Type="http://schemas.openxmlformats.org/officeDocument/2006/relationships/image" Target="../media/image51.png"/><Relationship Id="rId9" Type="http://schemas.openxmlformats.org/officeDocument/2006/relationships/image" Target="../media/image50.jpeg"/></Relationships>
</file>

<file path=ppt/slides/_rels/slide27.xml.rels><?xml version="1.0" encoding="UTF-8" standalone="yes"?>
<Relationships xmlns="http://schemas.openxmlformats.org/package/2006/relationships"><Relationship Id="rId8" Type="http://schemas.openxmlformats.org/officeDocument/2006/relationships/image" Target="../media/image550.png"/><Relationship Id="rId3" Type="http://schemas.openxmlformats.org/officeDocument/2006/relationships/image" Target="../media/image50.png"/><Relationship Id="rId7" Type="http://schemas.openxmlformats.org/officeDocument/2006/relationships/image" Target="../media/image54.png"/><Relationship Id="rId2" Type="http://schemas.openxmlformats.org/officeDocument/2006/relationships/image" Target="../media/image491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53.png"/><Relationship Id="rId11" Type="http://schemas.openxmlformats.org/officeDocument/2006/relationships/image" Target="../media/image51.jpeg"/><Relationship Id="rId5" Type="http://schemas.openxmlformats.org/officeDocument/2006/relationships/image" Target="../media/image52.png"/><Relationship Id="rId10" Type="http://schemas.openxmlformats.org/officeDocument/2006/relationships/image" Target="../media/image59.png"/><Relationship Id="rId4" Type="http://schemas.openxmlformats.org/officeDocument/2006/relationships/image" Target="../media/image51.png"/><Relationship Id="rId9" Type="http://schemas.openxmlformats.org/officeDocument/2006/relationships/image" Target="../media/image58.png"/></Relationships>
</file>

<file path=ppt/slides/_rels/slide28.xml.rels><?xml version="1.0" encoding="UTF-8" standalone="yes"?>
<Relationships xmlns="http://schemas.openxmlformats.org/package/2006/relationships"><Relationship Id="rId8" Type="http://schemas.openxmlformats.org/officeDocument/2006/relationships/image" Target="../media/image550.png"/><Relationship Id="rId3" Type="http://schemas.openxmlformats.org/officeDocument/2006/relationships/image" Target="../media/image50.png"/><Relationship Id="rId7" Type="http://schemas.openxmlformats.org/officeDocument/2006/relationships/image" Target="../media/image54.png"/><Relationship Id="rId2" Type="http://schemas.openxmlformats.org/officeDocument/2006/relationships/image" Target="../media/image491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53.png"/><Relationship Id="rId11" Type="http://schemas.openxmlformats.org/officeDocument/2006/relationships/image" Target="../media/image52.jpeg"/><Relationship Id="rId5" Type="http://schemas.openxmlformats.org/officeDocument/2006/relationships/image" Target="../media/image52.png"/><Relationship Id="rId10" Type="http://schemas.openxmlformats.org/officeDocument/2006/relationships/image" Target="../media/image61.png"/><Relationship Id="rId4" Type="http://schemas.openxmlformats.org/officeDocument/2006/relationships/image" Target="../media/image51.png"/><Relationship Id="rId9" Type="http://schemas.openxmlformats.org/officeDocument/2006/relationships/image" Target="../media/image58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g"/><Relationship Id="rId4" Type="http://schemas.openxmlformats.org/officeDocument/2006/relationships/image" Target="../media/image25.jpeg"/></Relationships>
</file>

<file path=ppt/slides/_rels/slide3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8.png"/><Relationship Id="rId13" Type="http://schemas.openxmlformats.org/officeDocument/2006/relationships/oleObject" Target="../embeddings/oleObject5.bin"/><Relationship Id="rId7" Type="http://schemas.openxmlformats.org/officeDocument/2006/relationships/image" Target="../media/image1710.png"/><Relationship Id="rId12" Type="http://schemas.openxmlformats.org/officeDocument/2006/relationships/image" Target="../media/image63.png"/><Relationship Id="rId2" Type="http://schemas.openxmlformats.org/officeDocument/2006/relationships/slideLayout" Target="../slideLayouts/slideLayout13.xml"/><Relationship Id="rId16" Type="http://schemas.openxmlformats.org/officeDocument/2006/relationships/image" Target="../media/image32.wmf"/><Relationship Id="rId1" Type="http://schemas.openxmlformats.org/officeDocument/2006/relationships/vmlDrawing" Target="../drawings/vmlDrawing6.vml"/><Relationship Id="rId11" Type="http://schemas.openxmlformats.org/officeDocument/2006/relationships/image" Target="../media/image62.png"/><Relationship Id="rId15" Type="http://schemas.openxmlformats.org/officeDocument/2006/relationships/oleObject" Target="../embeddings/oleObject6.bin"/><Relationship Id="rId10" Type="http://schemas.openxmlformats.org/officeDocument/2006/relationships/image" Target="../media/image60.png"/><Relationship Id="rId9" Type="http://schemas.openxmlformats.org/officeDocument/2006/relationships/image" Target="../media/image56.png"/><Relationship Id="rId14" Type="http://schemas.openxmlformats.org/officeDocument/2006/relationships/image" Target="../media/image53.wmf"/></Relationships>
</file>

<file path=ppt/slides/_rels/slide31.xml.rels><?xml version="1.0" encoding="UTF-8" standalone="yes"?>
<Relationships xmlns="http://schemas.openxmlformats.org/package/2006/relationships"><Relationship Id="rId8" Type="http://schemas.openxmlformats.org/officeDocument/2006/relationships/image" Target="../media/image66.png"/><Relationship Id="rId13" Type="http://schemas.openxmlformats.org/officeDocument/2006/relationships/hyperlink" Target="https://github.com/SNLComputation/Albany" TargetMode="External"/><Relationship Id="rId3" Type="http://schemas.openxmlformats.org/officeDocument/2006/relationships/image" Target="../media/image63.png"/><Relationship Id="rId7" Type="http://schemas.openxmlformats.org/officeDocument/2006/relationships/image" Target="../media/image65.png"/><Relationship Id="rId12" Type="http://schemas.openxmlformats.org/officeDocument/2006/relationships/image" Target="../media/image69.png"/><Relationship Id="rId2" Type="http://schemas.openxmlformats.org/officeDocument/2006/relationships/image" Target="../media/image62.png"/><Relationship Id="rId1" Type="http://schemas.openxmlformats.org/officeDocument/2006/relationships/slideLayout" Target="../slideLayouts/slideLayout15.xml"/><Relationship Id="rId6" Type="http://schemas.openxmlformats.org/officeDocument/2006/relationships/hyperlink" Target="https://dakota.sandia.gov/" TargetMode="External"/><Relationship Id="rId11" Type="http://schemas.openxmlformats.org/officeDocument/2006/relationships/image" Target="../media/image68.jpeg"/><Relationship Id="rId5" Type="http://schemas.openxmlformats.org/officeDocument/2006/relationships/hyperlink" Target="https://github.com/trilinos/Trilinos" TargetMode="External"/><Relationship Id="rId10" Type="http://schemas.openxmlformats.org/officeDocument/2006/relationships/image" Target="../media/image67.jpeg"/><Relationship Id="rId4" Type="http://schemas.openxmlformats.org/officeDocument/2006/relationships/image" Target="../media/image64.jpeg"/><Relationship Id="rId9" Type="http://schemas.microsoft.com/office/2007/relationships/hdphoto" Target="../media/hdphoto1.wdp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1.png"/><Relationship Id="rId2" Type="http://schemas.openxmlformats.org/officeDocument/2006/relationships/image" Target="../media/image70.png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72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g"/><Relationship Id="rId4" Type="http://schemas.openxmlformats.org/officeDocument/2006/relationships/image" Target="../media/image25.jpe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4.jpg"/><Relationship Id="rId2" Type="http://schemas.openxmlformats.org/officeDocument/2006/relationships/image" Target="../media/image73.jpg"/><Relationship Id="rId1" Type="http://schemas.openxmlformats.org/officeDocument/2006/relationships/slideLayout" Target="../slideLayouts/slideLayout15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6.jpg"/><Relationship Id="rId2" Type="http://schemas.openxmlformats.org/officeDocument/2006/relationships/image" Target="../media/image75.jpg"/><Relationship Id="rId1" Type="http://schemas.openxmlformats.org/officeDocument/2006/relationships/slideLayout" Target="../slideLayouts/slideLayout15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5.jpg"/><Relationship Id="rId2" Type="http://schemas.openxmlformats.org/officeDocument/2006/relationships/image" Target="../media/image77.jpg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76.jp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5.jpg"/><Relationship Id="rId2" Type="http://schemas.openxmlformats.org/officeDocument/2006/relationships/image" Target="../media/image77.jpg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78.png"/><Relationship Id="rId4" Type="http://schemas.openxmlformats.org/officeDocument/2006/relationships/image" Target="../media/image76.jp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g"/><Relationship Id="rId4" Type="http://schemas.openxmlformats.org/officeDocument/2006/relationships/image" Target="../media/image25.jpeg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30.png"/><Relationship Id="rId2" Type="http://schemas.openxmlformats.org/officeDocument/2006/relationships/image" Target="../media/image74.png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75.png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31.png"/><Relationship Id="rId2" Type="http://schemas.openxmlformats.org/officeDocument/2006/relationships/image" Target="../media/image750.png"/><Relationship Id="rId1" Type="http://schemas.openxmlformats.org/officeDocument/2006/relationships/slideLayout" Target="../slideLayouts/slideLayout15.xml"/></Relationships>
</file>

<file path=ppt/slides/_rels/slide43.xml.rels><?xml version="1.0" encoding="UTF-8" standalone="yes"?>
<Relationships xmlns="http://schemas.openxmlformats.org/package/2006/relationships"><Relationship Id="rId8" Type="http://schemas.openxmlformats.org/officeDocument/2006/relationships/image" Target="../media/image81.png"/><Relationship Id="rId13" Type="http://schemas.openxmlformats.org/officeDocument/2006/relationships/image" Target="../media/image75.png"/><Relationship Id="rId3" Type="http://schemas.openxmlformats.org/officeDocument/2006/relationships/image" Target="../media/image570.png"/><Relationship Id="rId7" Type="http://schemas.openxmlformats.org/officeDocument/2006/relationships/image" Target="../media/image80.png"/><Relationship Id="rId2" Type="http://schemas.openxmlformats.org/officeDocument/2006/relationships/image" Target="../media/image79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790.png"/><Relationship Id="rId11" Type="http://schemas.openxmlformats.org/officeDocument/2006/relationships/image" Target="../media/image82.png"/><Relationship Id="rId5" Type="http://schemas.openxmlformats.org/officeDocument/2006/relationships/image" Target="../media/image780.png"/><Relationship Id="rId4" Type="http://schemas.openxmlformats.org/officeDocument/2006/relationships/image" Target="../media/image77.png"/><Relationship Id="rId9" Type="http://schemas.openxmlformats.org/officeDocument/2006/relationships/image" Target="../media/image760.png"/><Relationship Id="rId14" Type="http://schemas.openxmlformats.org/officeDocument/2006/relationships/image" Target="../media/image731.png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g"/><Relationship Id="rId4" Type="http://schemas.openxmlformats.org/officeDocument/2006/relationships/image" Target="../media/image25.jpeg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3.png"/><Relationship Id="rId1" Type="http://schemas.openxmlformats.org/officeDocument/2006/relationships/slideLayout" Target="../slideLayouts/slideLayout15.xml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4.jpe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83.png"/><Relationship Id="rId5" Type="http://schemas.openxmlformats.org/officeDocument/2006/relationships/image" Target="../media/image85.jpeg"/><Relationship Id="rId4" Type="http://schemas.openxmlformats.org/officeDocument/2006/relationships/image" Target="../media/image63.png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4.jpe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83.png"/><Relationship Id="rId5" Type="http://schemas.openxmlformats.org/officeDocument/2006/relationships/image" Target="../media/image85.jpeg"/><Relationship Id="rId4" Type="http://schemas.openxmlformats.org/officeDocument/2006/relationships/image" Target="../media/image63.png"/></Relationships>
</file>

<file path=ppt/slides/_rels/slide49.xml.rels><?xml version="1.0" encoding="UTF-8" standalone="yes"?>
<Relationships xmlns="http://schemas.openxmlformats.org/package/2006/relationships"><Relationship Id="rId8" Type="http://schemas.openxmlformats.org/officeDocument/2006/relationships/image" Target="../media/image86.jpeg"/><Relationship Id="rId13" Type="http://schemas.openxmlformats.org/officeDocument/2006/relationships/image" Target="../media/image97.png"/><Relationship Id="rId3" Type="http://schemas.openxmlformats.org/officeDocument/2006/relationships/image" Target="../media/image87.png"/><Relationship Id="rId7" Type="http://schemas.openxmlformats.org/officeDocument/2006/relationships/image" Target="../media/image91.png"/><Relationship Id="rId12" Type="http://schemas.openxmlformats.org/officeDocument/2006/relationships/image" Target="../media/image96.png"/><Relationship Id="rId2" Type="http://schemas.openxmlformats.org/officeDocument/2006/relationships/image" Target="../media/image86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90.png"/><Relationship Id="rId11" Type="http://schemas.openxmlformats.org/officeDocument/2006/relationships/image" Target="../media/image89.jpeg"/><Relationship Id="rId5" Type="http://schemas.openxmlformats.org/officeDocument/2006/relationships/image" Target="../media/image89.png"/><Relationship Id="rId10" Type="http://schemas.openxmlformats.org/officeDocument/2006/relationships/image" Target="../media/image88.jpeg"/><Relationship Id="rId4" Type="http://schemas.openxmlformats.org/officeDocument/2006/relationships/image" Target="../media/image88.png"/><Relationship Id="rId9" Type="http://schemas.openxmlformats.org/officeDocument/2006/relationships/image" Target="../media/image87.jpeg"/><Relationship Id="rId14" Type="http://schemas.openxmlformats.org/officeDocument/2006/relationships/image" Target="../media/image98.png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0.jpeg"/><Relationship Id="rId2" Type="http://schemas.openxmlformats.org/officeDocument/2006/relationships/image" Target="../media/image99.png"/><Relationship Id="rId1" Type="http://schemas.openxmlformats.org/officeDocument/2006/relationships/slideLayout" Target="../slideLayouts/slideLayout17.xml"/><Relationship Id="rId6" Type="http://schemas.openxmlformats.org/officeDocument/2006/relationships/image" Target="../media/image85.jpeg"/><Relationship Id="rId5" Type="http://schemas.openxmlformats.org/officeDocument/2006/relationships/image" Target="../media/image8.png"/><Relationship Id="rId4" Type="http://schemas.openxmlformats.org/officeDocument/2006/relationships/image" Target="../media/image63.png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0.png"/><Relationship Id="rId2" Type="http://schemas.openxmlformats.org/officeDocument/2006/relationships/image" Target="../media/image420.png"/><Relationship Id="rId1" Type="http://schemas.openxmlformats.org/officeDocument/2006/relationships/slideLayout" Target="../slideLayouts/slideLayout17.xml"/><Relationship Id="rId5" Type="http://schemas.openxmlformats.org/officeDocument/2006/relationships/image" Target="../media/image93.png"/><Relationship Id="rId4" Type="http://schemas.openxmlformats.org/officeDocument/2006/relationships/image" Target="../media/image92.png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0.png"/><Relationship Id="rId2" Type="http://schemas.openxmlformats.org/officeDocument/2006/relationships/image" Target="../media/image420.png"/><Relationship Id="rId1" Type="http://schemas.openxmlformats.org/officeDocument/2006/relationships/slideLayout" Target="../slideLayouts/slideLayout17.xml"/><Relationship Id="rId6" Type="http://schemas.openxmlformats.org/officeDocument/2006/relationships/image" Target="../media/image93.png"/><Relationship Id="rId5" Type="http://schemas.openxmlformats.org/officeDocument/2006/relationships/image" Target="../media/image94.png"/><Relationship Id="rId4" Type="http://schemas.openxmlformats.org/officeDocument/2006/relationships/image" Target="../media/image92.png"/></Relationships>
</file>

<file path=ppt/slides/_rels/slide53.xml.rels><?xml version="1.0" encoding="UTF-8" standalone="yes"?>
<Relationships xmlns="http://schemas.openxmlformats.org/package/2006/relationships"><Relationship Id="rId8" Type="http://schemas.openxmlformats.org/officeDocument/2006/relationships/image" Target="../media/image520.png"/><Relationship Id="rId3" Type="http://schemas.openxmlformats.org/officeDocument/2006/relationships/image" Target="../media/image95.png"/><Relationship Id="rId7" Type="http://schemas.openxmlformats.org/officeDocument/2006/relationships/image" Target="../media/image100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871.png"/><Relationship Id="rId5" Type="http://schemas.openxmlformats.org/officeDocument/2006/relationships/image" Target="../media/image860.png"/><Relationship Id="rId10" Type="http://schemas.openxmlformats.org/officeDocument/2006/relationships/image" Target="../media/image540.png"/><Relationship Id="rId4" Type="http://schemas.openxmlformats.org/officeDocument/2006/relationships/image" Target="../media/image850.png"/><Relationship Id="rId9" Type="http://schemas.openxmlformats.org/officeDocument/2006/relationships/image" Target="../media/image530.png"/></Relationships>
</file>

<file path=ppt/slides/_rels/slide54.xml.rels><?xml version="1.0" encoding="UTF-8" standalone="yes"?>
<Relationships xmlns="http://schemas.openxmlformats.org/package/2006/relationships"><Relationship Id="rId8" Type="http://schemas.openxmlformats.org/officeDocument/2006/relationships/image" Target="../media/image970.png"/><Relationship Id="rId3" Type="http://schemas.openxmlformats.org/officeDocument/2006/relationships/image" Target="../media/image101.png"/><Relationship Id="rId7" Type="http://schemas.openxmlformats.org/officeDocument/2006/relationships/image" Target="../media/image103.jpe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102.png"/><Relationship Id="rId5" Type="http://schemas.openxmlformats.org/officeDocument/2006/relationships/image" Target="../media/image560.png"/><Relationship Id="rId10" Type="http://schemas.openxmlformats.org/officeDocument/2006/relationships/image" Target="../media/image104.png"/><Relationship Id="rId4" Type="http://schemas.openxmlformats.org/officeDocument/2006/relationships/image" Target="../media/image100.png"/><Relationship Id="rId9" Type="http://schemas.openxmlformats.org/officeDocument/2006/relationships/image" Target="../media/image590.png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g"/><Relationship Id="rId4" Type="http://schemas.openxmlformats.org/officeDocument/2006/relationships/image" Target="../media/image25.jpeg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5.jpeg"/><Relationship Id="rId2" Type="http://schemas.openxmlformats.org/officeDocument/2006/relationships/image" Target="../media/image63.png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106.png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png"/><Relationship Id="rId2" Type="http://schemas.openxmlformats.org/officeDocument/2006/relationships/image" Target="../media/image107.png"/><Relationship Id="rId1" Type="http://schemas.openxmlformats.org/officeDocument/2006/relationships/slideLayout" Target="../slideLayouts/slideLayout15.xml"/></Relationships>
</file>

<file path=ppt/slides/_rels/slide5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3.png"/><Relationship Id="rId3" Type="http://schemas.openxmlformats.org/officeDocument/2006/relationships/image" Target="../media/image108.jpg"/><Relationship Id="rId7" Type="http://schemas.openxmlformats.org/officeDocument/2006/relationships/image" Target="../media/image112.jpe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111.png"/><Relationship Id="rId5" Type="http://schemas.openxmlformats.org/officeDocument/2006/relationships/image" Target="../media/image110.png"/><Relationship Id="rId4" Type="http://schemas.openxmlformats.org/officeDocument/2006/relationships/image" Target="../media/image109.png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g"/><Relationship Id="rId4" Type="http://schemas.openxmlformats.org/officeDocument/2006/relationships/image" Target="../media/image25.jpeg"/></Relationships>
</file>

<file path=ppt/slides/_rels/slide6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3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125.png"/><Relationship Id="rId4" Type="http://schemas.openxmlformats.org/officeDocument/2006/relationships/image" Target="../media/image114.jpeg"/></Relationships>
</file>

<file path=ppt/slides/_rels/slide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5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117.png"/><Relationship Id="rId4" Type="http://schemas.openxmlformats.org/officeDocument/2006/relationships/image" Target="../media/image116.png"/></Relationships>
</file>

<file path=ppt/slides/_rels/slide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5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1170.png"/><Relationship Id="rId4" Type="http://schemas.openxmlformats.org/officeDocument/2006/relationships/image" Target="../media/image116.png"/></Relationships>
</file>

<file path=ppt/slides/_rels/slide6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5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1170.png"/><Relationship Id="rId4" Type="http://schemas.openxmlformats.org/officeDocument/2006/relationships/image" Target="../media/image116.png"/></Relationships>
</file>

<file path=ppt/slides/_rels/slide6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0.png"/><Relationship Id="rId3" Type="http://schemas.openxmlformats.org/officeDocument/2006/relationships/image" Target="../media/image118.png"/><Relationship Id="rId7" Type="http://schemas.openxmlformats.org/officeDocument/2006/relationships/image" Target="../media/image62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115.emf"/><Relationship Id="rId5" Type="http://schemas.openxmlformats.org/officeDocument/2006/relationships/image" Target="../media/image63.png"/><Relationship Id="rId4" Type="http://schemas.openxmlformats.org/officeDocument/2006/relationships/image" Target="../media/image115.png"/></Relationships>
</file>

<file path=ppt/slides/_rels/slide6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9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600.png"/><Relationship Id="rId5" Type="http://schemas.openxmlformats.org/officeDocument/2006/relationships/image" Target="../media/image591.png"/><Relationship Id="rId4" Type="http://schemas.openxmlformats.org/officeDocument/2006/relationships/image" Target="../media/image581.png"/></Relationships>
</file>

<file path=ppt/slides/_rels/slide6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0.emf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121.emf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2.jp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15.xml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g"/><Relationship Id="rId4" Type="http://schemas.openxmlformats.org/officeDocument/2006/relationships/image" Target="../media/image25.jpeg"/></Relationships>
</file>

<file path=ppt/slides/_rels/slide69.xml.rels><?xml version="1.0" encoding="UTF-8" standalone="yes"?>
<Relationships xmlns="http://schemas.openxmlformats.org/package/2006/relationships"><Relationship Id="rId8" Type="http://schemas.openxmlformats.org/officeDocument/2006/relationships/image" Target="../media/image62.png"/><Relationship Id="rId13" Type="http://schemas.openxmlformats.org/officeDocument/2006/relationships/image" Target="../media/image1181.png"/><Relationship Id="rId3" Type="http://schemas.openxmlformats.org/officeDocument/2006/relationships/notesSlide" Target="../notesSlides/notesSlide26.xml"/><Relationship Id="rId7" Type="http://schemas.openxmlformats.org/officeDocument/2006/relationships/image" Target="../media/image1240.png"/><Relationship Id="rId12" Type="http://schemas.openxmlformats.org/officeDocument/2006/relationships/image" Target="../media/image32.wmf"/><Relationship Id="rId2" Type="http://schemas.openxmlformats.org/officeDocument/2006/relationships/slideLayout" Target="../slideLayouts/slideLayout15.xml"/><Relationship Id="rId1" Type="http://schemas.openxmlformats.org/officeDocument/2006/relationships/vmlDrawing" Target="../drawings/vmlDrawing7.vml"/><Relationship Id="rId6" Type="http://schemas.openxmlformats.org/officeDocument/2006/relationships/image" Target="../media/image1220.png"/><Relationship Id="rId11" Type="http://schemas.openxmlformats.org/officeDocument/2006/relationships/oleObject" Target="../embeddings/oleObject8.bin"/><Relationship Id="rId5" Type="http://schemas.openxmlformats.org/officeDocument/2006/relationships/image" Target="../media/image1210.png"/><Relationship Id="rId10" Type="http://schemas.openxmlformats.org/officeDocument/2006/relationships/image" Target="../media/image53.wmf"/><Relationship Id="rId4" Type="http://schemas.openxmlformats.org/officeDocument/2006/relationships/image" Target="../media/image124.png"/><Relationship Id="rId9" Type="http://schemas.openxmlformats.org/officeDocument/2006/relationships/oleObject" Target="../embeddings/oleObject7.bin"/></Relationships>
</file>

<file path=ppt/slides/_rels/slide70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7.bin"/><Relationship Id="rId3" Type="http://schemas.openxmlformats.org/officeDocument/2006/relationships/notesSlide" Target="../notesSlides/notesSlide27.xml"/><Relationship Id="rId7" Type="http://schemas.openxmlformats.org/officeDocument/2006/relationships/image" Target="../media/image62.png"/><Relationship Id="rId12" Type="http://schemas.openxmlformats.org/officeDocument/2006/relationships/image" Target="../media/image1190.png"/><Relationship Id="rId2" Type="http://schemas.openxmlformats.org/officeDocument/2006/relationships/slideLayout" Target="../slideLayouts/slideLayout15.xml"/><Relationship Id="rId1" Type="http://schemas.openxmlformats.org/officeDocument/2006/relationships/vmlDrawing" Target="../drawings/vmlDrawing8.vml"/><Relationship Id="rId6" Type="http://schemas.openxmlformats.org/officeDocument/2006/relationships/image" Target="../media/image1220.png"/><Relationship Id="rId11" Type="http://schemas.openxmlformats.org/officeDocument/2006/relationships/image" Target="../media/image32.wmf"/><Relationship Id="rId5" Type="http://schemas.openxmlformats.org/officeDocument/2006/relationships/image" Target="../media/image1210.png"/><Relationship Id="rId10" Type="http://schemas.openxmlformats.org/officeDocument/2006/relationships/oleObject" Target="../embeddings/oleObject8.bin"/><Relationship Id="rId4" Type="http://schemas.openxmlformats.org/officeDocument/2006/relationships/image" Target="../media/image124.png"/><Relationship Id="rId9" Type="http://schemas.openxmlformats.org/officeDocument/2006/relationships/image" Target="../media/image53.wmf"/></Relationships>
</file>

<file path=ppt/slides/_rels/slide71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7.bin"/><Relationship Id="rId3" Type="http://schemas.openxmlformats.org/officeDocument/2006/relationships/notesSlide" Target="../notesSlides/notesSlide28.xml"/><Relationship Id="rId7" Type="http://schemas.openxmlformats.org/officeDocument/2006/relationships/image" Target="../media/image62.png"/><Relationship Id="rId2" Type="http://schemas.openxmlformats.org/officeDocument/2006/relationships/slideLayout" Target="../slideLayouts/slideLayout15.xml"/><Relationship Id="rId1" Type="http://schemas.openxmlformats.org/officeDocument/2006/relationships/vmlDrawing" Target="../drawings/vmlDrawing9.vml"/><Relationship Id="rId6" Type="http://schemas.openxmlformats.org/officeDocument/2006/relationships/image" Target="../media/image1220.png"/><Relationship Id="rId11" Type="http://schemas.openxmlformats.org/officeDocument/2006/relationships/image" Target="../media/image32.wmf"/><Relationship Id="rId5" Type="http://schemas.openxmlformats.org/officeDocument/2006/relationships/image" Target="../media/image1210.png"/><Relationship Id="rId10" Type="http://schemas.openxmlformats.org/officeDocument/2006/relationships/oleObject" Target="../embeddings/oleObject8.bin"/><Relationship Id="rId4" Type="http://schemas.openxmlformats.org/officeDocument/2006/relationships/image" Target="../media/image124.png"/><Relationship Id="rId9" Type="http://schemas.openxmlformats.org/officeDocument/2006/relationships/image" Target="../media/image53.wmf"/><Relationship Id="rId14" Type="http://schemas.openxmlformats.org/officeDocument/2006/relationships/image" Target="../media/image1190.png"/></Relationships>
</file>

<file path=ppt/slides/_rels/slide72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7.bin"/><Relationship Id="rId3" Type="http://schemas.openxmlformats.org/officeDocument/2006/relationships/notesSlide" Target="../notesSlides/notesSlide29.xml"/><Relationship Id="rId7" Type="http://schemas.openxmlformats.org/officeDocument/2006/relationships/image" Target="../media/image62.png"/><Relationship Id="rId12" Type="http://schemas.openxmlformats.org/officeDocument/2006/relationships/image" Target="../media/image126.png"/><Relationship Id="rId2" Type="http://schemas.openxmlformats.org/officeDocument/2006/relationships/slideLayout" Target="../slideLayouts/slideLayout15.xml"/><Relationship Id="rId1" Type="http://schemas.openxmlformats.org/officeDocument/2006/relationships/vmlDrawing" Target="../drawings/vmlDrawing10.vml"/><Relationship Id="rId6" Type="http://schemas.openxmlformats.org/officeDocument/2006/relationships/image" Target="../media/image1220.png"/><Relationship Id="rId11" Type="http://schemas.openxmlformats.org/officeDocument/2006/relationships/image" Target="../media/image32.wmf"/><Relationship Id="rId5" Type="http://schemas.openxmlformats.org/officeDocument/2006/relationships/image" Target="../media/image1210.png"/><Relationship Id="rId10" Type="http://schemas.openxmlformats.org/officeDocument/2006/relationships/oleObject" Target="../embeddings/oleObject8.bin"/><Relationship Id="rId4" Type="http://schemas.openxmlformats.org/officeDocument/2006/relationships/image" Target="../media/image124.png"/><Relationship Id="rId9" Type="http://schemas.openxmlformats.org/officeDocument/2006/relationships/image" Target="../media/image53.wmf"/><Relationship Id="rId14" Type="http://schemas.openxmlformats.org/officeDocument/2006/relationships/image" Target="../media/image1190.png"/></Relationships>
</file>

<file path=ppt/slides/_rels/slide73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7.bin"/><Relationship Id="rId3" Type="http://schemas.openxmlformats.org/officeDocument/2006/relationships/notesSlide" Target="../notesSlides/notesSlide30.xml"/><Relationship Id="rId7" Type="http://schemas.openxmlformats.org/officeDocument/2006/relationships/image" Target="../media/image62.png"/><Relationship Id="rId12" Type="http://schemas.openxmlformats.org/officeDocument/2006/relationships/image" Target="../media/image127.png"/><Relationship Id="rId2" Type="http://schemas.openxmlformats.org/officeDocument/2006/relationships/slideLayout" Target="../slideLayouts/slideLayout15.xml"/><Relationship Id="rId1" Type="http://schemas.openxmlformats.org/officeDocument/2006/relationships/vmlDrawing" Target="../drawings/vmlDrawing11.vml"/><Relationship Id="rId6" Type="http://schemas.openxmlformats.org/officeDocument/2006/relationships/image" Target="../media/image1220.png"/><Relationship Id="rId11" Type="http://schemas.openxmlformats.org/officeDocument/2006/relationships/image" Target="../media/image32.wmf"/><Relationship Id="rId5" Type="http://schemas.openxmlformats.org/officeDocument/2006/relationships/image" Target="../media/image1210.png"/><Relationship Id="rId15" Type="http://schemas.openxmlformats.org/officeDocument/2006/relationships/image" Target="../media/image128.jpeg"/><Relationship Id="rId10" Type="http://schemas.openxmlformats.org/officeDocument/2006/relationships/oleObject" Target="../embeddings/oleObject8.bin"/><Relationship Id="rId4" Type="http://schemas.openxmlformats.org/officeDocument/2006/relationships/image" Target="../media/image124.png"/><Relationship Id="rId9" Type="http://schemas.openxmlformats.org/officeDocument/2006/relationships/image" Target="../media/image53.wmf"/><Relationship Id="rId14" Type="http://schemas.openxmlformats.org/officeDocument/2006/relationships/image" Target="../media/image1190.png"/></Relationships>
</file>

<file path=ppt/slides/_rels/slide7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7.pn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1200.png"/><Relationship Id="rId5" Type="http://schemas.openxmlformats.org/officeDocument/2006/relationships/image" Target="../media/image72.png"/><Relationship Id="rId4" Type="http://schemas.openxmlformats.org/officeDocument/2006/relationships/image" Target="../media/image62.png"/></Relationships>
</file>

<file path=ppt/slides/_rels/slide7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7.png"/><Relationship Id="rId7" Type="http://schemas.openxmlformats.org/officeDocument/2006/relationships/image" Target="../media/image1211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72.png"/><Relationship Id="rId10" Type="http://schemas.openxmlformats.org/officeDocument/2006/relationships/image" Target="../media/image1271.png"/><Relationship Id="rId4" Type="http://schemas.openxmlformats.org/officeDocument/2006/relationships/image" Target="../media/image62.png"/><Relationship Id="rId9" Type="http://schemas.openxmlformats.org/officeDocument/2006/relationships/image" Target="../media/image1261.png"/></Relationships>
</file>

<file path=ppt/slides/_rels/slide7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7.png"/><Relationship Id="rId7" Type="http://schemas.openxmlformats.org/officeDocument/2006/relationships/image" Target="../media/image1211.pn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72.png"/><Relationship Id="rId11" Type="http://schemas.openxmlformats.org/officeDocument/2006/relationships/image" Target="../media/image1271.png"/><Relationship Id="rId5" Type="http://schemas.openxmlformats.org/officeDocument/2006/relationships/image" Target="../media/image62.png"/><Relationship Id="rId10" Type="http://schemas.openxmlformats.org/officeDocument/2006/relationships/image" Target="../media/image128.png"/><Relationship Id="rId4" Type="http://schemas.openxmlformats.org/officeDocument/2006/relationships/image" Target="../media/image158.png"/><Relationship Id="rId9" Type="http://schemas.openxmlformats.org/officeDocument/2006/relationships/image" Target="../media/image1261.png"/></Relationships>
</file>

<file path=ppt/slides/_rels/slide7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7.png"/><Relationship Id="rId7" Type="http://schemas.openxmlformats.org/officeDocument/2006/relationships/image" Target="../media/image1211.pn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72.png"/><Relationship Id="rId11" Type="http://schemas.openxmlformats.org/officeDocument/2006/relationships/image" Target="../media/image1271.png"/><Relationship Id="rId5" Type="http://schemas.openxmlformats.org/officeDocument/2006/relationships/image" Target="../media/image62.png"/><Relationship Id="rId10" Type="http://schemas.openxmlformats.org/officeDocument/2006/relationships/image" Target="../media/image128.png"/><Relationship Id="rId4" Type="http://schemas.openxmlformats.org/officeDocument/2006/relationships/image" Target="../media/image158.png"/><Relationship Id="rId9" Type="http://schemas.openxmlformats.org/officeDocument/2006/relationships/image" Target="../media/image1261.png"/></Relationships>
</file>

<file path=ppt/slides/_rels/slide7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9.pn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25.xml"/><Relationship Id="rId4" Type="http://schemas.openxmlformats.org/officeDocument/2006/relationships/image" Target="../media/image130.png"/></Relationships>
</file>

<file path=ppt/slides/_rels/slide7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1.pn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25.xml"/><Relationship Id="rId4" Type="http://schemas.openxmlformats.org/officeDocument/2006/relationships/image" Target="../media/image165.png"/></Relationships>
</file>

<file path=ppt/slides/_rels/slide8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80.png"/><Relationship Id="rId3" Type="http://schemas.openxmlformats.org/officeDocument/2006/relationships/image" Target="../media/image132.jpg"/><Relationship Id="rId7" Type="http://schemas.openxmlformats.org/officeDocument/2006/relationships/image" Target="../media/image1470.png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25.xml"/><Relationship Id="rId6" Type="http://schemas.openxmlformats.org/officeDocument/2006/relationships/image" Target="../media/image1460.png"/><Relationship Id="rId4" Type="http://schemas.openxmlformats.org/officeDocument/2006/relationships/image" Target="../media/image1270.png"/><Relationship Id="rId9" Type="http://schemas.openxmlformats.org/officeDocument/2006/relationships/image" Target="../media/image133.jpg"/></Relationships>
</file>

<file path=ppt/slides/_rels/slide8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7.png"/><Relationship Id="rId3" Type="http://schemas.openxmlformats.org/officeDocument/2006/relationships/image" Target="../media/image1760.png"/><Relationship Id="rId7" Type="http://schemas.openxmlformats.org/officeDocument/2006/relationships/image" Target="../media/image136.png"/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135.png"/><Relationship Id="rId5" Type="http://schemas.openxmlformats.org/officeDocument/2006/relationships/image" Target="../media/image134.emf"/><Relationship Id="rId4" Type="http://schemas.openxmlformats.org/officeDocument/2006/relationships/image" Target="../media/image1771.png"/></Relationships>
</file>

<file path=ppt/slides/_rels/slide8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g"/><Relationship Id="rId4" Type="http://schemas.openxmlformats.org/officeDocument/2006/relationships/image" Target="../media/image25.jpeg"/></Relationships>
</file>

<file path=ppt/slides/_rels/slide8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8.png"/><Relationship Id="rId7" Type="http://schemas.openxmlformats.org/officeDocument/2006/relationships/image" Target="../media/image142.jpeg"/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141.png"/><Relationship Id="rId5" Type="http://schemas.openxmlformats.org/officeDocument/2006/relationships/image" Target="../media/image140.png"/><Relationship Id="rId4" Type="http://schemas.openxmlformats.org/officeDocument/2006/relationships/image" Target="../media/image139.jpeg"/></Relationships>
</file>

<file path=ppt/slides/_rels/slide8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5.xml"/><Relationship Id="rId2" Type="http://schemas.openxmlformats.org/officeDocument/2006/relationships/video" Target="../media/media1.avi"/><Relationship Id="rId1" Type="http://schemas.microsoft.com/office/2007/relationships/media" Target="../media/media1.avi"/><Relationship Id="rId5" Type="http://schemas.openxmlformats.org/officeDocument/2006/relationships/image" Target="../media/image143.png"/><Relationship Id="rId4" Type="http://schemas.openxmlformats.org/officeDocument/2006/relationships/notesSlide" Target="../notesSlides/notesSlide41.xml"/></Relationships>
</file>

<file path=ppt/slides/_rels/slide8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4.png"/><Relationship Id="rId2" Type="http://schemas.openxmlformats.org/officeDocument/2006/relationships/notesSlide" Target="../notesSlides/notesSlide42.xml"/><Relationship Id="rId1" Type="http://schemas.openxmlformats.org/officeDocument/2006/relationships/slideLayout" Target="../slideLayouts/slideLayout15.xml"/></Relationships>
</file>

<file path=ppt/slides/_rels/slide8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5.xml"/><Relationship Id="rId7" Type="http://schemas.openxmlformats.org/officeDocument/2006/relationships/image" Target="../media/image147.jpeg"/><Relationship Id="rId2" Type="http://schemas.openxmlformats.org/officeDocument/2006/relationships/video" Target="../media/media2.avi"/><Relationship Id="rId1" Type="http://schemas.microsoft.com/office/2007/relationships/media" Target="../media/media2.avi"/><Relationship Id="rId6" Type="http://schemas.openxmlformats.org/officeDocument/2006/relationships/image" Target="../media/image146.png"/><Relationship Id="rId5" Type="http://schemas.openxmlformats.org/officeDocument/2006/relationships/image" Target="../media/image145.png"/><Relationship Id="rId4" Type="http://schemas.openxmlformats.org/officeDocument/2006/relationships/notesSlide" Target="../notesSlides/notesSlide43.xml"/></Relationships>
</file>

<file path=ppt/slides/_rels/slide8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9.png"/><Relationship Id="rId7" Type="http://schemas.openxmlformats.org/officeDocument/2006/relationships/image" Target="../media/image1260.png"/><Relationship Id="rId2" Type="http://schemas.openxmlformats.org/officeDocument/2006/relationships/image" Target="../media/image148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1250.png"/><Relationship Id="rId5" Type="http://schemas.openxmlformats.org/officeDocument/2006/relationships/image" Target="../media/image151.png"/><Relationship Id="rId4" Type="http://schemas.openxmlformats.org/officeDocument/2006/relationships/image" Target="../media/image150.png"/></Relationships>
</file>

<file path=ppt/slides/_rels/slide8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9.png"/><Relationship Id="rId7" Type="http://schemas.openxmlformats.org/officeDocument/2006/relationships/image" Target="../media/image1260.png"/><Relationship Id="rId2" Type="http://schemas.openxmlformats.org/officeDocument/2006/relationships/image" Target="../media/image148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1250.png"/><Relationship Id="rId5" Type="http://schemas.openxmlformats.org/officeDocument/2006/relationships/image" Target="../media/image151.png"/><Relationship Id="rId4" Type="http://schemas.openxmlformats.org/officeDocument/2006/relationships/image" Target="../media/image150.png"/></Relationships>
</file>

<file path=ppt/slides/_rels/slide8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3.png"/><Relationship Id="rId3" Type="http://schemas.microsoft.com/office/2007/relationships/media" Target="../media/media4.avi"/><Relationship Id="rId7" Type="http://schemas.openxmlformats.org/officeDocument/2006/relationships/image" Target="../media/image152.png"/><Relationship Id="rId2" Type="http://schemas.openxmlformats.org/officeDocument/2006/relationships/video" Target="../media/media3.avi"/><Relationship Id="rId1" Type="http://schemas.microsoft.com/office/2007/relationships/media" Target="../media/media3.avi"/><Relationship Id="rId6" Type="http://schemas.openxmlformats.org/officeDocument/2006/relationships/notesSlide" Target="../notesSlides/notesSlide44.xml"/><Relationship Id="rId5" Type="http://schemas.openxmlformats.org/officeDocument/2006/relationships/slideLayout" Target="../slideLayouts/slideLayout15.xml"/><Relationship Id="rId4" Type="http://schemas.openxmlformats.org/officeDocument/2006/relationships/video" Target="../media/media4.avi"/></Relationships>
</file>

<file path=ppt/slides/_rels/slide9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3.png"/><Relationship Id="rId3" Type="http://schemas.microsoft.com/office/2007/relationships/media" Target="../media/media4.avi"/><Relationship Id="rId7" Type="http://schemas.openxmlformats.org/officeDocument/2006/relationships/image" Target="../media/image152.png"/><Relationship Id="rId2" Type="http://schemas.openxmlformats.org/officeDocument/2006/relationships/video" Target="../media/media3.avi"/><Relationship Id="rId1" Type="http://schemas.microsoft.com/office/2007/relationships/media" Target="../media/media3.avi"/><Relationship Id="rId6" Type="http://schemas.openxmlformats.org/officeDocument/2006/relationships/notesSlide" Target="../notesSlides/notesSlide45.xml"/><Relationship Id="rId5" Type="http://schemas.openxmlformats.org/officeDocument/2006/relationships/slideLayout" Target="../slideLayouts/slideLayout15.xml"/><Relationship Id="rId4" Type="http://schemas.openxmlformats.org/officeDocument/2006/relationships/video" Target="../media/media4.avi"/></Relationships>
</file>

<file path=ppt/slides/_rels/slide9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46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g"/><Relationship Id="rId4" Type="http://schemas.openxmlformats.org/officeDocument/2006/relationships/image" Target="../media/image25.jpeg"/></Relationships>
</file>

<file path=ppt/slides/_rels/slide9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5.xml"/></Relationships>
</file>

<file path=ppt/slides/_rels/slide9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7.xml"/><Relationship Id="rId1" Type="http://schemas.openxmlformats.org/officeDocument/2006/relationships/slideLayout" Target="../slideLayouts/slideLayout17.xml"/></Relationships>
</file>

<file path=ppt/slides/_rels/slide9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8.xml"/><Relationship Id="rId1" Type="http://schemas.openxmlformats.org/officeDocument/2006/relationships/slideLayout" Target="../slideLayouts/slideLayout17.xml"/></Relationships>
</file>

<file path=ppt/slides/_rels/slide9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9.xml"/><Relationship Id="rId1" Type="http://schemas.openxmlformats.org/officeDocument/2006/relationships/slideLayout" Target="../slideLayouts/slideLayout17.xml"/></Relationships>
</file>

<file path=ppt/slides/_rels/slide9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0.xml"/><Relationship Id="rId1" Type="http://schemas.openxmlformats.org/officeDocument/2006/relationships/slideLayout" Target="../slideLayouts/slideLayout17.xml"/></Relationships>
</file>

<file path=ppt/slides/_rels/slide9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9.emf"/><Relationship Id="rId3" Type="http://schemas.openxmlformats.org/officeDocument/2006/relationships/image" Target="../media/image156.emf"/><Relationship Id="rId7" Type="http://schemas.openxmlformats.org/officeDocument/2006/relationships/image" Target="../media/image158.emf"/><Relationship Id="rId2" Type="http://schemas.openxmlformats.org/officeDocument/2006/relationships/slideLayout" Target="../slideLayouts/slideLayout13.xml"/><Relationship Id="rId1" Type="http://schemas.openxmlformats.org/officeDocument/2006/relationships/vmlDrawing" Target="../drawings/vmlDrawing12.vml"/><Relationship Id="rId6" Type="http://schemas.openxmlformats.org/officeDocument/2006/relationships/image" Target="../media/image157.emf"/><Relationship Id="rId5" Type="http://schemas.openxmlformats.org/officeDocument/2006/relationships/image" Target="../media/image154.wmf"/><Relationship Id="rId10" Type="http://schemas.openxmlformats.org/officeDocument/2006/relationships/image" Target="../media/image155.wmf"/><Relationship Id="rId4" Type="http://schemas.openxmlformats.org/officeDocument/2006/relationships/oleObject" Target="../embeddings/oleObject9.bin"/><Relationship Id="rId9" Type="http://schemas.openxmlformats.org/officeDocument/2006/relationships/oleObject" Target="../embeddings/oleObject10.bin"/></Relationships>
</file>

<file path=ppt/slides/_rels/slide9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1.xml"/><Relationship Id="rId1" Type="http://schemas.openxmlformats.org/officeDocument/2006/relationships/slideLayout" Target="../slideLayouts/slideLayout17.xml"/></Relationships>
</file>

<file path=ppt/slides/_rels/slide99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52.xml"/><Relationship Id="rId2" Type="http://schemas.openxmlformats.org/officeDocument/2006/relationships/slideLayout" Target="../slideLayouts/slideLayout17.xml"/><Relationship Id="rId1" Type="http://schemas.openxmlformats.org/officeDocument/2006/relationships/vmlDrawing" Target="../drawings/vmlDrawing13.vml"/><Relationship Id="rId5" Type="http://schemas.openxmlformats.org/officeDocument/2006/relationships/image" Target="../media/image160.wmf"/><Relationship Id="rId4" Type="http://schemas.openxmlformats.org/officeDocument/2006/relationships/oleObject" Target="../embeddings/oleObject11.bin"/></Relationships>
</file>

<file path=ppt/slides/_rels/slide10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10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0.png"/><Relationship Id="rId1" Type="http://schemas.openxmlformats.org/officeDocument/2006/relationships/slideLayout" Target="../slideLayouts/slideLayout15.xml"/></Relationships>
</file>

<file path=ppt/slides/_rels/slide10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11.png"/><Relationship Id="rId1" Type="http://schemas.openxmlformats.org/officeDocument/2006/relationships/slideLayout" Target="../slideLayouts/slideLayout15.xml"/></Relationships>
</file>

<file path=ppt/slides/_rels/slide10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10.png"/><Relationship Id="rId2" Type="http://schemas.openxmlformats.org/officeDocument/2006/relationships/image" Target="../media/image1811.png"/><Relationship Id="rId1" Type="http://schemas.openxmlformats.org/officeDocument/2006/relationships/slideLayout" Target="../slideLayouts/slideLayout15.xml"/></Relationships>
</file>

<file path=ppt/slides/_rels/slide104.xml.rels><?xml version="1.0" encoding="UTF-8" standalone="yes"?>
<Relationships xmlns="http://schemas.openxmlformats.org/package/2006/relationships"><Relationship Id="rId8" Type="http://schemas.openxmlformats.org/officeDocument/2006/relationships/image" Target="NULL"/><Relationship Id="rId3" Type="http://schemas.openxmlformats.org/officeDocument/2006/relationships/image" Target="NULL"/><Relationship Id="rId7" Type="http://schemas.openxmlformats.org/officeDocument/2006/relationships/image" Target="NULL"/><Relationship Id="rId2" Type="http://schemas.openxmlformats.org/officeDocument/2006/relationships/image" Target="NULL"/><Relationship Id="rId1" Type="http://schemas.openxmlformats.org/officeDocument/2006/relationships/slideLayout" Target="../slideLayouts/slideLayout15.xml"/><Relationship Id="rId6" Type="http://schemas.openxmlformats.org/officeDocument/2006/relationships/image" Target="NULL"/><Relationship Id="rId5" Type="http://schemas.openxmlformats.org/officeDocument/2006/relationships/image" Target="NULL"/><Relationship Id="rId4" Type="http://schemas.openxmlformats.org/officeDocument/2006/relationships/image" Target="NULL"/><Relationship Id="rId9" Type="http://schemas.openxmlformats.org/officeDocument/2006/relationships/image" Target="NULL"/></Relationships>
</file>

<file path=ppt/slides/_rels/slide10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1.jpg"/><Relationship Id="rId2" Type="http://schemas.openxmlformats.org/officeDocument/2006/relationships/slideLayout" Target="../slideLayouts/slideLayout17.xml"/><Relationship Id="rId1" Type="http://schemas.openxmlformats.org/officeDocument/2006/relationships/vmlDrawing" Target="../drawings/vmlDrawing14.vml"/><Relationship Id="rId5" Type="http://schemas.openxmlformats.org/officeDocument/2006/relationships/image" Target="../media/image32.wmf"/><Relationship Id="rId4" Type="http://schemas.openxmlformats.org/officeDocument/2006/relationships/oleObject" Target="../embeddings/oleObject12.bin"/></Relationships>
</file>

<file path=ppt/slides/_rels/slide10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107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0.png"/><Relationship Id="rId3" Type="http://schemas.openxmlformats.org/officeDocument/2006/relationships/notesSlide" Target="../notesSlides/notesSlide53.xml"/><Relationship Id="rId7" Type="http://schemas.openxmlformats.org/officeDocument/2006/relationships/image" Target="../media/image163.wmf"/><Relationship Id="rId2" Type="http://schemas.openxmlformats.org/officeDocument/2006/relationships/slideLayout" Target="../slideLayouts/slideLayout15.xml"/><Relationship Id="rId1" Type="http://schemas.openxmlformats.org/officeDocument/2006/relationships/vmlDrawing" Target="../drawings/vmlDrawing15.vml"/><Relationship Id="rId6" Type="http://schemas.openxmlformats.org/officeDocument/2006/relationships/oleObject" Target="../embeddings/oleObject14.bin"/><Relationship Id="rId5" Type="http://schemas.openxmlformats.org/officeDocument/2006/relationships/image" Target="../media/image162.wmf"/><Relationship Id="rId10" Type="http://schemas.openxmlformats.org/officeDocument/2006/relationships/image" Target="../media/image166.png"/><Relationship Id="rId4" Type="http://schemas.openxmlformats.org/officeDocument/2006/relationships/oleObject" Target="../embeddings/oleObject13.bin"/><Relationship Id="rId9" Type="http://schemas.openxmlformats.org/officeDocument/2006/relationships/image" Target="../media/image164.jpeg"/></Relationships>
</file>

<file path=ppt/slides/_rels/slide10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73.png"/><Relationship Id="rId13" Type="http://schemas.openxmlformats.org/officeDocument/2006/relationships/image" Target="../media/image178.png"/><Relationship Id="rId3" Type="http://schemas.openxmlformats.org/officeDocument/2006/relationships/image" Target="../media/image168.png"/><Relationship Id="rId7" Type="http://schemas.openxmlformats.org/officeDocument/2006/relationships/image" Target="../media/image172.png"/><Relationship Id="rId12" Type="http://schemas.openxmlformats.org/officeDocument/2006/relationships/image" Target="../media/image177.png"/><Relationship Id="rId2" Type="http://schemas.openxmlformats.org/officeDocument/2006/relationships/image" Target="../media/image167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171.png"/><Relationship Id="rId11" Type="http://schemas.openxmlformats.org/officeDocument/2006/relationships/image" Target="../media/image176.png"/><Relationship Id="rId5" Type="http://schemas.openxmlformats.org/officeDocument/2006/relationships/image" Target="../media/image170.png"/><Relationship Id="rId10" Type="http://schemas.openxmlformats.org/officeDocument/2006/relationships/image" Target="../media/image175.png"/><Relationship Id="rId4" Type="http://schemas.openxmlformats.org/officeDocument/2006/relationships/image" Target="../media/image169.png"/><Relationship Id="rId9" Type="http://schemas.openxmlformats.org/officeDocument/2006/relationships/image" Target="../media/image174.png"/></Relationships>
</file>

<file path=ppt/slides/_rels/slide109.xml.rels><?xml version="1.0" encoding="UTF-8" standalone="yes"?>
<Relationships xmlns="http://schemas.openxmlformats.org/package/2006/relationships"><Relationship Id="rId3" Type="http://schemas.openxmlformats.org/officeDocument/2006/relationships/hyperlink" Target="https://en.wikipedia.org/wiki/Automatic_differentiation" TargetMode="External"/><Relationship Id="rId2" Type="http://schemas.openxmlformats.org/officeDocument/2006/relationships/image" Target="../media/image179.png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870.png"/></Relationships>
</file>

<file path=ppt/slides/_rels/slide1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0.png"/><Relationship Id="rId2" Type="http://schemas.openxmlformats.org/officeDocument/2006/relationships/notesSlide" Target="../notesSlides/notesSlide54.xm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801.png"/></Relationships>
</file>

<file path=ppt/slides/_rels/slide1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20.png"/><Relationship Id="rId3" Type="http://schemas.openxmlformats.org/officeDocument/2006/relationships/image" Target="../media/image181.png"/><Relationship Id="rId7" Type="http://schemas.openxmlformats.org/officeDocument/2006/relationships/image" Target="../media/image1810.png"/><Relationship Id="rId2" Type="http://schemas.openxmlformats.org/officeDocument/2006/relationships/notesSlide" Target="../notesSlides/notesSlide55.xml"/><Relationship Id="rId1" Type="http://schemas.openxmlformats.org/officeDocument/2006/relationships/slideLayout" Target="../slideLayouts/slideLayout17.xml"/><Relationship Id="rId6" Type="http://schemas.openxmlformats.org/officeDocument/2006/relationships/image" Target="../media/image1800.png"/><Relationship Id="rId5" Type="http://schemas.openxmlformats.org/officeDocument/2006/relationships/image" Target="../media/image180.png"/><Relationship Id="rId4" Type="http://schemas.openxmlformats.org/officeDocument/2006/relationships/image" Target="../media/image1790.png"/><Relationship Id="rId9" Type="http://schemas.openxmlformats.org/officeDocument/2006/relationships/image" Target="../media/image1830.png"/></Relationships>
</file>

<file path=ppt/slides/_rels/slide1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2.png"/><Relationship Id="rId2" Type="http://schemas.openxmlformats.org/officeDocument/2006/relationships/notesSlide" Target="../notesSlides/notesSlide56.xml"/><Relationship Id="rId1" Type="http://schemas.openxmlformats.org/officeDocument/2006/relationships/slideLayout" Target="../slideLayouts/slideLayout17.xml"/><Relationship Id="rId6" Type="http://schemas.openxmlformats.org/officeDocument/2006/relationships/image" Target="../media/image185.png"/><Relationship Id="rId5" Type="http://schemas.openxmlformats.org/officeDocument/2006/relationships/image" Target="../media/image184.png"/><Relationship Id="rId4" Type="http://schemas.openxmlformats.org/officeDocument/2006/relationships/image" Target="../media/image183.png"/></Relationships>
</file>

<file path=ppt/slides/_rels/slide1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7.png"/><Relationship Id="rId2" Type="http://schemas.openxmlformats.org/officeDocument/2006/relationships/image" Target="../media/image186.png"/><Relationship Id="rId1" Type="http://schemas.openxmlformats.org/officeDocument/2006/relationships/slideLayout" Target="../slideLayouts/slideLayout15.xml"/></Relationships>
</file>

<file path=ppt/slides/_rels/slide114.xml.rels><?xml version="1.0" encoding="UTF-8" standalone="yes"?>
<Relationships xmlns="http://schemas.openxmlformats.org/package/2006/relationships"><Relationship Id="rId8" Type="http://schemas.openxmlformats.org/officeDocument/2006/relationships/image" Target="NULL"/><Relationship Id="rId3" Type="http://schemas.openxmlformats.org/officeDocument/2006/relationships/image" Target="../media/image188.jpg"/><Relationship Id="rId7" Type="http://schemas.openxmlformats.org/officeDocument/2006/relationships/image" Target="NULL"/><Relationship Id="rId2" Type="http://schemas.openxmlformats.org/officeDocument/2006/relationships/notesSlide" Target="../notesSlides/notesSlide57.xml"/><Relationship Id="rId1" Type="http://schemas.openxmlformats.org/officeDocument/2006/relationships/slideLayout" Target="../slideLayouts/slideLayout15.xml"/><Relationship Id="rId6" Type="http://schemas.openxmlformats.org/officeDocument/2006/relationships/image" Target="NULL"/><Relationship Id="rId5" Type="http://schemas.openxmlformats.org/officeDocument/2006/relationships/image" Target="NULL"/><Relationship Id="rId10" Type="http://schemas.openxmlformats.org/officeDocument/2006/relationships/image" Target="NULL"/><Relationship Id="rId4" Type="http://schemas.openxmlformats.org/officeDocument/2006/relationships/image" Target="NULL"/><Relationship Id="rId9" Type="http://schemas.openxmlformats.org/officeDocument/2006/relationships/image" Target="NULL"/></Relationships>
</file>

<file path=ppt/slides/_rels/slide1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2.png"/><Relationship Id="rId7" Type="http://schemas.openxmlformats.org/officeDocument/2006/relationships/image" Target="../media/image480.png"/><Relationship Id="rId2" Type="http://schemas.openxmlformats.org/officeDocument/2006/relationships/image" Target="../media/image2600.pn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461.png"/><Relationship Id="rId5" Type="http://schemas.openxmlformats.org/officeDocument/2006/relationships/image" Target="../media/image431.png"/><Relationship Id="rId10" Type="http://schemas.openxmlformats.org/officeDocument/2006/relationships/image" Target="../media/image321.png"/><Relationship Id="rId4" Type="http://schemas.openxmlformats.org/officeDocument/2006/relationships/image" Target="../media/image48.png"/><Relationship Id="rId9" Type="http://schemas.openxmlformats.org/officeDocument/2006/relationships/image" Target="../media/image500.png"/></Relationships>
</file>

<file path=ppt/slides/_rels/slide1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0.png"/><Relationship Id="rId7" Type="http://schemas.openxmlformats.org/officeDocument/2006/relationships/image" Target="../media/image660.png"/><Relationship Id="rId2" Type="http://schemas.openxmlformats.org/officeDocument/2006/relationships/notesSlide" Target="../notesSlides/notesSlide58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650.png"/><Relationship Id="rId5" Type="http://schemas.openxmlformats.org/officeDocument/2006/relationships/image" Target="../media/image640.png"/><Relationship Id="rId4" Type="http://schemas.openxmlformats.org/officeDocument/2006/relationships/image" Target="../media/image620.png"/></Relationships>
</file>

<file path=ppt/slides/_rels/slide117.xml.rels><?xml version="1.0" encoding="UTF-8" standalone="yes"?>
<Relationships xmlns="http://schemas.openxmlformats.org/package/2006/relationships"><Relationship Id="rId8" Type="http://schemas.openxmlformats.org/officeDocument/2006/relationships/image" Target="../media/image512.png"/><Relationship Id="rId3" Type="http://schemas.openxmlformats.org/officeDocument/2006/relationships/image" Target="../media/image471.png"/><Relationship Id="rId7" Type="http://schemas.openxmlformats.org/officeDocument/2006/relationships/image" Target="../media/image4500.png"/><Relationship Id="rId2" Type="http://schemas.openxmlformats.org/officeDocument/2006/relationships/notesSlide" Target="../notesSlides/notesSlide59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700.png"/><Relationship Id="rId11" Type="http://schemas.openxmlformats.org/officeDocument/2006/relationships/image" Target="../media/image511.png"/><Relationship Id="rId5" Type="http://schemas.openxmlformats.org/officeDocument/2006/relationships/image" Target="../media/image690.png"/><Relationship Id="rId10" Type="http://schemas.openxmlformats.org/officeDocument/2006/relationships/image" Target="../media/image541.png"/><Relationship Id="rId4" Type="http://schemas.openxmlformats.org/officeDocument/2006/relationships/image" Target="../media/image490.png"/><Relationship Id="rId9" Type="http://schemas.openxmlformats.org/officeDocument/2006/relationships/image" Target="../media/image680.png"/></Relationships>
</file>

<file path=ppt/slides/_rels/slide1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9.png"/><Relationship Id="rId2" Type="http://schemas.openxmlformats.org/officeDocument/2006/relationships/notesSlide" Target="../notesSlides/notesSlide60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5700.png"/><Relationship Id="rId4" Type="http://schemas.openxmlformats.org/officeDocument/2006/relationships/image" Target="../media/image4700.png"/></Relationships>
</file>

<file path=ppt/slides/_rels/slide1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2.png"/><Relationship Id="rId3" Type="http://schemas.openxmlformats.org/officeDocument/2006/relationships/notesSlide" Target="../notesSlides/notesSlide61.xml"/><Relationship Id="rId7" Type="http://schemas.openxmlformats.org/officeDocument/2006/relationships/image" Target="../media/image1080.png"/><Relationship Id="rId12" Type="http://schemas.openxmlformats.org/officeDocument/2006/relationships/image" Target="../media/image1320.png"/><Relationship Id="rId2" Type="http://schemas.openxmlformats.org/officeDocument/2006/relationships/slideLayout" Target="../slideLayouts/slideLayout13.xml"/><Relationship Id="rId1" Type="http://schemas.openxmlformats.org/officeDocument/2006/relationships/vmlDrawing" Target="../drawings/vmlDrawing16.vml"/><Relationship Id="rId6" Type="http://schemas.openxmlformats.org/officeDocument/2006/relationships/image" Target="../media/image190.wmf"/><Relationship Id="rId11" Type="http://schemas.openxmlformats.org/officeDocument/2006/relationships/image" Target="../media/image1090.png"/><Relationship Id="rId5" Type="http://schemas.openxmlformats.org/officeDocument/2006/relationships/oleObject" Target="../embeddings/oleObject15.bin"/><Relationship Id="rId10" Type="http://schemas.openxmlformats.org/officeDocument/2006/relationships/image" Target="../media/image62.png"/><Relationship Id="rId4" Type="http://schemas.openxmlformats.org/officeDocument/2006/relationships/image" Target="../media/image191.png"/><Relationship Id="rId9" Type="http://schemas.openxmlformats.org/officeDocument/2006/relationships/image" Target="../media/image193.png"/></Relationships>
</file>

<file path=ppt/slides/_rels/slide1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1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4" Type="http://schemas.openxmlformats.org/officeDocument/2006/relationships/image" Target="NULL"/></Relationships>
</file>

<file path=ppt/slides/_rels/slide1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194.png"/><Relationship Id="rId4" Type="http://schemas.openxmlformats.org/officeDocument/2006/relationships/image" Target="NULL"/></Relationships>
</file>

<file path=ppt/slides/_rels/slide123.xml.rels><?xml version="1.0" encoding="UTF-8" standalone="yes"?>
<Relationships xmlns="http://schemas.openxmlformats.org/package/2006/relationships"><Relationship Id="rId3" Type="http://schemas.openxmlformats.org/officeDocument/2006/relationships/image" Target="NULL"/><Relationship Id="rId2" Type="http://schemas.openxmlformats.org/officeDocument/2006/relationships/image" Target="NULL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194.png"/><Relationship Id="rId4" Type="http://schemas.openxmlformats.org/officeDocument/2006/relationships/image" Target="NULL"/></Relationships>
</file>

<file path=ppt/slides/_rels/slide124.xml.rels><?xml version="1.0" encoding="UTF-8" standalone="yes"?>
<Relationships xmlns="http://schemas.openxmlformats.org/package/2006/relationships"><Relationship Id="rId3" Type="http://schemas.openxmlformats.org/officeDocument/2006/relationships/image" Target="NULL"/><Relationship Id="rId2" Type="http://schemas.openxmlformats.org/officeDocument/2006/relationships/image" Target="NULL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194.png"/><Relationship Id="rId4" Type="http://schemas.openxmlformats.org/officeDocument/2006/relationships/image" Target="NULL"/></Relationships>
</file>

<file path=ppt/slides/_rels/slide12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9.png"/><Relationship Id="rId13" Type="http://schemas.openxmlformats.org/officeDocument/2006/relationships/image" Target="../media/image204.png"/><Relationship Id="rId3" Type="http://schemas.openxmlformats.org/officeDocument/2006/relationships/image" Target="NULL"/><Relationship Id="rId7" Type="http://schemas.openxmlformats.org/officeDocument/2006/relationships/image" Target="../media/image198.png"/><Relationship Id="rId12" Type="http://schemas.openxmlformats.org/officeDocument/2006/relationships/image" Target="../media/image203.png"/><Relationship Id="rId2" Type="http://schemas.openxmlformats.org/officeDocument/2006/relationships/image" Target="NULL"/><Relationship Id="rId16" Type="http://schemas.openxmlformats.org/officeDocument/2006/relationships/image" Target="../media/image207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197.png"/><Relationship Id="rId11" Type="http://schemas.openxmlformats.org/officeDocument/2006/relationships/image" Target="../media/image202.png"/><Relationship Id="rId5" Type="http://schemas.openxmlformats.org/officeDocument/2006/relationships/image" Target="../media/image196.png"/><Relationship Id="rId15" Type="http://schemas.openxmlformats.org/officeDocument/2006/relationships/image" Target="../media/image206.png"/><Relationship Id="rId10" Type="http://schemas.openxmlformats.org/officeDocument/2006/relationships/image" Target="../media/image201.png"/><Relationship Id="rId4" Type="http://schemas.openxmlformats.org/officeDocument/2006/relationships/image" Target="../media/image195.png"/><Relationship Id="rId9" Type="http://schemas.openxmlformats.org/officeDocument/2006/relationships/image" Target="../media/image200.png"/><Relationship Id="rId14" Type="http://schemas.openxmlformats.org/officeDocument/2006/relationships/image" Target="../media/image205.png"/></Relationships>
</file>

<file path=ppt/slides/_rels/slide126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2.png"/><Relationship Id="rId13" Type="http://schemas.openxmlformats.org/officeDocument/2006/relationships/image" Target="../media/image207.png"/><Relationship Id="rId3" Type="http://schemas.openxmlformats.org/officeDocument/2006/relationships/image" Target="NULL"/><Relationship Id="rId7" Type="http://schemas.openxmlformats.org/officeDocument/2006/relationships/image" Target="../media/image201.png"/><Relationship Id="rId12" Type="http://schemas.openxmlformats.org/officeDocument/2006/relationships/image" Target="../media/image206.png"/><Relationship Id="rId2" Type="http://schemas.openxmlformats.org/officeDocument/2006/relationships/image" Target="NULL"/><Relationship Id="rId16" Type="http://schemas.openxmlformats.org/officeDocument/2006/relationships/image" Target="../media/image197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200.png"/><Relationship Id="rId11" Type="http://schemas.openxmlformats.org/officeDocument/2006/relationships/image" Target="../media/image205.png"/><Relationship Id="rId5" Type="http://schemas.openxmlformats.org/officeDocument/2006/relationships/image" Target="../media/image199.png"/><Relationship Id="rId15" Type="http://schemas.openxmlformats.org/officeDocument/2006/relationships/image" Target="../media/image196.png"/><Relationship Id="rId10" Type="http://schemas.openxmlformats.org/officeDocument/2006/relationships/image" Target="../media/image204.png"/><Relationship Id="rId4" Type="http://schemas.openxmlformats.org/officeDocument/2006/relationships/image" Target="../media/image198.png"/><Relationship Id="rId9" Type="http://schemas.openxmlformats.org/officeDocument/2006/relationships/image" Target="../media/image203.png"/><Relationship Id="rId14" Type="http://schemas.openxmlformats.org/officeDocument/2006/relationships/image" Target="../media/image195.png"/></Relationships>
</file>

<file path=ppt/slides/_rels/slide127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2.png"/><Relationship Id="rId13" Type="http://schemas.openxmlformats.org/officeDocument/2006/relationships/image" Target="../media/image207.png"/><Relationship Id="rId3" Type="http://schemas.openxmlformats.org/officeDocument/2006/relationships/image" Target="NULL"/><Relationship Id="rId7" Type="http://schemas.openxmlformats.org/officeDocument/2006/relationships/image" Target="../media/image201.png"/><Relationship Id="rId12" Type="http://schemas.openxmlformats.org/officeDocument/2006/relationships/image" Target="../media/image206.png"/><Relationship Id="rId17" Type="http://schemas.openxmlformats.org/officeDocument/2006/relationships/image" Target="NULL"/><Relationship Id="rId2" Type="http://schemas.openxmlformats.org/officeDocument/2006/relationships/image" Target="NULL"/><Relationship Id="rId16" Type="http://schemas.openxmlformats.org/officeDocument/2006/relationships/image" Target="../media/image197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200.png"/><Relationship Id="rId11" Type="http://schemas.openxmlformats.org/officeDocument/2006/relationships/image" Target="../media/image205.png"/><Relationship Id="rId5" Type="http://schemas.openxmlformats.org/officeDocument/2006/relationships/image" Target="../media/image199.png"/><Relationship Id="rId15" Type="http://schemas.openxmlformats.org/officeDocument/2006/relationships/image" Target="../media/image196.png"/><Relationship Id="rId10" Type="http://schemas.openxmlformats.org/officeDocument/2006/relationships/image" Target="../media/image204.png"/><Relationship Id="rId4" Type="http://schemas.openxmlformats.org/officeDocument/2006/relationships/image" Target="../media/image198.png"/><Relationship Id="rId9" Type="http://schemas.openxmlformats.org/officeDocument/2006/relationships/image" Target="../media/image203.png"/><Relationship Id="rId14" Type="http://schemas.openxmlformats.org/officeDocument/2006/relationships/image" Target="../media/image195.png"/></Relationships>
</file>

<file path=ppt/slides/_rels/slide128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2.png"/><Relationship Id="rId13" Type="http://schemas.openxmlformats.org/officeDocument/2006/relationships/image" Target="../media/image207.png"/><Relationship Id="rId18" Type="http://schemas.openxmlformats.org/officeDocument/2006/relationships/image" Target="NULL"/><Relationship Id="rId3" Type="http://schemas.openxmlformats.org/officeDocument/2006/relationships/image" Target="NULL"/><Relationship Id="rId21" Type="http://schemas.openxmlformats.org/officeDocument/2006/relationships/image" Target="../media/image196.png"/><Relationship Id="rId7" Type="http://schemas.openxmlformats.org/officeDocument/2006/relationships/image" Target="../media/image201.png"/><Relationship Id="rId12" Type="http://schemas.openxmlformats.org/officeDocument/2006/relationships/image" Target="../media/image206.png"/><Relationship Id="rId17" Type="http://schemas.openxmlformats.org/officeDocument/2006/relationships/image" Target="NULL"/><Relationship Id="rId2" Type="http://schemas.openxmlformats.org/officeDocument/2006/relationships/image" Target="NULL"/><Relationship Id="rId16" Type="http://schemas.openxmlformats.org/officeDocument/2006/relationships/image" Target="../media/image209.png"/><Relationship Id="rId20" Type="http://schemas.openxmlformats.org/officeDocument/2006/relationships/image" Target="../media/image195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200.png"/><Relationship Id="rId11" Type="http://schemas.openxmlformats.org/officeDocument/2006/relationships/image" Target="../media/image205.png"/><Relationship Id="rId5" Type="http://schemas.openxmlformats.org/officeDocument/2006/relationships/image" Target="../media/image199.png"/><Relationship Id="rId15" Type="http://schemas.openxmlformats.org/officeDocument/2006/relationships/image" Target="../media/image208.png"/><Relationship Id="rId10" Type="http://schemas.openxmlformats.org/officeDocument/2006/relationships/image" Target="../media/image204.png"/><Relationship Id="rId19" Type="http://schemas.openxmlformats.org/officeDocument/2006/relationships/image" Target="NULL"/><Relationship Id="rId4" Type="http://schemas.openxmlformats.org/officeDocument/2006/relationships/image" Target="../media/image198.png"/><Relationship Id="rId9" Type="http://schemas.openxmlformats.org/officeDocument/2006/relationships/image" Target="../media/image203.png"/><Relationship Id="rId14" Type="http://schemas.openxmlformats.org/officeDocument/2006/relationships/image" Target="NULL"/><Relationship Id="rId22" Type="http://schemas.openxmlformats.org/officeDocument/2006/relationships/image" Target="../media/image197.png"/></Relationships>
</file>

<file path=ppt/slides/_rels/slide129.xml.rels><?xml version="1.0" encoding="UTF-8" standalone="yes"?>
<Relationships xmlns="http://schemas.openxmlformats.org/package/2006/relationships"><Relationship Id="rId3" Type="http://schemas.openxmlformats.org/officeDocument/2006/relationships/image" Target="NULL"/><Relationship Id="rId2" Type="http://schemas.openxmlformats.org/officeDocument/2006/relationships/notesSlide" Target="../notesSlides/notesSlide62.xml"/><Relationship Id="rId1" Type="http://schemas.openxmlformats.org/officeDocument/2006/relationships/slideLayout" Target="../slideLayouts/slideLayout15.xml"/><Relationship Id="rId6" Type="http://schemas.openxmlformats.org/officeDocument/2006/relationships/image" Target="NULL"/></Relationships>
</file>

<file path=ppt/slides/_rels/slide13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3.xml"/><Relationship Id="rId1" Type="http://schemas.openxmlformats.org/officeDocument/2006/relationships/slideLayout" Target="../slideLayouts/slideLayout15.xml"/><Relationship Id="rId6" Type="http://schemas.openxmlformats.org/officeDocument/2006/relationships/image" Target="NULL"/><Relationship Id="rId5" Type="http://schemas.openxmlformats.org/officeDocument/2006/relationships/image" Target="NULL"/><Relationship Id="rId4" Type="http://schemas.openxmlformats.org/officeDocument/2006/relationships/image" Target="NULL"/></Relationships>
</file>

<file path=ppt/slides/_rels/slide131.xml.rels><?xml version="1.0" encoding="UTF-8" standalone="yes"?>
<Relationships xmlns="http://schemas.openxmlformats.org/package/2006/relationships"><Relationship Id="rId3" Type="http://schemas.openxmlformats.org/officeDocument/2006/relationships/image" Target="NULL"/><Relationship Id="rId7" Type="http://schemas.openxmlformats.org/officeDocument/2006/relationships/image" Target="NULL"/><Relationship Id="rId2" Type="http://schemas.openxmlformats.org/officeDocument/2006/relationships/notesSlide" Target="../notesSlides/notesSlide64.xml"/><Relationship Id="rId1" Type="http://schemas.openxmlformats.org/officeDocument/2006/relationships/slideLayout" Target="../slideLayouts/slideLayout15.xml"/><Relationship Id="rId6" Type="http://schemas.openxmlformats.org/officeDocument/2006/relationships/image" Target="NULL"/><Relationship Id="rId5" Type="http://schemas.openxmlformats.org/officeDocument/2006/relationships/image" Target="NULL"/><Relationship Id="rId4" Type="http://schemas.openxmlformats.org/officeDocument/2006/relationships/image" Target="NULL"/></Relationships>
</file>

<file path=ppt/slides/_rels/slide132.xml.rels><?xml version="1.0" encoding="UTF-8" standalone="yes"?>
<Relationships xmlns="http://schemas.openxmlformats.org/package/2006/relationships"><Relationship Id="rId3" Type="http://schemas.openxmlformats.org/officeDocument/2006/relationships/image" Target="NULL"/><Relationship Id="rId7" Type="http://schemas.openxmlformats.org/officeDocument/2006/relationships/image" Target="NULL"/><Relationship Id="rId2" Type="http://schemas.openxmlformats.org/officeDocument/2006/relationships/notesSlide" Target="../notesSlides/notesSlide65.xml"/><Relationship Id="rId1" Type="http://schemas.openxmlformats.org/officeDocument/2006/relationships/slideLayout" Target="../slideLayouts/slideLayout15.xml"/><Relationship Id="rId6" Type="http://schemas.openxmlformats.org/officeDocument/2006/relationships/image" Target="NULL"/><Relationship Id="rId5" Type="http://schemas.openxmlformats.org/officeDocument/2006/relationships/image" Target="NULL"/><Relationship Id="rId4" Type="http://schemas.openxmlformats.org/officeDocument/2006/relationships/image" Target="NULL"/></Relationships>
</file>

<file path=ppt/slides/_rels/slide133.xml.rels><?xml version="1.0" encoding="UTF-8" standalone="yes"?>
<Relationships xmlns="http://schemas.openxmlformats.org/package/2006/relationships"><Relationship Id="rId3" Type="http://schemas.openxmlformats.org/officeDocument/2006/relationships/image" Target="NULL"/><Relationship Id="rId7" Type="http://schemas.openxmlformats.org/officeDocument/2006/relationships/image" Target="NULL"/><Relationship Id="rId2" Type="http://schemas.openxmlformats.org/officeDocument/2006/relationships/notesSlide" Target="../notesSlides/notesSlide66.xml"/><Relationship Id="rId1" Type="http://schemas.openxmlformats.org/officeDocument/2006/relationships/slideLayout" Target="../slideLayouts/slideLayout15.xml"/><Relationship Id="rId6" Type="http://schemas.openxmlformats.org/officeDocument/2006/relationships/image" Target="NULL"/><Relationship Id="rId5" Type="http://schemas.openxmlformats.org/officeDocument/2006/relationships/image" Target="NULL"/><Relationship Id="rId4" Type="http://schemas.openxmlformats.org/officeDocument/2006/relationships/image" Target="NULL"/></Relationships>
</file>

<file path=ppt/slides/_rels/slide134.xml.rels><?xml version="1.0" encoding="UTF-8" standalone="yes"?>
<Relationships xmlns="http://schemas.openxmlformats.org/package/2006/relationships"><Relationship Id="rId8" Type="http://schemas.openxmlformats.org/officeDocument/2006/relationships/image" Target="NULL"/><Relationship Id="rId3" Type="http://schemas.openxmlformats.org/officeDocument/2006/relationships/image" Target="NULL"/><Relationship Id="rId7" Type="http://schemas.openxmlformats.org/officeDocument/2006/relationships/image" Target="NULL"/><Relationship Id="rId2" Type="http://schemas.openxmlformats.org/officeDocument/2006/relationships/notesSlide" Target="../notesSlides/notesSlide67.xml"/><Relationship Id="rId1" Type="http://schemas.openxmlformats.org/officeDocument/2006/relationships/slideLayout" Target="../slideLayouts/slideLayout15.xml"/><Relationship Id="rId6" Type="http://schemas.openxmlformats.org/officeDocument/2006/relationships/image" Target="NULL"/><Relationship Id="rId5" Type="http://schemas.openxmlformats.org/officeDocument/2006/relationships/image" Target="NULL"/><Relationship Id="rId4" Type="http://schemas.openxmlformats.org/officeDocument/2006/relationships/image" Target="NULL"/><Relationship Id="rId9" Type="http://schemas.openxmlformats.org/officeDocument/2006/relationships/image" Target="NULL"/></Relationships>
</file>

<file path=ppt/slides/_rels/slide135.xml.rels><?xml version="1.0" encoding="UTF-8" standalone="yes"?>
<Relationships xmlns="http://schemas.openxmlformats.org/package/2006/relationships"><Relationship Id="rId8" Type="http://schemas.openxmlformats.org/officeDocument/2006/relationships/image" Target="NULL"/><Relationship Id="rId3" Type="http://schemas.openxmlformats.org/officeDocument/2006/relationships/image" Target="NULL"/><Relationship Id="rId7" Type="http://schemas.openxmlformats.org/officeDocument/2006/relationships/image" Target="NULL"/><Relationship Id="rId2" Type="http://schemas.openxmlformats.org/officeDocument/2006/relationships/notesSlide" Target="../notesSlides/notesSlide68.xml"/><Relationship Id="rId1" Type="http://schemas.openxmlformats.org/officeDocument/2006/relationships/slideLayout" Target="../slideLayouts/slideLayout15.xml"/><Relationship Id="rId6" Type="http://schemas.openxmlformats.org/officeDocument/2006/relationships/image" Target="NULL"/><Relationship Id="rId10" Type="http://schemas.openxmlformats.org/officeDocument/2006/relationships/image" Target="NULL"/><Relationship Id="rId4" Type="http://schemas.openxmlformats.org/officeDocument/2006/relationships/image" Target="NULL"/><Relationship Id="rId9" Type="http://schemas.openxmlformats.org/officeDocument/2006/relationships/image" Target="NULL"/></Relationships>
</file>

<file path=ppt/slides/_rels/slide136.xml.rels><?xml version="1.0" encoding="UTF-8" standalone="yes"?>
<Relationships xmlns="http://schemas.openxmlformats.org/package/2006/relationships"><Relationship Id="rId8" Type="http://schemas.openxmlformats.org/officeDocument/2006/relationships/image" Target="NULL"/><Relationship Id="rId3" Type="http://schemas.openxmlformats.org/officeDocument/2006/relationships/image" Target="NULL"/><Relationship Id="rId7" Type="http://schemas.openxmlformats.org/officeDocument/2006/relationships/image" Target="NULL"/><Relationship Id="rId2" Type="http://schemas.openxmlformats.org/officeDocument/2006/relationships/notesSlide" Target="../notesSlides/notesSlide69.xml"/><Relationship Id="rId1" Type="http://schemas.openxmlformats.org/officeDocument/2006/relationships/slideLayout" Target="../slideLayouts/slideLayout15.xml"/><Relationship Id="rId6" Type="http://schemas.openxmlformats.org/officeDocument/2006/relationships/image" Target="NULL"/><Relationship Id="rId11" Type="http://schemas.openxmlformats.org/officeDocument/2006/relationships/image" Target="NULL"/><Relationship Id="rId10" Type="http://schemas.openxmlformats.org/officeDocument/2006/relationships/image" Target="NULL"/><Relationship Id="rId4" Type="http://schemas.openxmlformats.org/officeDocument/2006/relationships/image" Target="NULL"/><Relationship Id="rId9" Type="http://schemas.openxmlformats.org/officeDocument/2006/relationships/image" Target="NULL"/></Relationships>
</file>

<file path=ppt/slides/_rels/slide137.xml.rels><?xml version="1.0" encoding="UTF-8" standalone="yes"?>
<Relationships xmlns="http://schemas.openxmlformats.org/package/2006/relationships"><Relationship Id="rId3" Type="http://schemas.openxmlformats.org/officeDocument/2006/relationships/image" Target="NULL"/><Relationship Id="rId2" Type="http://schemas.openxmlformats.org/officeDocument/2006/relationships/notesSlide" Target="../notesSlides/notesSlide70.xml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211.jpg"/><Relationship Id="rId4" Type="http://schemas.openxmlformats.org/officeDocument/2006/relationships/image" Target="../media/image210.jpg"/></Relationships>
</file>

<file path=ppt/slides/_rels/slide1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2.png"/><Relationship Id="rId2" Type="http://schemas.openxmlformats.org/officeDocument/2006/relationships/notesSlide" Target="../notesSlides/notesSlide71.xml"/><Relationship Id="rId1" Type="http://schemas.openxmlformats.org/officeDocument/2006/relationships/slideLayout" Target="../slideLayouts/slideLayout15.xml"/></Relationships>
</file>

<file path=ppt/slides/_rels/slide1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3.jpg"/><Relationship Id="rId2" Type="http://schemas.openxmlformats.org/officeDocument/2006/relationships/notesSlide" Target="../notesSlides/notesSlide72.xml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212.png"/></Relationships>
</file>

<file path=ppt/slides/_rels/slide14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3.xml"/><Relationship Id="rId1" Type="http://schemas.openxmlformats.org/officeDocument/2006/relationships/slideLayout" Target="../slideLayouts/slideLayout15.xml"/></Relationships>
</file>

<file path=ppt/slides/_rels/slide1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4.png"/><Relationship Id="rId2" Type="http://schemas.openxmlformats.org/officeDocument/2006/relationships/notesSlide" Target="../notesSlides/notesSlide74.xml"/><Relationship Id="rId1" Type="http://schemas.openxmlformats.org/officeDocument/2006/relationships/slideLayout" Target="../slideLayouts/slideLayout15.xml"/></Relationships>
</file>

<file path=ppt/slides/_rels/slide1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4.png"/><Relationship Id="rId2" Type="http://schemas.openxmlformats.org/officeDocument/2006/relationships/notesSlide" Target="../notesSlides/notesSlide75.xml"/><Relationship Id="rId1" Type="http://schemas.openxmlformats.org/officeDocument/2006/relationships/slideLayout" Target="../slideLayouts/slideLayout15.xml"/></Relationships>
</file>

<file path=ppt/slides/_rels/slide1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4.png"/><Relationship Id="rId2" Type="http://schemas.openxmlformats.org/officeDocument/2006/relationships/notesSlide" Target="../notesSlides/notesSlide76.xml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215.jpg"/></Relationships>
</file>

<file path=ppt/slides/_rels/slide144.xml.rels><?xml version="1.0" encoding="UTF-8" standalone="yes"?>
<Relationships xmlns="http://schemas.openxmlformats.org/package/2006/relationships"><Relationship Id="rId3" Type="http://schemas.openxmlformats.org/officeDocument/2006/relationships/image" Target="NULL"/><Relationship Id="rId7" Type="http://schemas.openxmlformats.org/officeDocument/2006/relationships/image" Target="NULL"/><Relationship Id="rId2" Type="http://schemas.openxmlformats.org/officeDocument/2006/relationships/notesSlide" Target="../notesSlides/notesSlide77.xml"/><Relationship Id="rId1" Type="http://schemas.openxmlformats.org/officeDocument/2006/relationships/slideLayout" Target="../slideLayouts/slideLayout15.xml"/><Relationship Id="rId6" Type="http://schemas.openxmlformats.org/officeDocument/2006/relationships/image" Target="NULL"/><Relationship Id="rId5" Type="http://schemas.openxmlformats.org/officeDocument/2006/relationships/image" Target="../media/image217.jpg"/><Relationship Id="rId4" Type="http://schemas.openxmlformats.org/officeDocument/2006/relationships/image" Target="../media/image216.jpg"/></Relationships>
</file>

<file path=ppt/slides/_rels/slide1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1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9.png"/><Relationship Id="rId2" Type="http://schemas.openxmlformats.org/officeDocument/2006/relationships/image" Target="../media/image218.png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221.png"/><Relationship Id="rId4" Type="http://schemas.openxmlformats.org/officeDocument/2006/relationships/image" Target="../media/image220.png"/></Relationships>
</file>

<file path=ppt/slides/_rels/slide1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9.png"/><Relationship Id="rId2" Type="http://schemas.openxmlformats.org/officeDocument/2006/relationships/image" Target="../media/image218.png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221.png"/><Relationship Id="rId4" Type="http://schemas.openxmlformats.org/officeDocument/2006/relationships/image" Target="../media/image220.png"/></Relationships>
</file>

<file path=ppt/slides/_rels/slide1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9.png"/><Relationship Id="rId2" Type="http://schemas.openxmlformats.org/officeDocument/2006/relationships/image" Target="../media/image218.png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221.png"/><Relationship Id="rId4" Type="http://schemas.openxmlformats.org/officeDocument/2006/relationships/image" Target="../media/image220.png"/></Relationships>
</file>

<file path=ppt/slides/_rels/slide1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9.png"/><Relationship Id="rId2" Type="http://schemas.openxmlformats.org/officeDocument/2006/relationships/image" Target="../media/image218.png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221.png"/><Relationship Id="rId4" Type="http://schemas.openxmlformats.org/officeDocument/2006/relationships/image" Target="../media/image220.png"/></Relationships>
</file>

<file path=ppt/slides/_rels/slide1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9.png"/><Relationship Id="rId2" Type="http://schemas.openxmlformats.org/officeDocument/2006/relationships/image" Target="../media/image218.png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221.png"/><Relationship Id="rId4" Type="http://schemas.openxmlformats.org/officeDocument/2006/relationships/image" Target="../media/image220.png"/></Relationships>
</file>

<file path=ppt/slides/_rels/slide1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9.png"/><Relationship Id="rId2" Type="http://schemas.openxmlformats.org/officeDocument/2006/relationships/image" Target="../media/image218.png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221.png"/><Relationship Id="rId4" Type="http://schemas.openxmlformats.org/officeDocument/2006/relationships/image" Target="../media/image220.png"/></Relationships>
</file>

<file path=ppt/slides/_rels/slide152.xml.rels><?xml version="1.0" encoding="UTF-8" standalone="yes"?>
<Relationships xmlns="http://schemas.openxmlformats.org/package/2006/relationships"><Relationship Id="rId8" Type="http://schemas.openxmlformats.org/officeDocument/2006/relationships/image" Target="../media/image222.wmf"/><Relationship Id="rId3" Type="http://schemas.openxmlformats.org/officeDocument/2006/relationships/notesSlide" Target="../notesSlides/notesSlide78.xml"/><Relationship Id="rId7" Type="http://schemas.openxmlformats.org/officeDocument/2006/relationships/oleObject" Target="../embeddings/oleObject16.bin"/><Relationship Id="rId12" Type="http://schemas.openxmlformats.org/officeDocument/2006/relationships/image" Target="../media/image224.wmf"/><Relationship Id="rId2" Type="http://schemas.openxmlformats.org/officeDocument/2006/relationships/slideLayout" Target="../slideLayouts/slideLayout15.xml"/><Relationship Id="rId1" Type="http://schemas.openxmlformats.org/officeDocument/2006/relationships/vmlDrawing" Target="../drawings/vmlDrawing17.vml"/><Relationship Id="rId6" Type="http://schemas.openxmlformats.org/officeDocument/2006/relationships/image" Target="../media/image227.png"/><Relationship Id="rId11" Type="http://schemas.openxmlformats.org/officeDocument/2006/relationships/oleObject" Target="../embeddings/oleObject18.bin"/><Relationship Id="rId5" Type="http://schemas.openxmlformats.org/officeDocument/2006/relationships/image" Target="../media/image226.png"/><Relationship Id="rId10" Type="http://schemas.openxmlformats.org/officeDocument/2006/relationships/image" Target="../media/image223.wmf"/><Relationship Id="rId4" Type="http://schemas.openxmlformats.org/officeDocument/2006/relationships/image" Target="../media/image225.png"/><Relationship Id="rId9" Type="http://schemas.openxmlformats.org/officeDocument/2006/relationships/oleObject" Target="../embeddings/oleObject17.bin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" name="TextShape 1"/>
          <p:cNvSpPr txBox="1"/>
          <p:nvPr/>
        </p:nvSpPr>
        <p:spPr>
          <a:xfrm>
            <a:off x="1134456" y="4283511"/>
            <a:ext cx="7027487" cy="76200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Albany Land-Ice (ALI):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 A Next-Generation Variable-Resolution Ice Sheet Model Towards Probabilistic Projections of Sea-Level Change</a:t>
            </a:r>
          </a:p>
        </p:txBody>
      </p:sp>
      <p:sp>
        <p:nvSpPr>
          <p:cNvPr id="100" name="TextShape 2"/>
          <p:cNvSpPr txBox="1"/>
          <p:nvPr/>
        </p:nvSpPr>
        <p:spPr>
          <a:xfrm>
            <a:off x="228600" y="4953000"/>
            <a:ext cx="8839200" cy="137160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Irina K. Tezaur </a:t>
            </a:r>
            <a:endParaRPr lang="en-US" baseline="30000" dirty="0">
              <a:latin typeface="Calibri" panose="020F0502020204030204" pitchFamily="34" charset="0"/>
            </a:endParaRPr>
          </a:p>
          <a:p>
            <a:pPr algn="ctr"/>
            <a:endParaRPr lang="en-US" sz="400" dirty="0">
              <a:latin typeface="Calibri" panose="020F0502020204030204" pitchFamily="34" charset="0"/>
            </a:endParaRPr>
          </a:p>
          <a:p>
            <a:pPr algn="ctr"/>
            <a:r>
              <a:rPr lang="en-US" sz="1400" dirty="0">
                <a:latin typeface="Calibri" panose="020F0502020204030204" pitchFamily="34" charset="0"/>
              </a:rPr>
              <a:t> Quantitative Modeling and Analysis Department</a:t>
            </a:r>
          </a:p>
          <a:p>
            <a:pPr algn="ctr"/>
            <a:r>
              <a:rPr lang="en-US" sz="1400" dirty="0">
                <a:latin typeface="Calibri" panose="020F0502020204030204" pitchFamily="34" charset="0"/>
              </a:rPr>
              <a:t>Sandia National Laboratories, Livermore, CA.</a:t>
            </a:r>
          </a:p>
          <a:p>
            <a:pPr algn="ctr"/>
            <a:endParaRPr lang="en-US" sz="400" dirty="0">
              <a:latin typeface="Calibri" panose="020F0502020204030204" pitchFamily="34" charset="0"/>
            </a:endParaRPr>
          </a:p>
          <a:p>
            <a:pPr algn="ctr"/>
            <a:r>
              <a:rPr lang="en-US" dirty="0">
                <a:latin typeface="Calibri" panose="020F0502020204030204" pitchFamily="34" charset="0"/>
              </a:rPr>
              <a:t>Seminar       Uppsala University        October 17, 2019</a:t>
            </a:r>
            <a:endParaRPr dirty="0">
              <a:latin typeface="Calibri" panose="020F0502020204030204" pitchFamily="34" charset="0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2590800" y="6488668"/>
            <a:ext cx="40767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SAND2019-11723 PE</a:t>
            </a:r>
          </a:p>
        </p:txBody>
      </p:sp>
      <p:pic>
        <p:nvPicPr>
          <p:cNvPr id="7" name="Picture 6" descr="Lion:private:var:folders:h0:q6x8sxtn3zz1mzzdgjjy2khc000n18:T:TemporaryItems:tobi1.png"/>
          <p:cNvPicPr/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168" t="4985" r="10447" b="5272"/>
          <a:stretch/>
        </p:blipFill>
        <p:spPr bwMode="auto">
          <a:xfrm>
            <a:off x="4495800" y="2551768"/>
            <a:ext cx="2684089" cy="1697314"/>
          </a:xfrm>
          <a:prstGeom prst="rect">
            <a:avLst/>
          </a:prstGeom>
          <a:noFill/>
          <a:ln>
            <a:solidFill>
              <a:srgbClr val="618FFD"/>
            </a:solidFill>
          </a:ln>
        </p:spPr>
      </p:pic>
      <p:graphicFrame>
        <p:nvGraphicFramePr>
          <p:cNvPr id="6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84419821"/>
              </p:ext>
            </p:extLst>
          </p:nvPr>
        </p:nvGraphicFramePr>
        <p:xfrm>
          <a:off x="-43237" y="2551768"/>
          <a:ext cx="2176837" cy="174320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5686" r:id="rId4" imgW="3187080" imgH="2552040" progId="">
                  <p:embed/>
                </p:oleObj>
              </mc:Choice>
              <mc:Fallback>
                <p:oleObj r:id="rId4" imgW="3187080" imgH="2552040" progId="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-43237" y="2551768"/>
                        <a:ext cx="2176837" cy="174320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11" name="Picture 10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179888" y="2551768"/>
            <a:ext cx="1925751" cy="1667109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33600" y="2551768"/>
            <a:ext cx="2362200" cy="1697314"/>
          </a:xfrm>
          <a:prstGeom prst="rect">
            <a:avLst/>
          </a:prstGeom>
        </p:spPr>
      </p:pic>
      <p:sp>
        <p:nvSpPr>
          <p:cNvPr id="9" name="TextBox 2"/>
          <p:cNvSpPr txBox="1"/>
          <p:nvPr/>
        </p:nvSpPr>
        <p:spPr>
          <a:xfrm>
            <a:off x="2285999" y="6071586"/>
            <a:ext cx="6858001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just"/>
            <a:r>
              <a:rPr lang="en-US" sz="800" dirty="0">
                <a:latin typeface="Calibri" panose="020F0502020204030204" pitchFamily="34" charset="0"/>
                <a:cs typeface="Calibri" panose="020F0502020204030204" pitchFamily="34" charset="0"/>
              </a:rPr>
              <a:t>Sandia National Laboratories is a multi-mission laboratory managed and operated by National Technology and Engineering Solutions of Sandia, LLC., a wholly owned subsidiary of Honeywell International, Inc., for the U.S. Department of Energy’s National Nuclear Security Administration under contract DE-NA0003525. 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Box 7"/>
          <p:cNvSpPr txBox="1"/>
          <p:nvPr/>
        </p:nvSpPr>
        <p:spPr>
          <a:xfrm>
            <a:off x="536542" y="1219200"/>
            <a:ext cx="7848600" cy="156042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165100" indent="-222250" algn="ctr">
              <a:lnSpc>
                <a:spcPct val="90000"/>
              </a:lnSpc>
            </a:pPr>
            <a:r>
              <a:rPr lang="en-US" b="1" i="1" dirty="0">
                <a:latin typeface="Calibri" panose="020F0502020204030204" pitchFamily="34" charset="0"/>
              </a:rPr>
              <a:t>In collaboration with:</a:t>
            </a:r>
            <a:r>
              <a:rPr lang="en-US" i="1" dirty="0">
                <a:latin typeface="Calibri" panose="020F0502020204030204" pitchFamily="34" charset="0"/>
              </a:rPr>
              <a:t>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L. Bertagna</a:t>
            </a:r>
            <a:r>
              <a:rPr lang="en-US" i="1" dirty="0">
                <a:latin typeface="Calibri" panose="020F0502020204030204" pitchFamily="34" charset="0"/>
              </a:rPr>
              <a:t>,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 M. Eldred</a:t>
            </a:r>
            <a:r>
              <a:rPr lang="en-US" i="1" dirty="0">
                <a:latin typeface="Calibri" panose="020F0502020204030204" pitchFamily="34" charset="0"/>
              </a:rPr>
              <a:t>,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J. </a:t>
            </a:r>
            <a:r>
              <a:rPr lang="en-US" b="1" i="1" dirty="0" err="1">
                <a:solidFill>
                  <a:srgbClr val="FF0000"/>
                </a:solidFill>
                <a:latin typeface="Calibri" panose="020F0502020204030204" pitchFamily="34" charset="0"/>
              </a:rPr>
              <a:t>Jakeman</a:t>
            </a:r>
            <a:r>
              <a:rPr lang="en-US" i="1" dirty="0">
                <a:latin typeface="Calibri" panose="020F0502020204030204" pitchFamily="34" charset="0"/>
              </a:rPr>
              <a:t>,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M. Perego</a:t>
            </a:r>
            <a:r>
              <a:rPr lang="en-US" i="1" dirty="0">
                <a:latin typeface="Calibri" panose="020F0502020204030204" pitchFamily="34" charset="0"/>
              </a:rPr>
              <a:t>,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A. Salinger</a:t>
            </a:r>
            <a:r>
              <a:rPr lang="en-US" i="1" dirty="0">
                <a:latin typeface="Calibri" panose="020F0502020204030204" pitchFamily="34" charset="0"/>
              </a:rPr>
              <a:t>,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R. </a:t>
            </a:r>
            <a:r>
              <a:rPr lang="en-US" b="1" i="1" dirty="0" err="1">
                <a:solidFill>
                  <a:srgbClr val="FF0000"/>
                </a:solidFill>
                <a:latin typeface="Calibri" panose="020F0502020204030204" pitchFamily="34" charset="0"/>
              </a:rPr>
              <a:t>Tuminaro</a:t>
            </a:r>
            <a:r>
              <a:rPr lang="en-US" i="1" dirty="0">
                <a:latin typeface="Calibri" panose="020F0502020204030204" pitchFamily="34" charset="0"/>
              </a:rPr>
              <a:t>,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J. Watkins </a:t>
            </a:r>
            <a:r>
              <a:rPr lang="en-US" i="1" dirty="0">
                <a:latin typeface="Calibri" panose="020F0502020204030204" pitchFamily="34" charset="0"/>
              </a:rPr>
              <a:t>[SNL];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I. </a:t>
            </a:r>
            <a:r>
              <a:rPr lang="en-US" b="1" i="1" dirty="0" err="1">
                <a:solidFill>
                  <a:srgbClr val="FF0000"/>
                </a:solidFill>
                <a:latin typeface="Calibri" panose="020F0502020204030204" pitchFamily="34" charset="0"/>
              </a:rPr>
              <a:t>Demeshko</a:t>
            </a:r>
            <a:r>
              <a:rPr lang="en-US" i="1" dirty="0">
                <a:latin typeface="Calibri" panose="020F0502020204030204" pitchFamily="34" charset="0"/>
              </a:rPr>
              <a:t>,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M. Hoffman</a:t>
            </a:r>
            <a:r>
              <a:rPr lang="en-US" i="1" dirty="0">
                <a:latin typeface="Calibri" panose="020F0502020204030204" pitchFamily="34" charset="0"/>
              </a:rPr>
              <a:t>,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S. Price</a:t>
            </a:r>
            <a:r>
              <a:rPr lang="en-US" i="1" dirty="0">
                <a:latin typeface="Calibri" panose="020F0502020204030204" pitchFamily="34" charset="0"/>
              </a:rPr>
              <a:t> [LANL];         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K. Evans</a:t>
            </a:r>
            <a:r>
              <a:rPr lang="en-US" i="1" dirty="0">
                <a:latin typeface="Calibri" panose="020F0502020204030204" pitchFamily="34" charset="0"/>
              </a:rPr>
              <a:t>,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J. Kennedy</a:t>
            </a:r>
            <a:r>
              <a:rPr lang="en-US" i="1" dirty="0">
                <a:latin typeface="Calibri" panose="020F0502020204030204" pitchFamily="34" charset="0"/>
              </a:rPr>
              <a:t>, P. Worley [ORNL]; D. Martin [LBNL]; C. Jackson [UT Austin];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G. </a:t>
            </a:r>
            <a:r>
              <a:rPr lang="en-US" b="1" i="1" dirty="0" err="1">
                <a:solidFill>
                  <a:srgbClr val="FF0000"/>
                </a:solidFill>
                <a:latin typeface="Calibri" panose="020F0502020204030204" pitchFamily="34" charset="0"/>
              </a:rPr>
              <a:t>Stadler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 </a:t>
            </a:r>
            <a:r>
              <a:rPr lang="en-US" i="1" dirty="0">
                <a:latin typeface="Calibri" panose="020F0502020204030204" pitchFamily="34" charset="0"/>
              </a:rPr>
              <a:t>[NYU]; M. </a:t>
            </a:r>
            <a:r>
              <a:rPr lang="en-US" i="1" dirty="0" err="1">
                <a:latin typeface="Calibri" panose="020F0502020204030204" pitchFamily="34" charset="0"/>
              </a:rPr>
              <a:t>Gunzburger</a:t>
            </a:r>
            <a:r>
              <a:rPr lang="en-US" i="1" dirty="0">
                <a:latin typeface="Calibri" panose="020F0502020204030204" pitchFamily="34" charset="0"/>
              </a:rPr>
              <a:t> [FSU]; L. Zhu [USC]; J. Bassis [U Michigan].</a:t>
            </a:r>
            <a:endParaRPr lang="en-US" sz="400" i="1" dirty="0">
              <a:latin typeface="Calibri" panose="020F0502020204030204" pitchFamily="34" charset="0"/>
            </a:endParaRPr>
          </a:p>
          <a:p>
            <a:pPr marL="622300" lvl="1" indent="-222250" algn="ctr" eaLnBrk="1" hangingPunct="1">
              <a:lnSpc>
                <a:spcPct val="90000"/>
              </a:lnSpc>
            </a:pPr>
            <a:endParaRPr lang="en-US" sz="400" i="1" dirty="0">
              <a:latin typeface="Calibri" panose="020F0502020204030204" pitchFamily="34" charset="0"/>
            </a:endParaRPr>
          </a:p>
          <a:p>
            <a:pPr marL="622300" lvl="1" indent="-222250" algn="ctr" eaLnBrk="1" hangingPunct="1">
              <a:lnSpc>
                <a:spcPct val="90000"/>
              </a:lnSpc>
            </a:pPr>
            <a:r>
              <a:rPr lang="en-US" sz="400" i="1" dirty="0">
                <a:latin typeface="Calibri" panose="020F0502020204030204" pitchFamily="34" charset="0"/>
              </a:rPr>
              <a:t> </a:t>
            </a:r>
          </a:p>
          <a:p>
            <a:pPr marL="400050" lvl="1" indent="0" algn="ctr" eaLnBrk="1" hangingPunct="1">
              <a:lnSpc>
                <a:spcPct val="90000"/>
              </a:lnSpc>
            </a:pPr>
            <a:endParaRPr lang="en-US" sz="400" i="1" dirty="0">
              <a:latin typeface="Calibri" panose="020F0502020204030204" pitchFamily="34" charset="0"/>
            </a:endParaRPr>
          </a:p>
          <a:p>
            <a:pPr marL="400050" lvl="1" indent="0" algn="ctr" eaLnBrk="1" hangingPunct="1">
              <a:lnSpc>
                <a:spcPct val="90000"/>
              </a:lnSpc>
            </a:pPr>
            <a:endParaRPr lang="en-US" sz="400" i="1" dirty="0">
              <a:latin typeface="Calibri" panose="020F0502020204030204" pitchFamily="34" charset="0"/>
            </a:endParaRPr>
          </a:p>
          <a:p>
            <a:pPr marL="400050" lvl="1" indent="0" algn="ctr" eaLnBrk="1" hangingPunct="1">
              <a:lnSpc>
                <a:spcPct val="90000"/>
              </a:lnSpc>
            </a:pPr>
            <a:r>
              <a:rPr lang="en-US" b="1" i="1" dirty="0">
                <a:latin typeface="Calibri" panose="020F0502020204030204" pitchFamily="34" charset="0"/>
              </a:rPr>
              <a:t>Computing resources: </a:t>
            </a:r>
            <a:r>
              <a:rPr lang="en-US" i="1" dirty="0">
                <a:latin typeface="Calibri" panose="020F0502020204030204" pitchFamily="34" charset="0"/>
              </a:rPr>
              <a:t>NERSC, OLCF.</a:t>
            </a:r>
            <a:endParaRPr lang="en-US" b="1" dirty="0">
              <a:latin typeface="Calibri" panose="020F0502020204030204" pitchFamily="34" charset="0"/>
            </a:endParaRPr>
          </a:p>
        </p:txBody>
      </p:sp>
      <p:pic>
        <p:nvPicPr>
          <p:cNvPr id="43" name="Picture 6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483439" y="3095211"/>
            <a:ext cx="1410424" cy="7315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43362" name="Rectangle 2"/>
          <p:cNvSpPr>
            <a:spLocks noGrp="1" noChangeArrowheads="1"/>
          </p:cNvSpPr>
          <p:nvPr>
            <p:ph type="title"/>
          </p:nvPr>
        </p:nvSpPr>
        <p:spPr>
          <a:xfrm>
            <a:off x="216624" y="158621"/>
            <a:ext cx="7315200" cy="914400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Acknowledgements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571107" y="1662149"/>
            <a:ext cx="815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Subtitle 2"/>
              <p:cNvSpPr txBox="1">
                <a:spLocks/>
              </p:cNvSpPr>
              <p:nvPr/>
            </p:nvSpPr>
            <p:spPr bwMode="auto">
              <a:xfrm>
                <a:off x="838200" y="5202368"/>
                <a:ext cx="7620000" cy="1149221"/>
              </a:xfrm>
              <a:prstGeom prst="rect">
                <a:avLst/>
              </a:prstGeom>
              <a:solidFill>
                <a:schemeClr val="accent6">
                  <a:lumMod val="40000"/>
                  <a:lumOff val="60000"/>
                </a:schemeClr>
              </a:solidFill>
              <a:ln>
                <a:noFill/>
              </a:ln>
              <a:effectLst/>
              <a:extLst>
                <a:ext uri="{FAA26D3D-D897-4be2-8F04-BA451C77F1D7}">
                  <ma14:placeholderFlag xmlns:ma14="http://schemas.microsoft.com/office/mac/drawingml/2011/main" xmlns="" val="1"/>
                </a:ext>
              </a:extLst>
            </p:spPr>
            <p:txBody>
              <a:bodyPr vert="horz" wrap="square" lIns="90487" tIns="44450" rIns="90487" bIns="44450" numCol="1" anchor="t" anchorCtr="0" compatLnSpc="1">
                <a:prstTxWarp prst="textNoShape">
                  <a:avLst/>
                </a:prstTxWarp>
              </a:bodyPr>
              <a:lstStyle>
                <a:lvl1pPr marL="0" indent="0" algn="ctr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SzPct val="100000"/>
                  <a:buNone/>
                  <a:defRPr sz="2400" b="1">
                    <a:solidFill>
                      <a:srgbClr val="000000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indent="0" algn="ctr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SzPct val="100000"/>
                  <a:buNone/>
                  <a:defRPr sz="2200" b="1">
                    <a:solidFill>
                      <a:srgbClr val="000000"/>
                    </a:solidFill>
                    <a:latin typeface="+mn-lt"/>
                    <a:ea typeface="+mn-ea"/>
                  </a:defRPr>
                </a:lvl2pPr>
                <a:lvl3pPr marL="914400" indent="0" algn="ctr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SzPct val="100000"/>
                  <a:buNone/>
                  <a:defRPr sz="2000" b="1">
                    <a:solidFill>
                      <a:srgbClr val="000000"/>
                    </a:solidFill>
                    <a:latin typeface="+mn-lt"/>
                    <a:ea typeface="+mn-ea"/>
                  </a:defRPr>
                </a:lvl3pPr>
                <a:lvl4pPr marL="1371600" indent="0" algn="ctr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SzPct val="100000"/>
                  <a:buNone/>
                  <a:defRPr b="1">
                    <a:solidFill>
                      <a:srgbClr val="000000"/>
                    </a:solidFill>
                    <a:latin typeface="+mn-lt"/>
                    <a:ea typeface="+mn-ea"/>
                  </a:defRPr>
                </a:lvl4pPr>
                <a:lvl5pPr marL="1828800" indent="0" algn="ctr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SzPct val="100000"/>
                  <a:buNone/>
                  <a:defRPr b="1">
                    <a:solidFill>
                      <a:srgbClr val="000000"/>
                    </a:solidFill>
                    <a:latin typeface="+mn-lt"/>
                    <a:ea typeface="+mn-ea"/>
                  </a:defRPr>
                </a:lvl5pPr>
                <a:lvl6pPr marL="2286000" indent="0" algn="ctr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SzPct val="100000"/>
                  <a:buNone/>
                  <a:defRPr b="1">
                    <a:solidFill>
                      <a:srgbClr val="000000"/>
                    </a:solidFill>
                    <a:latin typeface="+mn-lt"/>
                    <a:ea typeface="+mn-ea"/>
                  </a:defRPr>
                </a:lvl6pPr>
                <a:lvl7pPr marL="2743200" indent="0" algn="ctr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SzPct val="100000"/>
                  <a:buNone/>
                  <a:defRPr b="1">
                    <a:solidFill>
                      <a:srgbClr val="000000"/>
                    </a:solidFill>
                    <a:latin typeface="+mn-lt"/>
                    <a:ea typeface="+mn-ea"/>
                  </a:defRPr>
                </a:lvl7pPr>
                <a:lvl8pPr marL="3200400" indent="0" algn="ctr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SzPct val="100000"/>
                  <a:buNone/>
                  <a:defRPr b="1">
                    <a:solidFill>
                      <a:srgbClr val="000000"/>
                    </a:solidFill>
                    <a:latin typeface="+mn-lt"/>
                    <a:ea typeface="+mn-ea"/>
                  </a:defRPr>
                </a:lvl8pPr>
                <a:lvl9pPr marL="3657600" indent="0" algn="ctr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SzPct val="100000"/>
                  <a:buNone/>
                  <a:defRPr b="1">
                    <a:solidFill>
                      <a:srgbClr val="000000"/>
                    </a:solidFill>
                    <a:latin typeface="+mn-lt"/>
                    <a:ea typeface="+mn-ea"/>
                  </a:defRPr>
                </a:lvl9pPr>
              </a:lstStyle>
              <a:p>
                <a:r>
                  <a:rPr lang="en-US" sz="1600" b="0" dirty="0">
                    <a:latin typeface="Calibri" panose="020F0502020204030204" pitchFamily="34" charset="0"/>
                  </a:rPr>
                  <a:t>Support for this work was provided through Scientific Discovery through Advanced Computing (</a:t>
                </a:r>
                <a:r>
                  <a:rPr lang="en-US" sz="1600" dirty="0">
                    <a:latin typeface="Calibri" panose="020F0502020204030204" pitchFamily="34" charset="0"/>
                  </a:rPr>
                  <a:t>SciDAC</a:t>
                </a:r>
                <a:r>
                  <a:rPr lang="en-US" sz="1600" b="0" dirty="0">
                    <a:latin typeface="Calibri" panose="020F0502020204030204" pitchFamily="34" charset="0"/>
                  </a:rPr>
                  <a:t>) projects funded by the U.S. Department of Energy, Office of Science, Advanced Scientific Computing Research (</a:t>
                </a:r>
                <a:r>
                  <a:rPr lang="en-US" sz="1600" dirty="0">
                    <a:latin typeface="Calibri" panose="020F0502020204030204" pitchFamily="34" charset="0"/>
                  </a:rPr>
                  <a:t>ASCR</a:t>
                </a:r>
                <a:r>
                  <a:rPr lang="en-US" sz="1600" b="0" dirty="0">
                    <a:latin typeface="Calibri" panose="020F0502020204030204" pitchFamily="34" charset="0"/>
                  </a:rPr>
                  <a:t>) and Biological and Environmental Research (</a:t>
                </a:r>
                <a:r>
                  <a:rPr lang="en-US" sz="1600" dirty="0">
                    <a:latin typeface="Calibri" panose="020F0502020204030204" pitchFamily="34" charset="0"/>
                  </a:rPr>
                  <a:t>BER</a:t>
                </a:r>
                <a:r>
                  <a:rPr lang="en-US" sz="1600" b="0" dirty="0">
                    <a:latin typeface="Calibri" panose="020F0502020204030204" pitchFamily="34" charset="0"/>
                  </a:rPr>
                  <a:t>) </a:t>
                </a:r>
                <a14:m>
                  <m:oMath xmlns:m="http://schemas.openxmlformats.org/officeDocument/2006/math">
                    <m:r>
                      <a:rPr lang="en-US" sz="1600" b="0" i="1" smtClean="0">
                        <a:latin typeface="Cambria Math"/>
                        <a:ea typeface="Cambria Math"/>
                      </a:rPr>
                      <m:t>→ 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</a:rPr>
                  <a:t>SciDAC Application Partnership.</a:t>
                </a:r>
                <a:endParaRPr lang="en-US" sz="1600" b="0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1" name="Subtitle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 bwMode="auto">
              <a:xfrm>
                <a:off x="838200" y="5202368"/>
                <a:ext cx="7620000" cy="1149221"/>
              </a:xfrm>
              <a:prstGeom prst="rect">
                <a:avLst/>
              </a:prstGeom>
              <a:blipFill>
                <a:blip r:embed="rId4"/>
                <a:stretch>
                  <a:fillRect t="-1587" r="-320"/>
                </a:stretch>
              </a:blipFill>
              <a:ln>
                <a:noFill/>
              </a:ln>
              <a:effectLst/>
              <a:extLst>
                <a:ext uri="{FAA26D3D-D897-4be2-8F04-BA451C77F1D7}">
                  <ma14:placeholderFlag xmlns="" xmlns:ma14="http://schemas.microsoft.com/office/mac/drawingml/2011/main" xmlns:a14="http://schemas.microsoft.com/office/drawing/2010/main" val="1"/>
                </a:ext>
              </a:extLst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2" name="Picture 5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71100" y="2363691"/>
            <a:ext cx="857250" cy="7315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9" name="Picture 18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20639" y="3171411"/>
            <a:ext cx="923727" cy="923727"/>
          </a:xfrm>
          <a:prstGeom prst="rect">
            <a:avLst/>
          </a:prstGeom>
        </p:spPr>
      </p:pic>
      <p:pic>
        <p:nvPicPr>
          <p:cNvPr id="20" name="Picture 19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72839" y="3236420"/>
            <a:ext cx="1374783" cy="373244"/>
          </a:xfrm>
          <a:prstGeom prst="rect">
            <a:avLst/>
          </a:prstGeom>
        </p:spPr>
      </p:pic>
      <p:pic>
        <p:nvPicPr>
          <p:cNvPr id="23" name="Picture 2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72439" y="4234554"/>
            <a:ext cx="1431269" cy="6301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4" name="Picture 4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41636" y="4238211"/>
            <a:ext cx="1525059" cy="50597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5" name="Picture 5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55755" y="4283493"/>
            <a:ext cx="1598084" cy="5604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8" name="Picture 2"/>
          <p:cNvPicPr>
            <a:picLocks noChangeAspect="1" noChangeArrowheads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639" y="3248283"/>
            <a:ext cx="1143000" cy="58895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0" name="Picture 39"/>
          <p:cNvPicPr>
            <a:picLocks noChangeAspect="1" noChangeArrowheads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90377" y="2409411"/>
            <a:ext cx="1097062" cy="7404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2" name="Picture 41"/>
          <p:cNvPicPr>
            <a:picLocks noChangeAspect="1"/>
          </p:cNvPicPr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74093" y="3177512"/>
            <a:ext cx="1260146" cy="496819"/>
          </a:xfrm>
          <a:prstGeom prst="rect">
            <a:avLst/>
          </a:prstGeom>
        </p:spPr>
      </p:pic>
      <p:pic>
        <p:nvPicPr>
          <p:cNvPr id="44" name="Picture 2"/>
          <p:cNvPicPr>
            <a:picLocks noChangeAspect="1" noChangeArrowheads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039" y="3098494"/>
            <a:ext cx="1143000" cy="58895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5" name="Picture 2"/>
          <p:cNvPicPr>
            <a:picLocks noChangeAspect="1" noChangeArrowheads="1"/>
          </p:cNvPicPr>
          <p:nvPr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78839" y="3019011"/>
            <a:ext cx="1179050" cy="8184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1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14663" y="3124254"/>
            <a:ext cx="1163460" cy="6916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997570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81699" y="622031"/>
            <a:ext cx="8686800" cy="75713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457200" indent="-457200">
              <a:buAutoNum type="arabicPeriod"/>
            </a:pPr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ISMs, ESMs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Our codes: ALI, MALI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2.   Algorithms and software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ALI steady stress-velocity solver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Discretization &amp; meshes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Nonlinear solvers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Linear solvers &amp; parallelization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Ice sheet initialization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MALI for dynamic simulations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Velocity-thickness/temperature coupling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Towards science runs &amp; UQ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39000" y="2743101"/>
            <a:ext cx="1676400" cy="166458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80C1262A-45A6-4D1D-AC10-ED5463DA9CD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4648201"/>
            <a:ext cx="2673626" cy="17824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73221566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81699" y="622031"/>
            <a:ext cx="8686800" cy="75713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b="1" dirty="0">
                <a:latin typeface="Calibri" panose="020F0502020204030204" pitchFamily="34" charset="0"/>
              </a:rPr>
              <a:t>Background</a:t>
            </a:r>
          </a:p>
          <a:p>
            <a:pPr marL="457200" indent="-457200">
              <a:buAutoNum type="arabicPeriod"/>
            </a:pPr>
            <a:endParaRPr lang="en-US" sz="400" b="1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ISMs, ESMs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Our codes: ALI, MALI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2.   Algorithms and software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ALI steady stress-velocity solver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Discretization &amp; meshes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Nonlinear solvers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Linear solvers &amp; parallelization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Ice sheet initialization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MALI for dynamic simulations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Velocity-thickness/temperature coupling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Towards science runs &amp; UQ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39000" y="2743101"/>
            <a:ext cx="1676400" cy="166458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80C1262A-45A6-4D1D-AC10-ED5463DA9CD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4648201"/>
            <a:ext cx="2673626" cy="17824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57167730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 txBox="1">
            <a:spLocks noChangeArrowheads="1"/>
          </p:cNvSpPr>
          <p:nvPr/>
        </p:nvSpPr>
        <p:spPr>
          <a:xfrm>
            <a:off x="76638" y="13794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Motivation</a:t>
            </a:r>
          </a:p>
        </p:txBody>
      </p:sp>
      <p:sp>
        <p:nvSpPr>
          <p:cNvPr id="2" name="AutoShape 2" descr="http://www.standeyo.com/NEWS/09_Earth_Changes/09_Earth_Changes_pics/090911.Sea-Level.jpg"/>
          <p:cNvSpPr>
            <a:spLocks noChangeAspect="1" noChangeArrowheads="1"/>
          </p:cNvSpPr>
          <p:nvPr/>
        </p:nvSpPr>
        <p:spPr bwMode="auto">
          <a:xfrm>
            <a:off x="63500" y="-136525"/>
            <a:ext cx="6019800" cy="5181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A5448FF0-1A49-46B4-9EEA-58C52B5AB644}"/>
              </a:ext>
            </a:extLst>
          </p:cNvPr>
          <p:cNvSpPr txBox="1"/>
          <p:nvPr/>
        </p:nvSpPr>
        <p:spPr>
          <a:xfrm>
            <a:off x="76638" y="762000"/>
            <a:ext cx="9448362" cy="123110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sz="1900" dirty="0">
                <a:latin typeface="Calibri" panose="020F0502020204030204" pitchFamily="34" charset="0"/>
                <a:cs typeface="Calibri" panose="020F0502020204030204" pitchFamily="34" charset="0"/>
              </a:rPr>
              <a:t>Global mean sea-level is rising at the rate of </a:t>
            </a:r>
            <a:r>
              <a:rPr lang="en-US" sz="1900" b="1" dirty="0">
                <a:latin typeface="Calibri" panose="020F0502020204030204" pitchFamily="34" charset="0"/>
                <a:cs typeface="Calibri" panose="020F0502020204030204" pitchFamily="34" charset="0"/>
              </a:rPr>
              <a:t>3.2 mm/year </a:t>
            </a:r>
            <a:r>
              <a:rPr lang="en-US" sz="1900" dirty="0">
                <a:latin typeface="Calibri" panose="020F0502020204030204" pitchFamily="34" charset="0"/>
                <a:cs typeface="Calibri" panose="020F0502020204030204" pitchFamily="34" charset="0"/>
              </a:rPr>
              <a:t>and the rate is </a:t>
            </a:r>
            <a:r>
              <a:rPr lang="en-US" sz="1900" b="1" dirty="0">
                <a:latin typeface="Calibri" panose="020F0502020204030204" pitchFamily="34" charset="0"/>
                <a:cs typeface="Calibri" panose="020F0502020204030204" pitchFamily="34" charset="0"/>
              </a:rPr>
              <a:t>increasing</a:t>
            </a:r>
            <a:r>
              <a:rPr lang="en-US" sz="1900" dirty="0">
                <a:latin typeface="Calibri" panose="020F0502020204030204" pitchFamily="34" charset="0"/>
                <a:cs typeface="Calibri" panose="020F0502020204030204" pitchFamily="34" charset="0"/>
              </a:rPr>
              <a:t>!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sz="1900" dirty="0">
                <a:latin typeface="Calibri" panose="020F0502020204030204" pitchFamily="34" charset="0"/>
                <a:cs typeface="Calibri" panose="020F0502020204030204" pitchFamily="34" charset="0"/>
              </a:rPr>
              <a:t>Latest studies suggest possible increase in sea-level of </a:t>
            </a:r>
            <a:r>
              <a:rPr lang="en-US" sz="1900" b="1" dirty="0">
                <a:latin typeface="Calibri" panose="020F0502020204030204" pitchFamily="34" charset="0"/>
                <a:cs typeface="Calibri" panose="020F0502020204030204" pitchFamily="34" charset="0"/>
              </a:rPr>
              <a:t>0.3-2.5m</a:t>
            </a:r>
            <a:r>
              <a:rPr lang="en-US" sz="1900" dirty="0">
                <a:latin typeface="Calibri" panose="020F0502020204030204" pitchFamily="34" charset="0"/>
                <a:cs typeface="Calibri" panose="020F0502020204030204" pitchFamily="34" charset="0"/>
              </a:rPr>
              <a:t> by 2100.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sz="1900" b="1" dirty="0">
                <a:latin typeface="Calibri" panose="020F0502020204030204" pitchFamily="34" charset="0"/>
                <a:cs typeface="Calibri" panose="020F0502020204030204" pitchFamily="34" charset="0"/>
              </a:rPr>
              <a:t>Full deglaciation*</a:t>
            </a:r>
            <a:r>
              <a:rPr lang="en-US" sz="1900" dirty="0">
                <a:latin typeface="Calibri" panose="020F0502020204030204" pitchFamily="34" charset="0"/>
                <a:cs typeface="Calibri" panose="020F0502020204030204" pitchFamily="34" charset="0"/>
              </a:rPr>
              <a:t>: sea level could rise up to ~65 m (Antarctica: 58 m, Greenland: 7 m) </a:t>
            </a:r>
          </a:p>
        </p:txBody>
      </p:sp>
      <p:pic>
        <p:nvPicPr>
          <p:cNvPr id="8" name="Picture 2">
            <a:extLst>
              <a:ext uri="{FF2B5EF4-FFF2-40B4-BE49-F238E27FC236}">
                <a16:creationId xmlns:a16="http://schemas.microsoft.com/office/drawing/2014/main" id="{32B16EB7-EAA9-4981-AB77-1251D73E643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00068" y="1925355"/>
            <a:ext cx="3727362" cy="29311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47EF8D83-0042-49D8-B160-EBCB7A48897C}"/>
              </a:ext>
            </a:extLst>
          </p:cNvPr>
          <p:cNvSpPr txBox="1"/>
          <p:nvPr/>
        </p:nvSpPr>
        <p:spPr>
          <a:xfrm>
            <a:off x="4351078" y="4856486"/>
            <a:ext cx="49149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Total mass loss of ice sheets between </a:t>
            </a:r>
            <a:r>
              <a:rPr lang="nl-NL" sz="1600" i="1" dirty="0">
                <a:latin typeface="Calibri" panose="020F0502020204030204" pitchFamily="34" charset="0"/>
                <a:cs typeface="Calibri" panose="020F0502020204030204" pitchFamily="34" charset="0"/>
              </a:rPr>
              <a:t>1992-2011 (Sheperd et al. 2012)</a:t>
            </a:r>
            <a:endParaRPr lang="en-US" sz="1600" i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E3BD2570-9821-41D2-AA1D-1D85EC99E435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2363493"/>
            <a:ext cx="4122478" cy="2276495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D1F4427E-65F1-4215-879C-FE80AEE56B4D}"/>
              </a:ext>
            </a:extLst>
          </p:cNvPr>
          <p:cNvSpPr txBox="1"/>
          <p:nvPr/>
        </p:nvSpPr>
        <p:spPr>
          <a:xfrm>
            <a:off x="657240" y="4752687"/>
            <a:ext cx="3265198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Map of North America showing 6 m sea-level rise (NASA)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0AB8BDA4-2F24-4EDB-8057-5EE1D323586B}"/>
              </a:ext>
            </a:extLst>
          </p:cNvPr>
          <p:cNvSpPr/>
          <p:nvPr/>
        </p:nvSpPr>
        <p:spPr>
          <a:xfrm>
            <a:off x="114738" y="6535386"/>
            <a:ext cx="8077200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*Estimates given by Prof. Richard Alley of Penn State.</a:t>
            </a:r>
            <a:endParaRPr lang="en-US" sz="16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637745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 txBox="1">
            <a:spLocks noChangeArrowheads="1"/>
          </p:cNvSpPr>
          <p:nvPr/>
        </p:nvSpPr>
        <p:spPr>
          <a:xfrm>
            <a:off x="76638" y="13794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Motivation</a:t>
            </a:r>
          </a:p>
        </p:txBody>
      </p:sp>
      <p:sp>
        <p:nvSpPr>
          <p:cNvPr id="2" name="AutoShape 2" descr="http://www.standeyo.com/NEWS/09_Earth_Changes/09_Earth_Changes_pics/090911.Sea-Level.jpg"/>
          <p:cNvSpPr>
            <a:spLocks noChangeAspect="1" noChangeArrowheads="1"/>
          </p:cNvSpPr>
          <p:nvPr/>
        </p:nvSpPr>
        <p:spPr bwMode="auto">
          <a:xfrm>
            <a:off x="63500" y="-136525"/>
            <a:ext cx="6019800" cy="5181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A5448FF0-1A49-46B4-9EEA-58C52B5AB644}"/>
              </a:ext>
            </a:extLst>
          </p:cNvPr>
          <p:cNvSpPr txBox="1"/>
          <p:nvPr/>
        </p:nvSpPr>
        <p:spPr>
          <a:xfrm>
            <a:off x="76638" y="762000"/>
            <a:ext cx="9448362" cy="123110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sz="1900" dirty="0">
                <a:latin typeface="Calibri" panose="020F0502020204030204" pitchFamily="34" charset="0"/>
                <a:cs typeface="Calibri" panose="020F0502020204030204" pitchFamily="34" charset="0"/>
              </a:rPr>
              <a:t>Global mean sea-level is rising at the rate of </a:t>
            </a:r>
            <a:r>
              <a:rPr lang="en-US" sz="1900" b="1" dirty="0">
                <a:latin typeface="Calibri" panose="020F0502020204030204" pitchFamily="34" charset="0"/>
                <a:cs typeface="Calibri" panose="020F0502020204030204" pitchFamily="34" charset="0"/>
              </a:rPr>
              <a:t>3.2 mm/year </a:t>
            </a:r>
            <a:r>
              <a:rPr lang="en-US" sz="1900" dirty="0">
                <a:latin typeface="Calibri" panose="020F0502020204030204" pitchFamily="34" charset="0"/>
                <a:cs typeface="Calibri" panose="020F0502020204030204" pitchFamily="34" charset="0"/>
              </a:rPr>
              <a:t>and the rate is </a:t>
            </a:r>
            <a:r>
              <a:rPr lang="en-US" sz="1900" b="1" dirty="0">
                <a:latin typeface="Calibri" panose="020F0502020204030204" pitchFamily="34" charset="0"/>
                <a:cs typeface="Calibri" panose="020F0502020204030204" pitchFamily="34" charset="0"/>
              </a:rPr>
              <a:t>increasing</a:t>
            </a:r>
            <a:r>
              <a:rPr lang="en-US" sz="1900" dirty="0">
                <a:latin typeface="Calibri" panose="020F0502020204030204" pitchFamily="34" charset="0"/>
                <a:cs typeface="Calibri" panose="020F0502020204030204" pitchFamily="34" charset="0"/>
              </a:rPr>
              <a:t>!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sz="1900" dirty="0">
                <a:latin typeface="Calibri" panose="020F0502020204030204" pitchFamily="34" charset="0"/>
                <a:cs typeface="Calibri" panose="020F0502020204030204" pitchFamily="34" charset="0"/>
              </a:rPr>
              <a:t>Latest studies suggest possible increase in sea-level of </a:t>
            </a:r>
            <a:r>
              <a:rPr lang="en-US" sz="1900" b="1" dirty="0">
                <a:latin typeface="Calibri" panose="020F0502020204030204" pitchFamily="34" charset="0"/>
                <a:cs typeface="Calibri" panose="020F0502020204030204" pitchFamily="34" charset="0"/>
              </a:rPr>
              <a:t>0.3-2.5m</a:t>
            </a:r>
            <a:r>
              <a:rPr lang="en-US" sz="1900" dirty="0">
                <a:latin typeface="Calibri" panose="020F0502020204030204" pitchFamily="34" charset="0"/>
                <a:cs typeface="Calibri" panose="020F0502020204030204" pitchFamily="34" charset="0"/>
              </a:rPr>
              <a:t> by 2100.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sz="1900" b="1" dirty="0">
                <a:latin typeface="Calibri" panose="020F0502020204030204" pitchFamily="34" charset="0"/>
                <a:cs typeface="Calibri" panose="020F0502020204030204" pitchFamily="34" charset="0"/>
              </a:rPr>
              <a:t>Full deglaciation*</a:t>
            </a:r>
            <a:r>
              <a:rPr lang="en-US" sz="1900" dirty="0">
                <a:latin typeface="Calibri" panose="020F0502020204030204" pitchFamily="34" charset="0"/>
                <a:cs typeface="Calibri" panose="020F0502020204030204" pitchFamily="34" charset="0"/>
              </a:rPr>
              <a:t>: sea level could rise up to ~65 m (Antarctica: 58 m, Greenland: 7 m) </a:t>
            </a:r>
          </a:p>
        </p:txBody>
      </p:sp>
      <p:pic>
        <p:nvPicPr>
          <p:cNvPr id="8" name="Picture 2">
            <a:extLst>
              <a:ext uri="{FF2B5EF4-FFF2-40B4-BE49-F238E27FC236}">
                <a16:creationId xmlns:a16="http://schemas.microsoft.com/office/drawing/2014/main" id="{32B16EB7-EAA9-4981-AB77-1251D73E643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00068" y="1925355"/>
            <a:ext cx="3727362" cy="29311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47EF8D83-0042-49D8-B160-EBCB7A48897C}"/>
              </a:ext>
            </a:extLst>
          </p:cNvPr>
          <p:cNvSpPr txBox="1"/>
          <p:nvPr/>
        </p:nvSpPr>
        <p:spPr>
          <a:xfrm>
            <a:off x="4351078" y="4856486"/>
            <a:ext cx="49149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Total mass loss of ice sheets between </a:t>
            </a:r>
            <a:r>
              <a:rPr lang="nl-NL" sz="1600" i="1" dirty="0">
                <a:latin typeface="Calibri" panose="020F0502020204030204" pitchFamily="34" charset="0"/>
                <a:cs typeface="Calibri" panose="020F0502020204030204" pitchFamily="34" charset="0"/>
              </a:rPr>
              <a:t>1992-2011 (Sheperd et al. 2012)</a:t>
            </a:r>
            <a:endParaRPr lang="en-US" sz="1600" i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E3BD2570-9821-41D2-AA1D-1D85EC99E435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2363493"/>
            <a:ext cx="4122478" cy="2276495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D1F4427E-65F1-4215-879C-FE80AEE56B4D}"/>
              </a:ext>
            </a:extLst>
          </p:cNvPr>
          <p:cNvSpPr txBox="1"/>
          <p:nvPr/>
        </p:nvSpPr>
        <p:spPr>
          <a:xfrm>
            <a:off x="657240" y="4752687"/>
            <a:ext cx="3265198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Map of North America showing 6 m sea-level rise (NASA)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4F94234F-DD96-43F5-986D-5A00F8786424}"/>
              </a:ext>
            </a:extLst>
          </p:cNvPr>
          <p:cNvSpPr txBox="1"/>
          <p:nvPr/>
        </p:nvSpPr>
        <p:spPr>
          <a:xfrm>
            <a:off x="784132" y="5461101"/>
            <a:ext cx="7133891" cy="1015663"/>
          </a:xfrm>
          <a:prstGeom prst="rect">
            <a:avLst/>
          </a:prstGeom>
          <a:solidFill>
            <a:srgbClr val="CCFF99"/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Modeling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of ice sheet (Greenland and Antarctica) dynamics is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essential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for providing estimates of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sea-level rise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, towards understanding the global and local effects of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climate change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 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0AB8BDA4-2F24-4EDB-8057-5EE1D323586B}"/>
              </a:ext>
            </a:extLst>
          </p:cNvPr>
          <p:cNvSpPr/>
          <p:nvPr/>
        </p:nvSpPr>
        <p:spPr>
          <a:xfrm>
            <a:off x="114738" y="6535386"/>
            <a:ext cx="8077200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*Estimates given by Prof. Richard Alley of Penn State.</a:t>
            </a:r>
            <a:endParaRPr lang="en-US" sz="16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7771449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81699" y="622031"/>
            <a:ext cx="8686800" cy="75713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b="1" dirty="0">
                <a:latin typeface="Calibri" panose="020F0502020204030204" pitchFamily="34" charset="0"/>
              </a:rPr>
              <a:t>Background</a:t>
            </a:r>
          </a:p>
          <a:p>
            <a:pPr marL="457200" indent="-457200">
              <a:buAutoNum type="arabicPeriod"/>
            </a:pPr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ISMs, ESMs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Our codes: ALI, MALI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2.   Algorithms and software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ALI steady stress-velocity solver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Discretization &amp; meshes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Nonlinear solvers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Linear solvers &amp; parallelization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Ice sheet initialization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MALI for dynamic simulations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Velocity-thickness/temperature coupling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Towards science runs &amp; UQ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39000" y="2743101"/>
            <a:ext cx="1676400" cy="166458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80C1262A-45A6-4D1D-AC10-ED5463DA9CD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4648201"/>
            <a:ext cx="2673626" cy="17824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1835598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 txBox="1">
            <a:spLocks noChangeArrowheads="1"/>
          </p:cNvSpPr>
          <p:nvPr/>
        </p:nvSpPr>
        <p:spPr>
          <a:xfrm>
            <a:off x="152400" y="8933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What is an Ice Sheet Model (ISM)? 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2DA371AC-618F-42C0-B9BA-298C5A9D9FD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70642" y="575318"/>
            <a:ext cx="4239958" cy="3055054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38E854D8-BC25-4668-9A8A-0BF42380FF20}"/>
              </a:ext>
            </a:extLst>
          </p:cNvPr>
          <p:cNvSpPr txBox="1"/>
          <p:nvPr/>
        </p:nvSpPr>
        <p:spPr>
          <a:xfrm>
            <a:off x="147687" y="865257"/>
            <a:ext cx="5334000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i="1" dirty="0">
                <a:solidFill>
                  <a:srgbClr val="00B05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Dynamical core (“</a:t>
            </a:r>
            <a:r>
              <a:rPr lang="en-US" sz="2000" b="1" i="1" dirty="0" err="1">
                <a:solidFill>
                  <a:srgbClr val="00B05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dycore</a:t>
            </a:r>
            <a:r>
              <a:rPr lang="en-US" sz="2000" b="1" i="1" dirty="0">
                <a:solidFill>
                  <a:srgbClr val="00B05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”)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  <a:p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C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onservation of: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Mass (ice thickness)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Momentum (ice velocity)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Energy (ice temperature)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6074C39E-170E-4069-8634-4A2BF3F7803C}"/>
              </a:ext>
            </a:extLst>
          </p:cNvPr>
          <p:cNvSpPr txBox="1"/>
          <p:nvPr/>
        </p:nvSpPr>
        <p:spPr>
          <a:xfrm>
            <a:off x="147687" y="2669429"/>
            <a:ext cx="43434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i="1" dirty="0">
                <a:solidFill>
                  <a:srgbClr val="C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Physical processes (“physics”) 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Iceberg calving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Basal sliding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 err="1">
                <a:latin typeface="Calibri" panose="020F0502020204030204" pitchFamily="34" charset="0"/>
                <a:cs typeface="Calibri" panose="020F0502020204030204" pitchFamily="34" charset="0"/>
              </a:rPr>
              <a:t>Etc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…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A4D0ECB6-E70A-45B6-8476-46F2EF117472}"/>
              </a:ext>
            </a:extLst>
          </p:cNvPr>
          <p:cNvSpPr txBox="1"/>
          <p:nvPr/>
        </p:nvSpPr>
        <p:spPr>
          <a:xfrm>
            <a:off x="176752" y="4129539"/>
            <a:ext cx="3709447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i="1" dirty="0">
                <a:solidFill>
                  <a:schemeClr val="accent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Climate Forcing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Snowfall/melt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Ocean melting/freezing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 err="1">
                <a:latin typeface="Calibri" panose="020F0502020204030204" pitchFamily="34" charset="0"/>
                <a:cs typeface="Calibri" panose="020F0502020204030204" pitchFamily="34" charset="0"/>
              </a:rPr>
              <a:t>Etc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…</a:t>
            </a:r>
          </a:p>
        </p:txBody>
      </p:sp>
    </p:spTree>
    <p:extLst>
      <p:ext uri="{BB962C8B-B14F-4D97-AF65-F5344CB8AC3E}">
        <p14:creationId xmlns:p14="http://schemas.microsoft.com/office/powerpoint/2010/main" val="1729889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 txBox="1">
            <a:spLocks noChangeArrowheads="1"/>
          </p:cNvSpPr>
          <p:nvPr/>
        </p:nvSpPr>
        <p:spPr>
          <a:xfrm>
            <a:off x="152400" y="8933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What is an Ice Sheet Model (ISM)? 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2DA371AC-618F-42C0-B9BA-298C5A9D9FD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70642" y="575318"/>
            <a:ext cx="4239958" cy="3055054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38E854D8-BC25-4668-9A8A-0BF42380FF20}"/>
              </a:ext>
            </a:extLst>
          </p:cNvPr>
          <p:cNvSpPr txBox="1"/>
          <p:nvPr/>
        </p:nvSpPr>
        <p:spPr>
          <a:xfrm>
            <a:off x="147687" y="865257"/>
            <a:ext cx="5334000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i="1" dirty="0">
                <a:solidFill>
                  <a:srgbClr val="00B05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Dynamical core (“</a:t>
            </a:r>
            <a:r>
              <a:rPr lang="en-US" sz="2000" b="1" i="1" dirty="0" err="1">
                <a:solidFill>
                  <a:srgbClr val="00B05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dycore</a:t>
            </a:r>
            <a:r>
              <a:rPr lang="en-US" sz="2000" b="1" i="1" dirty="0">
                <a:solidFill>
                  <a:srgbClr val="00B05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”)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  <a:p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C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onservation of: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Mass (ice thickness)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Momentum (ice velocity)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Energy (ice temperature)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6074C39E-170E-4069-8634-4A2BF3F7803C}"/>
              </a:ext>
            </a:extLst>
          </p:cNvPr>
          <p:cNvSpPr txBox="1"/>
          <p:nvPr/>
        </p:nvSpPr>
        <p:spPr>
          <a:xfrm>
            <a:off x="147687" y="2669429"/>
            <a:ext cx="43434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i="1" dirty="0">
                <a:solidFill>
                  <a:srgbClr val="C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Physical processes (“physics”) 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Iceberg calving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Basal sliding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 err="1">
                <a:latin typeface="Calibri" panose="020F0502020204030204" pitchFamily="34" charset="0"/>
                <a:cs typeface="Calibri" panose="020F0502020204030204" pitchFamily="34" charset="0"/>
              </a:rPr>
              <a:t>Etc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…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C2E97A91-A697-494B-A3B0-5CE033A37BA4}"/>
              </a:ext>
            </a:extLst>
          </p:cNvPr>
          <p:cNvSpPr txBox="1"/>
          <p:nvPr/>
        </p:nvSpPr>
        <p:spPr>
          <a:xfrm>
            <a:off x="176752" y="4129539"/>
            <a:ext cx="3709447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i="1" dirty="0">
                <a:solidFill>
                  <a:schemeClr val="accent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Climate Forcing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Snowfall/melt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Ocean melting/freezing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 err="1">
                <a:latin typeface="Calibri" panose="020F0502020204030204" pitchFamily="34" charset="0"/>
                <a:cs typeface="Calibri" panose="020F0502020204030204" pitchFamily="34" charset="0"/>
              </a:rPr>
              <a:t>Etc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…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4C010A30-9491-4C98-9CC1-8A143F6CFEB7}"/>
              </a:ext>
            </a:extLst>
          </p:cNvPr>
          <p:cNvSpPr txBox="1"/>
          <p:nvPr/>
        </p:nvSpPr>
        <p:spPr>
          <a:xfrm>
            <a:off x="182252" y="5638800"/>
            <a:ext cx="2971800" cy="707886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Comes from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Earth System Model (ESM)</a:t>
            </a:r>
          </a:p>
        </p:txBody>
      </p:sp>
      <p:pic>
        <p:nvPicPr>
          <p:cNvPr id="12" name="Picture 2">
            <a:extLst>
              <a:ext uri="{FF2B5EF4-FFF2-40B4-BE49-F238E27FC236}">
                <a16:creationId xmlns:a16="http://schemas.microsoft.com/office/drawing/2014/main" id="{C1FE2E5A-ABC6-4E18-A449-634BC379530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10858" y="3722031"/>
            <a:ext cx="4343400" cy="262465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13" name="Connector: Elbow 12">
            <a:extLst>
              <a:ext uri="{FF2B5EF4-FFF2-40B4-BE49-F238E27FC236}">
                <a16:creationId xmlns:a16="http://schemas.microsoft.com/office/drawing/2014/main" id="{F16A4752-07F2-443E-A737-2CCC283323BD}"/>
              </a:ext>
            </a:extLst>
          </p:cNvPr>
          <p:cNvCxnSpPr>
            <a:endCxn id="8" idx="3"/>
          </p:cNvCxnSpPr>
          <p:nvPr/>
        </p:nvCxnSpPr>
        <p:spPr>
          <a:xfrm rot="16200000" flipH="1">
            <a:off x="1819155" y="4657845"/>
            <a:ext cx="1649343" cy="1020452"/>
          </a:xfrm>
          <a:prstGeom prst="bentConnector4">
            <a:avLst>
              <a:gd name="adj1" fmla="val 405"/>
              <a:gd name="adj2" fmla="val 163472"/>
            </a:avLst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1377806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56104" y="837724"/>
            <a:ext cx="6473296" cy="307776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An ESM has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6 modular                                                         components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</a:t>
            </a: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8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Atmosphere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2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Ocean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3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Sea ice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4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Land ice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5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Land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6.   Flux coupler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1" name="Rectangle 2"/>
          <p:cNvSpPr txBox="1">
            <a:spLocks noChangeArrowheads="1"/>
          </p:cNvSpPr>
          <p:nvPr/>
        </p:nvSpPr>
        <p:spPr>
          <a:xfrm>
            <a:off x="152400" y="8933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Earth System Models (ESMs)</a:t>
            </a: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1968FCCC-DCF8-450A-90BA-CB9449636DAD}"/>
              </a:ext>
            </a:extLst>
          </p:cNvPr>
          <p:cNvSpPr txBox="1"/>
          <p:nvPr/>
        </p:nvSpPr>
        <p:spPr>
          <a:xfrm>
            <a:off x="317366" y="3801070"/>
            <a:ext cx="4722091" cy="923330"/>
          </a:xfrm>
          <a:prstGeom prst="rect">
            <a:avLst/>
          </a:prstGeom>
          <a:solidFill>
            <a:srgbClr val="FFCCF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Goal of ESM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to provide actionable scientific predictions of 21</a:t>
            </a:r>
            <a:r>
              <a:rPr lang="en-US" baseline="30000" dirty="0">
                <a:latin typeface="Calibri" panose="020F0502020204030204" pitchFamily="34" charset="0"/>
                <a:cs typeface="Calibri" panose="020F0502020204030204" pitchFamily="34" charset="0"/>
              </a:rPr>
              <a:t>st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century sea-level change (including uncertainty bounds).</a:t>
            </a:r>
          </a:p>
        </p:txBody>
      </p:sp>
      <p:graphicFrame>
        <p:nvGraphicFramePr>
          <p:cNvPr id="33" name="Object 32">
            <a:extLst>
              <a:ext uri="{FF2B5EF4-FFF2-40B4-BE49-F238E27FC236}">
                <a16:creationId xmlns:a16="http://schemas.microsoft.com/office/drawing/2014/main" id="{496B3A85-47FF-4565-B5E4-D2EE62016FA5}"/>
              </a:ext>
            </a:extLst>
          </p:cNvPr>
          <p:cNvGraphicFramePr>
            <a:graphicFrameLocks noChangeAspect="1"/>
          </p:cNvGraphicFramePr>
          <p:nvPr>
            <p:extLst/>
          </p:nvPr>
        </p:nvGraphicFramePr>
        <p:xfrm>
          <a:off x="152400" y="5478763"/>
          <a:ext cx="2369093" cy="68440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8252" r:id="rId3" imgW="2285640" imgH="660240" progId="">
                  <p:embed/>
                </p:oleObj>
              </mc:Choice>
              <mc:Fallback>
                <p:oleObj r:id="rId3" imgW="2285640" imgH="660240" progId="">
                  <p:embed/>
                  <p:pic>
                    <p:nvPicPr>
                      <p:cNvPr id="33" name="Object 32">
                        <a:extLst>
                          <a:ext uri="{FF2B5EF4-FFF2-40B4-BE49-F238E27FC236}">
                            <a16:creationId xmlns:a16="http://schemas.microsoft.com/office/drawing/2014/main" id="{496B3A85-47FF-4565-B5E4-D2EE62016FA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2400" y="5478763"/>
                        <a:ext cx="2369093" cy="68440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4" name="Object 33">
            <a:extLst>
              <a:ext uri="{FF2B5EF4-FFF2-40B4-BE49-F238E27FC236}">
                <a16:creationId xmlns:a16="http://schemas.microsoft.com/office/drawing/2014/main" id="{8D7B7BDB-3C16-4F83-8FF0-5FBAEA227227}"/>
              </a:ext>
            </a:extLst>
          </p:cNvPr>
          <p:cNvGraphicFramePr>
            <a:graphicFrameLocks noChangeAspect="1"/>
          </p:cNvGraphicFramePr>
          <p:nvPr>
            <p:extLst/>
          </p:nvPr>
        </p:nvGraphicFramePr>
        <p:xfrm>
          <a:off x="2599757" y="5256308"/>
          <a:ext cx="1701568" cy="91720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8253" r:id="rId5" imgW="3415680" imgH="1841040" progId="">
                  <p:embed/>
                </p:oleObj>
              </mc:Choice>
              <mc:Fallback>
                <p:oleObj r:id="rId5" imgW="3415680" imgH="1841040" progId="">
                  <p:embed/>
                  <p:pic>
                    <p:nvPicPr>
                      <p:cNvPr id="34" name="Object 33">
                        <a:extLst>
                          <a:ext uri="{FF2B5EF4-FFF2-40B4-BE49-F238E27FC236}">
                            <a16:creationId xmlns:a16="http://schemas.microsoft.com/office/drawing/2014/main" id="{8D7B7BDB-3C16-4F83-8FF0-5FBAEA22722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2599757" y="5256308"/>
                        <a:ext cx="1701568" cy="91720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35" name="Picture 34">
            <a:extLst>
              <a:ext uri="{FF2B5EF4-FFF2-40B4-BE49-F238E27FC236}">
                <a16:creationId xmlns:a16="http://schemas.microsoft.com/office/drawing/2014/main" id="{7CFAD06A-4452-452A-8195-C6EBB854D9DF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01324" y="5320108"/>
            <a:ext cx="1980849" cy="799190"/>
          </a:xfrm>
          <a:prstGeom prst="rect">
            <a:avLst/>
          </a:prstGeom>
        </p:spPr>
      </p:pic>
      <p:pic>
        <p:nvPicPr>
          <p:cNvPr id="36" name="Picture 35">
            <a:extLst>
              <a:ext uri="{FF2B5EF4-FFF2-40B4-BE49-F238E27FC236}">
                <a16:creationId xmlns:a16="http://schemas.microsoft.com/office/drawing/2014/main" id="{C42498AD-345D-4C23-9F34-30EF7CCD0FBA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06747" y="5224751"/>
            <a:ext cx="2369093" cy="1039075"/>
          </a:xfrm>
          <a:prstGeom prst="rect">
            <a:avLst/>
          </a:prstGeom>
        </p:spPr>
      </p:pic>
      <p:grpSp>
        <p:nvGrpSpPr>
          <p:cNvPr id="30" name="Group 29">
            <a:extLst>
              <a:ext uri="{FF2B5EF4-FFF2-40B4-BE49-F238E27FC236}">
                <a16:creationId xmlns:a16="http://schemas.microsoft.com/office/drawing/2014/main" id="{999258CD-0060-43EE-A5DF-BFFBE866B18A}"/>
              </a:ext>
            </a:extLst>
          </p:cNvPr>
          <p:cNvGrpSpPr/>
          <p:nvPr/>
        </p:nvGrpSpPr>
        <p:grpSpPr>
          <a:xfrm>
            <a:off x="3657600" y="914400"/>
            <a:ext cx="5257800" cy="2667000"/>
            <a:chOff x="3657600" y="914400"/>
            <a:chExt cx="5257800" cy="2667000"/>
          </a:xfrm>
        </p:grpSpPr>
        <p:sp>
          <p:nvSpPr>
            <p:cNvPr id="37" name="TextBox 36">
              <a:extLst>
                <a:ext uri="{FF2B5EF4-FFF2-40B4-BE49-F238E27FC236}">
                  <a16:creationId xmlns:a16="http://schemas.microsoft.com/office/drawing/2014/main" id="{6E7811A9-A5D3-40AA-9A71-0F8A0BC2CE9E}"/>
                </a:ext>
              </a:extLst>
            </p:cNvPr>
            <p:cNvSpPr txBox="1"/>
            <p:nvPr/>
          </p:nvSpPr>
          <p:spPr>
            <a:xfrm>
              <a:off x="5715000" y="2297668"/>
              <a:ext cx="1524000" cy="369332"/>
            </a:xfrm>
            <a:prstGeom prst="rect">
              <a:avLst/>
            </a:prstGeom>
            <a:solidFill>
              <a:schemeClr val="accent1">
                <a:lumMod val="20000"/>
                <a:lumOff val="80000"/>
              </a:schemeClr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Flux Coupler</a:t>
              </a:r>
            </a:p>
          </p:txBody>
        </p:sp>
        <p:sp>
          <p:nvSpPr>
            <p:cNvPr id="38" name="TextBox 37">
              <a:extLst>
                <a:ext uri="{FF2B5EF4-FFF2-40B4-BE49-F238E27FC236}">
                  <a16:creationId xmlns:a16="http://schemas.microsoft.com/office/drawing/2014/main" id="{5BFAE54D-1DE6-4A40-9AC5-D201FBE96E12}"/>
                </a:ext>
              </a:extLst>
            </p:cNvPr>
            <p:cNvSpPr txBox="1"/>
            <p:nvPr/>
          </p:nvSpPr>
          <p:spPr>
            <a:xfrm>
              <a:off x="5867400" y="2971925"/>
              <a:ext cx="1295400" cy="369332"/>
            </a:xfrm>
            <a:prstGeom prst="rect">
              <a:avLst/>
            </a:prstGeom>
            <a:solidFill>
              <a:srgbClr val="FFE69F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Sea Ice</a:t>
              </a:r>
            </a:p>
          </p:txBody>
        </p:sp>
        <p:sp>
          <p:nvSpPr>
            <p:cNvPr id="39" name="TextBox 38">
              <a:extLst>
                <a:ext uri="{FF2B5EF4-FFF2-40B4-BE49-F238E27FC236}">
                  <a16:creationId xmlns:a16="http://schemas.microsoft.com/office/drawing/2014/main" id="{B37B74C7-BAF8-4E8A-B700-699D13357839}"/>
                </a:ext>
              </a:extLst>
            </p:cNvPr>
            <p:cNvSpPr txBox="1"/>
            <p:nvPr/>
          </p:nvSpPr>
          <p:spPr>
            <a:xfrm>
              <a:off x="7516019" y="2286000"/>
              <a:ext cx="1270000" cy="369332"/>
            </a:xfrm>
            <a:prstGeom prst="rect">
              <a:avLst/>
            </a:prstGeom>
            <a:solidFill>
              <a:srgbClr val="FFE69F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Ocean</a:t>
              </a:r>
            </a:p>
          </p:txBody>
        </p:sp>
        <p:sp>
          <p:nvSpPr>
            <p:cNvPr id="40" name="TextBox 39">
              <a:extLst>
                <a:ext uri="{FF2B5EF4-FFF2-40B4-BE49-F238E27FC236}">
                  <a16:creationId xmlns:a16="http://schemas.microsoft.com/office/drawing/2014/main" id="{81683A0D-FE24-4A6E-A5A5-D675E629AC4D}"/>
                </a:ext>
              </a:extLst>
            </p:cNvPr>
            <p:cNvSpPr txBox="1"/>
            <p:nvPr/>
          </p:nvSpPr>
          <p:spPr>
            <a:xfrm>
              <a:off x="3834342" y="2286000"/>
              <a:ext cx="1524000" cy="369332"/>
            </a:xfrm>
            <a:prstGeom prst="rect">
              <a:avLst/>
            </a:prstGeom>
            <a:solidFill>
              <a:srgbClr val="FFE69F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Atmosphere</a:t>
              </a:r>
            </a:p>
          </p:txBody>
        </p:sp>
        <p:sp>
          <p:nvSpPr>
            <p:cNvPr id="41" name="TextBox 40">
              <a:extLst>
                <a:ext uri="{FF2B5EF4-FFF2-40B4-BE49-F238E27FC236}">
                  <a16:creationId xmlns:a16="http://schemas.microsoft.com/office/drawing/2014/main" id="{18F0F34E-CF80-4665-B09E-889A40695C9F}"/>
                </a:ext>
              </a:extLst>
            </p:cNvPr>
            <p:cNvSpPr txBox="1"/>
            <p:nvPr/>
          </p:nvSpPr>
          <p:spPr>
            <a:xfrm>
              <a:off x="4648200" y="1066800"/>
              <a:ext cx="1828800" cy="923330"/>
            </a:xfrm>
            <a:prstGeom prst="rect">
              <a:avLst/>
            </a:prstGeom>
            <a:solidFill>
              <a:srgbClr val="FFE69F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Land Surface </a:t>
              </a:r>
            </a:p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(ice sheet surface mass balance)</a:t>
              </a:r>
            </a:p>
          </p:txBody>
        </p:sp>
        <p:sp>
          <p:nvSpPr>
            <p:cNvPr id="42" name="TextBox 41">
              <a:extLst>
                <a:ext uri="{FF2B5EF4-FFF2-40B4-BE49-F238E27FC236}">
                  <a16:creationId xmlns:a16="http://schemas.microsoft.com/office/drawing/2014/main" id="{66623DF1-FBEF-4E8F-9FAA-FE38D5973B8D}"/>
                </a:ext>
              </a:extLst>
            </p:cNvPr>
            <p:cNvSpPr txBox="1"/>
            <p:nvPr/>
          </p:nvSpPr>
          <p:spPr>
            <a:xfrm>
              <a:off x="6934200" y="1205298"/>
              <a:ext cx="1676400" cy="646331"/>
            </a:xfrm>
            <a:prstGeom prst="rect">
              <a:avLst/>
            </a:prstGeom>
            <a:solidFill>
              <a:srgbClr val="FFE69F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Ice Sheet (dynamics)</a:t>
              </a:r>
            </a:p>
          </p:txBody>
        </p:sp>
        <p:cxnSp>
          <p:nvCxnSpPr>
            <p:cNvPr id="43" name="Straight Arrow Connector 42">
              <a:extLst>
                <a:ext uri="{FF2B5EF4-FFF2-40B4-BE49-F238E27FC236}">
                  <a16:creationId xmlns:a16="http://schemas.microsoft.com/office/drawing/2014/main" id="{BE6A56F4-1AB3-4351-B16B-9FF32F3AE54B}"/>
                </a:ext>
              </a:extLst>
            </p:cNvPr>
            <p:cNvCxnSpPr/>
            <p:nvPr/>
          </p:nvCxnSpPr>
          <p:spPr>
            <a:xfrm>
              <a:off x="5562600" y="1990130"/>
              <a:ext cx="685800" cy="295870"/>
            </a:xfrm>
            <a:prstGeom prst="straightConnector1">
              <a:avLst/>
            </a:prstGeom>
            <a:ln>
              <a:solidFill>
                <a:schemeClr val="tx1"/>
              </a:solidFill>
              <a:headEnd type="arrow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5" name="Straight Arrow Connector 44">
              <a:extLst>
                <a:ext uri="{FF2B5EF4-FFF2-40B4-BE49-F238E27FC236}">
                  <a16:creationId xmlns:a16="http://schemas.microsoft.com/office/drawing/2014/main" id="{4A7F3B76-A4F7-4314-AA54-85A4EFCC6D99}"/>
                </a:ext>
              </a:extLst>
            </p:cNvPr>
            <p:cNvCxnSpPr>
              <a:endCxn id="37" idx="1"/>
            </p:cNvCxnSpPr>
            <p:nvPr/>
          </p:nvCxnSpPr>
          <p:spPr>
            <a:xfrm>
              <a:off x="5358342" y="2482334"/>
              <a:ext cx="356658" cy="0"/>
            </a:xfrm>
            <a:prstGeom prst="straightConnector1">
              <a:avLst/>
            </a:prstGeom>
            <a:ln>
              <a:solidFill>
                <a:schemeClr val="tx1"/>
              </a:solidFill>
              <a:headEnd type="arrow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6" name="Straight Arrow Connector 45">
              <a:extLst>
                <a:ext uri="{FF2B5EF4-FFF2-40B4-BE49-F238E27FC236}">
                  <a16:creationId xmlns:a16="http://schemas.microsoft.com/office/drawing/2014/main" id="{6BF1F033-B07E-49A3-97DB-50C0309B328F}"/>
                </a:ext>
              </a:extLst>
            </p:cNvPr>
            <p:cNvCxnSpPr>
              <a:stCxn id="37" idx="3"/>
              <a:endCxn id="39" idx="1"/>
            </p:cNvCxnSpPr>
            <p:nvPr/>
          </p:nvCxnSpPr>
          <p:spPr>
            <a:xfrm flipV="1">
              <a:off x="7239000" y="2470666"/>
              <a:ext cx="277019" cy="11668"/>
            </a:xfrm>
            <a:prstGeom prst="straightConnector1">
              <a:avLst/>
            </a:prstGeom>
            <a:ln>
              <a:solidFill>
                <a:schemeClr val="tx1"/>
              </a:solidFill>
              <a:headEnd type="arrow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7" name="Straight Arrow Connector 46">
              <a:extLst>
                <a:ext uri="{FF2B5EF4-FFF2-40B4-BE49-F238E27FC236}">
                  <a16:creationId xmlns:a16="http://schemas.microsoft.com/office/drawing/2014/main" id="{6123B786-1245-4A1D-ACF1-52ECF082C95A}"/>
                </a:ext>
              </a:extLst>
            </p:cNvPr>
            <p:cNvCxnSpPr/>
            <p:nvPr/>
          </p:nvCxnSpPr>
          <p:spPr>
            <a:xfrm flipH="1">
              <a:off x="7061200" y="1851629"/>
              <a:ext cx="787400" cy="434371"/>
            </a:xfrm>
            <a:prstGeom prst="straightConnector1">
              <a:avLst/>
            </a:prstGeom>
            <a:ln>
              <a:solidFill>
                <a:schemeClr val="tx1"/>
              </a:solidFill>
              <a:headEnd type="arrow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9" name="Straight Arrow Connector 48">
              <a:extLst>
                <a:ext uri="{FF2B5EF4-FFF2-40B4-BE49-F238E27FC236}">
                  <a16:creationId xmlns:a16="http://schemas.microsoft.com/office/drawing/2014/main" id="{F4E28239-BAE7-486C-A439-E92B4397F428}"/>
                </a:ext>
              </a:extLst>
            </p:cNvPr>
            <p:cNvCxnSpPr/>
            <p:nvPr/>
          </p:nvCxnSpPr>
          <p:spPr>
            <a:xfrm>
              <a:off x="6446176" y="2660597"/>
              <a:ext cx="0" cy="311328"/>
            </a:xfrm>
            <a:prstGeom prst="straightConnector1">
              <a:avLst/>
            </a:prstGeom>
            <a:ln>
              <a:solidFill>
                <a:schemeClr val="tx1"/>
              </a:solidFill>
              <a:headEnd type="arrow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50" name="Rectangle 49">
              <a:extLst>
                <a:ext uri="{FF2B5EF4-FFF2-40B4-BE49-F238E27FC236}">
                  <a16:creationId xmlns:a16="http://schemas.microsoft.com/office/drawing/2014/main" id="{B8396563-9A39-49B2-89A2-98CE1551D66D}"/>
                </a:ext>
              </a:extLst>
            </p:cNvPr>
            <p:cNvSpPr/>
            <p:nvPr/>
          </p:nvSpPr>
          <p:spPr>
            <a:xfrm>
              <a:off x="3657600" y="914400"/>
              <a:ext cx="5257800" cy="2667000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TextBox 51">
              <a:extLst>
                <a:ext uri="{FF2B5EF4-FFF2-40B4-BE49-F238E27FC236}">
                  <a16:creationId xmlns:a16="http://schemas.microsoft.com/office/drawing/2014/main" id="{B47C2C72-17BD-4286-BBE7-B769B3667134}"/>
                </a:ext>
              </a:extLst>
            </p:cNvPr>
            <p:cNvSpPr txBox="1"/>
            <p:nvPr/>
          </p:nvSpPr>
          <p:spPr>
            <a:xfrm>
              <a:off x="3683285" y="943780"/>
              <a:ext cx="1981200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>
                  <a:latin typeface="Calibri" panose="020F0502020204030204" pitchFamily="34" charset="0"/>
                  <a:cs typeface="Calibri" panose="020F0502020204030204" pitchFamily="34" charset="0"/>
                </a:rPr>
                <a:t>ESM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6099151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56104" y="837724"/>
            <a:ext cx="6473296" cy="307776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An ESM has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6 modular                                                         components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</a:t>
            </a: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8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Atmosphere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2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Ocean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3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Sea ice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4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Land ice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5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Land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6.   Flux coupler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1" name="Rectangle 2"/>
          <p:cNvSpPr txBox="1">
            <a:spLocks noChangeArrowheads="1"/>
          </p:cNvSpPr>
          <p:nvPr/>
        </p:nvSpPr>
        <p:spPr>
          <a:xfrm>
            <a:off x="152400" y="8933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Earth System Models (ESMs)</a:t>
            </a: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1968FCCC-DCF8-450A-90BA-CB9449636DAD}"/>
              </a:ext>
            </a:extLst>
          </p:cNvPr>
          <p:cNvSpPr txBox="1"/>
          <p:nvPr/>
        </p:nvSpPr>
        <p:spPr>
          <a:xfrm>
            <a:off x="317366" y="3801070"/>
            <a:ext cx="4722091" cy="923330"/>
          </a:xfrm>
          <a:prstGeom prst="rect">
            <a:avLst/>
          </a:prstGeom>
          <a:solidFill>
            <a:srgbClr val="FFCCF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Goal of ESM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to provide actionable scientific predictions of 21</a:t>
            </a:r>
            <a:r>
              <a:rPr lang="en-US" baseline="30000" dirty="0">
                <a:latin typeface="Calibri" panose="020F0502020204030204" pitchFamily="34" charset="0"/>
                <a:cs typeface="Calibri" panose="020F0502020204030204" pitchFamily="34" charset="0"/>
              </a:rPr>
              <a:t>st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century sea-level change (including uncertainty bounds).</a:t>
            </a:r>
          </a:p>
        </p:txBody>
      </p:sp>
      <p:graphicFrame>
        <p:nvGraphicFramePr>
          <p:cNvPr id="33" name="Object 32">
            <a:extLst>
              <a:ext uri="{FF2B5EF4-FFF2-40B4-BE49-F238E27FC236}">
                <a16:creationId xmlns:a16="http://schemas.microsoft.com/office/drawing/2014/main" id="{496B3A85-47FF-4565-B5E4-D2EE62016FA5}"/>
              </a:ext>
            </a:extLst>
          </p:cNvPr>
          <p:cNvGraphicFramePr>
            <a:graphicFrameLocks noChangeAspect="1"/>
          </p:cNvGraphicFramePr>
          <p:nvPr>
            <p:extLst/>
          </p:nvPr>
        </p:nvGraphicFramePr>
        <p:xfrm>
          <a:off x="152400" y="5478763"/>
          <a:ext cx="2369093" cy="68440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320" r:id="rId3" imgW="2285640" imgH="660240" progId="">
                  <p:embed/>
                </p:oleObj>
              </mc:Choice>
              <mc:Fallback>
                <p:oleObj r:id="rId3" imgW="2285640" imgH="660240" progId="">
                  <p:embed/>
                  <p:pic>
                    <p:nvPicPr>
                      <p:cNvPr id="33" name="Object 32">
                        <a:extLst>
                          <a:ext uri="{FF2B5EF4-FFF2-40B4-BE49-F238E27FC236}">
                            <a16:creationId xmlns:a16="http://schemas.microsoft.com/office/drawing/2014/main" id="{496B3A85-47FF-4565-B5E4-D2EE62016FA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2400" y="5478763"/>
                        <a:ext cx="2369093" cy="68440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4" name="Object 33">
            <a:extLst>
              <a:ext uri="{FF2B5EF4-FFF2-40B4-BE49-F238E27FC236}">
                <a16:creationId xmlns:a16="http://schemas.microsoft.com/office/drawing/2014/main" id="{8D7B7BDB-3C16-4F83-8FF0-5FBAEA227227}"/>
              </a:ext>
            </a:extLst>
          </p:cNvPr>
          <p:cNvGraphicFramePr>
            <a:graphicFrameLocks noChangeAspect="1"/>
          </p:cNvGraphicFramePr>
          <p:nvPr>
            <p:extLst/>
          </p:nvPr>
        </p:nvGraphicFramePr>
        <p:xfrm>
          <a:off x="2599757" y="5256308"/>
          <a:ext cx="1701568" cy="91720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321" r:id="rId5" imgW="3415680" imgH="1841040" progId="">
                  <p:embed/>
                </p:oleObj>
              </mc:Choice>
              <mc:Fallback>
                <p:oleObj r:id="rId5" imgW="3415680" imgH="1841040" progId="">
                  <p:embed/>
                  <p:pic>
                    <p:nvPicPr>
                      <p:cNvPr id="34" name="Object 33">
                        <a:extLst>
                          <a:ext uri="{FF2B5EF4-FFF2-40B4-BE49-F238E27FC236}">
                            <a16:creationId xmlns:a16="http://schemas.microsoft.com/office/drawing/2014/main" id="{8D7B7BDB-3C16-4F83-8FF0-5FBAEA22722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2599757" y="5256308"/>
                        <a:ext cx="1701568" cy="91720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35" name="Picture 34">
            <a:extLst>
              <a:ext uri="{FF2B5EF4-FFF2-40B4-BE49-F238E27FC236}">
                <a16:creationId xmlns:a16="http://schemas.microsoft.com/office/drawing/2014/main" id="{7CFAD06A-4452-452A-8195-C6EBB854D9DF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01324" y="5320108"/>
            <a:ext cx="1980849" cy="799190"/>
          </a:xfrm>
          <a:prstGeom prst="rect">
            <a:avLst/>
          </a:prstGeom>
        </p:spPr>
      </p:pic>
      <p:pic>
        <p:nvPicPr>
          <p:cNvPr id="36" name="Picture 35">
            <a:extLst>
              <a:ext uri="{FF2B5EF4-FFF2-40B4-BE49-F238E27FC236}">
                <a16:creationId xmlns:a16="http://schemas.microsoft.com/office/drawing/2014/main" id="{C42498AD-345D-4C23-9F34-30EF7CCD0FBA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06747" y="5224751"/>
            <a:ext cx="2369093" cy="1039075"/>
          </a:xfrm>
          <a:prstGeom prst="rect">
            <a:avLst/>
          </a:prstGeom>
        </p:spPr>
      </p:pic>
      <p:sp>
        <p:nvSpPr>
          <p:cNvPr id="30" name="Rectangle 29">
            <a:extLst>
              <a:ext uri="{FF2B5EF4-FFF2-40B4-BE49-F238E27FC236}">
                <a16:creationId xmlns:a16="http://schemas.microsoft.com/office/drawing/2014/main" id="{4865AF12-34BF-474C-AF0B-7B4F628BB5B5}"/>
              </a:ext>
            </a:extLst>
          </p:cNvPr>
          <p:cNvSpPr/>
          <p:nvPr/>
        </p:nvSpPr>
        <p:spPr>
          <a:xfrm>
            <a:off x="560652" y="2631877"/>
            <a:ext cx="2133600" cy="293132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8" name="Rectangle 37">
            <a:extLst>
              <a:ext uri="{FF2B5EF4-FFF2-40B4-BE49-F238E27FC236}">
                <a16:creationId xmlns:a16="http://schemas.microsoft.com/office/drawing/2014/main" id="{7A367E08-C849-4461-84B1-B908EC29DD58}"/>
              </a:ext>
            </a:extLst>
          </p:cNvPr>
          <p:cNvSpPr/>
          <p:nvPr/>
        </p:nvSpPr>
        <p:spPr>
          <a:xfrm>
            <a:off x="2543019" y="5209539"/>
            <a:ext cx="1838244" cy="1039074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39" name="Group 38">
            <a:extLst>
              <a:ext uri="{FF2B5EF4-FFF2-40B4-BE49-F238E27FC236}">
                <a16:creationId xmlns:a16="http://schemas.microsoft.com/office/drawing/2014/main" id="{719B793C-FEC9-4254-B581-C91C91EEB40E}"/>
              </a:ext>
            </a:extLst>
          </p:cNvPr>
          <p:cNvGrpSpPr/>
          <p:nvPr/>
        </p:nvGrpSpPr>
        <p:grpSpPr>
          <a:xfrm>
            <a:off x="3657600" y="914400"/>
            <a:ext cx="5257800" cy="2667000"/>
            <a:chOff x="3657600" y="914400"/>
            <a:chExt cx="5257800" cy="2667000"/>
          </a:xfrm>
        </p:grpSpPr>
        <p:sp>
          <p:nvSpPr>
            <p:cNvPr id="40" name="TextBox 39">
              <a:extLst>
                <a:ext uri="{FF2B5EF4-FFF2-40B4-BE49-F238E27FC236}">
                  <a16:creationId xmlns:a16="http://schemas.microsoft.com/office/drawing/2014/main" id="{6ABCEFAC-694B-48F6-AB19-767E73F3EFCC}"/>
                </a:ext>
              </a:extLst>
            </p:cNvPr>
            <p:cNvSpPr txBox="1"/>
            <p:nvPr/>
          </p:nvSpPr>
          <p:spPr>
            <a:xfrm>
              <a:off x="5715000" y="2297668"/>
              <a:ext cx="1524000" cy="369332"/>
            </a:xfrm>
            <a:prstGeom prst="rect">
              <a:avLst/>
            </a:prstGeom>
            <a:solidFill>
              <a:schemeClr val="accent1">
                <a:lumMod val="20000"/>
                <a:lumOff val="80000"/>
              </a:schemeClr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Flux Coupler</a:t>
              </a:r>
            </a:p>
          </p:txBody>
        </p:sp>
        <p:sp>
          <p:nvSpPr>
            <p:cNvPr id="41" name="TextBox 40">
              <a:extLst>
                <a:ext uri="{FF2B5EF4-FFF2-40B4-BE49-F238E27FC236}">
                  <a16:creationId xmlns:a16="http://schemas.microsoft.com/office/drawing/2014/main" id="{5E87A07F-485B-4A56-9F0F-4642366F302B}"/>
                </a:ext>
              </a:extLst>
            </p:cNvPr>
            <p:cNvSpPr txBox="1"/>
            <p:nvPr/>
          </p:nvSpPr>
          <p:spPr>
            <a:xfrm>
              <a:off x="5867400" y="2971925"/>
              <a:ext cx="1295400" cy="369332"/>
            </a:xfrm>
            <a:prstGeom prst="rect">
              <a:avLst/>
            </a:prstGeom>
            <a:solidFill>
              <a:srgbClr val="FFE69F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Sea Ice</a:t>
              </a:r>
            </a:p>
          </p:txBody>
        </p:sp>
        <p:sp>
          <p:nvSpPr>
            <p:cNvPr id="42" name="TextBox 41">
              <a:extLst>
                <a:ext uri="{FF2B5EF4-FFF2-40B4-BE49-F238E27FC236}">
                  <a16:creationId xmlns:a16="http://schemas.microsoft.com/office/drawing/2014/main" id="{74CD6F39-4DC1-4D4D-9E17-D138601A2130}"/>
                </a:ext>
              </a:extLst>
            </p:cNvPr>
            <p:cNvSpPr txBox="1"/>
            <p:nvPr/>
          </p:nvSpPr>
          <p:spPr>
            <a:xfrm>
              <a:off x="7516019" y="2286000"/>
              <a:ext cx="1270000" cy="369332"/>
            </a:xfrm>
            <a:prstGeom prst="rect">
              <a:avLst/>
            </a:prstGeom>
            <a:solidFill>
              <a:srgbClr val="FFE69F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Ocean</a:t>
              </a:r>
            </a:p>
          </p:txBody>
        </p:sp>
        <p:sp>
          <p:nvSpPr>
            <p:cNvPr id="43" name="TextBox 42">
              <a:extLst>
                <a:ext uri="{FF2B5EF4-FFF2-40B4-BE49-F238E27FC236}">
                  <a16:creationId xmlns:a16="http://schemas.microsoft.com/office/drawing/2014/main" id="{E5EFA4A1-5533-461B-ADF5-310C8155F21E}"/>
                </a:ext>
              </a:extLst>
            </p:cNvPr>
            <p:cNvSpPr txBox="1"/>
            <p:nvPr/>
          </p:nvSpPr>
          <p:spPr>
            <a:xfrm>
              <a:off x="3834342" y="2286000"/>
              <a:ext cx="1524000" cy="369332"/>
            </a:xfrm>
            <a:prstGeom prst="rect">
              <a:avLst/>
            </a:prstGeom>
            <a:solidFill>
              <a:srgbClr val="FFE69F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Atmosphere</a:t>
              </a:r>
            </a:p>
          </p:txBody>
        </p:sp>
        <p:sp>
          <p:nvSpPr>
            <p:cNvPr id="45" name="TextBox 44">
              <a:extLst>
                <a:ext uri="{FF2B5EF4-FFF2-40B4-BE49-F238E27FC236}">
                  <a16:creationId xmlns:a16="http://schemas.microsoft.com/office/drawing/2014/main" id="{98A55AE0-5B72-4C51-9BBF-56EA3A833675}"/>
                </a:ext>
              </a:extLst>
            </p:cNvPr>
            <p:cNvSpPr txBox="1"/>
            <p:nvPr/>
          </p:nvSpPr>
          <p:spPr>
            <a:xfrm>
              <a:off x="4648200" y="1066800"/>
              <a:ext cx="1828800" cy="923330"/>
            </a:xfrm>
            <a:prstGeom prst="rect">
              <a:avLst/>
            </a:prstGeom>
            <a:solidFill>
              <a:srgbClr val="FFE69F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Land Surface </a:t>
              </a:r>
            </a:p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(ice sheet surface mass balance)</a:t>
              </a:r>
            </a:p>
          </p:txBody>
        </p:sp>
        <p:sp>
          <p:nvSpPr>
            <p:cNvPr id="46" name="TextBox 45">
              <a:extLst>
                <a:ext uri="{FF2B5EF4-FFF2-40B4-BE49-F238E27FC236}">
                  <a16:creationId xmlns:a16="http://schemas.microsoft.com/office/drawing/2014/main" id="{F1D66042-2909-4681-93B8-6D8C17D519E9}"/>
                </a:ext>
              </a:extLst>
            </p:cNvPr>
            <p:cNvSpPr txBox="1"/>
            <p:nvPr/>
          </p:nvSpPr>
          <p:spPr>
            <a:xfrm>
              <a:off x="6934200" y="1205298"/>
              <a:ext cx="1676400" cy="646331"/>
            </a:xfrm>
            <a:prstGeom prst="rect">
              <a:avLst/>
            </a:prstGeom>
            <a:solidFill>
              <a:srgbClr val="FFE69F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Ice Sheet (dynamics)</a:t>
              </a:r>
            </a:p>
          </p:txBody>
        </p:sp>
        <p:cxnSp>
          <p:nvCxnSpPr>
            <p:cNvPr id="47" name="Straight Arrow Connector 46">
              <a:extLst>
                <a:ext uri="{FF2B5EF4-FFF2-40B4-BE49-F238E27FC236}">
                  <a16:creationId xmlns:a16="http://schemas.microsoft.com/office/drawing/2014/main" id="{31B520D8-7163-47C8-A6A4-4C495EEBC694}"/>
                </a:ext>
              </a:extLst>
            </p:cNvPr>
            <p:cNvCxnSpPr/>
            <p:nvPr/>
          </p:nvCxnSpPr>
          <p:spPr>
            <a:xfrm>
              <a:off x="5562600" y="1990130"/>
              <a:ext cx="685800" cy="295870"/>
            </a:xfrm>
            <a:prstGeom prst="straightConnector1">
              <a:avLst/>
            </a:prstGeom>
            <a:ln>
              <a:solidFill>
                <a:schemeClr val="tx1"/>
              </a:solidFill>
              <a:headEnd type="arrow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9" name="Straight Arrow Connector 48">
              <a:extLst>
                <a:ext uri="{FF2B5EF4-FFF2-40B4-BE49-F238E27FC236}">
                  <a16:creationId xmlns:a16="http://schemas.microsoft.com/office/drawing/2014/main" id="{D1B43F74-A047-4D52-8837-6A020CAA1510}"/>
                </a:ext>
              </a:extLst>
            </p:cNvPr>
            <p:cNvCxnSpPr>
              <a:endCxn id="40" idx="1"/>
            </p:cNvCxnSpPr>
            <p:nvPr/>
          </p:nvCxnSpPr>
          <p:spPr>
            <a:xfrm>
              <a:off x="5358342" y="2482334"/>
              <a:ext cx="356658" cy="0"/>
            </a:xfrm>
            <a:prstGeom prst="straightConnector1">
              <a:avLst/>
            </a:prstGeom>
            <a:ln>
              <a:solidFill>
                <a:schemeClr val="tx1"/>
              </a:solidFill>
              <a:headEnd type="arrow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0" name="Straight Arrow Connector 49">
              <a:extLst>
                <a:ext uri="{FF2B5EF4-FFF2-40B4-BE49-F238E27FC236}">
                  <a16:creationId xmlns:a16="http://schemas.microsoft.com/office/drawing/2014/main" id="{BB223818-C3AB-474D-B0AF-5CFEFDE54401}"/>
                </a:ext>
              </a:extLst>
            </p:cNvPr>
            <p:cNvCxnSpPr>
              <a:stCxn id="40" idx="3"/>
              <a:endCxn id="42" idx="1"/>
            </p:cNvCxnSpPr>
            <p:nvPr/>
          </p:nvCxnSpPr>
          <p:spPr>
            <a:xfrm flipV="1">
              <a:off x="7239000" y="2470666"/>
              <a:ext cx="277019" cy="11668"/>
            </a:xfrm>
            <a:prstGeom prst="straightConnector1">
              <a:avLst/>
            </a:prstGeom>
            <a:ln>
              <a:solidFill>
                <a:schemeClr val="tx1"/>
              </a:solidFill>
              <a:headEnd type="arrow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Arrow Connector 51">
              <a:extLst>
                <a:ext uri="{FF2B5EF4-FFF2-40B4-BE49-F238E27FC236}">
                  <a16:creationId xmlns:a16="http://schemas.microsoft.com/office/drawing/2014/main" id="{3C2D4C14-680A-4447-BAC4-DF628448EE29}"/>
                </a:ext>
              </a:extLst>
            </p:cNvPr>
            <p:cNvCxnSpPr/>
            <p:nvPr/>
          </p:nvCxnSpPr>
          <p:spPr>
            <a:xfrm flipH="1">
              <a:off x="7061200" y="1851629"/>
              <a:ext cx="787400" cy="434371"/>
            </a:xfrm>
            <a:prstGeom prst="straightConnector1">
              <a:avLst/>
            </a:prstGeom>
            <a:ln>
              <a:solidFill>
                <a:schemeClr val="tx1"/>
              </a:solidFill>
              <a:headEnd type="arrow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Arrow Connector 52">
              <a:extLst>
                <a:ext uri="{FF2B5EF4-FFF2-40B4-BE49-F238E27FC236}">
                  <a16:creationId xmlns:a16="http://schemas.microsoft.com/office/drawing/2014/main" id="{9332EF63-D457-4FD5-AD9E-1ADFF579AD07}"/>
                </a:ext>
              </a:extLst>
            </p:cNvPr>
            <p:cNvCxnSpPr/>
            <p:nvPr/>
          </p:nvCxnSpPr>
          <p:spPr>
            <a:xfrm>
              <a:off x="6446176" y="2660597"/>
              <a:ext cx="0" cy="311328"/>
            </a:xfrm>
            <a:prstGeom prst="straightConnector1">
              <a:avLst/>
            </a:prstGeom>
            <a:ln>
              <a:solidFill>
                <a:schemeClr val="tx1"/>
              </a:solidFill>
              <a:headEnd type="arrow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54" name="Rectangle 53">
              <a:extLst>
                <a:ext uri="{FF2B5EF4-FFF2-40B4-BE49-F238E27FC236}">
                  <a16:creationId xmlns:a16="http://schemas.microsoft.com/office/drawing/2014/main" id="{AC453E3E-95CB-46B5-AF10-226696ED271B}"/>
                </a:ext>
              </a:extLst>
            </p:cNvPr>
            <p:cNvSpPr/>
            <p:nvPr/>
          </p:nvSpPr>
          <p:spPr>
            <a:xfrm>
              <a:off x="3657600" y="914400"/>
              <a:ext cx="5257800" cy="2667000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TextBox 54">
              <a:extLst>
                <a:ext uri="{FF2B5EF4-FFF2-40B4-BE49-F238E27FC236}">
                  <a16:creationId xmlns:a16="http://schemas.microsoft.com/office/drawing/2014/main" id="{E3CACDA7-46A3-40E4-8709-2264CC3A8BF9}"/>
                </a:ext>
              </a:extLst>
            </p:cNvPr>
            <p:cNvSpPr txBox="1"/>
            <p:nvPr/>
          </p:nvSpPr>
          <p:spPr>
            <a:xfrm>
              <a:off x="3683285" y="943780"/>
              <a:ext cx="1981200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>
                  <a:latin typeface="Calibri" panose="020F0502020204030204" pitchFamily="34" charset="0"/>
                  <a:cs typeface="Calibri" panose="020F0502020204030204" pitchFamily="34" charset="0"/>
                </a:rPr>
                <a:t>ESM</a:t>
              </a:r>
            </a:p>
          </p:txBody>
        </p:sp>
        <p:sp>
          <p:nvSpPr>
            <p:cNvPr id="56" name="Rectangle 55">
              <a:extLst>
                <a:ext uri="{FF2B5EF4-FFF2-40B4-BE49-F238E27FC236}">
                  <a16:creationId xmlns:a16="http://schemas.microsoft.com/office/drawing/2014/main" id="{4C69C706-3AF0-4A40-9683-FC16C3948626}"/>
                </a:ext>
              </a:extLst>
            </p:cNvPr>
            <p:cNvSpPr/>
            <p:nvPr/>
          </p:nvSpPr>
          <p:spPr>
            <a:xfrm>
              <a:off x="6864878" y="1146848"/>
              <a:ext cx="1815043" cy="762000"/>
            </a:xfrm>
            <a:prstGeom prst="rect">
              <a:avLst/>
            </a:prstGeom>
            <a:noFill/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19409968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56104" y="837724"/>
            <a:ext cx="6473296" cy="307776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An ESM has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6 modular                                                         components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</a:t>
            </a: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8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Atmosphere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2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Ocean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3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Sea ice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4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Land ice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5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Land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6.   Flux coupler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1" name="Rectangle 2"/>
          <p:cNvSpPr txBox="1">
            <a:spLocks noChangeArrowheads="1"/>
          </p:cNvSpPr>
          <p:nvPr/>
        </p:nvSpPr>
        <p:spPr>
          <a:xfrm>
            <a:off x="152400" y="8933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Earth System Models (ESMs)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317366" y="3801070"/>
            <a:ext cx="4722091" cy="923330"/>
          </a:xfrm>
          <a:prstGeom prst="rect">
            <a:avLst/>
          </a:prstGeom>
          <a:solidFill>
            <a:srgbClr val="FFCCF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Goal of ESM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to provide actionable scientific predictions of 21</a:t>
            </a:r>
            <a:r>
              <a:rPr lang="en-US" baseline="30000" dirty="0">
                <a:latin typeface="Calibri" panose="020F0502020204030204" pitchFamily="34" charset="0"/>
                <a:cs typeface="Calibri" panose="020F0502020204030204" pitchFamily="34" charset="0"/>
              </a:rPr>
              <a:t>st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century sea-level change (including uncertainty bounds).</a:t>
            </a:r>
          </a:p>
        </p:txBody>
      </p:sp>
      <p:sp>
        <p:nvSpPr>
          <p:cNvPr id="33" name="Rectangle 32">
            <a:extLst>
              <a:ext uri="{FF2B5EF4-FFF2-40B4-BE49-F238E27FC236}">
                <a16:creationId xmlns:a16="http://schemas.microsoft.com/office/drawing/2014/main" id="{05145C7A-1DBC-4400-A3D1-0B33AF0D4AD1}"/>
              </a:ext>
            </a:extLst>
          </p:cNvPr>
          <p:cNvSpPr/>
          <p:nvPr/>
        </p:nvSpPr>
        <p:spPr>
          <a:xfrm>
            <a:off x="560652" y="2631877"/>
            <a:ext cx="2133600" cy="293132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DC22D854-AACA-4315-A0CC-308D1A63EDEE}"/>
              </a:ext>
            </a:extLst>
          </p:cNvPr>
          <p:cNvGrpSpPr/>
          <p:nvPr/>
        </p:nvGrpSpPr>
        <p:grpSpPr>
          <a:xfrm>
            <a:off x="3657600" y="914400"/>
            <a:ext cx="5257800" cy="2667000"/>
            <a:chOff x="3657600" y="914400"/>
            <a:chExt cx="5257800" cy="2667000"/>
          </a:xfrm>
        </p:grpSpPr>
        <p:sp>
          <p:nvSpPr>
            <p:cNvPr id="23" name="TextBox 22"/>
            <p:cNvSpPr txBox="1"/>
            <p:nvPr/>
          </p:nvSpPr>
          <p:spPr>
            <a:xfrm>
              <a:off x="5715000" y="2297668"/>
              <a:ext cx="1524000" cy="369332"/>
            </a:xfrm>
            <a:prstGeom prst="rect">
              <a:avLst/>
            </a:prstGeom>
            <a:solidFill>
              <a:schemeClr val="accent1">
                <a:lumMod val="20000"/>
                <a:lumOff val="80000"/>
              </a:schemeClr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Flux Coupler</a:t>
              </a:r>
            </a:p>
          </p:txBody>
        </p:sp>
        <p:sp>
          <p:nvSpPr>
            <p:cNvPr id="24" name="TextBox 23"/>
            <p:cNvSpPr txBox="1"/>
            <p:nvPr/>
          </p:nvSpPr>
          <p:spPr>
            <a:xfrm>
              <a:off x="5867400" y="2971925"/>
              <a:ext cx="1295400" cy="369332"/>
            </a:xfrm>
            <a:prstGeom prst="rect">
              <a:avLst/>
            </a:prstGeom>
            <a:solidFill>
              <a:srgbClr val="FFE69F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Sea Ice</a:t>
              </a:r>
            </a:p>
          </p:txBody>
        </p:sp>
        <p:sp>
          <p:nvSpPr>
            <p:cNvPr id="25" name="TextBox 24"/>
            <p:cNvSpPr txBox="1"/>
            <p:nvPr/>
          </p:nvSpPr>
          <p:spPr>
            <a:xfrm>
              <a:off x="7516019" y="2286000"/>
              <a:ext cx="1270000" cy="369332"/>
            </a:xfrm>
            <a:prstGeom prst="rect">
              <a:avLst/>
            </a:prstGeom>
            <a:solidFill>
              <a:srgbClr val="FFE69F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Ocean</a:t>
              </a:r>
            </a:p>
          </p:txBody>
        </p:sp>
        <p:sp>
          <p:nvSpPr>
            <p:cNvPr id="26" name="TextBox 25"/>
            <p:cNvSpPr txBox="1"/>
            <p:nvPr/>
          </p:nvSpPr>
          <p:spPr>
            <a:xfrm>
              <a:off x="3834342" y="2286000"/>
              <a:ext cx="1524000" cy="369332"/>
            </a:xfrm>
            <a:prstGeom prst="rect">
              <a:avLst/>
            </a:prstGeom>
            <a:solidFill>
              <a:srgbClr val="FFE69F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Atmosphere</a:t>
              </a:r>
            </a:p>
          </p:txBody>
        </p:sp>
        <p:sp>
          <p:nvSpPr>
            <p:cNvPr id="27" name="TextBox 26"/>
            <p:cNvSpPr txBox="1"/>
            <p:nvPr/>
          </p:nvSpPr>
          <p:spPr>
            <a:xfrm>
              <a:off x="4648200" y="1066800"/>
              <a:ext cx="1828800" cy="923330"/>
            </a:xfrm>
            <a:prstGeom prst="rect">
              <a:avLst/>
            </a:prstGeom>
            <a:solidFill>
              <a:srgbClr val="FFE69F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Land Surface </a:t>
              </a:r>
            </a:p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(ice sheet surface mass balance)</a:t>
              </a:r>
            </a:p>
          </p:txBody>
        </p:sp>
        <p:sp>
          <p:nvSpPr>
            <p:cNvPr id="28" name="TextBox 27"/>
            <p:cNvSpPr txBox="1"/>
            <p:nvPr/>
          </p:nvSpPr>
          <p:spPr>
            <a:xfrm>
              <a:off x="6934200" y="1205298"/>
              <a:ext cx="1676400" cy="646331"/>
            </a:xfrm>
            <a:prstGeom prst="rect">
              <a:avLst/>
            </a:prstGeom>
            <a:solidFill>
              <a:srgbClr val="FFE69F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Ice Sheet (dynamics)</a:t>
              </a:r>
            </a:p>
          </p:txBody>
        </p:sp>
        <p:cxnSp>
          <p:nvCxnSpPr>
            <p:cNvPr id="31" name="Straight Arrow Connector 30"/>
            <p:cNvCxnSpPr/>
            <p:nvPr/>
          </p:nvCxnSpPr>
          <p:spPr>
            <a:xfrm>
              <a:off x="5562600" y="1990130"/>
              <a:ext cx="685800" cy="295870"/>
            </a:xfrm>
            <a:prstGeom prst="straightConnector1">
              <a:avLst/>
            </a:prstGeom>
            <a:ln>
              <a:solidFill>
                <a:schemeClr val="tx1"/>
              </a:solidFill>
              <a:headEnd type="arrow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2" name="Straight Arrow Connector 31"/>
            <p:cNvCxnSpPr>
              <a:endCxn id="23" idx="1"/>
            </p:cNvCxnSpPr>
            <p:nvPr/>
          </p:nvCxnSpPr>
          <p:spPr>
            <a:xfrm>
              <a:off x="5358342" y="2482334"/>
              <a:ext cx="356658" cy="0"/>
            </a:xfrm>
            <a:prstGeom prst="straightConnector1">
              <a:avLst/>
            </a:prstGeom>
            <a:ln>
              <a:solidFill>
                <a:schemeClr val="tx1"/>
              </a:solidFill>
              <a:headEnd type="arrow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4" name="Straight Arrow Connector 43"/>
            <p:cNvCxnSpPr>
              <a:stCxn id="23" idx="3"/>
              <a:endCxn id="25" idx="1"/>
            </p:cNvCxnSpPr>
            <p:nvPr/>
          </p:nvCxnSpPr>
          <p:spPr>
            <a:xfrm flipV="1">
              <a:off x="7239000" y="2470666"/>
              <a:ext cx="277019" cy="11668"/>
            </a:xfrm>
            <a:prstGeom prst="straightConnector1">
              <a:avLst/>
            </a:prstGeom>
            <a:ln>
              <a:solidFill>
                <a:schemeClr val="tx1"/>
              </a:solidFill>
              <a:headEnd type="arrow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8" name="Straight Arrow Connector 47"/>
            <p:cNvCxnSpPr/>
            <p:nvPr/>
          </p:nvCxnSpPr>
          <p:spPr>
            <a:xfrm flipH="1">
              <a:off x="7061200" y="1851629"/>
              <a:ext cx="787400" cy="434371"/>
            </a:xfrm>
            <a:prstGeom prst="straightConnector1">
              <a:avLst/>
            </a:prstGeom>
            <a:ln>
              <a:solidFill>
                <a:schemeClr val="tx1"/>
              </a:solidFill>
              <a:headEnd type="arrow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Arrow Connector 50"/>
            <p:cNvCxnSpPr/>
            <p:nvPr/>
          </p:nvCxnSpPr>
          <p:spPr>
            <a:xfrm>
              <a:off x="6446176" y="2660597"/>
              <a:ext cx="0" cy="311328"/>
            </a:xfrm>
            <a:prstGeom prst="straightConnector1">
              <a:avLst/>
            </a:prstGeom>
            <a:ln>
              <a:solidFill>
                <a:schemeClr val="tx1"/>
              </a:solidFill>
              <a:headEnd type="arrow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" name="Rectangle 3"/>
            <p:cNvSpPr/>
            <p:nvPr/>
          </p:nvSpPr>
          <p:spPr>
            <a:xfrm>
              <a:off x="3657600" y="914400"/>
              <a:ext cx="5257800" cy="2667000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" name="TextBox 4"/>
            <p:cNvSpPr txBox="1"/>
            <p:nvPr/>
          </p:nvSpPr>
          <p:spPr>
            <a:xfrm>
              <a:off x="3683285" y="943780"/>
              <a:ext cx="1981200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>
                  <a:latin typeface="Calibri" panose="020F0502020204030204" pitchFamily="34" charset="0"/>
                  <a:cs typeface="Calibri" panose="020F0502020204030204" pitchFamily="34" charset="0"/>
                </a:rPr>
                <a:t>ESM</a:t>
              </a:r>
            </a:p>
          </p:txBody>
        </p:sp>
        <p:sp>
          <p:nvSpPr>
            <p:cNvPr id="34" name="Rectangle 33">
              <a:extLst>
                <a:ext uri="{FF2B5EF4-FFF2-40B4-BE49-F238E27FC236}">
                  <a16:creationId xmlns:a16="http://schemas.microsoft.com/office/drawing/2014/main" id="{E2E79DB2-3F6D-4F38-AEBD-BD6EE801F5A6}"/>
                </a:ext>
              </a:extLst>
            </p:cNvPr>
            <p:cNvSpPr/>
            <p:nvPr/>
          </p:nvSpPr>
          <p:spPr>
            <a:xfrm>
              <a:off x="6864878" y="1146848"/>
              <a:ext cx="1815043" cy="762000"/>
            </a:xfrm>
            <a:prstGeom prst="rect">
              <a:avLst/>
            </a:prstGeom>
            <a:noFill/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35" name="TextBox 34">
            <a:extLst>
              <a:ext uri="{FF2B5EF4-FFF2-40B4-BE49-F238E27FC236}">
                <a16:creationId xmlns:a16="http://schemas.microsoft.com/office/drawing/2014/main" id="{6490A961-559B-403A-B7CF-E6B7DA8CE37C}"/>
              </a:ext>
            </a:extLst>
          </p:cNvPr>
          <p:cNvSpPr txBox="1"/>
          <p:nvPr/>
        </p:nvSpPr>
        <p:spPr>
          <a:xfrm>
            <a:off x="5547717" y="3749277"/>
            <a:ext cx="3278917" cy="923330"/>
          </a:xfrm>
          <a:prstGeom prst="rect">
            <a:avLst/>
          </a:prstGeom>
          <a:noFill/>
          <a:ln w="28575">
            <a:solidFill>
              <a:srgbClr val="FF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About a decade ago, existing land-ice models were </a:t>
            </a:r>
            <a:r>
              <a:rPr lang="en-US" b="1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not robust enough</a:t>
            </a:r>
            <a:r>
              <a:rPr lang="en-US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for ESM integration! </a:t>
            </a:r>
            <a:r>
              <a:rPr lang="en-US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/>
              </a:rPr>
              <a:t></a:t>
            </a:r>
            <a:endParaRPr lang="en-US" dirty="0">
              <a:solidFill>
                <a:srgbClr val="FF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graphicFrame>
        <p:nvGraphicFramePr>
          <p:cNvPr id="39" name="Object 38">
            <a:extLst>
              <a:ext uri="{FF2B5EF4-FFF2-40B4-BE49-F238E27FC236}">
                <a16:creationId xmlns:a16="http://schemas.microsoft.com/office/drawing/2014/main" id="{FDFE657D-5C8B-4542-A7C5-FE1C147CC81B}"/>
              </a:ext>
            </a:extLst>
          </p:cNvPr>
          <p:cNvGraphicFramePr>
            <a:graphicFrameLocks noChangeAspect="1"/>
          </p:cNvGraphicFramePr>
          <p:nvPr>
            <p:extLst/>
          </p:nvPr>
        </p:nvGraphicFramePr>
        <p:xfrm>
          <a:off x="152400" y="5478763"/>
          <a:ext cx="2369093" cy="68440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0302" r:id="rId3" imgW="2285640" imgH="660240" progId="">
                  <p:embed/>
                </p:oleObj>
              </mc:Choice>
              <mc:Fallback>
                <p:oleObj r:id="rId3" imgW="2285640" imgH="660240" progId="">
                  <p:embed/>
                  <p:pic>
                    <p:nvPicPr>
                      <p:cNvPr id="39" name="Object 38">
                        <a:extLst>
                          <a:ext uri="{FF2B5EF4-FFF2-40B4-BE49-F238E27FC236}">
                            <a16:creationId xmlns:a16="http://schemas.microsoft.com/office/drawing/2014/main" id="{FDFE657D-5C8B-4542-A7C5-FE1C147CC81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2400" y="5478763"/>
                        <a:ext cx="2369093" cy="68440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0" name="Object 39">
            <a:extLst>
              <a:ext uri="{FF2B5EF4-FFF2-40B4-BE49-F238E27FC236}">
                <a16:creationId xmlns:a16="http://schemas.microsoft.com/office/drawing/2014/main" id="{E7B956CF-C4CC-43EC-93A9-38796615EC29}"/>
              </a:ext>
            </a:extLst>
          </p:cNvPr>
          <p:cNvGraphicFramePr>
            <a:graphicFrameLocks noChangeAspect="1"/>
          </p:cNvGraphicFramePr>
          <p:nvPr>
            <p:extLst/>
          </p:nvPr>
        </p:nvGraphicFramePr>
        <p:xfrm>
          <a:off x="2599757" y="5256308"/>
          <a:ext cx="1701568" cy="91720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0303" r:id="rId5" imgW="3415680" imgH="1841040" progId="">
                  <p:embed/>
                </p:oleObj>
              </mc:Choice>
              <mc:Fallback>
                <p:oleObj r:id="rId5" imgW="3415680" imgH="1841040" progId="">
                  <p:embed/>
                  <p:pic>
                    <p:nvPicPr>
                      <p:cNvPr id="40" name="Object 39">
                        <a:extLst>
                          <a:ext uri="{FF2B5EF4-FFF2-40B4-BE49-F238E27FC236}">
                            <a16:creationId xmlns:a16="http://schemas.microsoft.com/office/drawing/2014/main" id="{E7B956CF-C4CC-43EC-93A9-38796615EC29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2599757" y="5256308"/>
                        <a:ext cx="1701568" cy="91720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41" name="Picture 40">
            <a:extLst>
              <a:ext uri="{FF2B5EF4-FFF2-40B4-BE49-F238E27FC236}">
                <a16:creationId xmlns:a16="http://schemas.microsoft.com/office/drawing/2014/main" id="{8348ED09-9A2B-4B0C-80BF-1E4A61520786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01324" y="5320108"/>
            <a:ext cx="1980849" cy="799190"/>
          </a:xfrm>
          <a:prstGeom prst="rect">
            <a:avLst/>
          </a:prstGeom>
        </p:spPr>
      </p:pic>
      <p:pic>
        <p:nvPicPr>
          <p:cNvPr id="42" name="Picture 41">
            <a:extLst>
              <a:ext uri="{FF2B5EF4-FFF2-40B4-BE49-F238E27FC236}">
                <a16:creationId xmlns:a16="http://schemas.microsoft.com/office/drawing/2014/main" id="{AD89DE81-6D3D-4BBE-93FC-AF3B050C73DD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06747" y="5224751"/>
            <a:ext cx="2369093" cy="1039075"/>
          </a:xfrm>
          <a:prstGeom prst="rect">
            <a:avLst/>
          </a:prstGeom>
        </p:spPr>
      </p:pic>
      <p:sp>
        <p:nvSpPr>
          <p:cNvPr id="29" name="Rectangle 28">
            <a:extLst>
              <a:ext uri="{FF2B5EF4-FFF2-40B4-BE49-F238E27FC236}">
                <a16:creationId xmlns:a16="http://schemas.microsoft.com/office/drawing/2014/main" id="{248C23AB-8BD4-4248-990A-EF823DB55ACF}"/>
              </a:ext>
            </a:extLst>
          </p:cNvPr>
          <p:cNvSpPr/>
          <p:nvPr/>
        </p:nvSpPr>
        <p:spPr>
          <a:xfrm>
            <a:off x="2543019" y="5209539"/>
            <a:ext cx="1838244" cy="1039074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619789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Rectangle 2"/>
          <p:cNvSpPr txBox="1">
            <a:spLocks noChangeArrowheads="1"/>
          </p:cNvSpPr>
          <p:nvPr/>
        </p:nvSpPr>
        <p:spPr>
          <a:xfrm>
            <a:off x="0" y="17645"/>
            <a:ext cx="7923533" cy="53340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U.S. DOE Ice Sheet/Climate Model Efforts</a:t>
            </a:r>
          </a:p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E1AF731D-0711-48FB-9D92-F5E13EAB7F2B}"/>
              </a:ext>
            </a:extLst>
          </p:cNvPr>
          <p:cNvSpPr/>
          <p:nvPr/>
        </p:nvSpPr>
        <p:spPr>
          <a:xfrm>
            <a:off x="57147" y="669174"/>
            <a:ext cx="8450794" cy="166199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Motivation:</a:t>
            </a:r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2007 IPCC (Intergovernmental Panel on Climate Change) Fourth Assessment Report declined to include estimates of future sea-level rise from ice sheet dynamics due to the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inability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of ice sheet models to mimic/explain observed dynamic behaviors.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b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5E29BC12-5F78-4DD5-B846-A638E7FEDDC0}"/>
              </a:ext>
            </a:extLst>
          </p:cNvPr>
          <p:cNvSpPr txBox="1"/>
          <p:nvPr/>
        </p:nvSpPr>
        <p:spPr>
          <a:xfrm>
            <a:off x="914400" y="1978661"/>
            <a:ext cx="7315200" cy="923330"/>
          </a:xfrm>
          <a:prstGeom prst="rect">
            <a:avLst/>
          </a:prstGeom>
          <a:solidFill>
            <a:schemeClr val="bg1"/>
          </a:solidFill>
          <a:ln>
            <a:solidFill>
              <a:srgbClr val="00206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rgbClr val="00206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“Although ice sheet models have improved in recent years, </a:t>
            </a:r>
            <a:r>
              <a:rPr lang="en-US" b="1" i="1" dirty="0">
                <a:solidFill>
                  <a:srgbClr val="00206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much work is needed </a:t>
            </a:r>
            <a:r>
              <a:rPr lang="en-US" dirty="0">
                <a:solidFill>
                  <a:srgbClr val="00206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to make these models robust and efficient on continental scales and to quantify uncertainties in their projected outputs”.</a:t>
            </a:r>
            <a:endParaRPr lang="en-US" dirty="0">
              <a:solidFill>
                <a:srgbClr val="00206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408329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Rectangle 2"/>
          <p:cNvSpPr txBox="1">
            <a:spLocks noChangeArrowheads="1"/>
          </p:cNvSpPr>
          <p:nvPr/>
        </p:nvSpPr>
        <p:spPr>
          <a:xfrm>
            <a:off x="0" y="17645"/>
            <a:ext cx="7923533" cy="53340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U.S. DOE Ice Sheet/Climate Model Efforts</a:t>
            </a:r>
          </a:p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AB4A3CAD-9260-470F-B7AE-5649E4BBFAF3}"/>
              </a:ext>
            </a:extLst>
          </p:cNvPr>
          <p:cNvSpPr txBox="1"/>
          <p:nvPr/>
        </p:nvSpPr>
        <p:spPr>
          <a:xfrm>
            <a:off x="66954" y="2819400"/>
            <a:ext cx="9077045" cy="187743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DOE-funded Land-Ice Modeling Projects: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Predicting Ice Sheet &amp; Climate Evolution at Extreme Scales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(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PISCEES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): 2012-2017.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Probabilistic Sea-Level Projections from Ice Sheet Models and ESMs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(</a:t>
            </a:r>
            <a:r>
              <a:rPr lang="en-US" b="1" dirty="0" err="1">
                <a:latin typeface="Calibri" panose="020F0502020204030204" pitchFamily="34" charset="0"/>
                <a:cs typeface="Calibri" panose="020F0502020204030204" pitchFamily="34" charset="0"/>
              </a:rPr>
              <a:t>ProSPect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): 2017-2022.</a:t>
            </a:r>
          </a:p>
          <a:p>
            <a:endParaRPr lang="en-US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7A81A47D-F95C-428C-A972-780FCC6357A1}"/>
              </a:ext>
            </a:extLst>
          </p:cNvPr>
          <p:cNvSpPr/>
          <p:nvPr/>
        </p:nvSpPr>
        <p:spPr>
          <a:xfrm>
            <a:off x="304800" y="4313551"/>
            <a:ext cx="6629400" cy="923330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txBody>
          <a:bodyPr wrap="square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Aim is to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develop &amp; apply</a:t>
            </a:r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robust</a:t>
            </a:r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accurate</a:t>
            </a:r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scalable</a:t>
            </a:r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dynamical cores for ice sheet modeling on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unstructured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meshes, enable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uncertainty quantification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(UQ), and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integrate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models/tools into DOE E3SM</a:t>
            </a:r>
          </a:p>
        </p:txBody>
      </p:sp>
      <p:pic>
        <p:nvPicPr>
          <p:cNvPr id="39" name="Picture 38">
            <a:extLst>
              <a:ext uri="{FF2B5EF4-FFF2-40B4-BE49-F238E27FC236}">
                <a16:creationId xmlns:a16="http://schemas.microsoft.com/office/drawing/2014/main" id="{594BCE84-3D13-47C1-AB3A-06CBA3D227BB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17028" y="4518057"/>
            <a:ext cx="1629717" cy="351118"/>
          </a:xfrm>
          <a:prstGeom prst="rect">
            <a:avLst/>
          </a:prstGeom>
        </p:spPr>
      </p:pic>
      <p:sp>
        <p:nvSpPr>
          <p:cNvPr id="9" name="Rectangle 8">
            <a:extLst>
              <a:ext uri="{FF2B5EF4-FFF2-40B4-BE49-F238E27FC236}">
                <a16:creationId xmlns:a16="http://schemas.microsoft.com/office/drawing/2014/main" id="{E1AF731D-0711-48FB-9D92-F5E13EAB7F2B}"/>
              </a:ext>
            </a:extLst>
          </p:cNvPr>
          <p:cNvSpPr/>
          <p:nvPr/>
        </p:nvSpPr>
        <p:spPr>
          <a:xfrm>
            <a:off x="57147" y="669174"/>
            <a:ext cx="8450794" cy="166199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Motivation:</a:t>
            </a:r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2007 IPCC (Intergovernmental Panel on Climate Change) Fourth Assessment Report declined to include estimates of future sea-level rise from ice sheet dynamics due to the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inability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of ice sheet models to mimic/explain observed dynamic behaviors.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b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5E29BC12-5F78-4DD5-B846-A638E7FEDDC0}"/>
              </a:ext>
            </a:extLst>
          </p:cNvPr>
          <p:cNvSpPr txBox="1"/>
          <p:nvPr/>
        </p:nvSpPr>
        <p:spPr>
          <a:xfrm>
            <a:off x="914400" y="1978661"/>
            <a:ext cx="7315200" cy="923330"/>
          </a:xfrm>
          <a:prstGeom prst="rect">
            <a:avLst/>
          </a:prstGeom>
          <a:solidFill>
            <a:schemeClr val="bg1"/>
          </a:solidFill>
          <a:ln>
            <a:solidFill>
              <a:srgbClr val="00206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rgbClr val="00206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“Although ice sheet models have improved in recent years, </a:t>
            </a:r>
            <a:r>
              <a:rPr lang="en-US" b="1" i="1" dirty="0">
                <a:solidFill>
                  <a:srgbClr val="00206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much work is needed </a:t>
            </a:r>
            <a:r>
              <a:rPr lang="en-US" dirty="0">
                <a:solidFill>
                  <a:srgbClr val="00206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to make these models robust and efficient on continental scales and to quantify uncertainties in their projected outputs”.</a:t>
            </a:r>
            <a:endParaRPr lang="en-US" dirty="0">
              <a:solidFill>
                <a:srgbClr val="00206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879088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Rectangle 2"/>
          <p:cNvSpPr txBox="1">
            <a:spLocks noChangeArrowheads="1"/>
          </p:cNvSpPr>
          <p:nvPr/>
        </p:nvSpPr>
        <p:spPr>
          <a:xfrm>
            <a:off x="0" y="17645"/>
            <a:ext cx="7923533" cy="53340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U.S. DOE Ice Sheet/Climate Model Efforts</a:t>
            </a:r>
          </a:p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AB4A3CAD-9260-470F-B7AE-5649E4BBFAF3}"/>
              </a:ext>
            </a:extLst>
          </p:cNvPr>
          <p:cNvSpPr txBox="1"/>
          <p:nvPr/>
        </p:nvSpPr>
        <p:spPr>
          <a:xfrm>
            <a:off x="66954" y="2819400"/>
            <a:ext cx="9077045" cy="187743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DOE-funded Land-Ice Modeling Projects: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Predicting Ice Sheet &amp; Climate Evolution at Extreme Scales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(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PISCEES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): 2012-2017.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Probabilistic Sea-Level Projections from Ice Sheet Models and ESMs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(</a:t>
            </a:r>
            <a:r>
              <a:rPr lang="en-US" b="1" dirty="0" err="1">
                <a:latin typeface="Calibri" panose="020F0502020204030204" pitchFamily="34" charset="0"/>
                <a:cs typeface="Calibri" panose="020F0502020204030204" pitchFamily="34" charset="0"/>
              </a:rPr>
              <a:t>ProSPect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): 2017-2022.</a:t>
            </a:r>
          </a:p>
          <a:p>
            <a:endParaRPr lang="en-US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7A81A47D-F95C-428C-A972-780FCC6357A1}"/>
              </a:ext>
            </a:extLst>
          </p:cNvPr>
          <p:cNvSpPr/>
          <p:nvPr/>
        </p:nvSpPr>
        <p:spPr>
          <a:xfrm>
            <a:off x="304800" y="4313551"/>
            <a:ext cx="6629400" cy="923330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txBody>
          <a:bodyPr wrap="square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Aim is to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develop &amp; apply</a:t>
            </a:r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robust</a:t>
            </a:r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accurate</a:t>
            </a:r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scalable</a:t>
            </a:r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dynamical cores for ice sheet modeling on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unstructured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meshes, enable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uncertainty quantification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(UQ), and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integrate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models/tools into DOE E3SM</a:t>
            </a:r>
          </a:p>
        </p:txBody>
      </p:sp>
      <p:graphicFrame>
        <p:nvGraphicFramePr>
          <p:cNvPr id="38" name="Object 37">
            <a:extLst>
              <a:ext uri="{FF2B5EF4-FFF2-40B4-BE49-F238E27FC236}">
                <a16:creationId xmlns:a16="http://schemas.microsoft.com/office/drawing/2014/main" id="{54C398EF-517F-4F58-95B9-DAA4B2C061CE}"/>
              </a:ext>
            </a:extLst>
          </p:cNvPr>
          <p:cNvGraphicFramePr>
            <a:graphicFrameLocks noChangeAspect="1"/>
          </p:cNvGraphicFramePr>
          <p:nvPr>
            <p:extLst/>
          </p:nvPr>
        </p:nvGraphicFramePr>
        <p:xfrm>
          <a:off x="7620000" y="5032492"/>
          <a:ext cx="1078114" cy="58114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074" r:id="rId3" imgW="3415680" imgH="1841040" progId="">
                  <p:embed/>
                </p:oleObj>
              </mc:Choice>
              <mc:Fallback>
                <p:oleObj r:id="rId3" imgW="3415680" imgH="1841040" progId="">
                  <p:embed/>
                  <p:pic>
                    <p:nvPicPr>
                      <p:cNvPr id="38" name="Object 37">
                        <a:extLst>
                          <a:ext uri="{FF2B5EF4-FFF2-40B4-BE49-F238E27FC236}">
                            <a16:creationId xmlns:a16="http://schemas.microsoft.com/office/drawing/2014/main" id="{54C398EF-517F-4F58-95B9-DAA4B2C061CE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7620000" y="5032492"/>
                        <a:ext cx="1078114" cy="58114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39" name="Picture 38">
            <a:extLst>
              <a:ext uri="{FF2B5EF4-FFF2-40B4-BE49-F238E27FC236}">
                <a16:creationId xmlns:a16="http://schemas.microsoft.com/office/drawing/2014/main" id="{594BCE84-3D13-47C1-AB3A-06CBA3D227BB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17028" y="4518057"/>
            <a:ext cx="1629717" cy="351118"/>
          </a:xfrm>
          <a:prstGeom prst="rect">
            <a:avLst/>
          </a:prstGeom>
        </p:spPr>
      </p:pic>
      <p:sp>
        <p:nvSpPr>
          <p:cNvPr id="9" name="Rectangle 8">
            <a:extLst>
              <a:ext uri="{FF2B5EF4-FFF2-40B4-BE49-F238E27FC236}">
                <a16:creationId xmlns:a16="http://schemas.microsoft.com/office/drawing/2014/main" id="{E1AF731D-0711-48FB-9D92-F5E13EAB7F2B}"/>
              </a:ext>
            </a:extLst>
          </p:cNvPr>
          <p:cNvSpPr/>
          <p:nvPr/>
        </p:nvSpPr>
        <p:spPr>
          <a:xfrm>
            <a:off x="57147" y="669174"/>
            <a:ext cx="8450794" cy="166199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Motivation:</a:t>
            </a:r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2007 IPCC (Intergovernmental Panel on Climate Change) Fourth Assessment Report declined to include estimates of future sea-level rise from ice sheet dynamics due to the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inability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of ice sheet models to mimic/explain observed dynamic behaviors.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b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5E29BC12-5F78-4DD5-B846-A638E7FEDDC0}"/>
              </a:ext>
            </a:extLst>
          </p:cNvPr>
          <p:cNvSpPr txBox="1"/>
          <p:nvPr/>
        </p:nvSpPr>
        <p:spPr>
          <a:xfrm>
            <a:off x="914400" y="1978661"/>
            <a:ext cx="7315200" cy="923330"/>
          </a:xfrm>
          <a:prstGeom prst="rect">
            <a:avLst/>
          </a:prstGeom>
          <a:solidFill>
            <a:schemeClr val="bg1"/>
          </a:solidFill>
          <a:ln>
            <a:solidFill>
              <a:srgbClr val="00206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rgbClr val="00206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“Although ice sheet models have improved in recent years, </a:t>
            </a:r>
            <a:r>
              <a:rPr lang="en-US" b="1" i="1" dirty="0">
                <a:solidFill>
                  <a:srgbClr val="00206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much work is needed </a:t>
            </a:r>
            <a:r>
              <a:rPr lang="en-US" dirty="0">
                <a:solidFill>
                  <a:srgbClr val="00206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to make these models robust and efficient on continental scales and to quantify uncertainties in their projected outputs”.</a:t>
            </a:r>
            <a:endParaRPr lang="en-US" dirty="0">
              <a:solidFill>
                <a:srgbClr val="002060"/>
              </a:solidFill>
            </a:endParaRP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77230797-4EFA-4A00-958B-FE70E497ED74}"/>
              </a:ext>
            </a:extLst>
          </p:cNvPr>
          <p:cNvSpPr/>
          <p:nvPr/>
        </p:nvSpPr>
        <p:spPr>
          <a:xfrm>
            <a:off x="0" y="5415915"/>
            <a:ext cx="8915400" cy="98488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DOE Energy </a:t>
            </a:r>
            <a:r>
              <a:rPr lang="en-US" b="1" dirty="0" err="1">
                <a:latin typeface="Calibri" panose="020F0502020204030204" pitchFamily="34" charset="0"/>
                <a:cs typeface="Calibri" panose="020F0502020204030204" pitchFamily="34" charset="0"/>
              </a:rPr>
              <a:t>Exascale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 Earth System Model (E3SM)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</a:t>
            </a: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“Next-generation” climate model with focus of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decadal-century timescale projections, high-spatial resolution,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next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generation HPC,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impacts to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U.S. infrastructure. </a:t>
            </a:r>
          </a:p>
        </p:txBody>
      </p:sp>
    </p:spTree>
    <p:extLst>
      <p:ext uri="{BB962C8B-B14F-4D97-AF65-F5344CB8AC3E}">
        <p14:creationId xmlns:p14="http://schemas.microsoft.com/office/powerpoint/2010/main" val="33691441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TextBox 22"/>
          <p:cNvSpPr txBox="1"/>
          <p:nvPr/>
        </p:nvSpPr>
        <p:spPr>
          <a:xfrm>
            <a:off x="3257205" y="2157073"/>
            <a:ext cx="2194032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Two land-ice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dycores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       currently under      development</a:t>
            </a:r>
          </a:p>
        </p:txBody>
      </p:sp>
      <p:pic>
        <p:nvPicPr>
          <p:cNvPr id="25" name="Picture 5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56281" y="4554145"/>
            <a:ext cx="857250" cy="7315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6" name="Picture 6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1215991" y="5514265"/>
            <a:ext cx="1410424" cy="7315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8" name="Picture 27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87591" y="5590465"/>
            <a:ext cx="1260146" cy="496819"/>
          </a:xfrm>
          <a:prstGeom prst="rect">
            <a:avLst/>
          </a:prstGeom>
        </p:spPr>
      </p:pic>
      <p:pic>
        <p:nvPicPr>
          <p:cNvPr id="29" name="Picture 28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40864" y="5438065"/>
            <a:ext cx="923727" cy="923727"/>
          </a:xfrm>
          <a:prstGeom prst="rect">
            <a:avLst/>
          </a:prstGeom>
        </p:spPr>
      </p:pic>
      <p:pic>
        <p:nvPicPr>
          <p:cNvPr id="30" name="Picture 29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99208" y="5750621"/>
            <a:ext cx="1374783" cy="373244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1369913" y="4475322"/>
            <a:ext cx="6404173" cy="646331"/>
          </a:xfrm>
          <a:prstGeom prst="rect">
            <a:avLst/>
          </a:prstGeom>
          <a:ln w="6350">
            <a:solidFill>
              <a:schemeClr val="tx1"/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MALI: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MPAS-Albany Land Ice</a:t>
            </a:r>
            <a:endParaRPr lang="en-US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BISICLES: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Berkeley Ice Sheet Initiative for Climate at Extreme Scales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</p:txBody>
      </p:sp>
      <p:grpSp>
        <p:nvGrpSpPr>
          <p:cNvPr id="18" name="Group 17"/>
          <p:cNvGrpSpPr/>
          <p:nvPr/>
        </p:nvGrpSpPr>
        <p:grpSpPr>
          <a:xfrm>
            <a:off x="259490" y="922843"/>
            <a:ext cx="8686687" cy="3227816"/>
            <a:chOff x="-340783" y="1534916"/>
            <a:chExt cx="8686687" cy="3227816"/>
          </a:xfrm>
        </p:grpSpPr>
        <p:sp>
          <p:nvSpPr>
            <p:cNvPr id="4" name="TextBox 3"/>
            <p:cNvSpPr txBox="1"/>
            <p:nvPr/>
          </p:nvSpPr>
          <p:spPr>
            <a:xfrm>
              <a:off x="-340783" y="2535737"/>
              <a:ext cx="2810062" cy="1477328"/>
            </a:xfrm>
            <a:prstGeom prst="rect">
              <a:avLst/>
            </a:prstGeom>
            <a:solidFill>
              <a:srgbClr val="CCECFF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b="1" dirty="0">
                  <a:latin typeface="Calibri" panose="020F0502020204030204" pitchFamily="34" charset="0"/>
                  <a:cs typeface="Calibri" panose="020F0502020204030204" pitchFamily="34" charset="0"/>
                </a:rPr>
                <a:t>PISCEES (2012-2017)</a:t>
              </a:r>
            </a:p>
            <a:p>
              <a:pPr algn="ctr"/>
              <a:r>
                <a:rPr lang="en-US" b="1" dirty="0" err="1">
                  <a:latin typeface="Calibri" panose="020F0502020204030204" pitchFamily="34" charset="0"/>
                  <a:cs typeface="Calibri" panose="020F0502020204030204" pitchFamily="34" charset="0"/>
                </a:rPr>
                <a:t>ProSPect</a:t>
              </a:r>
              <a:r>
                <a:rPr lang="en-US" b="1" dirty="0">
                  <a:latin typeface="Calibri" panose="020F0502020204030204" pitchFamily="34" charset="0"/>
                  <a:cs typeface="Calibri" panose="020F0502020204030204" pitchFamily="34" charset="0"/>
                </a:rPr>
                <a:t> (2017-present)</a:t>
              </a:r>
            </a:p>
            <a:p>
              <a:pPr algn="ctr"/>
              <a:r>
                <a:rPr lang="en-US" i="1" dirty="0" err="1">
                  <a:latin typeface="Calibri" panose="020F0502020204030204" pitchFamily="34" charset="0"/>
                  <a:cs typeface="Calibri" panose="020F0502020204030204" pitchFamily="34" charset="0"/>
                </a:rPr>
                <a:t>SciDAC</a:t>
              </a:r>
              <a:r>
                <a:rPr lang="en-US" i="1" dirty="0">
                  <a:latin typeface="Calibri" panose="020F0502020204030204" pitchFamily="34" charset="0"/>
                  <a:cs typeface="Calibri" panose="020F0502020204030204" pitchFamily="34" charset="0"/>
                </a:rPr>
                <a:t> Application Partnerships</a:t>
              </a:r>
            </a:p>
            <a:p>
              <a:pPr algn="ctr"/>
              <a:r>
                <a:rPr lang="en-US" i="1" dirty="0">
                  <a:latin typeface="Calibri" panose="020F0502020204030204" pitchFamily="34" charset="0"/>
                  <a:cs typeface="Calibri" panose="020F0502020204030204" pitchFamily="34" charset="0"/>
                </a:rPr>
                <a:t>(DOE’s BER + ASCR divisions)</a:t>
              </a:r>
            </a:p>
          </p:txBody>
        </p:sp>
        <p:sp>
          <p:nvSpPr>
            <p:cNvPr id="10" name="TextBox 9"/>
            <p:cNvSpPr txBox="1"/>
            <p:nvPr/>
          </p:nvSpPr>
          <p:spPr>
            <a:xfrm>
              <a:off x="4898677" y="1534916"/>
              <a:ext cx="2522490" cy="1477328"/>
            </a:xfrm>
            <a:prstGeom prst="rect">
              <a:avLst/>
            </a:prstGeom>
            <a:solidFill>
              <a:schemeClr val="accent2">
                <a:lumMod val="20000"/>
                <a:lumOff val="80000"/>
              </a:schemeClr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b="1" dirty="0">
                  <a:latin typeface="Calibri" panose="020F0502020204030204" pitchFamily="34" charset="0"/>
                  <a:cs typeface="Calibri" panose="020F0502020204030204" pitchFamily="34" charset="0"/>
                </a:rPr>
                <a:t>MALI</a:t>
              </a:r>
            </a:p>
            <a:p>
              <a:pPr algn="ctr"/>
              <a:r>
                <a:rPr lang="en-US" i="1" dirty="0">
                  <a:latin typeface="Calibri" panose="020F0502020204030204" pitchFamily="34" charset="0"/>
                  <a:cs typeface="Calibri" panose="020F0502020204030204" pitchFamily="34" charset="0"/>
                </a:rPr>
                <a:t>Sandia National Labs</a:t>
              </a:r>
            </a:p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Finite Element</a:t>
              </a:r>
            </a:p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“First Order” Stokes Model</a:t>
              </a:r>
            </a:p>
          </p:txBody>
        </p:sp>
        <p:sp>
          <p:nvSpPr>
            <p:cNvPr id="11" name="TextBox 10"/>
            <p:cNvSpPr txBox="1"/>
            <p:nvPr/>
          </p:nvSpPr>
          <p:spPr>
            <a:xfrm>
              <a:off x="5015050" y="3285404"/>
              <a:ext cx="2290834" cy="1477328"/>
            </a:xfrm>
            <a:prstGeom prst="rect">
              <a:avLst/>
            </a:prstGeom>
            <a:solidFill>
              <a:srgbClr val="CCFF66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b="1" dirty="0">
                  <a:latin typeface="Calibri" panose="020F0502020204030204" pitchFamily="34" charset="0"/>
                  <a:cs typeface="Calibri" panose="020F0502020204030204" pitchFamily="34" charset="0"/>
                </a:rPr>
                <a:t>BISICLES</a:t>
              </a:r>
            </a:p>
            <a:p>
              <a:pPr algn="ctr"/>
              <a:r>
                <a:rPr lang="en-US" i="1" dirty="0">
                  <a:latin typeface="Calibri" panose="020F0502020204030204" pitchFamily="34" charset="0"/>
                  <a:cs typeface="Calibri" panose="020F0502020204030204" pitchFamily="34" charset="0"/>
                </a:rPr>
                <a:t>Lawrence Berkeley National Lab</a:t>
              </a:r>
            </a:p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Finite Volume + AMR</a:t>
              </a:r>
            </a:p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L1L2 Model</a:t>
              </a:r>
            </a:p>
          </p:txBody>
        </p:sp>
        <p:cxnSp>
          <p:nvCxnSpPr>
            <p:cNvPr id="15" name="Straight Arrow Connector 14"/>
            <p:cNvCxnSpPr>
              <a:cxnSpLocks/>
              <a:stCxn id="10" idx="1"/>
            </p:cNvCxnSpPr>
            <p:nvPr/>
          </p:nvCxnSpPr>
          <p:spPr>
            <a:xfrm flipH="1">
              <a:off x="2439261" y="2273580"/>
              <a:ext cx="2459416" cy="483430"/>
            </a:xfrm>
            <a:prstGeom prst="straightConnector1">
              <a:avLst/>
            </a:prstGeom>
            <a:ln>
              <a:tailEnd type="arrow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21" name="Straight Arrow Connector 20"/>
            <p:cNvCxnSpPr>
              <a:cxnSpLocks/>
              <a:stCxn id="11" idx="1"/>
            </p:cNvCxnSpPr>
            <p:nvPr/>
          </p:nvCxnSpPr>
          <p:spPr>
            <a:xfrm flipH="1" flipV="1">
              <a:off x="2439261" y="3660073"/>
              <a:ext cx="2575789" cy="363995"/>
            </a:xfrm>
            <a:prstGeom prst="straightConnector1">
              <a:avLst/>
            </a:prstGeom>
            <a:ln>
              <a:tailEnd type="arrow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sp>
          <p:nvSpPr>
            <p:cNvPr id="7" name="TextBox 6"/>
            <p:cNvSpPr txBox="1"/>
            <p:nvPr/>
          </p:nvSpPr>
          <p:spPr>
            <a:xfrm rot="5400000">
              <a:off x="7364413" y="2928434"/>
              <a:ext cx="1316652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Increased fidelity</a:t>
              </a:r>
            </a:p>
          </p:txBody>
        </p:sp>
        <p:cxnSp>
          <p:nvCxnSpPr>
            <p:cNvPr id="9" name="Straight Arrow Connector 8"/>
            <p:cNvCxnSpPr>
              <a:stCxn id="7" idx="1"/>
            </p:cNvCxnSpPr>
            <p:nvPr/>
          </p:nvCxnSpPr>
          <p:spPr>
            <a:xfrm flipV="1">
              <a:off x="8022739" y="1678874"/>
              <a:ext cx="0" cy="914400"/>
            </a:xfrm>
            <a:prstGeom prst="straightConnector1">
              <a:avLst/>
            </a:prstGeom>
            <a:ln>
              <a:tailEnd type="arrow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6" name="Straight Connector 15"/>
            <p:cNvCxnSpPr/>
            <p:nvPr/>
          </p:nvCxnSpPr>
          <p:spPr>
            <a:xfrm flipV="1">
              <a:off x="8010327" y="3840512"/>
              <a:ext cx="0" cy="886361"/>
            </a:xfrm>
            <a:prstGeom prst="line">
              <a:avLst/>
            </a:prstGeom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</p:grp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46426" y="1092587"/>
            <a:ext cx="1431269" cy="6301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873" y="1216727"/>
            <a:ext cx="1525059" cy="50597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9" name="Picture 5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09873" y="3613767"/>
            <a:ext cx="1598084" cy="5604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991" y="5611106"/>
            <a:ext cx="1143000" cy="58895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2"/>
          <p:cNvPicPr>
            <a:picLocks noChangeAspect="1" noChangeArrowheads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59191" y="5546211"/>
            <a:ext cx="1179050" cy="8184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4"/>
          <p:cNvPicPr>
            <a:picLocks noChangeAspect="1" noChangeArrowheads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91329" y="4676065"/>
            <a:ext cx="1097062" cy="7404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2" name="Rectangle 2">
            <a:extLst>
              <a:ext uri="{FF2B5EF4-FFF2-40B4-BE49-F238E27FC236}">
                <a16:creationId xmlns:a16="http://schemas.microsoft.com/office/drawing/2014/main" id="{DD235707-B98A-4C79-8B74-87335CDE07FE}"/>
              </a:ext>
            </a:extLst>
          </p:cNvPr>
          <p:cNvSpPr txBox="1">
            <a:spLocks noChangeArrowheads="1"/>
          </p:cNvSpPr>
          <p:nvPr/>
        </p:nvSpPr>
        <p:spPr>
          <a:xfrm>
            <a:off x="57147" y="152400"/>
            <a:ext cx="7923533" cy="53340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The PISCEES &amp; </a:t>
            </a:r>
            <a:r>
              <a:rPr lang="en-US" sz="3600" kern="0" dirty="0" err="1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ProSPect</a:t>
            </a:r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Projects</a:t>
            </a:r>
          </a:p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</p:txBody>
      </p:sp>
      <p:pic>
        <p:nvPicPr>
          <p:cNvPr id="38" name="Picture 37">
            <a:extLst>
              <a:ext uri="{FF2B5EF4-FFF2-40B4-BE49-F238E27FC236}">
                <a16:creationId xmlns:a16="http://schemas.microsoft.com/office/drawing/2014/main" id="{2F86BC12-60CD-473B-AB80-E5412E1797DF}"/>
              </a:ext>
            </a:extLst>
          </p:cNvPr>
          <p:cNvPicPr>
            <a:picLocks noChangeAspect="1"/>
          </p:cNvPicPr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68348" y="5605414"/>
            <a:ext cx="1049882" cy="6241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444134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TextBox 22"/>
          <p:cNvSpPr txBox="1"/>
          <p:nvPr/>
        </p:nvSpPr>
        <p:spPr>
          <a:xfrm>
            <a:off x="3257205" y="2157073"/>
            <a:ext cx="2194032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Two land-ice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dycores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       currently under      development</a:t>
            </a:r>
          </a:p>
        </p:txBody>
      </p:sp>
      <p:pic>
        <p:nvPicPr>
          <p:cNvPr id="25" name="Picture 5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56281" y="4554145"/>
            <a:ext cx="857250" cy="7315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6" name="Picture 6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1215991" y="5514265"/>
            <a:ext cx="1410424" cy="7315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8" name="Picture 27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87591" y="5590465"/>
            <a:ext cx="1260146" cy="496819"/>
          </a:xfrm>
          <a:prstGeom prst="rect">
            <a:avLst/>
          </a:prstGeom>
        </p:spPr>
      </p:pic>
      <p:pic>
        <p:nvPicPr>
          <p:cNvPr id="29" name="Picture 28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40864" y="5438065"/>
            <a:ext cx="923727" cy="923727"/>
          </a:xfrm>
          <a:prstGeom prst="rect">
            <a:avLst/>
          </a:prstGeom>
        </p:spPr>
      </p:pic>
      <p:pic>
        <p:nvPicPr>
          <p:cNvPr id="30" name="Picture 29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99208" y="5750621"/>
            <a:ext cx="1374783" cy="373244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1369913" y="4475322"/>
            <a:ext cx="6404173" cy="646331"/>
          </a:xfrm>
          <a:prstGeom prst="rect">
            <a:avLst/>
          </a:prstGeom>
          <a:ln w="6350">
            <a:solidFill>
              <a:schemeClr val="tx1"/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MALI: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MPAS-Albany Land Ice</a:t>
            </a:r>
            <a:endParaRPr lang="en-US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BISICLES: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Berkeley Ice Sheet Initiative for Climate at Extreme Scales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</p:txBody>
      </p:sp>
      <p:grpSp>
        <p:nvGrpSpPr>
          <p:cNvPr id="18" name="Group 17"/>
          <p:cNvGrpSpPr/>
          <p:nvPr/>
        </p:nvGrpSpPr>
        <p:grpSpPr>
          <a:xfrm>
            <a:off x="259490" y="922843"/>
            <a:ext cx="8686687" cy="3227816"/>
            <a:chOff x="-340783" y="1534916"/>
            <a:chExt cx="8686687" cy="3227816"/>
          </a:xfrm>
        </p:grpSpPr>
        <p:sp>
          <p:nvSpPr>
            <p:cNvPr id="4" name="TextBox 3"/>
            <p:cNvSpPr txBox="1"/>
            <p:nvPr/>
          </p:nvSpPr>
          <p:spPr>
            <a:xfrm>
              <a:off x="-340783" y="2535737"/>
              <a:ext cx="2810062" cy="1477328"/>
            </a:xfrm>
            <a:prstGeom prst="rect">
              <a:avLst/>
            </a:prstGeom>
            <a:solidFill>
              <a:srgbClr val="CCECFF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b="1" dirty="0">
                  <a:latin typeface="Calibri" panose="020F0502020204030204" pitchFamily="34" charset="0"/>
                  <a:cs typeface="Calibri" panose="020F0502020204030204" pitchFamily="34" charset="0"/>
                </a:rPr>
                <a:t>PISCEES (2012-2017)</a:t>
              </a:r>
            </a:p>
            <a:p>
              <a:pPr algn="ctr"/>
              <a:r>
                <a:rPr lang="en-US" b="1" dirty="0" err="1">
                  <a:latin typeface="Calibri" panose="020F0502020204030204" pitchFamily="34" charset="0"/>
                  <a:cs typeface="Calibri" panose="020F0502020204030204" pitchFamily="34" charset="0"/>
                </a:rPr>
                <a:t>ProSPect</a:t>
              </a:r>
              <a:r>
                <a:rPr lang="en-US" b="1" dirty="0">
                  <a:latin typeface="Calibri" panose="020F0502020204030204" pitchFamily="34" charset="0"/>
                  <a:cs typeface="Calibri" panose="020F0502020204030204" pitchFamily="34" charset="0"/>
                </a:rPr>
                <a:t> (2017-present)</a:t>
              </a:r>
            </a:p>
            <a:p>
              <a:pPr algn="ctr"/>
              <a:r>
                <a:rPr lang="en-US" i="1" dirty="0" err="1">
                  <a:latin typeface="Calibri" panose="020F0502020204030204" pitchFamily="34" charset="0"/>
                  <a:cs typeface="Calibri" panose="020F0502020204030204" pitchFamily="34" charset="0"/>
                </a:rPr>
                <a:t>SciDAC</a:t>
              </a:r>
              <a:r>
                <a:rPr lang="en-US" i="1" dirty="0">
                  <a:latin typeface="Calibri" panose="020F0502020204030204" pitchFamily="34" charset="0"/>
                  <a:cs typeface="Calibri" panose="020F0502020204030204" pitchFamily="34" charset="0"/>
                </a:rPr>
                <a:t> Application Partnerships</a:t>
              </a:r>
            </a:p>
            <a:p>
              <a:pPr algn="ctr"/>
              <a:r>
                <a:rPr lang="en-US" i="1" dirty="0">
                  <a:latin typeface="Calibri" panose="020F0502020204030204" pitchFamily="34" charset="0"/>
                  <a:cs typeface="Calibri" panose="020F0502020204030204" pitchFamily="34" charset="0"/>
                </a:rPr>
                <a:t>(DOE’s BER + ASCR divisions)</a:t>
              </a:r>
            </a:p>
          </p:txBody>
        </p:sp>
        <p:sp>
          <p:nvSpPr>
            <p:cNvPr id="10" name="TextBox 9"/>
            <p:cNvSpPr txBox="1"/>
            <p:nvPr/>
          </p:nvSpPr>
          <p:spPr>
            <a:xfrm>
              <a:off x="4898677" y="1534916"/>
              <a:ext cx="2522490" cy="1477328"/>
            </a:xfrm>
            <a:prstGeom prst="rect">
              <a:avLst/>
            </a:prstGeom>
            <a:solidFill>
              <a:schemeClr val="accent2">
                <a:lumMod val="20000"/>
                <a:lumOff val="80000"/>
              </a:schemeClr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b="1" dirty="0">
                  <a:latin typeface="Calibri" panose="020F0502020204030204" pitchFamily="34" charset="0"/>
                  <a:cs typeface="Calibri" panose="020F0502020204030204" pitchFamily="34" charset="0"/>
                </a:rPr>
                <a:t>MALI</a:t>
              </a:r>
            </a:p>
            <a:p>
              <a:pPr algn="ctr"/>
              <a:r>
                <a:rPr lang="en-US" i="1" dirty="0">
                  <a:latin typeface="Calibri" panose="020F0502020204030204" pitchFamily="34" charset="0"/>
                  <a:cs typeface="Calibri" panose="020F0502020204030204" pitchFamily="34" charset="0"/>
                </a:rPr>
                <a:t>Sandia National Labs</a:t>
              </a:r>
            </a:p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Finite Element</a:t>
              </a:r>
            </a:p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“First Order” Stokes Model</a:t>
              </a:r>
            </a:p>
          </p:txBody>
        </p:sp>
        <p:sp>
          <p:nvSpPr>
            <p:cNvPr id="11" name="TextBox 10"/>
            <p:cNvSpPr txBox="1"/>
            <p:nvPr/>
          </p:nvSpPr>
          <p:spPr>
            <a:xfrm>
              <a:off x="5015050" y="3285404"/>
              <a:ext cx="2290834" cy="1477328"/>
            </a:xfrm>
            <a:prstGeom prst="rect">
              <a:avLst/>
            </a:prstGeom>
            <a:solidFill>
              <a:srgbClr val="CCFF66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b="1" dirty="0">
                  <a:latin typeface="Calibri" panose="020F0502020204030204" pitchFamily="34" charset="0"/>
                  <a:cs typeface="Calibri" panose="020F0502020204030204" pitchFamily="34" charset="0"/>
                </a:rPr>
                <a:t>BISICLES</a:t>
              </a:r>
            </a:p>
            <a:p>
              <a:pPr algn="ctr"/>
              <a:r>
                <a:rPr lang="en-US" i="1" dirty="0">
                  <a:latin typeface="Calibri" panose="020F0502020204030204" pitchFamily="34" charset="0"/>
                  <a:cs typeface="Calibri" panose="020F0502020204030204" pitchFamily="34" charset="0"/>
                </a:rPr>
                <a:t>Lawrence Berkeley National Lab</a:t>
              </a:r>
            </a:p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Finite Volume + AMR</a:t>
              </a:r>
            </a:p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L1L2 Model</a:t>
              </a:r>
            </a:p>
          </p:txBody>
        </p:sp>
        <p:cxnSp>
          <p:nvCxnSpPr>
            <p:cNvPr id="15" name="Straight Arrow Connector 14"/>
            <p:cNvCxnSpPr>
              <a:cxnSpLocks/>
              <a:stCxn id="10" idx="1"/>
            </p:cNvCxnSpPr>
            <p:nvPr/>
          </p:nvCxnSpPr>
          <p:spPr>
            <a:xfrm flipH="1">
              <a:off x="2439261" y="2273580"/>
              <a:ext cx="2459416" cy="483430"/>
            </a:xfrm>
            <a:prstGeom prst="straightConnector1">
              <a:avLst/>
            </a:prstGeom>
            <a:ln>
              <a:tailEnd type="arrow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21" name="Straight Arrow Connector 20"/>
            <p:cNvCxnSpPr>
              <a:cxnSpLocks/>
              <a:stCxn id="11" idx="1"/>
            </p:cNvCxnSpPr>
            <p:nvPr/>
          </p:nvCxnSpPr>
          <p:spPr>
            <a:xfrm flipH="1" flipV="1">
              <a:off x="2439261" y="3660073"/>
              <a:ext cx="2575789" cy="363995"/>
            </a:xfrm>
            <a:prstGeom prst="straightConnector1">
              <a:avLst/>
            </a:prstGeom>
            <a:ln>
              <a:tailEnd type="arrow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sp>
          <p:nvSpPr>
            <p:cNvPr id="7" name="TextBox 6"/>
            <p:cNvSpPr txBox="1"/>
            <p:nvPr/>
          </p:nvSpPr>
          <p:spPr>
            <a:xfrm rot="5400000">
              <a:off x="7364413" y="2928434"/>
              <a:ext cx="1316652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Increased fidelity</a:t>
              </a:r>
            </a:p>
          </p:txBody>
        </p:sp>
        <p:cxnSp>
          <p:nvCxnSpPr>
            <p:cNvPr id="9" name="Straight Arrow Connector 8"/>
            <p:cNvCxnSpPr>
              <a:stCxn id="7" idx="1"/>
            </p:cNvCxnSpPr>
            <p:nvPr/>
          </p:nvCxnSpPr>
          <p:spPr>
            <a:xfrm flipV="1">
              <a:off x="8022739" y="1678874"/>
              <a:ext cx="0" cy="914400"/>
            </a:xfrm>
            <a:prstGeom prst="straightConnector1">
              <a:avLst/>
            </a:prstGeom>
            <a:ln>
              <a:tailEnd type="arrow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6" name="Straight Connector 15"/>
            <p:cNvCxnSpPr/>
            <p:nvPr/>
          </p:nvCxnSpPr>
          <p:spPr>
            <a:xfrm flipV="1">
              <a:off x="8010327" y="3840512"/>
              <a:ext cx="0" cy="886361"/>
            </a:xfrm>
            <a:prstGeom prst="line">
              <a:avLst/>
            </a:prstGeom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</p:grp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46426" y="1092587"/>
            <a:ext cx="1431269" cy="6301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873" y="1216727"/>
            <a:ext cx="1525059" cy="50597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9" name="Picture 5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09873" y="3613767"/>
            <a:ext cx="1598084" cy="5604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991" y="5611106"/>
            <a:ext cx="1143000" cy="58895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2"/>
          <p:cNvPicPr>
            <a:picLocks noChangeAspect="1" noChangeArrowheads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59191" y="5546211"/>
            <a:ext cx="1179050" cy="8184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4"/>
          <p:cNvPicPr>
            <a:picLocks noChangeAspect="1" noChangeArrowheads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91329" y="4676065"/>
            <a:ext cx="1097062" cy="7404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2" name="Rectangle 2">
            <a:extLst>
              <a:ext uri="{FF2B5EF4-FFF2-40B4-BE49-F238E27FC236}">
                <a16:creationId xmlns:a16="http://schemas.microsoft.com/office/drawing/2014/main" id="{DD235707-B98A-4C79-8B74-87335CDE07FE}"/>
              </a:ext>
            </a:extLst>
          </p:cNvPr>
          <p:cNvSpPr txBox="1">
            <a:spLocks noChangeArrowheads="1"/>
          </p:cNvSpPr>
          <p:nvPr/>
        </p:nvSpPr>
        <p:spPr>
          <a:xfrm>
            <a:off x="57147" y="152400"/>
            <a:ext cx="7923533" cy="53340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The PISCEES &amp; </a:t>
            </a:r>
            <a:r>
              <a:rPr lang="en-US" sz="3600" kern="0" dirty="0" err="1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ProSPect</a:t>
            </a:r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Projects</a:t>
            </a:r>
          </a:p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</p:txBody>
      </p:sp>
      <p:pic>
        <p:nvPicPr>
          <p:cNvPr id="38" name="Picture 37">
            <a:extLst>
              <a:ext uri="{FF2B5EF4-FFF2-40B4-BE49-F238E27FC236}">
                <a16:creationId xmlns:a16="http://schemas.microsoft.com/office/drawing/2014/main" id="{2F86BC12-60CD-473B-AB80-E5412E1797DF}"/>
              </a:ext>
            </a:extLst>
          </p:cNvPr>
          <p:cNvPicPr>
            <a:picLocks noChangeAspect="1"/>
          </p:cNvPicPr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68348" y="5605414"/>
            <a:ext cx="1049882" cy="624157"/>
          </a:xfrm>
          <a:prstGeom prst="rect">
            <a:avLst/>
          </a:prstGeo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47DA5A88-E9FA-4CE2-88A6-CAEFD29A0733}"/>
              </a:ext>
            </a:extLst>
          </p:cNvPr>
          <p:cNvSpPr/>
          <p:nvPr/>
        </p:nvSpPr>
        <p:spPr>
          <a:xfrm>
            <a:off x="5410200" y="844530"/>
            <a:ext cx="2730655" cy="1670069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489656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81699" y="622031"/>
            <a:ext cx="8686800" cy="75713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b="1" dirty="0">
                <a:latin typeface="Calibri" panose="020F0502020204030204" pitchFamily="34" charset="0"/>
              </a:rPr>
              <a:t>Background</a:t>
            </a:r>
          </a:p>
          <a:p>
            <a:pPr marL="457200" indent="-457200">
              <a:buAutoNum type="arabicPeriod"/>
            </a:pPr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ISMs, ESMs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Land-ice equations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Our codes: ALI, MALI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2.   Algorithms and software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ALI steady stress-velocity solver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Discretization &amp; meshes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Nonlinear solvers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Linear solvers &amp; parallelization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Ice sheet initialization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MALI for dynamic simulations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Velocity-thickness/temperature coupling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Towards science runs &amp; UQ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39000" y="2743101"/>
            <a:ext cx="1676400" cy="166458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80C1262A-45A6-4D1D-AC10-ED5463DA9CD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4648201"/>
            <a:ext cx="2673626" cy="17824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8351717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95907" y="-68911"/>
            <a:ext cx="70104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Stokes Ice Flow Equations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535867" y="933450"/>
            <a:ext cx="8037866" cy="646331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Ice behaves like a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very viscous non-Newtonian shear-thinning fluid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(like lava flow) and is modeled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quasi-statically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using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nonlinear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incompressible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Stokes equations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  <a:endParaRPr lang="en-US" sz="1600" b="1" i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26733" y="1845539"/>
            <a:ext cx="3581400" cy="220744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6" name="Rectangle 5">
                <a:extLst>
                  <a:ext uri="{FF2B5EF4-FFF2-40B4-BE49-F238E27FC236}">
                    <a16:creationId xmlns:a16="http://schemas.microsoft.com/office/drawing/2014/main" id="{9F2AA931-B9EA-4551-A4C9-58A1EEF6F902}"/>
                  </a:ext>
                </a:extLst>
              </p:cNvPr>
              <p:cNvSpPr/>
              <p:nvPr/>
            </p:nvSpPr>
            <p:spPr>
              <a:xfrm>
                <a:off x="535867" y="2202064"/>
                <a:ext cx="2906308" cy="710194"/>
              </a:xfrm>
              <a:prstGeom prst="rect">
                <a:avLst/>
              </a:prstGeom>
              <a:solidFill>
                <a:srgbClr val="FFFF99"/>
              </a:solidFill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d>
                      <m:dPr>
                        <m:begChr m:val="{"/>
                        <m:endChr m:val=""/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eqArr>
                          <m:eqArrPr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eqArrPr>
                          <m:e>
                            <m:r>
                              <a:rPr lang="en-US" i="1">
                                <a:latin typeface="Cambria Math"/>
                              </a:rPr>
                              <m:t>−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∙</m:t>
                            </m:r>
                            <m:r>
                              <a:rPr lang="en-US" b="1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𝝉</m:t>
                            </m:r>
                            <m:r>
                              <a:rPr lang="en-US" b="1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+</m:t>
                            </m:r>
                            <m:r>
                              <a:rPr lang="en-US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𝛻</m:t>
                            </m:r>
                            <m:r>
                              <a:rPr lang="en-US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𝑝</m:t>
                            </m:r>
                            <m:r>
                              <a:rPr lang="en-US" i="1">
                                <a:latin typeface="Cambria Math"/>
                              </a:rPr>
                              <m:t>=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𝜌</m:t>
                            </m:r>
                            <m:r>
                              <a:rPr lang="en-US" b="1" i="1">
                                <a:latin typeface="Cambria Math"/>
                                <a:ea typeface="Cambria Math"/>
                              </a:rPr>
                              <m:t>𝒈</m:t>
                            </m:r>
                          </m:e>
                          <m:e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∙</m:t>
                            </m:r>
                            <m:r>
                              <a:rPr lang="en-US" b="1" i="1">
                                <a:latin typeface="Cambria Math"/>
                                <a:ea typeface="Cambria Math"/>
                              </a:rPr>
                              <m:t>𝒖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=0</m:t>
                            </m:r>
                          </m:e>
                        </m:eqArr>
                      </m:e>
                    </m:d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,    in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>
                        <a:latin typeface="Cambria Math"/>
                        <a:ea typeface="Cambria Math"/>
                      </a:rPr>
                      <m:t>Ω</m:t>
                    </m:r>
                  </m:oMath>
                </a14:m>
                <a:endParaRPr lang="en-US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6" name="Rectangle 5">
                <a:extLst>
                  <a:ext uri="{FF2B5EF4-FFF2-40B4-BE49-F238E27FC236}">
                    <a16:creationId xmlns:a16="http://schemas.microsoft.com/office/drawing/2014/main" id="{9F2AA931-B9EA-4551-A4C9-58A1EEF6F90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5867" y="2202064"/>
                <a:ext cx="2906308" cy="710194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Rectangle 12">
                <a:extLst>
                  <a:ext uri="{FF2B5EF4-FFF2-40B4-BE49-F238E27FC236}">
                    <a16:creationId xmlns:a16="http://schemas.microsoft.com/office/drawing/2014/main" id="{4BA42945-BBEA-4C39-A6D4-6ACBB47AE3FF}"/>
                  </a:ext>
                </a:extLst>
              </p:cNvPr>
              <p:cNvSpPr/>
              <p:nvPr/>
            </p:nvSpPr>
            <p:spPr>
              <a:xfrm>
                <a:off x="132217" y="3550801"/>
                <a:ext cx="3986219" cy="1431161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Fluid velocity vector: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sSub>
                          <m:sSubPr>
                            <m:ctrlP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1</m:t>
                            </m:r>
                          </m:sub>
                        </m:s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,</m:t>
                        </m:r>
                        <m:sSub>
                          <m:sSubPr>
                            <m:ctrlP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2</m:t>
                            </m:r>
                          </m:sub>
                        </m:s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,</m:t>
                        </m:r>
                        <m:sSub>
                          <m:sSubPr>
                            <m:ctrlP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3</m:t>
                            </m:r>
                          </m:sub>
                        </m:sSub>
                      </m:e>
                    </m:d>
                  </m:oMath>
                </a14:m>
                <a:endParaRPr lang="en-US" b="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Isotropic ice pressure: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𝑝</m:t>
                    </m:r>
                  </m:oMath>
                </a14:m>
                <a:endParaRPr lang="en-US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Deviatoric stress tensor: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𝝉</m:t>
                    </m:r>
                    <m:r>
                      <a:rPr lang="en-US" b="0" i="1" dirty="0">
                        <a:latin typeface="Cambria Math"/>
                      </a:rPr>
                      <m:t> = 2</m:t>
                    </m:r>
                    <m:r>
                      <a:rPr lang="en-US" b="0" i="1" dirty="0">
                        <a:latin typeface="Cambria Math"/>
                        <a:ea typeface="Cambria Math"/>
                      </a:rPr>
                      <m:t>𝜇</m:t>
                    </m:r>
                    <m:r>
                      <a:rPr lang="en-US" b="1" i="1" dirty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𝝐</m:t>
                    </m:r>
                  </m:oMath>
                </a14:m>
                <a:endParaRPr lang="en-US" b="1" i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endParaRPr lang="en-US" sz="17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Rectangle 12">
                <a:extLst>
                  <a:ext uri="{FF2B5EF4-FFF2-40B4-BE49-F238E27FC236}">
                    <a16:creationId xmlns:a16="http://schemas.microsoft.com/office/drawing/2014/main" id="{4BA42945-BBEA-4C39-A6D4-6ACBB47AE3FF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32217" y="3550801"/>
                <a:ext cx="3986219" cy="1431161"/>
              </a:xfrm>
              <a:prstGeom prst="rect">
                <a:avLst/>
              </a:prstGeom>
              <a:blipFill>
                <a:blip r:embed="rId4"/>
                <a:stretch>
                  <a:fillRect l="-1070" t="-21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Rectangle 13">
                <a:extLst>
                  <a:ext uri="{FF2B5EF4-FFF2-40B4-BE49-F238E27FC236}">
                    <a16:creationId xmlns:a16="http://schemas.microsoft.com/office/drawing/2014/main" id="{B0E8DC5B-5B6F-45C5-8770-0226A92116BC}"/>
                  </a:ext>
                </a:extLst>
              </p:cNvPr>
              <p:cNvSpPr/>
              <p:nvPr/>
            </p:nvSpPr>
            <p:spPr>
              <a:xfrm>
                <a:off x="128852" y="4668839"/>
                <a:ext cx="3922933" cy="60170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Strain rate tensor: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𝜖</m:t>
                    </m:r>
                    <m:r>
                      <m:rPr>
                        <m:sty m:val="p"/>
                      </m:rPr>
                      <a:rPr lang="en-US" baseline="-25000">
                        <a:latin typeface="Cambria Math"/>
                        <a:ea typeface="Cambria Math"/>
                      </a:rPr>
                      <m:t>ij</m:t>
                    </m:r>
                    <m:r>
                      <a:rPr lang="en-US">
                        <a:latin typeface="Cambria Math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i="1">
                            <a:latin typeface="Cambria Math"/>
                            <a:ea typeface="Cambria Math"/>
                          </a:rPr>
                          <m:t>1</m:t>
                        </m:r>
                      </m:num>
                      <m:den>
                        <m:r>
                          <a:rPr lang="en-US" i="1">
                            <a:latin typeface="Cambria Math"/>
                            <a:ea typeface="Cambria Math"/>
                          </a:rPr>
                          <m:t>2</m:t>
                        </m:r>
                      </m:den>
                    </m:f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f>
                          <m:f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num>
                          <m:den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den>
                        </m:f>
                        <m:r>
                          <a:rPr lang="en-US" i="1">
                            <a:latin typeface="Cambria Math"/>
                            <a:ea typeface="Cambria Math"/>
                          </a:rPr>
                          <m:t>+</m:t>
                        </m:r>
                        <m:f>
                          <m:f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num>
                          <m:den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den>
                        </m:f>
                      </m:e>
                    </m:d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4" name="Rectangle 13">
                <a:extLst>
                  <a:ext uri="{FF2B5EF4-FFF2-40B4-BE49-F238E27FC236}">
                    <a16:creationId xmlns:a16="http://schemas.microsoft.com/office/drawing/2014/main" id="{B0E8DC5B-5B6F-45C5-8770-0226A92116BC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8852" y="4668839"/>
                <a:ext cx="3922933" cy="601703"/>
              </a:xfrm>
              <a:prstGeom prst="rect">
                <a:avLst/>
              </a:prstGeom>
              <a:blipFill>
                <a:blip r:embed="rId5"/>
                <a:stretch>
                  <a:fillRect l="-93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Rectangle 14">
                <a:extLst>
                  <a:ext uri="{FF2B5EF4-FFF2-40B4-BE49-F238E27FC236}">
                    <a16:creationId xmlns:a16="http://schemas.microsoft.com/office/drawing/2014/main" id="{CA6596A3-AC97-4C34-85CC-D3631A780710}"/>
                  </a:ext>
                </a:extLst>
              </p:cNvPr>
              <p:cNvSpPr/>
              <p:nvPr/>
            </p:nvSpPr>
            <p:spPr>
              <a:xfrm>
                <a:off x="121307" y="5100081"/>
                <a:ext cx="5596789" cy="67999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Glen’s Law Viscosity*: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𝜇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i="1">
                            <a:latin typeface="Cambria Math"/>
                            <a:ea typeface="Cambria Math"/>
                          </a:rPr>
                          <m:t>1</m:t>
                        </m:r>
                      </m:num>
                      <m:den>
                        <m:r>
                          <a:rPr lang="en-US" i="1">
                            <a:latin typeface="Cambria Math"/>
                            <a:ea typeface="Cambria Math"/>
                          </a:rPr>
                          <m:t>2</m:t>
                        </m:r>
                      </m:den>
                    </m:f>
                    <m:sSup>
                      <m:sSup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sSupPr>
                      <m:e>
                        <m:sSup>
                          <m:sSup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pPr>
                          <m:e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𝐴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(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𝑇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)</m:t>
                            </m:r>
                          </m:e>
                          <m:sup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−</m:t>
                            </m:r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𝑛</m:t>
                                </m:r>
                              </m:den>
                            </m:f>
                          </m:sup>
                        </m:sSup>
                        <m:d>
                          <m:d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dPr>
                          <m:e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den>
                            </m:f>
                            <m:nary>
                              <m:naryPr>
                                <m:chr m:val="∑"/>
                                <m:supHide m:val="on"/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naryPr>
                              <m:sub>
                                <m:r>
                                  <m:rPr>
                                    <m:brk m:alnAt="7"/>
                                  </m:rP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  <m:sup/>
                              <m:e>
                                <m:r>
                                  <a:rPr lang="en-US" b="1" i="1">
                                    <a:latin typeface="Cambria Math"/>
                                    <a:ea typeface="Cambria Math"/>
                                  </a:rPr>
                                  <m:t>𝝐</m:t>
                                </m:r>
                                <m:r>
                                  <a:rPr lang="en-US" i="1" baseline="-25000">
                                    <a:latin typeface="Cambria Math"/>
                                    <a:ea typeface="Cambria Math"/>
                                  </a:rPr>
                                  <m:t>𝑖𝑗</m:t>
                                </m:r>
                                <m:r>
                                  <a:rPr lang="en-US" i="1" baseline="30000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e>
                            </m:nary>
                          </m:e>
                        </m:d>
                      </m:e>
                      <m:sup>
                        <m:d>
                          <m:d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dPr>
                          <m:e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𝑛</m:t>
                                </m:r>
                              </m:den>
                            </m:f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−</m:t>
                            </m:r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den>
                            </m:f>
                          </m:e>
                        </m:d>
                      </m:sup>
                    </m:sSup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5" name="Rectangle 14">
                <a:extLst>
                  <a:ext uri="{FF2B5EF4-FFF2-40B4-BE49-F238E27FC236}">
                    <a16:creationId xmlns:a16="http://schemas.microsoft.com/office/drawing/2014/main" id="{CA6596A3-AC97-4C34-85CC-D3631A78071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1307" y="5100081"/>
                <a:ext cx="5596789" cy="679994"/>
              </a:xfrm>
              <a:prstGeom prst="rect">
                <a:avLst/>
              </a:prstGeom>
              <a:blipFill>
                <a:blip r:embed="rId6"/>
                <a:stretch>
                  <a:fillRect l="-763" b="-450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6" name="Rectangle 15">
                <a:extLst>
                  <a:ext uri="{FF2B5EF4-FFF2-40B4-BE49-F238E27FC236}">
                    <a16:creationId xmlns:a16="http://schemas.microsoft.com/office/drawing/2014/main" id="{B62AFA86-247F-4D4C-B595-43A41EAA1BF2}"/>
                  </a:ext>
                </a:extLst>
              </p:cNvPr>
              <p:cNvSpPr/>
              <p:nvPr/>
            </p:nvSpPr>
            <p:spPr>
              <a:xfrm>
                <a:off x="151833" y="5745728"/>
                <a:ext cx="3128485" cy="481350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Flow factor: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𝐴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𝑇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)=</m:t>
                    </m:r>
                    <m:sSub>
                      <m:sSubPr>
                        <m:ctrlPr>
                          <a:rPr lang="en-US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𝐴</m:t>
                        </m:r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0</m:t>
                        </m:r>
                      </m:sub>
                    </m:sSub>
                    <m:sSup>
                      <m:sSupPr>
                        <m:ctrlPr>
                          <a:rPr lang="en-US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𝑒</m:t>
                        </m:r>
                      </m:e>
                      <m:sup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−</m:t>
                        </m:r>
                        <m:f>
                          <m:fPr>
                            <m:ctrlPr>
                              <a:rPr lang="en-US" i="1" dirty="0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fPr>
                          <m:num>
                            <m:r>
                              <a:rPr lang="en-US" b="0" i="1" dirty="0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𝑄</m:t>
                            </m:r>
                          </m:num>
                          <m:den>
                            <m:r>
                              <a:rPr lang="en-US" b="0" i="1" dirty="0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𝑅𝑇</m:t>
                            </m:r>
                          </m:den>
                        </m:f>
                      </m:sup>
                    </m:sSup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6" name="Rectangle 15">
                <a:extLst>
                  <a:ext uri="{FF2B5EF4-FFF2-40B4-BE49-F238E27FC236}">
                    <a16:creationId xmlns:a16="http://schemas.microsoft.com/office/drawing/2014/main" id="{B62AFA86-247F-4D4C-B595-43A41EAA1BF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1833" y="5745728"/>
                <a:ext cx="3128485" cy="481350"/>
              </a:xfrm>
              <a:prstGeom prst="rect">
                <a:avLst/>
              </a:prstGeom>
              <a:blipFill>
                <a:blip r:embed="rId7"/>
                <a:stretch>
                  <a:fillRect l="-1365" b="-2025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20DBC18A-7834-4F72-BE1C-86EABB5E611B}"/>
                  </a:ext>
                </a:extLst>
              </p:cNvPr>
              <p:cNvSpPr txBox="1"/>
              <p:nvPr/>
            </p:nvSpPr>
            <p:spPr>
              <a:xfrm>
                <a:off x="9787" y="6520844"/>
                <a:ext cx="7807960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*Nye 1957; </a:t>
                </a:r>
                <a:r>
                  <a:rPr lang="en-US" sz="1600" dirty="0" err="1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Cuffey</a:t>
                </a:r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600" i="1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et </a:t>
                </a:r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al., 2010.  Typically we use 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𝑛</m:t>
                    </m:r>
                    <m:r>
                      <a:rPr lang="en-US" sz="1600" i="1" dirty="0">
                        <a:solidFill>
                          <a:schemeClr val="bg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r>
                      <a:rPr lang="en-US" sz="1600" i="1" dirty="0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3</m:t>
                    </m:r>
                  </m:oMath>
                </a14:m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</p:txBody>
          </p:sp>
        </mc:Choice>
        <mc:Fallback xmlns="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20DBC18A-7834-4F72-BE1C-86EABB5E611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787" y="6520844"/>
                <a:ext cx="7807960" cy="338554"/>
              </a:xfrm>
              <a:prstGeom prst="rect">
                <a:avLst/>
              </a:prstGeom>
              <a:blipFill>
                <a:blip r:embed="rId8"/>
                <a:stretch>
                  <a:fillRect l="-469" t="-5455" b="-2363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9077447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95907" y="-68911"/>
            <a:ext cx="70104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Stokes Ice Flow Equations</a:t>
            </a: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26733" y="1845539"/>
            <a:ext cx="3581400" cy="220744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6" name="Rectangle 5">
                <a:extLst>
                  <a:ext uri="{FF2B5EF4-FFF2-40B4-BE49-F238E27FC236}">
                    <a16:creationId xmlns:a16="http://schemas.microsoft.com/office/drawing/2014/main" id="{9F2AA931-B9EA-4551-A4C9-58A1EEF6F902}"/>
                  </a:ext>
                </a:extLst>
              </p:cNvPr>
              <p:cNvSpPr/>
              <p:nvPr/>
            </p:nvSpPr>
            <p:spPr>
              <a:xfrm>
                <a:off x="535867" y="2202064"/>
                <a:ext cx="2906308" cy="710194"/>
              </a:xfrm>
              <a:prstGeom prst="rect">
                <a:avLst/>
              </a:prstGeom>
              <a:solidFill>
                <a:srgbClr val="FFFF99"/>
              </a:solidFill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d>
                      <m:dPr>
                        <m:begChr m:val="{"/>
                        <m:endChr m:val=""/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eqArr>
                          <m:eqArrPr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eqArrPr>
                          <m:e>
                            <m:r>
                              <a:rPr lang="en-US" i="1">
                                <a:latin typeface="Cambria Math"/>
                              </a:rPr>
                              <m:t>−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∙</m:t>
                            </m:r>
                            <m:r>
                              <a:rPr lang="en-US" b="1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𝝉</m:t>
                            </m:r>
                            <m:r>
                              <a:rPr lang="en-US" b="1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+</m:t>
                            </m:r>
                            <m:r>
                              <a:rPr lang="en-US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𝛻</m:t>
                            </m:r>
                            <m:r>
                              <a:rPr lang="en-US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𝑝</m:t>
                            </m:r>
                            <m:r>
                              <a:rPr lang="en-US" i="1">
                                <a:latin typeface="Cambria Math"/>
                              </a:rPr>
                              <m:t>=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𝜌</m:t>
                            </m:r>
                            <m:r>
                              <a:rPr lang="en-US" b="1" i="1">
                                <a:latin typeface="Cambria Math"/>
                                <a:ea typeface="Cambria Math"/>
                              </a:rPr>
                              <m:t>𝒈</m:t>
                            </m:r>
                          </m:e>
                          <m:e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∙</m:t>
                            </m:r>
                            <m:r>
                              <a:rPr lang="en-US" b="1" i="1">
                                <a:latin typeface="Cambria Math"/>
                                <a:ea typeface="Cambria Math"/>
                              </a:rPr>
                              <m:t>𝒖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=0</m:t>
                            </m:r>
                          </m:e>
                        </m:eqArr>
                      </m:e>
                    </m:d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,    in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>
                        <a:latin typeface="Cambria Math"/>
                        <a:ea typeface="Cambria Math"/>
                      </a:rPr>
                      <m:t>Ω</m:t>
                    </m:r>
                  </m:oMath>
                </a14:m>
                <a:endParaRPr lang="en-US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6" name="Rectangle 5">
                <a:extLst>
                  <a:ext uri="{FF2B5EF4-FFF2-40B4-BE49-F238E27FC236}">
                    <a16:creationId xmlns:a16="http://schemas.microsoft.com/office/drawing/2014/main" id="{9F2AA931-B9EA-4551-A4C9-58A1EEF6F90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5867" y="2202064"/>
                <a:ext cx="2906308" cy="710194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Rectangle 12">
                <a:extLst>
                  <a:ext uri="{FF2B5EF4-FFF2-40B4-BE49-F238E27FC236}">
                    <a16:creationId xmlns:a16="http://schemas.microsoft.com/office/drawing/2014/main" id="{4BA42945-BBEA-4C39-A6D4-6ACBB47AE3FF}"/>
                  </a:ext>
                </a:extLst>
              </p:cNvPr>
              <p:cNvSpPr/>
              <p:nvPr/>
            </p:nvSpPr>
            <p:spPr>
              <a:xfrm>
                <a:off x="132217" y="3550801"/>
                <a:ext cx="3986219" cy="1431161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Fluid velocity vector: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sSub>
                          <m:sSubPr>
                            <m:ctrlP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1</m:t>
                            </m:r>
                          </m:sub>
                        </m:s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,</m:t>
                        </m:r>
                        <m:sSub>
                          <m:sSubPr>
                            <m:ctrlP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2</m:t>
                            </m:r>
                          </m:sub>
                        </m:s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,</m:t>
                        </m:r>
                        <m:sSub>
                          <m:sSubPr>
                            <m:ctrlP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3</m:t>
                            </m:r>
                          </m:sub>
                        </m:sSub>
                      </m:e>
                    </m:d>
                  </m:oMath>
                </a14:m>
                <a:endParaRPr lang="en-US" b="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Isotropic ice pressure: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𝑝</m:t>
                    </m:r>
                  </m:oMath>
                </a14:m>
                <a:endParaRPr lang="en-US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Deviatoric stress tensor: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𝝉</m:t>
                    </m:r>
                    <m:r>
                      <a:rPr lang="en-US" b="0" i="1" dirty="0">
                        <a:latin typeface="Cambria Math"/>
                      </a:rPr>
                      <m:t> = 2</m:t>
                    </m:r>
                    <m:r>
                      <a:rPr lang="en-US" b="0" i="1" dirty="0">
                        <a:latin typeface="Cambria Math"/>
                        <a:ea typeface="Cambria Math"/>
                      </a:rPr>
                      <m:t>𝜇</m:t>
                    </m:r>
                    <m:r>
                      <a:rPr lang="en-US" b="1" i="1" dirty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𝝐</m:t>
                    </m:r>
                  </m:oMath>
                </a14:m>
                <a:endParaRPr lang="en-US" b="1" i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endParaRPr lang="en-US" sz="17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Rectangle 12">
                <a:extLst>
                  <a:ext uri="{FF2B5EF4-FFF2-40B4-BE49-F238E27FC236}">
                    <a16:creationId xmlns:a16="http://schemas.microsoft.com/office/drawing/2014/main" id="{4BA42945-BBEA-4C39-A6D4-6ACBB47AE3FF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32217" y="3550801"/>
                <a:ext cx="3986219" cy="1431161"/>
              </a:xfrm>
              <a:prstGeom prst="rect">
                <a:avLst/>
              </a:prstGeom>
              <a:blipFill>
                <a:blip r:embed="rId4"/>
                <a:stretch>
                  <a:fillRect l="-1070" t="-21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Rectangle 13">
                <a:extLst>
                  <a:ext uri="{FF2B5EF4-FFF2-40B4-BE49-F238E27FC236}">
                    <a16:creationId xmlns:a16="http://schemas.microsoft.com/office/drawing/2014/main" id="{B0E8DC5B-5B6F-45C5-8770-0226A92116BC}"/>
                  </a:ext>
                </a:extLst>
              </p:cNvPr>
              <p:cNvSpPr/>
              <p:nvPr/>
            </p:nvSpPr>
            <p:spPr>
              <a:xfrm>
                <a:off x="128852" y="4668839"/>
                <a:ext cx="3922933" cy="60170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Strain rate tensor: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𝜖</m:t>
                    </m:r>
                    <m:r>
                      <m:rPr>
                        <m:sty m:val="p"/>
                      </m:rPr>
                      <a:rPr lang="en-US" baseline="-25000">
                        <a:latin typeface="Cambria Math"/>
                        <a:ea typeface="Cambria Math"/>
                      </a:rPr>
                      <m:t>ij</m:t>
                    </m:r>
                    <m:r>
                      <a:rPr lang="en-US">
                        <a:latin typeface="Cambria Math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i="1">
                            <a:latin typeface="Cambria Math"/>
                            <a:ea typeface="Cambria Math"/>
                          </a:rPr>
                          <m:t>1</m:t>
                        </m:r>
                      </m:num>
                      <m:den>
                        <m:r>
                          <a:rPr lang="en-US" i="1">
                            <a:latin typeface="Cambria Math"/>
                            <a:ea typeface="Cambria Math"/>
                          </a:rPr>
                          <m:t>2</m:t>
                        </m:r>
                      </m:den>
                    </m:f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f>
                          <m:f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num>
                          <m:den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den>
                        </m:f>
                        <m:r>
                          <a:rPr lang="en-US" i="1">
                            <a:latin typeface="Cambria Math"/>
                            <a:ea typeface="Cambria Math"/>
                          </a:rPr>
                          <m:t>+</m:t>
                        </m:r>
                        <m:f>
                          <m:f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num>
                          <m:den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den>
                        </m:f>
                      </m:e>
                    </m:d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4" name="Rectangle 13">
                <a:extLst>
                  <a:ext uri="{FF2B5EF4-FFF2-40B4-BE49-F238E27FC236}">
                    <a16:creationId xmlns:a16="http://schemas.microsoft.com/office/drawing/2014/main" id="{B0E8DC5B-5B6F-45C5-8770-0226A92116BC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8852" y="4668839"/>
                <a:ext cx="3922933" cy="601703"/>
              </a:xfrm>
              <a:prstGeom prst="rect">
                <a:avLst/>
              </a:prstGeom>
              <a:blipFill>
                <a:blip r:embed="rId5"/>
                <a:stretch>
                  <a:fillRect l="-93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Rectangle 14">
                <a:extLst>
                  <a:ext uri="{FF2B5EF4-FFF2-40B4-BE49-F238E27FC236}">
                    <a16:creationId xmlns:a16="http://schemas.microsoft.com/office/drawing/2014/main" id="{CA6596A3-AC97-4C34-85CC-D3631A780710}"/>
                  </a:ext>
                </a:extLst>
              </p:cNvPr>
              <p:cNvSpPr/>
              <p:nvPr/>
            </p:nvSpPr>
            <p:spPr>
              <a:xfrm>
                <a:off x="121307" y="5100081"/>
                <a:ext cx="5596789" cy="67999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solidFill>
                      <a:srgbClr val="FF0000"/>
                    </a:solidFill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Glen’s Law Viscosity*: </a:t>
                </a:r>
                <a14:m>
                  <m:oMath xmlns:m="http://schemas.openxmlformats.org/officeDocument/2006/math">
                    <m:r>
                      <a:rPr lang="en-US" i="1">
                        <a:solidFill>
                          <a:srgbClr val="FF0000"/>
                        </a:solidFill>
                        <a:latin typeface="Cambria Math"/>
                        <a:ea typeface="Cambria Math"/>
                      </a:rPr>
                      <m:t>𝜇</m:t>
                    </m:r>
                    <m:r>
                      <a:rPr lang="en-US" i="1">
                        <a:solidFill>
                          <a:srgbClr val="FF0000"/>
                        </a:solidFill>
                        <a:latin typeface="Cambria Math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i="1">
                            <a:solidFill>
                              <a:srgbClr val="FF0000"/>
                            </a:solidFill>
                            <a:latin typeface="Cambria Math"/>
                            <a:ea typeface="Cambria Math"/>
                          </a:rPr>
                          <m:t>1</m:t>
                        </m:r>
                      </m:num>
                      <m:den>
                        <m:r>
                          <a:rPr lang="en-US" i="1">
                            <a:solidFill>
                              <a:srgbClr val="FF0000"/>
                            </a:solidFill>
                            <a:latin typeface="Cambria Math"/>
                            <a:ea typeface="Cambria Math"/>
                          </a:rPr>
                          <m:t>2</m:t>
                        </m:r>
                      </m:den>
                    </m:f>
                    <m:sSup>
                      <m:sSupPr>
                        <m:ctrlPr>
                          <a:rPr lang="en-US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sSupPr>
                      <m:e>
                        <m:sSup>
                          <m:sSupPr>
                            <m:ctrlPr>
                              <a:rPr lang="en-US" i="1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pPr>
                          <m:e>
                            <m:r>
                              <a:rPr lang="en-US" i="1">
                                <a:solidFill>
                                  <a:srgbClr val="FF0000"/>
                                </a:solidFill>
                                <a:latin typeface="Cambria Math"/>
                                <a:ea typeface="Cambria Math"/>
                              </a:rPr>
                              <m:t>𝐴</m:t>
                            </m:r>
                            <m:r>
                              <a:rPr lang="en-US" i="1">
                                <a:solidFill>
                                  <a:srgbClr val="FF0000"/>
                                </a:solidFill>
                                <a:latin typeface="Cambria Math"/>
                                <a:ea typeface="Cambria Math"/>
                              </a:rPr>
                              <m:t>(</m:t>
                            </m:r>
                            <m:r>
                              <a:rPr lang="en-US" i="1">
                                <a:solidFill>
                                  <a:srgbClr val="FF0000"/>
                                </a:solidFill>
                                <a:latin typeface="Cambria Math"/>
                                <a:ea typeface="Cambria Math"/>
                              </a:rPr>
                              <m:t>𝑇</m:t>
                            </m:r>
                            <m:r>
                              <a:rPr lang="en-US" i="1">
                                <a:solidFill>
                                  <a:srgbClr val="FF0000"/>
                                </a:solidFill>
                                <a:latin typeface="Cambria Math"/>
                                <a:ea typeface="Cambria Math"/>
                              </a:rPr>
                              <m:t>)</m:t>
                            </m:r>
                          </m:e>
                          <m:sup>
                            <m:r>
                              <a:rPr lang="en-US" i="1">
                                <a:solidFill>
                                  <a:srgbClr val="FF0000"/>
                                </a:solidFill>
                                <a:latin typeface="Cambria Math"/>
                                <a:ea typeface="Cambria Math"/>
                              </a:rPr>
                              <m:t>−</m:t>
                            </m:r>
                            <m:f>
                              <m:fPr>
                                <m:ctrlPr>
                                  <a:rPr lang="en-US" i="1">
                                    <a:solidFill>
                                      <a:srgbClr val="FF0000"/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solidFill>
                                      <a:srgbClr val="FF0000"/>
                                    </a:solidFill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i="1">
                                    <a:solidFill>
                                      <a:srgbClr val="FF0000"/>
                                    </a:solidFill>
                                    <a:latin typeface="Cambria Math"/>
                                    <a:ea typeface="Cambria Math"/>
                                  </a:rPr>
                                  <m:t>𝑛</m:t>
                                </m:r>
                              </m:den>
                            </m:f>
                          </m:sup>
                        </m:sSup>
                        <m:d>
                          <m:dPr>
                            <m:ctrlPr>
                              <a:rPr lang="en-US" i="1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dPr>
                          <m:e>
                            <m:f>
                              <m:fPr>
                                <m:ctrlPr>
                                  <a:rPr lang="en-US" i="1">
                                    <a:solidFill>
                                      <a:srgbClr val="FF0000"/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solidFill>
                                      <a:srgbClr val="FF0000"/>
                                    </a:solidFill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i="1">
                                    <a:solidFill>
                                      <a:srgbClr val="FF0000"/>
                                    </a:solidFill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den>
                            </m:f>
                            <m:nary>
                              <m:naryPr>
                                <m:chr m:val="∑"/>
                                <m:supHide m:val="on"/>
                                <m:ctrlPr>
                                  <a:rPr lang="en-US" i="1">
                                    <a:solidFill>
                                      <a:srgbClr val="FF0000"/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naryPr>
                              <m:sub>
                                <m:r>
                                  <m:rPr>
                                    <m:brk m:alnAt="7"/>
                                  </m:rPr>
                                  <a:rPr lang="en-US" i="1">
                                    <a:solidFill>
                                      <a:srgbClr val="FF0000"/>
                                    </a:solidFill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  <m:r>
                                  <a:rPr lang="en-US" i="1">
                                    <a:solidFill>
                                      <a:srgbClr val="FF0000"/>
                                    </a:solidFill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  <m:sup/>
                              <m:e>
                                <m:r>
                                  <a:rPr lang="en-US" b="1" i="1">
                                    <a:solidFill>
                                      <a:srgbClr val="FF0000"/>
                                    </a:solidFill>
                                    <a:latin typeface="Cambria Math"/>
                                    <a:ea typeface="Cambria Math"/>
                                  </a:rPr>
                                  <m:t>𝝐</m:t>
                                </m:r>
                                <m:r>
                                  <a:rPr lang="en-US" i="1" baseline="-25000">
                                    <a:solidFill>
                                      <a:srgbClr val="FF0000"/>
                                    </a:solidFill>
                                    <a:latin typeface="Cambria Math"/>
                                    <a:ea typeface="Cambria Math"/>
                                  </a:rPr>
                                  <m:t>𝑖𝑗</m:t>
                                </m:r>
                                <m:r>
                                  <a:rPr lang="en-US" i="1" baseline="30000">
                                    <a:solidFill>
                                      <a:srgbClr val="FF0000"/>
                                    </a:solidFill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e>
                            </m:nary>
                          </m:e>
                        </m:d>
                      </m:e>
                      <m:sup>
                        <m:d>
                          <m:dPr>
                            <m:ctrlPr>
                              <a:rPr lang="en-US" i="1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dPr>
                          <m:e>
                            <m:f>
                              <m:fPr>
                                <m:ctrlPr>
                                  <a:rPr lang="en-US" i="1">
                                    <a:solidFill>
                                      <a:srgbClr val="FF0000"/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solidFill>
                                      <a:srgbClr val="FF0000"/>
                                    </a:solidFill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i="1">
                                    <a:solidFill>
                                      <a:srgbClr val="FF0000"/>
                                    </a:solidFill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  <m:r>
                                  <a:rPr lang="en-US" i="1">
                                    <a:solidFill>
                                      <a:srgbClr val="FF0000"/>
                                    </a:solidFill>
                                    <a:latin typeface="Cambria Math"/>
                                    <a:ea typeface="Cambria Math"/>
                                  </a:rPr>
                                  <m:t>𝑛</m:t>
                                </m:r>
                              </m:den>
                            </m:f>
                            <m:r>
                              <a:rPr lang="en-US" i="1">
                                <a:solidFill>
                                  <a:srgbClr val="FF0000"/>
                                </a:solidFill>
                                <a:latin typeface="Cambria Math"/>
                                <a:ea typeface="Cambria Math"/>
                              </a:rPr>
                              <m:t>−</m:t>
                            </m:r>
                            <m:f>
                              <m:fPr>
                                <m:ctrlPr>
                                  <a:rPr lang="en-US" i="1">
                                    <a:solidFill>
                                      <a:srgbClr val="FF0000"/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solidFill>
                                      <a:srgbClr val="FF0000"/>
                                    </a:solidFill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i="1">
                                    <a:solidFill>
                                      <a:srgbClr val="FF0000"/>
                                    </a:solidFill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den>
                            </m:f>
                          </m:e>
                        </m:d>
                      </m:sup>
                    </m:sSup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5" name="Rectangle 14">
                <a:extLst>
                  <a:ext uri="{FF2B5EF4-FFF2-40B4-BE49-F238E27FC236}">
                    <a16:creationId xmlns:a16="http://schemas.microsoft.com/office/drawing/2014/main" id="{CA6596A3-AC97-4C34-85CC-D3631A78071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1307" y="5100081"/>
                <a:ext cx="5596789" cy="679994"/>
              </a:xfrm>
              <a:prstGeom prst="rect">
                <a:avLst/>
              </a:prstGeom>
              <a:blipFill>
                <a:blip r:embed="rId6"/>
                <a:stretch>
                  <a:fillRect l="-763" b="-450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6" name="Rectangle 15">
                <a:extLst>
                  <a:ext uri="{FF2B5EF4-FFF2-40B4-BE49-F238E27FC236}">
                    <a16:creationId xmlns:a16="http://schemas.microsoft.com/office/drawing/2014/main" id="{B62AFA86-247F-4D4C-B595-43A41EAA1BF2}"/>
                  </a:ext>
                </a:extLst>
              </p:cNvPr>
              <p:cNvSpPr/>
              <p:nvPr/>
            </p:nvSpPr>
            <p:spPr>
              <a:xfrm>
                <a:off x="151833" y="5745728"/>
                <a:ext cx="3128485" cy="481350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Flow factor: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𝐴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𝑇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)=</m:t>
                    </m:r>
                    <m:sSub>
                      <m:sSubPr>
                        <m:ctrlPr>
                          <a:rPr lang="en-US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𝐴</m:t>
                        </m:r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0</m:t>
                        </m:r>
                      </m:sub>
                    </m:sSub>
                    <m:sSup>
                      <m:sSupPr>
                        <m:ctrlPr>
                          <a:rPr lang="en-US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𝑒</m:t>
                        </m:r>
                      </m:e>
                      <m:sup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−</m:t>
                        </m:r>
                        <m:f>
                          <m:fPr>
                            <m:ctrlPr>
                              <a:rPr lang="en-US" i="1" dirty="0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fPr>
                          <m:num>
                            <m:r>
                              <a:rPr lang="en-US" b="0" i="1" dirty="0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𝑄</m:t>
                            </m:r>
                          </m:num>
                          <m:den>
                            <m:r>
                              <a:rPr lang="en-US" b="0" i="1" dirty="0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𝑅𝑇</m:t>
                            </m:r>
                          </m:den>
                        </m:f>
                      </m:sup>
                    </m:sSup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6" name="Rectangle 15">
                <a:extLst>
                  <a:ext uri="{FF2B5EF4-FFF2-40B4-BE49-F238E27FC236}">
                    <a16:creationId xmlns:a16="http://schemas.microsoft.com/office/drawing/2014/main" id="{B62AFA86-247F-4D4C-B595-43A41EAA1BF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1833" y="5745728"/>
                <a:ext cx="3128485" cy="481350"/>
              </a:xfrm>
              <a:prstGeom prst="rect">
                <a:avLst/>
              </a:prstGeom>
              <a:blipFill>
                <a:blip r:embed="rId7"/>
                <a:stretch>
                  <a:fillRect l="-1365" b="-2025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20DBC18A-7834-4F72-BE1C-86EABB5E611B}"/>
                  </a:ext>
                </a:extLst>
              </p:cNvPr>
              <p:cNvSpPr txBox="1"/>
              <p:nvPr/>
            </p:nvSpPr>
            <p:spPr>
              <a:xfrm>
                <a:off x="9787" y="6520844"/>
                <a:ext cx="7807960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*Nye 1957; </a:t>
                </a:r>
                <a:r>
                  <a:rPr lang="en-US" sz="1600" dirty="0" err="1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Cuffey</a:t>
                </a:r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600" i="1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et </a:t>
                </a:r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al., 2010.  Typically we use 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𝑛</m:t>
                    </m:r>
                    <m:r>
                      <a:rPr lang="en-US" sz="1600" i="1" dirty="0">
                        <a:solidFill>
                          <a:schemeClr val="bg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r>
                      <a:rPr lang="en-US" sz="1600" i="1" dirty="0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3</m:t>
                    </m:r>
                  </m:oMath>
                </a14:m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</p:txBody>
          </p:sp>
        </mc:Choice>
        <mc:Fallback xmlns="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20DBC18A-7834-4F72-BE1C-86EABB5E611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787" y="6520844"/>
                <a:ext cx="7807960" cy="338554"/>
              </a:xfrm>
              <a:prstGeom prst="rect">
                <a:avLst/>
              </a:prstGeom>
              <a:blipFill>
                <a:blip r:embed="rId8"/>
                <a:stretch>
                  <a:fillRect l="-469" t="-5455" b="-2363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TextBox 2">
            <a:extLst>
              <a:ext uri="{FF2B5EF4-FFF2-40B4-BE49-F238E27FC236}">
                <a16:creationId xmlns:a16="http://schemas.microsoft.com/office/drawing/2014/main" id="{AA51C2A2-26A1-4E57-9AD5-6C25C46E8986}"/>
              </a:ext>
            </a:extLst>
          </p:cNvPr>
          <p:cNvSpPr txBox="1"/>
          <p:nvPr/>
        </p:nvSpPr>
        <p:spPr>
          <a:xfrm>
            <a:off x="3601107" y="5815916"/>
            <a:ext cx="266390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Highly nonlinear rheology!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535867" y="933450"/>
            <a:ext cx="8037866" cy="646331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Ice behaves like a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very viscous non-Newtonian shear-thinning fluid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(like lava flow) and is modeled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quasi-statically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using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nonlinear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incompressible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Stokes equations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  <a:endParaRPr lang="en-US" sz="1600" b="1" i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201230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95907" y="-68911"/>
            <a:ext cx="70104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Stokes Ice Flow Equations</a:t>
            </a: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26733" y="1845539"/>
            <a:ext cx="3581400" cy="220744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6" name="Rectangle 5">
                <a:extLst>
                  <a:ext uri="{FF2B5EF4-FFF2-40B4-BE49-F238E27FC236}">
                    <a16:creationId xmlns:a16="http://schemas.microsoft.com/office/drawing/2014/main" id="{9F2AA931-B9EA-4551-A4C9-58A1EEF6F902}"/>
                  </a:ext>
                </a:extLst>
              </p:cNvPr>
              <p:cNvSpPr/>
              <p:nvPr/>
            </p:nvSpPr>
            <p:spPr>
              <a:xfrm>
                <a:off x="535867" y="2202064"/>
                <a:ext cx="2906308" cy="710194"/>
              </a:xfrm>
              <a:prstGeom prst="rect">
                <a:avLst/>
              </a:prstGeom>
              <a:solidFill>
                <a:srgbClr val="FFFF99"/>
              </a:solidFill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d>
                      <m:dPr>
                        <m:begChr m:val="{"/>
                        <m:endChr m:val=""/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eqArr>
                          <m:eqArrPr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eqArrPr>
                          <m:e>
                            <m:r>
                              <a:rPr lang="en-US" i="1">
                                <a:latin typeface="Cambria Math"/>
                              </a:rPr>
                              <m:t>−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∙</m:t>
                            </m:r>
                            <m:r>
                              <a:rPr lang="en-US" b="1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𝝉</m:t>
                            </m:r>
                            <m:r>
                              <a:rPr lang="en-US" b="1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+</m:t>
                            </m:r>
                            <m:r>
                              <a:rPr lang="en-US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𝛻</m:t>
                            </m:r>
                            <m:r>
                              <a:rPr lang="en-US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𝑝</m:t>
                            </m:r>
                            <m:r>
                              <a:rPr lang="en-US" i="1">
                                <a:latin typeface="Cambria Math"/>
                              </a:rPr>
                              <m:t>=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𝜌</m:t>
                            </m:r>
                            <m:r>
                              <a:rPr lang="en-US" b="1" i="1">
                                <a:latin typeface="Cambria Math"/>
                                <a:ea typeface="Cambria Math"/>
                              </a:rPr>
                              <m:t>𝒈</m:t>
                            </m:r>
                          </m:e>
                          <m:e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∙</m:t>
                            </m:r>
                            <m:r>
                              <a:rPr lang="en-US" b="1" i="1">
                                <a:latin typeface="Cambria Math"/>
                                <a:ea typeface="Cambria Math"/>
                              </a:rPr>
                              <m:t>𝒖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=0</m:t>
                            </m:r>
                          </m:e>
                        </m:eqArr>
                      </m:e>
                    </m:d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,    in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>
                        <a:latin typeface="Cambria Math"/>
                        <a:ea typeface="Cambria Math"/>
                      </a:rPr>
                      <m:t>Ω</m:t>
                    </m:r>
                  </m:oMath>
                </a14:m>
                <a:endParaRPr lang="en-US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6" name="Rectangle 5">
                <a:extLst>
                  <a:ext uri="{FF2B5EF4-FFF2-40B4-BE49-F238E27FC236}">
                    <a16:creationId xmlns:a16="http://schemas.microsoft.com/office/drawing/2014/main" id="{9F2AA931-B9EA-4551-A4C9-58A1EEF6F90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5867" y="2202064"/>
                <a:ext cx="2906308" cy="710194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Rectangle 12">
                <a:extLst>
                  <a:ext uri="{FF2B5EF4-FFF2-40B4-BE49-F238E27FC236}">
                    <a16:creationId xmlns:a16="http://schemas.microsoft.com/office/drawing/2014/main" id="{4BA42945-BBEA-4C39-A6D4-6ACBB47AE3FF}"/>
                  </a:ext>
                </a:extLst>
              </p:cNvPr>
              <p:cNvSpPr/>
              <p:nvPr/>
            </p:nvSpPr>
            <p:spPr>
              <a:xfrm>
                <a:off x="132217" y="3550801"/>
                <a:ext cx="3986219" cy="1431161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Fluid velocity vector: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sSub>
                          <m:sSubPr>
                            <m:ctrlP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1</m:t>
                            </m:r>
                          </m:sub>
                        </m:s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,</m:t>
                        </m:r>
                        <m:sSub>
                          <m:sSubPr>
                            <m:ctrlP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2</m:t>
                            </m:r>
                          </m:sub>
                        </m:s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,</m:t>
                        </m:r>
                        <m:sSub>
                          <m:sSubPr>
                            <m:ctrlP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3</m:t>
                            </m:r>
                          </m:sub>
                        </m:sSub>
                      </m:e>
                    </m:d>
                  </m:oMath>
                </a14:m>
                <a:endParaRPr lang="en-US" b="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Isotropic ice pressure: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𝑝</m:t>
                    </m:r>
                  </m:oMath>
                </a14:m>
                <a:endParaRPr lang="en-US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Deviatoric stress tensor: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𝝉</m:t>
                    </m:r>
                    <m:r>
                      <a:rPr lang="en-US" b="0" i="1" dirty="0">
                        <a:latin typeface="Cambria Math"/>
                      </a:rPr>
                      <m:t> = 2</m:t>
                    </m:r>
                    <m:r>
                      <a:rPr lang="en-US" b="0" i="1" dirty="0">
                        <a:latin typeface="Cambria Math"/>
                        <a:ea typeface="Cambria Math"/>
                      </a:rPr>
                      <m:t>𝜇</m:t>
                    </m:r>
                    <m:r>
                      <a:rPr lang="en-US" b="1" i="1" dirty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𝝐</m:t>
                    </m:r>
                  </m:oMath>
                </a14:m>
                <a:endParaRPr lang="en-US" b="1" i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endParaRPr lang="en-US" sz="17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Rectangle 12">
                <a:extLst>
                  <a:ext uri="{FF2B5EF4-FFF2-40B4-BE49-F238E27FC236}">
                    <a16:creationId xmlns:a16="http://schemas.microsoft.com/office/drawing/2014/main" id="{4BA42945-BBEA-4C39-A6D4-6ACBB47AE3FF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32217" y="3550801"/>
                <a:ext cx="3986219" cy="1431161"/>
              </a:xfrm>
              <a:prstGeom prst="rect">
                <a:avLst/>
              </a:prstGeom>
              <a:blipFill>
                <a:blip r:embed="rId4"/>
                <a:stretch>
                  <a:fillRect l="-1070" t="-21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Rectangle 13">
                <a:extLst>
                  <a:ext uri="{FF2B5EF4-FFF2-40B4-BE49-F238E27FC236}">
                    <a16:creationId xmlns:a16="http://schemas.microsoft.com/office/drawing/2014/main" id="{B0E8DC5B-5B6F-45C5-8770-0226A92116BC}"/>
                  </a:ext>
                </a:extLst>
              </p:cNvPr>
              <p:cNvSpPr/>
              <p:nvPr/>
            </p:nvSpPr>
            <p:spPr>
              <a:xfrm>
                <a:off x="128852" y="4668839"/>
                <a:ext cx="3922933" cy="60170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Strain rate tensor: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𝜖</m:t>
                    </m:r>
                    <m:r>
                      <m:rPr>
                        <m:sty m:val="p"/>
                      </m:rPr>
                      <a:rPr lang="en-US" baseline="-25000">
                        <a:latin typeface="Cambria Math"/>
                        <a:ea typeface="Cambria Math"/>
                      </a:rPr>
                      <m:t>ij</m:t>
                    </m:r>
                    <m:r>
                      <a:rPr lang="en-US">
                        <a:latin typeface="Cambria Math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i="1">
                            <a:latin typeface="Cambria Math"/>
                            <a:ea typeface="Cambria Math"/>
                          </a:rPr>
                          <m:t>1</m:t>
                        </m:r>
                      </m:num>
                      <m:den>
                        <m:r>
                          <a:rPr lang="en-US" i="1">
                            <a:latin typeface="Cambria Math"/>
                            <a:ea typeface="Cambria Math"/>
                          </a:rPr>
                          <m:t>2</m:t>
                        </m:r>
                      </m:den>
                    </m:f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f>
                          <m:f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num>
                          <m:den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den>
                        </m:f>
                        <m:r>
                          <a:rPr lang="en-US" i="1">
                            <a:latin typeface="Cambria Math"/>
                            <a:ea typeface="Cambria Math"/>
                          </a:rPr>
                          <m:t>+</m:t>
                        </m:r>
                        <m:f>
                          <m:f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num>
                          <m:den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den>
                        </m:f>
                      </m:e>
                    </m:d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4" name="Rectangle 13">
                <a:extLst>
                  <a:ext uri="{FF2B5EF4-FFF2-40B4-BE49-F238E27FC236}">
                    <a16:creationId xmlns:a16="http://schemas.microsoft.com/office/drawing/2014/main" id="{B0E8DC5B-5B6F-45C5-8770-0226A92116BC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8852" y="4668839"/>
                <a:ext cx="3922933" cy="601703"/>
              </a:xfrm>
              <a:prstGeom prst="rect">
                <a:avLst/>
              </a:prstGeom>
              <a:blipFill>
                <a:blip r:embed="rId5"/>
                <a:stretch>
                  <a:fillRect l="-93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Rectangle 14">
                <a:extLst>
                  <a:ext uri="{FF2B5EF4-FFF2-40B4-BE49-F238E27FC236}">
                    <a16:creationId xmlns:a16="http://schemas.microsoft.com/office/drawing/2014/main" id="{CA6596A3-AC97-4C34-85CC-D3631A780710}"/>
                  </a:ext>
                </a:extLst>
              </p:cNvPr>
              <p:cNvSpPr/>
              <p:nvPr/>
            </p:nvSpPr>
            <p:spPr>
              <a:xfrm>
                <a:off x="121307" y="5100081"/>
                <a:ext cx="5596789" cy="67999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Glen’s Law Viscosity*: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𝜇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i="1">
                            <a:latin typeface="Cambria Math"/>
                            <a:ea typeface="Cambria Math"/>
                          </a:rPr>
                          <m:t>1</m:t>
                        </m:r>
                      </m:num>
                      <m:den>
                        <m:r>
                          <a:rPr lang="en-US" i="1">
                            <a:latin typeface="Cambria Math"/>
                            <a:ea typeface="Cambria Math"/>
                          </a:rPr>
                          <m:t>2</m:t>
                        </m:r>
                      </m:den>
                    </m:f>
                    <m:sSup>
                      <m:sSup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sSupPr>
                      <m:e>
                        <m:sSup>
                          <m:sSup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pPr>
                          <m:e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𝐴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(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𝑇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)</m:t>
                            </m:r>
                          </m:e>
                          <m:sup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−</m:t>
                            </m:r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𝑛</m:t>
                                </m:r>
                              </m:den>
                            </m:f>
                          </m:sup>
                        </m:sSup>
                        <m:d>
                          <m:d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dPr>
                          <m:e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den>
                            </m:f>
                            <m:nary>
                              <m:naryPr>
                                <m:chr m:val="∑"/>
                                <m:supHide m:val="on"/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naryPr>
                              <m:sub>
                                <m:r>
                                  <m:rPr>
                                    <m:brk m:alnAt="7"/>
                                  </m:rP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  <m:sup/>
                              <m:e>
                                <m:r>
                                  <a:rPr lang="en-US" b="1" i="1">
                                    <a:latin typeface="Cambria Math"/>
                                    <a:ea typeface="Cambria Math"/>
                                  </a:rPr>
                                  <m:t>𝝐</m:t>
                                </m:r>
                                <m:r>
                                  <a:rPr lang="en-US" i="1" baseline="-25000">
                                    <a:latin typeface="Cambria Math"/>
                                    <a:ea typeface="Cambria Math"/>
                                  </a:rPr>
                                  <m:t>𝑖𝑗</m:t>
                                </m:r>
                                <m:r>
                                  <a:rPr lang="en-US" i="1" baseline="30000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e>
                            </m:nary>
                          </m:e>
                        </m:d>
                      </m:e>
                      <m:sup>
                        <m:d>
                          <m:d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dPr>
                          <m:e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𝑛</m:t>
                                </m:r>
                              </m:den>
                            </m:f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−</m:t>
                            </m:r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den>
                            </m:f>
                          </m:e>
                        </m:d>
                      </m:sup>
                    </m:sSup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5" name="Rectangle 14">
                <a:extLst>
                  <a:ext uri="{FF2B5EF4-FFF2-40B4-BE49-F238E27FC236}">
                    <a16:creationId xmlns:a16="http://schemas.microsoft.com/office/drawing/2014/main" id="{CA6596A3-AC97-4C34-85CC-D3631A78071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1307" y="5100081"/>
                <a:ext cx="5596789" cy="679994"/>
              </a:xfrm>
              <a:prstGeom prst="rect">
                <a:avLst/>
              </a:prstGeom>
              <a:blipFill>
                <a:blip r:embed="rId6"/>
                <a:stretch>
                  <a:fillRect l="-763" b="-450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6" name="Rectangle 15">
                <a:extLst>
                  <a:ext uri="{FF2B5EF4-FFF2-40B4-BE49-F238E27FC236}">
                    <a16:creationId xmlns:a16="http://schemas.microsoft.com/office/drawing/2014/main" id="{B62AFA86-247F-4D4C-B595-43A41EAA1BF2}"/>
                  </a:ext>
                </a:extLst>
              </p:cNvPr>
              <p:cNvSpPr/>
              <p:nvPr/>
            </p:nvSpPr>
            <p:spPr>
              <a:xfrm>
                <a:off x="151833" y="5745728"/>
                <a:ext cx="3128485" cy="481350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Flow factor: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𝐴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𝑇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)=</m:t>
                    </m:r>
                    <m:sSub>
                      <m:sSubPr>
                        <m:ctrlPr>
                          <a:rPr lang="en-US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𝐴</m:t>
                        </m:r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0</m:t>
                        </m:r>
                      </m:sub>
                    </m:sSub>
                    <m:sSup>
                      <m:sSupPr>
                        <m:ctrlPr>
                          <a:rPr lang="en-US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𝑒</m:t>
                        </m:r>
                      </m:e>
                      <m:sup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−</m:t>
                        </m:r>
                        <m:f>
                          <m:fPr>
                            <m:ctrlPr>
                              <a:rPr lang="en-US" i="1" dirty="0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fPr>
                          <m:num>
                            <m:r>
                              <a:rPr lang="en-US" b="0" i="1" dirty="0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𝑄</m:t>
                            </m:r>
                          </m:num>
                          <m:den>
                            <m:r>
                              <a:rPr lang="en-US" b="0" i="1" dirty="0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𝑅𝑇</m:t>
                            </m:r>
                          </m:den>
                        </m:f>
                      </m:sup>
                    </m:sSup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6" name="Rectangle 15">
                <a:extLst>
                  <a:ext uri="{FF2B5EF4-FFF2-40B4-BE49-F238E27FC236}">
                    <a16:creationId xmlns:a16="http://schemas.microsoft.com/office/drawing/2014/main" id="{B62AFA86-247F-4D4C-B595-43A41EAA1BF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1833" y="5745728"/>
                <a:ext cx="3128485" cy="481350"/>
              </a:xfrm>
              <a:prstGeom prst="rect">
                <a:avLst/>
              </a:prstGeom>
              <a:blipFill>
                <a:blip r:embed="rId7"/>
                <a:stretch>
                  <a:fillRect l="-1365" b="-2025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20DBC18A-7834-4F72-BE1C-86EABB5E611B}"/>
                  </a:ext>
                </a:extLst>
              </p:cNvPr>
              <p:cNvSpPr txBox="1"/>
              <p:nvPr/>
            </p:nvSpPr>
            <p:spPr>
              <a:xfrm>
                <a:off x="9787" y="6520844"/>
                <a:ext cx="7807960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*Nye 1957; </a:t>
                </a:r>
                <a:r>
                  <a:rPr lang="en-US" sz="1600" dirty="0" err="1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Cuffey</a:t>
                </a:r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600" i="1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et </a:t>
                </a:r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al., 2010.  Typically we use 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𝑛</m:t>
                    </m:r>
                    <m:r>
                      <a:rPr lang="en-US" sz="1600" i="1" dirty="0">
                        <a:solidFill>
                          <a:schemeClr val="bg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r>
                      <a:rPr lang="en-US" sz="1600" i="1" dirty="0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3</m:t>
                    </m:r>
                  </m:oMath>
                </a14:m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</p:txBody>
          </p:sp>
        </mc:Choice>
        <mc:Fallback xmlns="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20DBC18A-7834-4F72-BE1C-86EABB5E611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787" y="6520844"/>
                <a:ext cx="7807960" cy="338554"/>
              </a:xfrm>
              <a:prstGeom prst="rect">
                <a:avLst/>
              </a:prstGeom>
              <a:blipFill>
                <a:blip r:embed="rId8"/>
                <a:stretch>
                  <a:fillRect l="-469" t="-5455" b="-2363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" name="TextBox 1">
            <a:extLst>
              <a:ext uri="{FF2B5EF4-FFF2-40B4-BE49-F238E27FC236}">
                <a16:creationId xmlns:a16="http://schemas.microsoft.com/office/drawing/2014/main" id="{694FCDC9-1E45-409B-B077-8685F2211E1E}"/>
              </a:ext>
            </a:extLst>
          </p:cNvPr>
          <p:cNvSpPr txBox="1"/>
          <p:nvPr/>
        </p:nvSpPr>
        <p:spPr>
          <a:xfrm>
            <a:off x="5963361" y="4572000"/>
            <a:ext cx="2588333" cy="92333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00B05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 “Gold standard” model</a:t>
            </a:r>
          </a:p>
          <a:p>
            <a:endParaRPr lang="en-US" dirty="0">
              <a:solidFill>
                <a:srgbClr val="00B05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 …but very expensive!</a:t>
            </a:r>
            <a:endParaRPr lang="en-US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090E5E26-AA7F-4542-8C66-2EF0488285E2}"/>
              </a:ext>
            </a:extLst>
          </p:cNvPr>
          <p:cNvSpPr txBox="1"/>
          <p:nvPr/>
        </p:nvSpPr>
        <p:spPr>
          <a:xfrm>
            <a:off x="3601107" y="5815916"/>
            <a:ext cx="266390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Highly nonlinear rheology!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535867" y="933450"/>
            <a:ext cx="8037866" cy="646331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Ice behaves like a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very viscous non-Newtonian shear-thinning fluid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(like lava flow) and is modeled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quasi-statically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using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nonlinear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incompressible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Stokes equations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  <a:endParaRPr lang="en-US" sz="1600" b="1" i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099993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95907" y="-68911"/>
            <a:ext cx="70104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Stokes Ice Flow Equations</a:t>
            </a: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26733" y="1845539"/>
            <a:ext cx="3581400" cy="220744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6" name="Rectangle 5">
                <a:extLst>
                  <a:ext uri="{FF2B5EF4-FFF2-40B4-BE49-F238E27FC236}">
                    <a16:creationId xmlns:a16="http://schemas.microsoft.com/office/drawing/2014/main" id="{9F2AA931-B9EA-4551-A4C9-58A1EEF6F902}"/>
                  </a:ext>
                </a:extLst>
              </p:cNvPr>
              <p:cNvSpPr/>
              <p:nvPr/>
            </p:nvSpPr>
            <p:spPr>
              <a:xfrm>
                <a:off x="535867" y="2202064"/>
                <a:ext cx="2906308" cy="710194"/>
              </a:xfrm>
              <a:prstGeom prst="rect">
                <a:avLst/>
              </a:prstGeom>
              <a:solidFill>
                <a:srgbClr val="FFFF99"/>
              </a:solidFill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d>
                      <m:dPr>
                        <m:begChr m:val="{"/>
                        <m:endChr m:val=""/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eqArr>
                          <m:eqArrPr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eqArrPr>
                          <m:e>
                            <m:r>
                              <a:rPr lang="en-US" i="1">
                                <a:latin typeface="Cambria Math"/>
                              </a:rPr>
                              <m:t>−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∙</m:t>
                            </m:r>
                            <m:r>
                              <a:rPr lang="en-US" b="1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𝝉</m:t>
                            </m:r>
                            <m:r>
                              <a:rPr lang="en-US" b="1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+</m:t>
                            </m:r>
                            <m:r>
                              <a:rPr lang="en-US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𝛻</m:t>
                            </m:r>
                            <m:r>
                              <a:rPr lang="en-US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𝑝</m:t>
                            </m:r>
                            <m:r>
                              <a:rPr lang="en-US" i="1">
                                <a:latin typeface="Cambria Math"/>
                              </a:rPr>
                              <m:t>=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𝜌</m:t>
                            </m:r>
                            <m:r>
                              <a:rPr lang="en-US" b="1" i="1">
                                <a:latin typeface="Cambria Math"/>
                                <a:ea typeface="Cambria Math"/>
                              </a:rPr>
                              <m:t>𝒈</m:t>
                            </m:r>
                          </m:e>
                          <m:e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∙</m:t>
                            </m:r>
                            <m:r>
                              <a:rPr lang="en-US" b="1" i="1">
                                <a:latin typeface="Cambria Math"/>
                                <a:ea typeface="Cambria Math"/>
                              </a:rPr>
                              <m:t>𝒖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=0</m:t>
                            </m:r>
                          </m:e>
                        </m:eqArr>
                      </m:e>
                    </m:d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,    in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>
                        <a:latin typeface="Cambria Math"/>
                        <a:ea typeface="Cambria Math"/>
                      </a:rPr>
                      <m:t>Ω</m:t>
                    </m:r>
                  </m:oMath>
                </a14:m>
                <a:endParaRPr lang="en-US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6" name="Rectangle 5">
                <a:extLst>
                  <a:ext uri="{FF2B5EF4-FFF2-40B4-BE49-F238E27FC236}">
                    <a16:creationId xmlns:a16="http://schemas.microsoft.com/office/drawing/2014/main" id="{9F2AA931-B9EA-4551-A4C9-58A1EEF6F90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5867" y="2202064"/>
                <a:ext cx="2906308" cy="710194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Rectangle 12">
                <a:extLst>
                  <a:ext uri="{FF2B5EF4-FFF2-40B4-BE49-F238E27FC236}">
                    <a16:creationId xmlns:a16="http://schemas.microsoft.com/office/drawing/2014/main" id="{4BA42945-BBEA-4C39-A6D4-6ACBB47AE3FF}"/>
                  </a:ext>
                </a:extLst>
              </p:cNvPr>
              <p:cNvSpPr/>
              <p:nvPr/>
            </p:nvSpPr>
            <p:spPr>
              <a:xfrm>
                <a:off x="132217" y="3550801"/>
                <a:ext cx="3986219" cy="1431161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Fluid velocity vector: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sSub>
                          <m:sSubPr>
                            <m:ctrlP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1</m:t>
                            </m:r>
                          </m:sub>
                        </m:s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,</m:t>
                        </m:r>
                        <m:sSub>
                          <m:sSubPr>
                            <m:ctrlP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2</m:t>
                            </m:r>
                          </m:sub>
                        </m:s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,</m:t>
                        </m:r>
                        <m:sSub>
                          <m:sSubPr>
                            <m:ctrlP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3</m:t>
                            </m:r>
                          </m:sub>
                        </m:sSub>
                      </m:e>
                    </m:d>
                  </m:oMath>
                </a14:m>
                <a:endParaRPr lang="en-US" b="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Isotropic ice pressure: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𝑝</m:t>
                    </m:r>
                  </m:oMath>
                </a14:m>
                <a:endParaRPr lang="en-US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Deviatoric stress tensor: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𝝉</m:t>
                    </m:r>
                    <m:r>
                      <a:rPr lang="en-US" b="0" i="1" dirty="0">
                        <a:latin typeface="Cambria Math"/>
                      </a:rPr>
                      <m:t> = 2</m:t>
                    </m:r>
                    <m:r>
                      <a:rPr lang="en-US" b="0" i="1" dirty="0">
                        <a:latin typeface="Cambria Math"/>
                        <a:ea typeface="Cambria Math"/>
                      </a:rPr>
                      <m:t>𝜇</m:t>
                    </m:r>
                    <m:r>
                      <a:rPr lang="en-US" b="1" i="1" dirty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𝝐</m:t>
                    </m:r>
                  </m:oMath>
                </a14:m>
                <a:endParaRPr lang="en-US" b="1" i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endParaRPr lang="en-US" sz="17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Rectangle 12">
                <a:extLst>
                  <a:ext uri="{FF2B5EF4-FFF2-40B4-BE49-F238E27FC236}">
                    <a16:creationId xmlns:a16="http://schemas.microsoft.com/office/drawing/2014/main" id="{4BA42945-BBEA-4C39-A6D4-6ACBB47AE3FF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32217" y="3550801"/>
                <a:ext cx="3986219" cy="1431161"/>
              </a:xfrm>
              <a:prstGeom prst="rect">
                <a:avLst/>
              </a:prstGeom>
              <a:blipFill>
                <a:blip r:embed="rId4"/>
                <a:stretch>
                  <a:fillRect l="-1070" t="-21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Rectangle 13">
                <a:extLst>
                  <a:ext uri="{FF2B5EF4-FFF2-40B4-BE49-F238E27FC236}">
                    <a16:creationId xmlns:a16="http://schemas.microsoft.com/office/drawing/2014/main" id="{B0E8DC5B-5B6F-45C5-8770-0226A92116BC}"/>
                  </a:ext>
                </a:extLst>
              </p:cNvPr>
              <p:cNvSpPr/>
              <p:nvPr/>
            </p:nvSpPr>
            <p:spPr>
              <a:xfrm>
                <a:off x="128852" y="4668839"/>
                <a:ext cx="3922933" cy="60170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Strain rate tensor: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𝜖</m:t>
                    </m:r>
                    <m:r>
                      <m:rPr>
                        <m:sty m:val="p"/>
                      </m:rPr>
                      <a:rPr lang="en-US" baseline="-25000">
                        <a:latin typeface="Cambria Math"/>
                        <a:ea typeface="Cambria Math"/>
                      </a:rPr>
                      <m:t>ij</m:t>
                    </m:r>
                    <m:r>
                      <a:rPr lang="en-US">
                        <a:latin typeface="Cambria Math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i="1">
                            <a:latin typeface="Cambria Math"/>
                            <a:ea typeface="Cambria Math"/>
                          </a:rPr>
                          <m:t>1</m:t>
                        </m:r>
                      </m:num>
                      <m:den>
                        <m:r>
                          <a:rPr lang="en-US" i="1">
                            <a:latin typeface="Cambria Math"/>
                            <a:ea typeface="Cambria Math"/>
                          </a:rPr>
                          <m:t>2</m:t>
                        </m:r>
                      </m:den>
                    </m:f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f>
                          <m:f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num>
                          <m:den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den>
                        </m:f>
                        <m:r>
                          <a:rPr lang="en-US" i="1">
                            <a:latin typeface="Cambria Math"/>
                            <a:ea typeface="Cambria Math"/>
                          </a:rPr>
                          <m:t>+</m:t>
                        </m:r>
                        <m:f>
                          <m:f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num>
                          <m:den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den>
                        </m:f>
                      </m:e>
                    </m:d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4" name="Rectangle 13">
                <a:extLst>
                  <a:ext uri="{FF2B5EF4-FFF2-40B4-BE49-F238E27FC236}">
                    <a16:creationId xmlns:a16="http://schemas.microsoft.com/office/drawing/2014/main" id="{B0E8DC5B-5B6F-45C5-8770-0226A92116BC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8852" y="4668839"/>
                <a:ext cx="3922933" cy="601703"/>
              </a:xfrm>
              <a:prstGeom prst="rect">
                <a:avLst/>
              </a:prstGeom>
              <a:blipFill>
                <a:blip r:embed="rId5"/>
                <a:stretch>
                  <a:fillRect l="-93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Rectangle 14">
                <a:extLst>
                  <a:ext uri="{FF2B5EF4-FFF2-40B4-BE49-F238E27FC236}">
                    <a16:creationId xmlns:a16="http://schemas.microsoft.com/office/drawing/2014/main" id="{CA6596A3-AC97-4C34-85CC-D3631A780710}"/>
                  </a:ext>
                </a:extLst>
              </p:cNvPr>
              <p:cNvSpPr/>
              <p:nvPr/>
            </p:nvSpPr>
            <p:spPr>
              <a:xfrm>
                <a:off x="121307" y="5100081"/>
                <a:ext cx="5596789" cy="67999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Glen’s Law Viscosity*: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𝜇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i="1">
                            <a:latin typeface="Cambria Math"/>
                            <a:ea typeface="Cambria Math"/>
                          </a:rPr>
                          <m:t>1</m:t>
                        </m:r>
                      </m:num>
                      <m:den>
                        <m:r>
                          <a:rPr lang="en-US" i="1">
                            <a:latin typeface="Cambria Math"/>
                            <a:ea typeface="Cambria Math"/>
                          </a:rPr>
                          <m:t>2</m:t>
                        </m:r>
                      </m:den>
                    </m:f>
                    <m:sSup>
                      <m:sSup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sSupPr>
                      <m:e>
                        <m:sSup>
                          <m:sSup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pPr>
                          <m:e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𝐴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(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𝑇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)</m:t>
                            </m:r>
                          </m:e>
                          <m:sup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−</m:t>
                            </m:r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𝑛</m:t>
                                </m:r>
                              </m:den>
                            </m:f>
                          </m:sup>
                        </m:sSup>
                        <m:d>
                          <m:d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dPr>
                          <m:e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den>
                            </m:f>
                            <m:nary>
                              <m:naryPr>
                                <m:chr m:val="∑"/>
                                <m:supHide m:val="on"/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naryPr>
                              <m:sub>
                                <m:r>
                                  <m:rPr>
                                    <m:brk m:alnAt="7"/>
                                  </m:rP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  <m:sup/>
                              <m:e>
                                <m:r>
                                  <a:rPr lang="en-US" b="1" i="1">
                                    <a:latin typeface="Cambria Math"/>
                                    <a:ea typeface="Cambria Math"/>
                                  </a:rPr>
                                  <m:t>𝝐</m:t>
                                </m:r>
                                <m:r>
                                  <a:rPr lang="en-US" i="1" baseline="-25000">
                                    <a:latin typeface="Cambria Math"/>
                                    <a:ea typeface="Cambria Math"/>
                                  </a:rPr>
                                  <m:t>𝑖𝑗</m:t>
                                </m:r>
                                <m:r>
                                  <a:rPr lang="en-US" i="1" baseline="30000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e>
                            </m:nary>
                          </m:e>
                        </m:d>
                      </m:e>
                      <m:sup>
                        <m:d>
                          <m:d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dPr>
                          <m:e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𝑛</m:t>
                                </m:r>
                              </m:den>
                            </m:f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−</m:t>
                            </m:r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den>
                            </m:f>
                          </m:e>
                        </m:d>
                      </m:sup>
                    </m:sSup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5" name="Rectangle 14">
                <a:extLst>
                  <a:ext uri="{FF2B5EF4-FFF2-40B4-BE49-F238E27FC236}">
                    <a16:creationId xmlns:a16="http://schemas.microsoft.com/office/drawing/2014/main" id="{CA6596A3-AC97-4C34-85CC-D3631A78071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1307" y="5100081"/>
                <a:ext cx="5596789" cy="679994"/>
              </a:xfrm>
              <a:prstGeom prst="rect">
                <a:avLst/>
              </a:prstGeom>
              <a:blipFill>
                <a:blip r:embed="rId6"/>
                <a:stretch>
                  <a:fillRect l="-763" b="-450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6" name="Rectangle 15">
                <a:extLst>
                  <a:ext uri="{FF2B5EF4-FFF2-40B4-BE49-F238E27FC236}">
                    <a16:creationId xmlns:a16="http://schemas.microsoft.com/office/drawing/2014/main" id="{B62AFA86-247F-4D4C-B595-43A41EAA1BF2}"/>
                  </a:ext>
                </a:extLst>
              </p:cNvPr>
              <p:cNvSpPr/>
              <p:nvPr/>
            </p:nvSpPr>
            <p:spPr>
              <a:xfrm>
                <a:off x="151833" y="5745728"/>
                <a:ext cx="3128485" cy="481350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Flow factor: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𝐴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𝑇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)=</m:t>
                    </m:r>
                    <m:sSub>
                      <m:sSubPr>
                        <m:ctrlPr>
                          <a:rPr lang="en-US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𝐴</m:t>
                        </m:r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0</m:t>
                        </m:r>
                      </m:sub>
                    </m:sSub>
                    <m:sSup>
                      <m:sSupPr>
                        <m:ctrlPr>
                          <a:rPr lang="en-US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𝑒</m:t>
                        </m:r>
                      </m:e>
                      <m:sup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−</m:t>
                        </m:r>
                        <m:f>
                          <m:fPr>
                            <m:ctrlPr>
                              <a:rPr lang="en-US" i="1" dirty="0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fPr>
                          <m:num>
                            <m:r>
                              <a:rPr lang="en-US" b="0" i="1" dirty="0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𝑄</m:t>
                            </m:r>
                          </m:num>
                          <m:den>
                            <m:r>
                              <a:rPr lang="en-US" b="0" i="1" dirty="0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𝑅𝑇</m:t>
                            </m:r>
                          </m:den>
                        </m:f>
                      </m:sup>
                    </m:sSup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6" name="Rectangle 15">
                <a:extLst>
                  <a:ext uri="{FF2B5EF4-FFF2-40B4-BE49-F238E27FC236}">
                    <a16:creationId xmlns:a16="http://schemas.microsoft.com/office/drawing/2014/main" id="{B62AFA86-247F-4D4C-B595-43A41EAA1BF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1833" y="5745728"/>
                <a:ext cx="3128485" cy="481350"/>
              </a:xfrm>
              <a:prstGeom prst="rect">
                <a:avLst/>
              </a:prstGeom>
              <a:blipFill>
                <a:blip r:embed="rId7"/>
                <a:stretch>
                  <a:fillRect l="-1365" b="-2025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20DBC18A-7834-4F72-BE1C-86EABB5E611B}"/>
                  </a:ext>
                </a:extLst>
              </p:cNvPr>
              <p:cNvSpPr txBox="1"/>
              <p:nvPr/>
            </p:nvSpPr>
            <p:spPr>
              <a:xfrm>
                <a:off x="9787" y="6520844"/>
                <a:ext cx="7807960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*Nye 1957; </a:t>
                </a:r>
                <a:r>
                  <a:rPr lang="en-US" sz="1600" dirty="0" err="1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Cuffey</a:t>
                </a:r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600" i="1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et </a:t>
                </a:r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al., 2010.  Typically we use 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𝑛</m:t>
                    </m:r>
                    <m:r>
                      <a:rPr lang="en-US" sz="1600" i="1" dirty="0">
                        <a:solidFill>
                          <a:schemeClr val="bg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r>
                      <a:rPr lang="en-US" sz="1600" i="1" dirty="0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3</m:t>
                    </m:r>
                  </m:oMath>
                </a14:m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</p:txBody>
          </p:sp>
        </mc:Choice>
        <mc:Fallback xmlns="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20DBC18A-7834-4F72-BE1C-86EABB5E611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787" y="6520844"/>
                <a:ext cx="7807960" cy="338554"/>
              </a:xfrm>
              <a:prstGeom prst="rect">
                <a:avLst/>
              </a:prstGeom>
              <a:blipFill>
                <a:blip r:embed="rId8"/>
                <a:stretch>
                  <a:fillRect l="-469" t="-5455" b="-2363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" name="TextBox 1">
            <a:extLst>
              <a:ext uri="{FF2B5EF4-FFF2-40B4-BE49-F238E27FC236}">
                <a16:creationId xmlns:a16="http://schemas.microsoft.com/office/drawing/2014/main" id="{694FCDC9-1E45-409B-B077-8685F2211E1E}"/>
              </a:ext>
            </a:extLst>
          </p:cNvPr>
          <p:cNvSpPr txBox="1"/>
          <p:nvPr/>
        </p:nvSpPr>
        <p:spPr>
          <a:xfrm>
            <a:off x="5963361" y="4572000"/>
            <a:ext cx="2588333" cy="92333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00B05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 “Gold standard” model</a:t>
            </a:r>
          </a:p>
          <a:p>
            <a:endParaRPr lang="en-US" dirty="0">
              <a:solidFill>
                <a:srgbClr val="00B05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 …but very expensive!</a:t>
            </a:r>
            <a:endParaRPr lang="en-US" dirty="0">
              <a:solidFill>
                <a:srgbClr val="FF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56BBFF59-92BE-47FD-8D68-C54D261ACF69}"/>
              </a:ext>
            </a:extLst>
          </p:cNvPr>
          <p:cNvSpPr txBox="1"/>
          <p:nvPr/>
        </p:nvSpPr>
        <p:spPr>
          <a:xfrm>
            <a:off x="3601107" y="5815916"/>
            <a:ext cx="266390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Highly nonlinear rheology!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535867" y="933450"/>
            <a:ext cx="8037866" cy="646331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Ice behaves like a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very viscous non-Newtonian shear-thinning fluid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(like lava flow) and is modeled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quasi-statically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using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nonlinear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incompressible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Stokes equations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  <a:endParaRPr lang="en-US" sz="1600" b="1" i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427239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0" y="25050"/>
            <a:ext cx="9038375" cy="748854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First Order (FO) Stokes/Blatter-</a:t>
            </a:r>
            <a:r>
              <a:rPr lang="en-US" sz="3600" dirty="0" err="1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Pattyn</a:t>
            </a:r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Model*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59411F75-7913-4BE4-8BF6-F1477B7F7A79}"/>
                  </a:ext>
                </a:extLst>
              </p:cNvPr>
              <p:cNvSpPr txBox="1"/>
              <p:nvPr/>
            </p:nvSpPr>
            <p:spPr>
              <a:xfrm>
                <a:off x="2494987" y="1052232"/>
                <a:ext cx="2514600" cy="400110"/>
              </a:xfrm>
              <a:prstGeom prst="rect">
                <a:avLst/>
              </a:prstGeom>
              <a:solidFill>
                <a:srgbClr val="FFFF99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Stokes(</a:t>
                </a:r>
                <a14:m>
                  <m:oMath xmlns:m="http://schemas.openxmlformats.org/officeDocument/2006/math">
                    <m:r>
                      <a:rPr lang="en-US" sz="2000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  <m:r>
                      <a:rPr lang="en-US" sz="20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r>
                      <a:rPr lang="en-US" sz="20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𝑝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) in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00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Ω</m:t>
                    </m:r>
                    <m:r>
                      <a:rPr lang="el-GR" sz="200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∈</m:t>
                    </m:r>
                    <m:sSup>
                      <m:sSupPr>
                        <m:ctrlPr>
                          <a:rPr lang="el-GR" sz="20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l-GR" sz="20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ℝ</m:t>
                        </m:r>
                      </m:e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3</m:t>
                        </m:r>
                      </m:sup>
                    </m:sSup>
                  </m:oMath>
                </a14:m>
                <a:endParaRPr lang="en-US" sz="2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59411F75-7913-4BE4-8BF6-F1477B7F7A7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494987" y="1052232"/>
                <a:ext cx="2514600" cy="400110"/>
              </a:xfrm>
              <a:prstGeom prst="rect">
                <a:avLst/>
              </a:prstGeom>
              <a:blipFill>
                <a:blip r:embed="rId2"/>
                <a:stretch>
                  <a:fillRect l="-2421" t="-9231" b="-2769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12DAAD76-56AE-4C99-86C2-4EAA9EF4E078}"/>
                  </a:ext>
                </a:extLst>
              </p:cNvPr>
              <p:cNvSpPr txBox="1"/>
              <p:nvPr/>
            </p:nvSpPr>
            <p:spPr>
              <a:xfrm>
                <a:off x="6172200" y="1252287"/>
                <a:ext cx="182879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b="1" i="1" dirty="0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𝒖</m:t>
                      </m:r>
                      <m:r>
                        <a:rPr lang="en-US" sz="140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≡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𝑢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, 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𝑣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,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𝑤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12DAAD76-56AE-4C99-86C2-4EAA9EF4E07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72200" y="1252287"/>
                <a:ext cx="1828799" cy="307777"/>
              </a:xfrm>
              <a:prstGeom prst="rect">
                <a:avLst/>
              </a:prstGeom>
              <a:blipFill>
                <a:blip r:embed="rId4"/>
                <a:stretch>
                  <a:fillRect b="-784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FCD3D8C3-59E3-44F3-A7FD-B16AE8CBD33E}"/>
                  </a:ext>
                </a:extLst>
              </p:cNvPr>
              <p:cNvSpPr txBox="1"/>
              <p:nvPr/>
            </p:nvSpPr>
            <p:spPr>
              <a:xfrm>
                <a:off x="4887174" y="1628023"/>
                <a:ext cx="4133849" cy="11151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𝝐</m:t>
                      </m:r>
                      <m:d>
                        <m:dPr>
                          <m:ctrlPr>
                            <a:rPr lang="en-US" sz="1400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400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𝒖</m:t>
                          </m:r>
                        </m:e>
                      </m:d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d>
                        <m:dPr>
                          <m:ctrlP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f>
                            <m:fPr>
                              <m:type m:val="noBar"/>
                              <m:ctrlPr>
                                <a:rPr lang="en-US" sz="14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fPr>
                            <m:num>
                              <m:sSub>
                                <m:sSubPr>
                                  <m:ctrlP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𝑥</m:t>
                                  </m:r>
                                </m:sub>
                              </m:sSub>
                            </m:num>
                            <m:den>
                              <m:eqArr>
                                <m:eqArrPr>
                                  <m:ctrlP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eqArrPr>
                                <m:e>
                                  <m:f>
                                    <m:fPr>
                                      <m:ctrlP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fPr>
                                    <m:num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1</m:t>
                                      </m:r>
                                    </m:num>
                                    <m:den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2</m:t>
                                      </m:r>
                                    </m:den>
                                  </m:f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(</m:t>
                                  </m:r>
                                  <m:sSub>
                                    <m:sSubPr>
                                      <m:ctrlP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𝑢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𝑦</m:t>
                                      </m:r>
                                    </m:sub>
                                  </m:sSub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+</m:t>
                                  </m:r>
                                  <m:sSub>
                                    <m:sSubPr>
                                      <m:ctrlP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𝑣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𝑥</m:t>
                                      </m:r>
                                    </m:sub>
                                  </m:sSub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)</m:t>
                                  </m:r>
                                </m:e>
                                <m:e>
                                  <m:f>
                                    <m:f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fPr>
                                    <m:num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1</m:t>
                                      </m:r>
                                    </m:num>
                                    <m:den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2</m:t>
                                      </m:r>
                                    </m:den>
                                  </m:f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(</m:t>
                                  </m:r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𝑢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𝑧</m:t>
                                      </m:r>
                                    </m:sub>
                                  </m:s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+</m:t>
                                  </m:r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𝑤</m:t>
                                      </m:r>
                                    </m:e>
                                    <m:sub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𝑥</m:t>
                                      </m:r>
                                    </m:sub>
                                  </m:s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)</m:t>
                                  </m:r>
                                </m:e>
                              </m:eqArr>
                              <m:r>
                                <a:rPr lang="en-US" sz="1400" b="0" i="1" smtClean="0">
                                  <a:latin typeface="Cambria Math" panose="02040503050406030204" pitchFamily="18" charset="0"/>
                                </a:rPr>
                                <m:t>  </m:t>
                              </m:r>
                            </m:den>
                          </m:f>
                          <m:f>
                            <m:fPr>
                              <m:type m:val="noBar"/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fPr>
                            <m:num>
                              <m:f>
                                <m:f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2</m:t>
                                  </m:r>
                                </m:den>
                              </m:f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(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𝑦</m:t>
                                  </m:r>
                                </m:sub>
                              </m:sSub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+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𝑣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𝑥</m:t>
                                  </m:r>
                                </m:sub>
                              </m:sSub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)</m:t>
                              </m:r>
                            </m:num>
                            <m:den>
                              <m:eqArr>
                                <m:eqArr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eqArrPr>
                                <m:e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𝑣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𝑦</m:t>
                                      </m:r>
                                    </m:sub>
                                  </m:sSub>
                                </m:e>
                                <m:e>
                                  <m:f>
                                    <m:f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fPr>
                                    <m:num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1</m:t>
                                      </m:r>
                                    </m:num>
                                    <m:den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2</m:t>
                                      </m:r>
                                    </m:den>
                                  </m:f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(</m:t>
                                  </m:r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𝑣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𝑧</m:t>
                                      </m:r>
                                    </m:sub>
                                  </m:s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+</m:t>
                                  </m:r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𝑤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𝑦</m:t>
                                      </m:r>
                                    </m:sub>
                                  </m:s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)</m:t>
                                  </m:r>
                                </m:e>
                              </m:eqArr>
                            </m:den>
                          </m:f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   </m:t>
                          </m:r>
                          <m:f>
                            <m:fPr>
                              <m:type m:val="noBar"/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fPr>
                            <m:num>
                              <m:f>
                                <m:f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2</m:t>
                                  </m:r>
                                </m:den>
                              </m:f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(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𝑧</m:t>
                                  </m:r>
                                </m:sub>
                              </m:sSub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+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𝑤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𝑥</m:t>
                                  </m:r>
                                </m:sub>
                              </m:sSub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)</m:t>
                              </m:r>
                            </m:num>
                            <m:den>
                              <m:eqArr>
                                <m:eqArr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eqArrPr>
                                <m:e>
                                  <m:f>
                                    <m:f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fPr>
                                    <m:num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1</m:t>
                                      </m:r>
                                    </m:num>
                                    <m:den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2</m:t>
                                      </m:r>
                                    </m:den>
                                  </m:f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(</m:t>
                                  </m:r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𝑣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𝑧</m:t>
                                      </m:r>
                                    </m:sub>
                                  </m:s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+</m:t>
                                  </m:r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𝑤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𝑦</m:t>
                                      </m:r>
                                    </m:sub>
                                  </m:s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)</m:t>
                                  </m:r>
                                </m:e>
                                <m:e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𝑤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𝑧</m:t>
                                      </m:r>
                                    </m:sub>
                                  </m:sSub>
                                </m:e>
                              </m:eqArr>
                            </m:den>
                          </m:f>
                        </m:e>
                      </m:d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FCD3D8C3-59E3-44F3-A7FD-B16AE8CBD33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87174" y="1628023"/>
                <a:ext cx="4133849" cy="1115177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5E92AD5A-362E-40DD-A000-1FDDC1796758}"/>
                  </a:ext>
                </a:extLst>
              </p:cNvPr>
              <p:cNvSpPr txBox="1"/>
              <p:nvPr/>
            </p:nvSpPr>
            <p:spPr>
              <a:xfrm>
                <a:off x="5791200" y="2856570"/>
                <a:ext cx="2743200" cy="32476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b="0" i="1" smtClean="0">
                          <a:latin typeface="Cambria Math" panose="02040503050406030204" pitchFamily="18" charset="0"/>
                        </a:rPr>
                        <m:t>𝑝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𝜌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𝑔</m:t>
                      </m:r>
                      <m:d>
                        <m:dPr>
                          <m:ctrlP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𝑠</m:t>
                          </m:r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−</m:t>
                          </m:r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𝑧</m:t>
                          </m:r>
                        </m:e>
                      </m:d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−2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𝜇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</m:t>
                      </m:r>
                      <m:sSub>
                        <m:sSubPr>
                          <m:ctrlP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𝑢</m:t>
                          </m:r>
                        </m:e>
                        <m:sub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𝑥</m:t>
                          </m:r>
                        </m:sub>
                      </m:sSub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sSub>
                        <m:sSubPr>
                          <m:ctrlP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𝑣</m:t>
                          </m:r>
                        </m:e>
                        <m:sub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𝑦</m:t>
                          </m:r>
                        </m:sub>
                      </m:sSub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5E92AD5A-362E-40DD-A000-1FDDC179675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91200" y="2856570"/>
                <a:ext cx="2743200" cy="324769"/>
              </a:xfrm>
              <a:prstGeom prst="rect">
                <a:avLst/>
              </a:prstGeom>
              <a:blipFill>
                <a:blip r:embed="rId6"/>
                <a:stretch>
                  <a:fillRect b="-377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8" name="TextBox 27">
            <a:extLst>
              <a:ext uri="{FF2B5EF4-FFF2-40B4-BE49-F238E27FC236}">
                <a16:creationId xmlns:a16="http://schemas.microsoft.com/office/drawing/2014/main" id="{80019370-97DF-4310-BB1F-8633D89DEEE1}"/>
              </a:ext>
            </a:extLst>
          </p:cNvPr>
          <p:cNvSpPr txBox="1"/>
          <p:nvPr/>
        </p:nvSpPr>
        <p:spPr>
          <a:xfrm>
            <a:off x="0" y="6505111"/>
            <a:ext cx="4191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Pattyn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2003; Blatter, 1995.</a:t>
            </a:r>
          </a:p>
        </p:txBody>
      </p:sp>
    </p:spTree>
    <p:extLst>
      <p:ext uri="{BB962C8B-B14F-4D97-AF65-F5344CB8AC3E}">
        <p14:creationId xmlns:p14="http://schemas.microsoft.com/office/powerpoint/2010/main" val="395414766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0" y="25050"/>
            <a:ext cx="9038375" cy="748854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First Order (FO) Stokes/Blatter-</a:t>
            </a:r>
            <a:r>
              <a:rPr lang="en-US" sz="3600" dirty="0" err="1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Pattyn</a:t>
            </a:r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Model*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59411F75-7913-4BE4-8BF6-F1477B7F7A79}"/>
                  </a:ext>
                </a:extLst>
              </p:cNvPr>
              <p:cNvSpPr txBox="1"/>
              <p:nvPr/>
            </p:nvSpPr>
            <p:spPr>
              <a:xfrm>
                <a:off x="2494987" y="1052232"/>
                <a:ext cx="2514600" cy="400110"/>
              </a:xfrm>
              <a:prstGeom prst="rect">
                <a:avLst/>
              </a:prstGeom>
              <a:solidFill>
                <a:srgbClr val="FFFF99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Stokes(</a:t>
                </a:r>
                <a14:m>
                  <m:oMath xmlns:m="http://schemas.openxmlformats.org/officeDocument/2006/math">
                    <m:r>
                      <a:rPr lang="en-US" sz="2000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  <m:r>
                      <a:rPr lang="en-US" sz="20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r>
                      <a:rPr lang="en-US" sz="20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𝑝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) in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00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Ω</m:t>
                    </m:r>
                    <m:r>
                      <a:rPr lang="el-GR" sz="200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∈</m:t>
                    </m:r>
                    <m:sSup>
                      <m:sSupPr>
                        <m:ctrlPr>
                          <a:rPr lang="el-GR" sz="20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l-GR" sz="20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ℝ</m:t>
                        </m:r>
                      </m:e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3</m:t>
                        </m:r>
                      </m:sup>
                    </m:sSup>
                  </m:oMath>
                </a14:m>
                <a:endParaRPr lang="en-US" sz="2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59411F75-7913-4BE4-8BF6-F1477B7F7A7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494987" y="1052232"/>
                <a:ext cx="2514600" cy="400110"/>
              </a:xfrm>
              <a:prstGeom prst="rect">
                <a:avLst/>
              </a:prstGeom>
              <a:blipFill>
                <a:blip r:embed="rId2"/>
                <a:stretch>
                  <a:fillRect l="-2421" t="-9231" b="-2769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3A00E151-2F6B-447D-A60B-BCD39DAFC4F8}"/>
                  </a:ext>
                </a:extLst>
              </p:cNvPr>
              <p:cNvSpPr txBox="1"/>
              <p:nvPr/>
            </p:nvSpPr>
            <p:spPr>
              <a:xfrm>
                <a:off x="2399548" y="3143309"/>
                <a:ext cx="2895596" cy="400110"/>
              </a:xfrm>
              <a:prstGeom prst="rect">
                <a:avLst/>
              </a:prstGeom>
              <a:solidFill>
                <a:srgbClr val="FFCC99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FO Stokes(</a:t>
                </a:r>
                <a14:m>
                  <m:oMath xmlns:m="http://schemas.openxmlformats.org/officeDocument/2006/math">
                    <m:r>
                      <a:rPr lang="en-US" sz="20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𝑢</m:t>
                    </m:r>
                    <m:r>
                      <a:rPr lang="en-US" sz="20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r>
                      <a:rPr lang="en-US" sz="20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𝑣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) in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00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Ω</m:t>
                    </m:r>
                    <m:r>
                      <a:rPr lang="el-GR" sz="200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∈</m:t>
                    </m:r>
                    <m:sSup>
                      <m:sSupPr>
                        <m:ctrlPr>
                          <a:rPr lang="el-GR" sz="20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l-GR" sz="20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ℝ</m:t>
                        </m:r>
                      </m:e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3</m:t>
                        </m:r>
                      </m:sup>
                    </m:sSup>
                  </m:oMath>
                </a14:m>
                <a:endParaRPr lang="en-US" sz="2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3A00E151-2F6B-447D-A60B-BCD39DAFC4F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399548" y="3143309"/>
                <a:ext cx="2895596" cy="400110"/>
              </a:xfrm>
              <a:prstGeom prst="rect">
                <a:avLst/>
              </a:prstGeom>
              <a:blipFill>
                <a:blip r:embed="rId3"/>
                <a:stretch>
                  <a:fillRect l="-1053" t="-9231" b="-2769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FF222EF5-65D9-4567-85E8-043AF50AC79C}"/>
              </a:ext>
            </a:extLst>
          </p:cNvPr>
          <p:cNvCxnSpPr>
            <a:cxnSpLocks/>
            <a:endCxn id="21" idx="0"/>
          </p:cNvCxnSpPr>
          <p:nvPr/>
        </p:nvCxnSpPr>
        <p:spPr>
          <a:xfrm>
            <a:off x="3847346" y="1480712"/>
            <a:ext cx="0" cy="1662597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TextBox 18">
            <a:extLst>
              <a:ext uri="{FF2B5EF4-FFF2-40B4-BE49-F238E27FC236}">
                <a16:creationId xmlns:a16="http://schemas.microsoft.com/office/drawing/2014/main" id="{E56F304A-6B8E-4430-BB53-6CB347CD5BB1}"/>
              </a:ext>
            </a:extLst>
          </p:cNvPr>
          <p:cNvSpPr txBox="1"/>
          <p:nvPr/>
        </p:nvSpPr>
        <p:spPr>
          <a:xfrm>
            <a:off x="41881" y="1581467"/>
            <a:ext cx="3505182" cy="12618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Hydrostatic approximation </a:t>
            </a:r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+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scaling argument </a:t>
            </a:r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based on the fact that ice sheets are thin and </a:t>
            </a:r>
            <a:r>
              <a:rPr lang="en-US" i="1" dirty="0" err="1">
                <a:latin typeface="Calibri" panose="020F0502020204030204" pitchFamily="34" charset="0"/>
                <a:cs typeface="Calibri" panose="020F0502020204030204" pitchFamily="34" charset="0"/>
              </a:rPr>
              <a:t>normals</a:t>
            </a:r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 are almost vertical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12DAAD76-56AE-4C99-86C2-4EAA9EF4E078}"/>
                  </a:ext>
                </a:extLst>
              </p:cNvPr>
              <p:cNvSpPr txBox="1"/>
              <p:nvPr/>
            </p:nvSpPr>
            <p:spPr>
              <a:xfrm>
                <a:off x="6172200" y="1252287"/>
                <a:ext cx="182879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b="1" i="1" dirty="0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𝒖</m:t>
                      </m:r>
                      <m:r>
                        <a:rPr lang="en-US" sz="140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≡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𝑢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, 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𝑣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,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𝑤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12DAAD76-56AE-4C99-86C2-4EAA9EF4E07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72200" y="1252287"/>
                <a:ext cx="1828799" cy="307777"/>
              </a:xfrm>
              <a:prstGeom prst="rect">
                <a:avLst/>
              </a:prstGeom>
              <a:blipFill>
                <a:blip r:embed="rId4"/>
                <a:stretch>
                  <a:fillRect b="-784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FCD3D8C3-59E3-44F3-A7FD-B16AE8CBD33E}"/>
                  </a:ext>
                </a:extLst>
              </p:cNvPr>
              <p:cNvSpPr txBox="1"/>
              <p:nvPr/>
            </p:nvSpPr>
            <p:spPr>
              <a:xfrm>
                <a:off x="4887174" y="1628023"/>
                <a:ext cx="4133849" cy="11151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𝝐</m:t>
                      </m:r>
                      <m:d>
                        <m:dPr>
                          <m:ctrlPr>
                            <a:rPr lang="en-US" sz="1400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400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𝒖</m:t>
                          </m:r>
                        </m:e>
                      </m:d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d>
                        <m:dPr>
                          <m:ctrlP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f>
                            <m:fPr>
                              <m:type m:val="noBar"/>
                              <m:ctrlPr>
                                <a:rPr lang="en-US" sz="14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fPr>
                            <m:num>
                              <m:sSub>
                                <m:sSubPr>
                                  <m:ctrlP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𝑥</m:t>
                                  </m:r>
                                </m:sub>
                              </m:sSub>
                            </m:num>
                            <m:den>
                              <m:eqArr>
                                <m:eqArrPr>
                                  <m:ctrlP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eqArrPr>
                                <m:e>
                                  <m:f>
                                    <m:fPr>
                                      <m:ctrlP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fPr>
                                    <m:num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1</m:t>
                                      </m:r>
                                    </m:num>
                                    <m:den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2</m:t>
                                      </m:r>
                                    </m:den>
                                  </m:f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(</m:t>
                                  </m:r>
                                  <m:sSub>
                                    <m:sSubPr>
                                      <m:ctrlP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𝑢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𝑦</m:t>
                                      </m:r>
                                    </m:sub>
                                  </m:sSub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+</m:t>
                                  </m:r>
                                  <m:sSub>
                                    <m:sSubPr>
                                      <m:ctrlP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𝑣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𝑥</m:t>
                                      </m:r>
                                    </m:sub>
                                  </m:sSub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)</m:t>
                                  </m:r>
                                </m:e>
                                <m:e>
                                  <m:f>
                                    <m:f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fPr>
                                    <m:num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1</m:t>
                                      </m:r>
                                    </m:num>
                                    <m:den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2</m:t>
                                      </m:r>
                                    </m:den>
                                  </m:f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(</m:t>
                                  </m:r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𝑢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𝑧</m:t>
                                      </m:r>
                                    </m:sub>
                                  </m:s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+</m:t>
                                  </m:r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𝑤</m:t>
                                      </m:r>
                                    </m:e>
                                    <m:sub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𝑥</m:t>
                                      </m:r>
                                    </m:sub>
                                  </m:s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)</m:t>
                                  </m:r>
                                </m:e>
                              </m:eqArr>
                              <m:r>
                                <a:rPr lang="en-US" sz="1400" b="0" i="1" smtClean="0">
                                  <a:latin typeface="Cambria Math" panose="02040503050406030204" pitchFamily="18" charset="0"/>
                                </a:rPr>
                                <m:t>  </m:t>
                              </m:r>
                            </m:den>
                          </m:f>
                          <m:f>
                            <m:fPr>
                              <m:type m:val="noBar"/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fPr>
                            <m:num>
                              <m:f>
                                <m:f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2</m:t>
                                  </m:r>
                                </m:den>
                              </m:f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(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𝑦</m:t>
                                  </m:r>
                                </m:sub>
                              </m:sSub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+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𝑣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𝑥</m:t>
                                  </m:r>
                                </m:sub>
                              </m:sSub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)</m:t>
                              </m:r>
                            </m:num>
                            <m:den>
                              <m:eqArr>
                                <m:eqArr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eqArrPr>
                                <m:e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𝑣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𝑦</m:t>
                                      </m:r>
                                    </m:sub>
                                  </m:sSub>
                                </m:e>
                                <m:e>
                                  <m:f>
                                    <m:f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fPr>
                                    <m:num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1</m:t>
                                      </m:r>
                                    </m:num>
                                    <m:den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2</m:t>
                                      </m:r>
                                    </m:den>
                                  </m:f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(</m:t>
                                  </m:r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𝑣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𝑧</m:t>
                                      </m:r>
                                    </m:sub>
                                  </m:s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+</m:t>
                                  </m:r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𝑤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𝑦</m:t>
                                      </m:r>
                                    </m:sub>
                                  </m:s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)</m:t>
                                  </m:r>
                                </m:e>
                              </m:eqArr>
                            </m:den>
                          </m:f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   </m:t>
                          </m:r>
                          <m:f>
                            <m:fPr>
                              <m:type m:val="noBar"/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fPr>
                            <m:num>
                              <m:f>
                                <m:f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2</m:t>
                                  </m:r>
                                </m:den>
                              </m:f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(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𝑧</m:t>
                                  </m:r>
                                </m:sub>
                              </m:sSub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+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𝑤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𝑥</m:t>
                                  </m:r>
                                </m:sub>
                              </m:sSub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)</m:t>
                              </m:r>
                            </m:num>
                            <m:den>
                              <m:eqArr>
                                <m:eqArr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eqArrPr>
                                <m:e>
                                  <m:f>
                                    <m:f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fPr>
                                    <m:num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1</m:t>
                                      </m:r>
                                    </m:num>
                                    <m:den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2</m:t>
                                      </m:r>
                                    </m:den>
                                  </m:f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(</m:t>
                                  </m:r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𝑣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𝑧</m:t>
                                      </m:r>
                                    </m:sub>
                                  </m:s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+</m:t>
                                  </m:r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𝑤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𝑦</m:t>
                                      </m:r>
                                    </m:sub>
                                  </m:s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)</m:t>
                                  </m:r>
                                </m:e>
                                <m:e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𝑤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𝑧</m:t>
                                      </m:r>
                                    </m:sub>
                                  </m:sSub>
                                </m:e>
                              </m:eqArr>
                            </m:den>
                          </m:f>
                        </m:e>
                      </m:d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FCD3D8C3-59E3-44F3-A7FD-B16AE8CBD33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87174" y="1628023"/>
                <a:ext cx="4133849" cy="1115177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5E92AD5A-362E-40DD-A000-1FDDC1796758}"/>
                  </a:ext>
                </a:extLst>
              </p:cNvPr>
              <p:cNvSpPr txBox="1"/>
              <p:nvPr/>
            </p:nvSpPr>
            <p:spPr>
              <a:xfrm>
                <a:off x="5791200" y="2856570"/>
                <a:ext cx="2743200" cy="32476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b="0" i="1" smtClean="0">
                          <a:latin typeface="Cambria Math" panose="02040503050406030204" pitchFamily="18" charset="0"/>
                        </a:rPr>
                        <m:t>𝑝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𝜌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𝑔</m:t>
                      </m:r>
                      <m:d>
                        <m:dPr>
                          <m:ctrlP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𝑠</m:t>
                          </m:r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−</m:t>
                          </m:r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𝑧</m:t>
                          </m:r>
                        </m:e>
                      </m:d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−2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𝜇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</m:t>
                      </m:r>
                      <m:sSub>
                        <m:sSubPr>
                          <m:ctrlP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𝑢</m:t>
                          </m:r>
                        </m:e>
                        <m:sub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𝑥</m:t>
                          </m:r>
                        </m:sub>
                      </m:sSub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sSub>
                        <m:sSubPr>
                          <m:ctrlP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𝑣</m:t>
                          </m:r>
                        </m:e>
                        <m:sub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𝑦</m:t>
                          </m:r>
                        </m:sub>
                      </m:sSub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5E92AD5A-362E-40DD-A000-1FDDC179675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91200" y="2856570"/>
                <a:ext cx="2743200" cy="324769"/>
              </a:xfrm>
              <a:prstGeom prst="rect">
                <a:avLst/>
              </a:prstGeom>
              <a:blipFill>
                <a:blip r:embed="rId6"/>
                <a:stretch>
                  <a:fillRect b="-377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6" name="Rectangle 25">
                <a:extLst>
                  <a:ext uri="{FF2B5EF4-FFF2-40B4-BE49-F238E27FC236}">
                    <a16:creationId xmlns:a16="http://schemas.microsoft.com/office/drawing/2014/main" id="{1F8568B9-66DE-4E4A-B039-BC786A149C86}"/>
                  </a:ext>
                </a:extLst>
              </p:cNvPr>
              <p:cNvSpPr/>
              <p:nvPr/>
            </p:nvSpPr>
            <p:spPr>
              <a:xfrm>
                <a:off x="5535893" y="3489833"/>
                <a:ext cx="3554435" cy="8971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̇"/>
                          <m:ctrlPr>
                            <a:rPr lang="en-US" sz="14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accPr>
                        <m:e>
                          <m:r>
                            <a:rPr lang="en-US" sz="1400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𝝐</m:t>
                          </m:r>
                        </m:e>
                      </m:acc>
                      <m:d>
                        <m:dPr>
                          <m:ctrlPr>
                            <a:rPr lang="en-US" sz="14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4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𝑢</m:t>
                          </m:r>
                          <m:r>
                            <a:rPr lang="en-US" sz="14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,</m:t>
                          </m:r>
                          <m:r>
                            <a:rPr lang="en-US" sz="14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𝑣</m:t>
                          </m:r>
                        </m:e>
                      </m:d>
                      <m:r>
                        <a:rPr lang="en-US" sz="14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d>
                        <m:dPr>
                          <m:ctrlPr>
                            <a:rPr lang="en-US" sz="14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f>
                            <m:fPr>
                              <m:type m:val="noBar"/>
                              <m:ctrlPr>
                                <a:rPr lang="en-US" sz="140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2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𝑥</m:t>
                                  </m:r>
                                </m:sub>
                              </m:sSub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+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𝑣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𝑦</m:t>
                                  </m:r>
                                </m:sub>
                              </m:sSub>
                              <m:r>
                                <a:rPr lang="en-US" sz="14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 </m:t>
                              </m:r>
                            </m:num>
                            <m:den>
                              <m:f>
                                <m:fPr>
                                  <m:ctrlPr>
                                    <a:rPr lang="en-US" sz="140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2</m:t>
                                  </m:r>
                                </m:den>
                              </m:f>
                              <m:r>
                                <a:rPr lang="en-US" sz="14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(</m:t>
                              </m:r>
                              <m:sSub>
                                <m:sSubPr>
                                  <m:ctrlP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𝑦</m:t>
                                  </m:r>
                                </m:sub>
                              </m:sSub>
                              <m:r>
                                <a:rPr lang="en-US" sz="14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+</m:t>
                              </m:r>
                              <m:sSub>
                                <m:sSubPr>
                                  <m:ctrlP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𝑣</m:t>
                                  </m:r>
                                </m:e>
                                <m:sub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𝑥</m:t>
                                  </m:r>
                                </m:sub>
                              </m:sSub>
                              <m:r>
                                <a:rPr lang="en-US" sz="14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)</m:t>
                              </m:r>
                            </m:den>
                          </m:f>
                          <m:f>
                            <m:fPr>
                              <m:type m:val="noBar"/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fPr>
                            <m:num>
                              <m:f>
                                <m:f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 </m:t>
                                  </m:r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2</m:t>
                                  </m:r>
                                </m:den>
                              </m:f>
                              <m:d>
                                <m:d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𝑢</m:t>
                                      </m:r>
                                    </m:e>
                                    <m:sub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𝑦</m:t>
                                      </m:r>
                                    </m:sub>
                                  </m:s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+</m:t>
                                  </m:r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𝑣</m:t>
                                      </m:r>
                                    </m:e>
                                    <m:sub>
                                      <m: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𝑥</m:t>
                                      </m:r>
                                    </m:sub>
                                  </m:sSub>
                                </m:e>
                              </m:d>
                              <m:r>
                                <a:rPr lang="en-US" sz="14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  </m:t>
                              </m:r>
                            </m:num>
                            <m:den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𝑥</m:t>
                                  </m:r>
                                </m:sub>
                              </m:sSub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+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2</m:t>
                                  </m:r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𝑣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𝑦</m:t>
                                  </m:r>
                                </m:sub>
                              </m:sSub>
                            </m:den>
                          </m:f>
                          <m:f>
                            <m:fPr>
                              <m:type m:val="noBar"/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fPr>
                            <m:num>
                              <m:f>
                                <m:fPr>
                                  <m:ctrlPr>
                                    <a:rPr lang="en-US" sz="140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2</m:t>
                                  </m:r>
                                </m:den>
                              </m:f>
                              <m:sSub>
                                <m:sSubPr>
                                  <m:ctrlPr>
                                    <a:rPr lang="en-US" sz="140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𝑧</m:t>
                                  </m:r>
                                </m:sub>
                              </m:sSub>
                            </m:num>
                            <m:den>
                              <m:f>
                                <m:f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2</m:t>
                                  </m:r>
                                </m:den>
                              </m:f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𝑣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𝑧</m:t>
                                  </m:r>
                                </m:sub>
                              </m:sSub>
                            </m:den>
                          </m:f>
                        </m:e>
                      </m:d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26" name="Rectangle 25">
                <a:extLst>
                  <a:ext uri="{FF2B5EF4-FFF2-40B4-BE49-F238E27FC236}">
                    <a16:creationId xmlns:a16="http://schemas.microsoft.com/office/drawing/2014/main" id="{1F8568B9-66DE-4E4A-B039-BC786A149C8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535893" y="3489833"/>
                <a:ext cx="3554435" cy="897105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4" name="TextBox 33">
            <a:extLst>
              <a:ext uri="{FF2B5EF4-FFF2-40B4-BE49-F238E27FC236}">
                <a16:creationId xmlns:a16="http://schemas.microsoft.com/office/drawing/2014/main" id="{AE3417A7-B996-4F90-8788-6EF20084ED4F}"/>
              </a:ext>
            </a:extLst>
          </p:cNvPr>
          <p:cNvSpPr txBox="1"/>
          <p:nvPr/>
        </p:nvSpPr>
        <p:spPr>
          <a:xfrm>
            <a:off x="0" y="6505111"/>
            <a:ext cx="4191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Pattyn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2003; Blatter, 1995.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41F2B6C3-6F9B-4CC5-9302-74D5F1E9851B}"/>
              </a:ext>
            </a:extLst>
          </p:cNvPr>
          <p:cNvSpPr txBox="1"/>
          <p:nvPr/>
        </p:nvSpPr>
        <p:spPr>
          <a:xfrm>
            <a:off x="159945" y="3124200"/>
            <a:ext cx="1634527" cy="120032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First Order Stokes (a.k.a. Blatter-</a:t>
            </a:r>
            <a:r>
              <a:rPr lang="en-US" b="1" i="1" dirty="0" err="1">
                <a:latin typeface="Calibri" panose="020F0502020204030204" pitchFamily="34" charset="0"/>
                <a:cs typeface="Calibri" panose="020F0502020204030204" pitchFamily="34" charset="0"/>
              </a:rPr>
              <a:t>Pattyn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) Model</a:t>
            </a:r>
          </a:p>
        </p:txBody>
      </p:sp>
      <p:cxnSp>
        <p:nvCxnSpPr>
          <p:cNvPr id="4" name="Straight Connector 3">
            <a:extLst>
              <a:ext uri="{FF2B5EF4-FFF2-40B4-BE49-F238E27FC236}">
                <a16:creationId xmlns:a16="http://schemas.microsoft.com/office/drawing/2014/main" id="{E4E9329B-A530-4569-8189-A45472159763}"/>
              </a:ext>
            </a:extLst>
          </p:cNvPr>
          <p:cNvCxnSpPr/>
          <p:nvPr/>
        </p:nvCxnSpPr>
        <p:spPr>
          <a:xfrm flipH="1">
            <a:off x="6400800" y="2438400"/>
            <a:ext cx="228600" cy="228600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06116DB6-BC2C-4287-AC0D-6EFA4AFFC333}"/>
              </a:ext>
            </a:extLst>
          </p:cNvPr>
          <p:cNvCxnSpPr/>
          <p:nvPr/>
        </p:nvCxnSpPr>
        <p:spPr>
          <a:xfrm flipH="1">
            <a:off x="7374613" y="2368954"/>
            <a:ext cx="228600" cy="228600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A558A41E-2DE5-4550-86E9-93F84E8ACBEA}"/>
              </a:ext>
            </a:extLst>
          </p:cNvPr>
          <p:cNvCxnSpPr/>
          <p:nvPr/>
        </p:nvCxnSpPr>
        <p:spPr>
          <a:xfrm flipH="1">
            <a:off x="8420100" y="1785196"/>
            <a:ext cx="228600" cy="228600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Straight Connector 23">
            <a:extLst>
              <a:ext uri="{FF2B5EF4-FFF2-40B4-BE49-F238E27FC236}">
                <a16:creationId xmlns:a16="http://schemas.microsoft.com/office/drawing/2014/main" id="{6BBBA0EC-F26D-465B-A0D1-D5D77D3E5BAA}"/>
              </a:ext>
            </a:extLst>
          </p:cNvPr>
          <p:cNvCxnSpPr/>
          <p:nvPr/>
        </p:nvCxnSpPr>
        <p:spPr>
          <a:xfrm flipH="1">
            <a:off x="8402747" y="2149848"/>
            <a:ext cx="228600" cy="228600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7" name="TextBox 26">
                <a:extLst>
                  <a:ext uri="{FF2B5EF4-FFF2-40B4-BE49-F238E27FC236}">
                    <a16:creationId xmlns:a16="http://schemas.microsoft.com/office/drawing/2014/main" id="{41BA7320-21F7-49FF-A2F8-439E215F5786}"/>
                  </a:ext>
                </a:extLst>
              </p:cNvPr>
              <p:cNvSpPr txBox="1"/>
              <p:nvPr/>
            </p:nvSpPr>
            <p:spPr>
              <a:xfrm>
                <a:off x="312345" y="4693397"/>
                <a:ext cx="5478855" cy="1600438"/>
              </a:xfrm>
              <a:prstGeom prst="rect">
                <a:avLst/>
              </a:prstGeom>
              <a:solidFill>
                <a:schemeClr val="bg1">
                  <a:lumMod val="95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Discussion:</a:t>
                </a:r>
              </a:p>
              <a:p>
                <a:pPr algn="ctr"/>
                <a:endParaRPr lang="en-US" sz="4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Nice “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elliptic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”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approximation to full Stokes.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2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3D model for two unknowns (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𝑢</m:t>
                    </m:r>
                    <m:r>
                      <a:rPr lang="en-US" b="0" i="1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r>
                      <a:rPr lang="en-US" b="0" i="1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𝑣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) with nonlinear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𝜇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 </a:t>
                </a:r>
              </a:p>
              <a:p>
                <a:endParaRPr lang="en-US" sz="2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Valid for both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Greenland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and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Antarctica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and used in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continental scale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simulations.</a:t>
                </a:r>
              </a:p>
            </p:txBody>
          </p:sp>
        </mc:Choice>
        <mc:Fallback xmlns="">
          <p:sp>
            <p:nvSpPr>
              <p:cNvPr id="27" name="TextBox 26">
                <a:extLst>
                  <a:ext uri="{FF2B5EF4-FFF2-40B4-BE49-F238E27FC236}">
                    <a16:creationId xmlns:a16="http://schemas.microsoft.com/office/drawing/2014/main" id="{41BA7320-21F7-49FF-A2F8-439E215F578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12345" y="4693397"/>
                <a:ext cx="5478855" cy="1600438"/>
              </a:xfrm>
              <a:prstGeom prst="rect">
                <a:avLst/>
              </a:prstGeom>
              <a:blipFill>
                <a:blip r:embed="rId9"/>
                <a:stretch>
                  <a:fillRect l="-667" t="-2290" b="-534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8" name="TextBox 27">
                <a:extLst>
                  <a:ext uri="{FF2B5EF4-FFF2-40B4-BE49-F238E27FC236}">
                    <a16:creationId xmlns:a16="http://schemas.microsoft.com/office/drawing/2014/main" id="{FEA76D25-C75B-4ED8-8589-54A7A88B959E}"/>
                  </a:ext>
                </a:extLst>
              </p:cNvPr>
              <p:cNvSpPr txBox="1"/>
              <p:nvPr/>
            </p:nvSpPr>
            <p:spPr>
              <a:xfrm>
                <a:off x="2186881" y="3545975"/>
                <a:ext cx="3429000" cy="1004057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d>
                      <m:dPr>
                        <m:begChr m:val="{"/>
                        <m:endChr m:val=""/>
                        <m:ctrlPr>
                          <a:rPr lang="en-US" sz="160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eqArr>
                          <m:eqArrPr>
                            <m:ctrlPr>
                              <a:rPr lang="en-US" sz="1600" i="1" smtClean="0">
                                <a:latin typeface="Cambria Math" panose="02040503050406030204" pitchFamily="18" charset="0"/>
                              </a:rPr>
                            </m:ctrlPr>
                          </m:eqArrPr>
                          <m:e>
                            <m:r>
                              <a:rPr lang="en-US" sz="1600" b="0" i="1" smtClean="0">
                                <a:latin typeface="Cambria Math"/>
                              </a:rPr>
                              <m:t>−</m:t>
                            </m:r>
                            <m:r>
                              <a:rPr lang="en-US" sz="1600" b="0" i="1" smtClean="0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sz="1600" b="0" i="1" smtClean="0">
                                <a:latin typeface="Cambria Math"/>
                                <a:ea typeface="Cambria Math"/>
                              </a:rPr>
                              <m:t>∙(2</m:t>
                            </m:r>
                            <m:r>
                              <a:rPr lang="en-US" sz="1600" b="0" i="1" smtClean="0">
                                <a:latin typeface="Cambria Math"/>
                                <a:ea typeface="Cambria Math"/>
                              </a:rPr>
                              <m:t>𝜇</m:t>
                            </m:r>
                            <m:acc>
                              <m:accPr>
                                <m:chr m:val="̇"/>
                                <m:ctrlPr>
                                  <a:rPr lang="en-US" sz="1600" b="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accPr>
                              <m:e>
                                <m:r>
                                  <a:rPr lang="en-US" sz="1600" b="1" i="1" smtClean="0">
                                    <a:latin typeface="Cambria Math"/>
                                    <a:ea typeface="Cambria Math"/>
                                  </a:rPr>
                                  <m:t>𝝐</m:t>
                                </m:r>
                              </m:e>
                            </m:acc>
                            <m:r>
                              <a:rPr lang="en-US" sz="1600" b="0" i="1" baseline="-25000" smtClean="0">
                                <a:latin typeface="Cambria Math"/>
                              </a:rPr>
                              <m:t>1</m:t>
                            </m:r>
                            <m:r>
                              <a:rPr lang="en-US" sz="1600" b="0" i="1" smtClean="0">
                                <a:latin typeface="Cambria Math"/>
                              </a:rPr>
                              <m:t>)=−</m:t>
                            </m:r>
                            <m:r>
                              <a:rPr lang="en-US" sz="1600" b="0" i="1" smtClean="0">
                                <a:latin typeface="Cambria Math"/>
                                <a:ea typeface="Cambria Math"/>
                              </a:rPr>
                              <m:t>𝜌</m:t>
                            </m:r>
                            <m:r>
                              <a:rPr lang="en-US" sz="1600" b="0" i="1" smtClean="0">
                                <a:latin typeface="Cambria Math"/>
                                <a:ea typeface="Cambria Math"/>
                              </a:rPr>
                              <m:t>𝑔</m:t>
                            </m:r>
                            <m:f>
                              <m:fPr>
                                <m:ctrlPr>
                                  <a:rPr lang="en-US" sz="1600" b="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𝜕</m:t>
                                </m:r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𝑠</m:t>
                                </m:r>
                              </m:num>
                              <m:den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𝜕</m:t>
                                </m:r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den>
                            </m:f>
                          </m:e>
                          <m:e>
                            <m:r>
                              <a:rPr lang="en-US" sz="1600" i="1">
                                <a:latin typeface="Cambria Math"/>
                              </a:rPr>
                              <m:t>−</m:t>
                            </m:r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∙(2</m:t>
                            </m:r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𝜇</m:t>
                            </m:r>
                            <m:acc>
                              <m:accPr>
                                <m:chr m:val="̇"/>
                                <m:ctrlPr>
                                  <a:rPr lang="en-US" sz="1600" b="1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accPr>
                              <m:e>
                                <m:r>
                                  <a:rPr lang="en-US" sz="1600" b="1" i="1">
                                    <a:latin typeface="Cambria Math"/>
                                    <a:ea typeface="Cambria Math"/>
                                  </a:rPr>
                                  <m:t>𝝐</m:t>
                                </m:r>
                              </m:e>
                            </m:acc>
                            <m:r>
                              <a:rPr lang="en-US" sz="1600" b="0" i="1" baseline="-25000" smtClean="0">
                                <a:latin typeface="Cambria Math"/>
                                <a:ea typeface="Cambria Math"/>
                              </a:rPr>
                              <m:t>2</m:t>
                            </m:r>
                            <m:r>
                              <a:rPr lang="en-US" sz="1600" i="1">
                                <a:latin typeface="Cambria Math"/>
                              </a:rPr>
                              <m:t>)=−</m:t>
                            </m:r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𝜌</m:t>
                            </m:r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𝑔</m:t>
                            </m:r>
                            <m:f>
                              <m:fPr>
                                <m:ctrlPr>
                                  <a:rPr lang="en-US" sz="1600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𝜕</m:t>
                                </m:r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𝑠</m:t>
                                </m:r>
                              </m:num>
                              <m:den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𝜕</m:t>
                                </m:r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𝑦</m:t>
                                </m:r>
                              </m:den>
                            </m:f>
                          </m:e>
                        </m:eqArr>
                      </m:e>
                    </m:d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,    in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600" i="1" smtClean="0">
                        <a:latin typeface="Cambria Math"/>
                        <a:ea typeface="Cambria Math"/>
                      </a:rPr>
                      <m:t>Ω</m:t>
                    </m:r>
                  </m:oMath>
                </a14:m>
                <a:endParaRPr lang="en-US" sz="1600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8" name="TextBox 27">
                <a:extLst>
                  <a:ext uri="{FF2B5EF4-FFF2-40B4-BE49-F238E27FC236}">
                    <a16:creationId xmlns:a16="http://schemas.microsoft.com/office/drawing/2014/main" id="{FEA76D25-C75B-4ED8-8589-54A7A88B959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186881" y="3545975"/>
                <a:ext cx="3429000" cy="1004057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88450A37-0EC3-454C-984B-61654ADFD840}"/>
                  </a:ext>
                </a:extLst>
              </p:cNvPr>
              <p:cNvSpPr txBox="1"/>
              <p:nvPr/>
            </p:nvSpPr>
            <p:spPr>
              <a:xfrm>
                <a:off x="6275951" y="4462138"/>
                <a:ext cx="2745072" cy="767839"/>
              </a:xfrm>
              <a:prstGeom prst="rect">
                <a:avLst/>
              </a:prstGeom>
              <a:solidFill>
                <a:schemeClr val="bg1"/>
              </a:solidFill>
              <a:ln w="9525">
                <a:noFill/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i="1" smtClean="0">
                          <a:solidFill>
                            <a:schemeClr val="tx1"/>
                          </a:solidFill>
                          <a:latin typeface="Cambria Math"/>
                          <a:ea typeface="Cambria Math"/>
                        </a:rPr>
                        <m:t>𝜇</m:t>
                      </m:r>
                      <m:r>
                        <a:rPr lang="en-US" sz="1400" b="0" i="1" smtClean="0">
                          <a:solidFill>
                            <a:schemeClr val="tx1"/>
                          </a:solidFill>
                          <a:latin typeface="Cambria Math"/>
                          <a:ea typeface="Cambria Math"/>
                        </a:rPr>
                        <m:t>=</m:t>
                      </m:r>
                      <m:f>
                        <m:fPr>
                          <m:ctrlP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fPr>
                        <m:num>
                          <m: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/>
                              <a:ea typeface="Cambria Math"/>
                            </a:rPr>
                            <m:t>1</m:t>
                          </m:r>
                        </m:num>
                        <m:den>
                          <m: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/>
                              <a:ea typeface="Cambria Math"/>
                            </a:rPr>
                            <m:t>2</m:t>
                          </m:r>
                        </m:den>
                      </m:f>
                      <m:sSup>
                        <m:sSupPr>
                          <m:ctrlP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sSupPr>
                        <m:e>
                          <m:sSup>
                            <m:sSupPr>
                              <m:ctrlP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𝐴</m:t>
                              </m:r>
                              <m:r>
                                <a:rPr lang="en-US" sz="1400" b="0" i="1" smtClean="0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(</m:t>
                              </m:r>
                              <m:r>
                                <a:rPr lang="en-US" sz="1400" b="0" i="1" smtClean="0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𝑇</m:t>
                              </m:r>
                              <m:r>
                                <a:rPr lang="en-US" sz="1400" b="0" i="1" smtClean="0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)</m:t>
                              </m:r>
                            </m:e>
                            <m:sup>
                              <m: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𝑛</m:t>
                                  </m:r>
                                </m:den>
                              </m:f>
                            </m:sup>
                          </m:sSup>
                          <m:d>
                            <m:dPr>
                              <m:ctrlP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den>
                              </m:f>
                              <m:nary>
                                <m:naryPr>
                                  <m:chr m:val="∑"/>
                                  <m:supHide m:val="on"/>
                                  <m:ctrlPr>
                                    <a:rPr lang="en-US" sz="1400" i="1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naryPr>
                                <m:sub>
                                  <m:r>
                                    <m:rPr>
                                      <m:brk m:alnAt="7"/>
                                    </m:r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𝑖</m:t>
                                  </m:r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𝑗</m:t>
                                  </m:r>
                                </m:sub>
                                <m:sup/>
                                <m:e>
                                  <m:acc>
                                    <m:accPr>
                                      <m:chr m:val="̇"/>
                                      <m:ctrlPr>
                                        <a:rPr lang="en-US" sz="1400" i="1">
                                          <a:solidFill>
                                            <a:schemeClr val="tx1"/>
                                          </a:solidFill>
                                          <a:latin typeface="Cambria Math" panose="02040503050406030204" pitchFamily="18" charset="0"/>
                                          <a:ea typeface="Cambria Math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sz="1400" b="1" i="1">
                                          <a:solidFill>
                                            <a:schemeClr val="tx1"/>
                                          </a:solidFill>
                                          <a:latin typeface="Cambria Math"/>
                                          <a:ea typeface="Cambria Math"/>
                                        </a:rPr>
                                        <m:t>𝝐</m:t>
                                      </m:r>
                                    </m:e>
                                  </m:acc>
                                  <m:r>
                                    <a:rPr lang="en-US" sz="1400" i="1" baseline="-25000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𝑖𝑗</m:t>
                                  </m:r>
                                  <m:r>
                                    <a:rPr lang="en-US" sz="1400" i="1" baseline="30000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e>
                              </m:nary>
                            </m:e>
                          </m:d>
                        </m:e>
                        <m:sup>
                          <m:d>
                            <m:dPr>
                              <m:ctrlP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𝑛</m:t>
                                  </m:r>
                                </m:den>
                              </m:f>
                              <m: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den>
                              </m:f>
                            </m:e>
                          </m:d>
                        </m:sup>
                      </m:sSup>
                    </m:oMath>
                  </m:oMathPara>
                </a14:m>
                <a:endParaRPr lang="en-US" sz="1400" dirty="0">
                  <a:solidFill>
                    <a:schemeClr val="tx1"/>
                  </a:solidFill>
                </a:endParaRPr>
              </a:p>
            </p:txBody>
          </p:sp>
        </mc:Choice>
        <mc:Fallback xmlns="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88450A37-0EC3-454C-984B-61654ADFD84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275951" y="4462138"/>
                <a:ext cx="2745072" cy="767839"/>
              </a:xfrm>
              <a:prstGeom prst="rect">
                <a:avLst/>
              </a:prstGeom>
              <a:blipFill>
                <a:blip r:embed="rId11"/>
                <a:stretch>
                  <a:fillRect/>
                </a:stretch>
              </a:blipFill>
              <a:ln w="9525">
                <a:noFill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EB625EA0-C55F-48B4-AA2F-C62E3D34C7F8}"/>
                  </a:ext>
                </a:extLst>
              </p:cNvPr>
              <p:cNvSpPr txBox="1"/>
              <p:nvPr/>
            </p:nvSpPr>
            <p:spPr>
              <a:xfrm>
                <a:off x="6230677" y="5354959"/>
                <a:ext cx="2745072" cy="307777"/>
              </a:xfrm>
              <a:prstGeom prst="rect">
                <a:avLst/>
              </a:prstGeom>
              <a:solidFill>
                <a:schemeClr val="bg1"/>
              </a:solidFill>
              <a:ln w="9525">
                <a:noFill/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</a:rPr>
                        <m:t>(</m:t>
                      </m:r>
                      <m:r>
                        <a:rPr lang="en-US" sz="1400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</a:rPr>
                        <m:t>𝑛</m:t>
                      </m:r>
                      <m:r>
                        <a:rPr lang="en-US" sz="1400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</a:rPr>
                        <m:t>=3)</m:t>
                      </m:r>
                    </m:oMath>
                  </m:oMathPara>
                </a14:m>
                <a:endParaRPr lang="en-US" sz="1400" dirty="0">
                  <a:solidFill>
                    <a:schemeClr val="tx1"/>
                  </a:solidFill>
                </a:endParaRPr>
              </a:p>
            </p:txBody>
          </p:sp>
        </mc:Choice>
        <mc:Fallback xmlns="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EB625EA0-C55F-48B4-AA2F-C62E3D34C7F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230677" y="5354959"/>
                <a:ext cx="2745072" cy="307777"/>
              </a:xfrm>
              <a:prstGeom prst="rect">
                <a:avLst/>
              </a:prstGeom>
              <a:blipFill>
                <a:blip r:embed="rId12"/>
                <a:stretch>
                  <a:fillRect b="-7843"/>
                </a:stretch>
              </a:blipFill>
              <a:ln w="9525">
                <a:noFill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5587825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95905" y="-202746"/>
            <a:ext cx="8362293" cy="12881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Boundary Conditions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DB3E6578-3539-4E38-AB4A-B1A1E72C7DC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92353" y="819484"/>
            <a:ext cx="3247477" cy="236220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E66F61FD-1129-4E26-8B9D-05CC61CD5DA8}"/>
                  </a:ext>
                </a:extLst>
              </p:cNvPr>
              <p:cNvSpPr txBox="1"/>
              <p:nvPr/>
            </p:nvSpPr>
            <p:spPr>
              <a:xfrm>
                <a:off x="5972830" y="2910725"/>
                <a:ext cx="2209800" cy="50289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lvl="1"/>
                <a:r>
                  <a:rPr lang="en-US" sz="13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Basal boundary 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400" i="1">
                        <a:solidFill>
                          <a:schemeClr val="bg1"/>
                        </a:solidFill>
                        <a:latin typeface="Cambria Math"/>
                        <a:ea typeface="Cambria Math"/>
                      </a:rPr>
                      <m:t>Γ</m:t>
                    </m:r>
                    <m:r>
                      <a:rPr lang="el-GR" i="1" baseline="-25000" smtClean="0">
                        <a:solidFill>
                          <a:schemeClr val="bg1"/>
                        </a:solidFill>
                        <a:latin typeface="Cambria Math"/>
                        <a:ea typeface="Cambria Math"/>
                      </a:rPr>
                      <m:t>𝛽</m:t>
                    </m:r>
                  </m:oMath>
                </a14:m>
                <a:endParaRPr lang="en-US" i="1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3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)</a:t>
                </a:r>
              </a:p>
            </p:txBody>
          </p:sp>
        </mc:Choice>
        <mc:Fallback xmlns="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E66F61FD-1129-4E26-8B9D-05CC61CD5DA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972830" y="2910725"/>
                <a:ext cx="2209800" cy="502895"/>
              </a:xfrm>
              <a:prstGeom prst="rect">
                <a:avLst/>
              </a:prstGeom>
              <a:blipFill>
                <a:blip r:embed="rId3"/>
                <a:stretch>
                  <a:fillRect l="-552" b="-963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E9416B0A-5B1B-4EB2-B9E7-A05E812B5E53}"/>
                  </a:ext>
                </a:extLst>
              </p:cNvPr>
              <p:cNvSpPr txBox="1"/>
              <p:nvPr/>
            </p:nvSpPr>
            <p:spPr>
              <a:xfrm>
                <a:off x="6766445" y="2435509"/>
                <a:ext cx="1799676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Lateral boundary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400" i="1" smtClean="0">
                        <a:solidFill>
                          <a:schemeClr val="bg1"/>
                        </a:solidFill>
                        <a:latin typeface="Cambria Math"/>
                        <a:ea typeface="Cambria Math"/>
                      </a:rPr>
                      <m:t>Γ</m:t>
                    </m:r>
                    <m:r>
                      <a:rPr lang="en-US" sz="1400" b="0" i="1" baseline="-25000" smtClean="0">
                        <a:solidFill>
                          <a:schemeClr val="bg1"/>
                        </a:solidFill>
                        <a:latin typeface="Cambria Math"/>
                        <a:ea typeface="Cambria Math"/>
                      </a:rPr>
                      <m:t>𝑙</m:t>
                    </m:r>
                  </m:oMath>
                </a14:m>
                <a:endParaRPr lang="en-US" sz="1400" dirty="0">
                  <a:solidFill>
                    <a:schemeClr val="bg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E9416B0A-5B1B-4EB2-B9E7-A05E812B5E5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66445" y="2435509"/>
                <a:ext cx="1799676" cy="307777"/>
              </a:xfrm>
              <a:prstGeom prst="rect">
                <a:avLst/>
              </a:prstGeom>
              <a:blipFill>
                <a:blip r:embed="rId4"/>
                <a:stretch>
                  <a:fillRect l="-1017" t="-4000" b="-20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0" name="TextBox 9">
            <a:extLst>
              <a:ext uri="{FF2B5EF4-FFF2-40B4-BE49-F238E27FC236}">
                <a16:creationId xmlns:a16="http://schemas.microsoft.com/office/drawing/2014/main" id="{F6C0C93C-7A36-4FF4-9284-621BD9EB20D2}"/>
              </a:ext>
            </a:extLst>
          </p:cNvPr>
          <p:cNvSpPr txBox="1"/>
          <p:nvPr/>
        </p:nvSpPr>
        <p:spPr>
          <a:xfrm>
            <a:off x="5629264" y="1689334"/>
            <a:ext cx="13716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Ice sheet</a:t>
            </a:r>
          </a:p>
        </p:txBody>
      </p:sp>
      <p:cxnSp>
        <p:nvCxnSpPr>
          <p:cNvPr id="11" name="Straight Arrow Connector 10">
            <a:extLst>
              <a:ext uri="{FF2B5EF4-FFF2-40B4-BE49-F238E27FC236}">
                <a16:creationId xmlns:a16="http://schemas.microsoft.com/office/drawing/2014/main" id="{9A2718A6-4723-48F9-AF91-6E024BC3221D}"/>
              </a:ext>
            </a:extLst>
          </p:cNvPr>
          <p:cNvCxnSpPr/>
          <p:nvPr/>
        </p:nvCxnSpPr>
        <p:spPr>
          <a:xfrm flipH="1" flipV="1">
            <a:off x="5659008" y="2986130"/>
            <a:ext cx="304800" cy="89174"/>
          </a:xfrm>
          <a:prstGeom prst="straightConnector1">
            <a:avLst/>
          </a:prstGeom>
          <a:ln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AB50BD83-7B03-45B1-88C4-7A8FC85D4955}"/>
              </a:ext>
            </a:extLst>
          </p:cNvPr>
          <p:cNvCxnSpPr>
            <a:cxnSpLocks/>
          </p:cNvCxnSpPr>
          <p:nvPr/>
        </p:nvCxnSpPr>
        <p:spPr>
          <a:xfrm flipH="1">
            <a:off x="6487208" y="2589396"/>
            <a:ext cx="228600" cy="1"/>
          </a:xfrm>
          <a:prstGeom prst="straightConnector1">
            <a:avLst/>
          </a:prstGeom>
          <a:ln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D7834ECC-83E1-45C5-A91B-57671F2392B0}"/>
                  </a:ext>
                </a:extLst>
              </p:cNvPr>
              <p:cNvSpPr txBox="1"/>
              <p:nvPr/>
            </p:nvSpPr>
            <p:spPr>
              <a:xfrm>
                <a:off x="6353830" y="1220338"/>
                <a:ext cx="2667000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lvl="1"/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Surface boundary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600" i="1">
                        <a:latin typeface="Cambria Math"/>
                        <a:ea typeface="Cambria Math"/>
                      </a:rPr>
                      <m:t>Γ</m:t>
                    </m:r>
                    <m:r>
                      <a:rPr lang="en-US" sz="1600" i="1" baseline="-25000">
                        <a:latin typeface="Cambria Math"/>
                        <a:ea typeface="Cambria Math"/>
                      </a:rPr>
                      <m:t>𝑠</m:t>
                    </m:r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D7834ECC-83E1-45C5-A91B-57671F2392B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53830" y="1220338"/>
                <a:ext cx="2667000" cy="338554"/>
              </a:xfrm>
              <a:prstGeom prst="rect">
                <a:avLst/>
              </a:prstGeom>
              <a:blipFill>
                <a:blip r:embed="rId5"/>
                <a:stretch>
                  <a:fillRect l="-685" b="-1607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0970653D-5025-4C87-8183-70D5AD0264E3}"/>
              </a:ext>
            </a:extLst>
          </p:cNvPr>
          <p:cNvCxnSpPr>
            <a:cxnSpLocks/>
          </p:cNvCxnSpPr>
          <p:nvPr/>
        </p:nvCxnSpPr>
        <p:spPr>
          <a:xfrm>
            <a:off x="6982935" y="1495631"/>
            <a:ext cx="0" cy="188268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Rectangle 1">
                <a:extLst>
                  <a:ext uri="{FF2B5EF4-FFF2-40B4-BE49-F238E27FC236}">
                    <a16:creationId xmlns:a16="http://schemas.microsoft.com/office/drawing/2014/main" id="{08008B0B-FC6A-4791-898B-32386C31391D}"/>
                  </a:ext>
                </a:extLst>
              </p:cNvPr>
              <p:cNvSpPr/>
              <p:nvPr/>
            </p:nvSpPr>
            <p:spPr>
              <a:xfrm>
                <a:off x="66044" y="837739"/>
                <a:ext cx="6210253" cy="851515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r>
                  <a:rPr lang="en-US" b="1" dirty="0">
                    <a:solidFill>
                      <a:schemeClr val="accent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Ice-Atmosphere Boundary:</a:t>
                </a:r>
              </a:p>
              <a:p>
                <a:endParaRPr lang="en-US" sz="400" b="1" dirty="0">
                  <a:solidFill>
                    <a:schemeClr val="accent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dirty="0">
                  <a:solidFill>
                    <a:schemeClr val="accent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Stress-free BC: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</a:rPr>
                      <m:t>  </m:t>
                    </m:r>
                    <m:r>
                      <a:rPr lang="en-US" i="1">
                        <a:latin typeface="Cambria Math"/>
                      </a:rPr>
                      <m:t>2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𝜇</m:t>
                    </m:r>
                    <m:acc>
                      <m:accPr>
                        <m:chr m:val="̇"/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  <a:ea typeface="Cambria Math"/>
                          </a:rPr>
                          <m:t>𝝐</m:t>
                        </m:r>
                      </m:e>
                    </m:acc>
                    <m:r>
                      <a:rPr lang="en-US" i="1" baseline="-25000">
                        <a:latin typeface="Cambria Math"/>
                        <a:ea typeface="Cambria Math"/>
                      </a:rPr>
                      <m:t>𝑖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∙</m:t>
                    </m:r>
                    <m:r>
                      <a:rPr lang="en-US" b="1" i="1">
                        <a:latin typeface="Cambria Math"/>
                        <a:ea typeface="Cambria Math"/>
                      </a:rPr>
                      <m:t>𝒏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=0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/>
                      </a:rPr>
                      <m:t> </m:t>
                    </m:r>
                  </m:oMath>
                </a14:m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>
                        <a:latin typeface="Cambria Math"/>
                        <a:ea typeface="Cambria Math"/>
                      </a:rPr>
                      <m:t>Γ</m:t>
                    </m:r>
                    <m:r>
                      <a:rPr lang="en-US" i="1" baseline="-25000">
                        <a:latin typeface="Cambria Math"/>
                        <a:ea typeface="Cambria Math"/>
                      </a:rPr>
                      <m:t>𝑠</m:t>
                    </m:r>
                  </m:oMath>
                </a14:m>
                <a:endParaRPr lang="en-US" b="1" i="1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lvl="1"/>
                <a:endParaRPr lang="en-US" sz="400" b="1" i="1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lvl="1"/>
                <a:endParaRPr lang="en-US" sz="400" i="1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" name="Rectangle 1">
                <a:extLst>
                  <a:ext uri="{FF2B5EF4-FFF2-40B4-BE49-F238E27FC236}">
                    <a16:creationId xmlns:a16="http://schemas.microsoft.com/office/drawing/2014/main" id="{08008B0B-FC6A-4791-898B-32386C31391D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044" y="837739"/>
                <a:ext cx="6210253" cy="851515"/>
              </a:xfrm>
              <a:prstGeom prst="rect">
                <a:avLst/>
              </a:prstGeom>
              <a:blipFill>
                <a:blip r:embed="rId6"/>
                <a:stretch>
                  <a:fillRect l="-883" t="-3571" b="-71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Rectangle 2">
            <a:extLst>
              <a:ext uri="{FF2B5EF4-FFF2-40B4-BE49-F238E27FC236}">
                <a16:creationId xmlns:a16="http://schemas.microsoft.com/office/drawing/2014/main" id="{65AA34A4-390C-45E4-9766-ACC28C6D2F8E}"/>
              </a:ext>
            </a:extLst>
          </p:cNvPr>
          <p:cNvSpPr/>
          <p:nvPr/>
        </p:nvSpPr>
        <p:spPr>
          <a:xfrm>
            <a:off x="45987" y="3867933"/>
            <a:ext cx="6250365" cy="104644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chemeClr val="accent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Ice-Ocean Boundary:</a:t>
            </a:r>
          </a:p>
          <a:p>
            <a:endParaRPr lang="en-US" sz="400" b="1" dirty="0">
              <a:solidFill>
                <a:schemeClr val="accent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b="1" dirty="0">
              <a:solidFill>
                <a:schemeClr val="accent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Floating ice (a.k.a. open ocean) BC: </a:t>
            </a:r>
          </a:p>
          <a:p>
            <a:pPr lvl="1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		</a:t>
            </a:r>
            <a:endParaRPr lang="en-US" sz="400" b="1" i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" name="Rectangle 4">
                <a:extLst>
                  <a:ext uri="{FF2B5EF4-FFF2-40B4-BE49-F238E27FC236}">
                    <a16:creationId xmlns:a16="http://schemas.microsoft.com/office/drawing/2014/main" id="{2C4677A7-1EF4-4E2F-A847-E97377863E1D}"/>
                  </a:ext>
                </a:extLst>
              </p:cNvPr>
              <p:cNvSpPr/>
              <p:nvPr/>
            </p:nvSpPr>
            <p:spPr>
              <a:xfrm>
                <a:off x="34311" y="1795076"/>
                <a:ext cx="4584460" cy="954107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r>
                  <a:rPr lang="en-US" b="1" dirty="0">
                    <a:solidFill>
                      <a:schemeClr val="accent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Ice-Bedrock Boundary:</a:t>
                </a: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Basal sliding BC:</a:t>
                </a:r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</a:rPr>
                      <m:t>2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𝜇</m:t>
                    </m:r>
                    <m:acc>
                      <m:accPr>
                        <m:chr m:val="̇"/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  <a:ea typeface="Cambria Math"/>
                          </a:rPr>
                          <m:t>𝝐</m:t>
                        </m:r>
                      </m:e>
                    </m:acc>
                    <m:r>
                      <a:rPr lang="en-US" i="1" baseline="-25000">
                        <a:latin typeface="Cambria Math"/>
                        <a:ea typeface="Cambria Math"/>
                      </a:rPr>
                      <m:t>𝑖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∙</m:t>
                    </m:r>
                    <m:r>
                      <a:rPr lang="en-US" b="1" i="1">
                        <a:latin typeface="Cambria Math"/>
                        <a:ea typeface="Cambria Math"/>
                      </a:rPr>
                      <m:t>𝒏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+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𝛽</m:t>
                    </m:r>
                    <m:sSub>
                      <m:sSubPr>
                        <m:ctrlPr>
                          <a:rPr lang="en-US" i="1" dirty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i="1" dirty="0">
                            <a:latin typeface="Cambria Math"/>
                          </a:rPr>
                          <m:t>𝑢</m:t>
                        </m:r>
                      </m:e>
                      <m:sub>
                        <m:r>
                          <a:rPr lang="en-US" i="1" dirty="0">
                            <a:latin typeface="Cambria Math"/>
                          </a:rPr>
                          <m:t>𝑖</m:t>
                        </m:r>
                      </m:sub>
                    </m:sSub>
                    <m:r>
                      <a:rPr lang="en-US" i="1">
                        <a:latin typeface="Cambria Math"/>
                        <a:ea typeface="Cambria Math"/>
                      </a:rPr>
                      <m:t>=0</m:t>
                    </m:r>
                  </m:oMath>
                </a14:m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>
                        <a:latin typeface="Cambria Math"/>
                        <a:ea typeface="Cambria Math"/>
                      </a:rPr>
                      <m:t>Γ</m:t>
                    </m:r>
                    <m:r>
                      <a:rPr lang="el-GR" i="1" baseline="-25000">
                        <a:latin typeface="Cambria Math"/>
                        <a:ea typeface="Cambria Math"/>
                      </a:rPr>
                      <m:t>𝛽</m:t>
                    </m:r>
                  </m:oMath>
                </a14:m>
                <a:endParaRPr lang="en-US" i="1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Ø"/>
                </a:pPr>
                <a:endParaRPr lang="en-US" i="1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5" name="Rectangle 4">
                <a:extLst>
                  <a:ext uri="{FF2B5EF4-FFF2-40B4-BE49-F238E27FC236}">
                    <a16:creationId xmlns:a16="http://schemas.microsoft.com/office/drawing/2014/main" id="{2C4677A7-1EF4-4E2F-A847-E97377863E1D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311" y="1795076"/>
                <a:ext cx="4584460" cy="954107"/>
              </a:xfrm>
              <a:prstGeom prst="rect">
                <a:avLst/>
              </a:prstGeom>
              <a:blipFill>
                <a:blip r:embed="rId7"/>
                <a:stretch>
                  <a:fillRect l="-1197" t="-318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Rectangle 17">
                <a:extLst>
                  <a:ext uri="{FF2B5EF4-FFF2-40B4-BE49-F238E27FC236}">
                    <a16:creationId xmlns:a16="http://schemas.microsoft.com/office/drawing/2014/main" id="{F3626098-4EA5-48B2-99E8-F870A92E184B}"/>
                  </a:ext>
                </a:extLst>
              </p:cNvPr>
              <p:cNvSpPr/>
              <p:nvPr/>
            </p:nvSpPr>
            <p:spPr>
              <a:xfrm>
                <a:off x="375464" y="2587064"/>
                <a:ext cx="4762149" cy="1031051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txBody>
              <a:bodyPr wrap="square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i="1" smtClean="0">
                        <a:latin typeface="Cambria Math"/>
                        <a:ea typeface="Cambria Math"/>
                      </a:rPr>
                      <m:t>𝛽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/>
                      </a:rPr>
                      <m:t>=</m:t>
                    </m:r>
                  </m:oMath>
                </a14:m>
                <a:r>
                  <a:rPr lang="en-US" i="0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 basal sliding coefficient</a:t>
                </a:r>
              </a:p>
              <a:p>
                <a:pPr algn="ctr"/>
                <a:endParaRPr lang="en-US" sz="400" i="0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pPr algn="ctr"/>
                <a14:m>
                  <m:oMath xmlns:m="http://schemas.openxmlformats.org/officeDocument/2006/math">
                    <m:r>
                      <a:rPr lang="en-US" i="1" smtClean="0">
                        <a:latin typeface="Cambria Math"/>
                        <a:ea typeface="Cambria Math"/>
                      </a:rPr>
                      <m:t>𝛽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/>
                      </a:rPr>
                      <m:t>=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𝛽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/>
                          </a:rPr>
                          <m:t>𝑥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/>
                          </a:rPr>
                          <m:t>,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/>
                          </a:rPr>
                          <m:t>𝑦</m:t>
                        </m:r>
                      </m:e>
                    </m:d>
                  </m:oMath>
                </a14:m>
                <a:r>
                  <a:rPr lang="en-US" i="0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  or 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𝛽</m:t>
                    </m:r>
                    <m:r>
                      <a:rPr lang="en-US" i="1">
                        <a:latin typeface="Cambria Math" panose="02040503050406030204" pitchFamily="18" charset="0"/>
                        <a:ea typeface="Cambria Math"/>
                      </a:rPr>
                      <m:t>=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𝛽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/>
                      </a:rPr>
                      <m:t>(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/>
                      </a:rPr>
                      <m:t>𝑥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/>
                      </a:rPr>
                      <m:t>,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/>
                      </a:rPr>
                      <m:t>𝑦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/>
                      </a:rPr>
                      <m:t>,</m:t>
                    </m:r>
                    <m:r>
                      <a:rPr lang="en-US" b="1" i="1" smtClean="0">
                        <a:latin typeface="Cambria Math" panose="02040503050406030204" pitchFamily="18" charset="0"/>
                        <a:ea typeface="Cambria Math"/>
                      </a:rPr>
                      <m:t>𝒖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/>
                      </a:rPr>
                      <m:t>,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/>
                      </a:rPr>
                      <m:t>𝑡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/>
                      </a:rPr>
                      <m:t>)</m:t>
                    </m:r>
                  </m:oMath>
                </a14:m>
                <a:endParaRPr lang="en-US" i="0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pPr algn="ctr"/>
                <a:endParaRPr lang="en-US" sz="400" i="0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pPr algn="ctr"/>
                <a:r>
                  <a:rPr lang="en-US" sz="1700" i="1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Can’t be measured – must be estimated from data!</a:t>
                </a:r>
                <a:endParaRPr lang="en-US" sz="17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8" name="Rectangle 17">
                <a:extLst>
                  <a:ext uri="{FF2B5EF4-FFF2-40B4-BE49-F238E27FC236}">
                    <a16:creationId xmlns:a16="http://schemas.microsoft.com/office/drawing/2014/main" id="{F3626098-4EA5-48B2-99E8-F870A92E184B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5464" y="2587064"/>
                <a:ext cx="4762149" cy="1031051"/>
              </a:xfrm>
              <a:prstGeom prst="rect">
                <a:avLst/>
              </a:prstGeom>
              <a:blipFill>
                <a:blip r:embed="rId8"/>
                <a:stretch>
                  <a:fillRect t="-2326" b="-5814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20" name="Picture 19">
            <a:extLst>
              <a:ext uri="{FF2B5EF4-FFF2-40B4-BE49-F238E27FC236}">
                <a16:creationId xmlns:a16="http://schemas.microsoft.com/office/drawing/2014/main" id="{225D4CE8-8E14-442B-BC23-7CA3D441053F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59008" y="3459657"/>
            <a:ext cx="3136018" cy="2519808"/>
          </a:xfrm>
          <a:prstGeom prst="rect">
            <a:avLst/>
          </a:prstGeom>
        </p:spPr>
      </p:pic>
      <p:sp>
        <p:nvSpPr>
          <p:cNvPr id="21" name="TextBox 20">
            <a:extLst>
              <a:ext uri="{FF2B5EF4-FFF2-40B4-BE49-F238E27FC236}">
                <a16:creationId xmlns:a16="http://schemas.microsoft.com/office/drawing/2014/main" id="{3873625F-463C-44F3-8A64-FCFA5BFA6FB7}"/>
              </a:ext>
            </a:extLst>
          </p:cNvPr>
          <p:cNvSpPr txBox="1"/>
          <p:nvPr/>
        </p:nvSpPr>
        <p:spPr>
          <a:xfrm>
            <a:off x="34311" y="5397485"/>
            <a:ext cx="5543839" cy="1200329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IPCC WG1 (2013):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“</a:t>
            </a:r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Based on current understanding, only the collapse of marine-based sectors of the Antarctic ice sheet, if initiated, could cause [SLR by 2100] substantially above the likely range [of ~0.5-1 m].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”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39FFC1AF-42A8-475C-9CD3-4232EE664490}"/>
              </a:ext>
            </a:extLst>
          </p:cNvPr>
          <p:cNvSpPr txBox="1"/>
          <p:nvPr/>
        </p:nvSpPr>
        <p:spPr>
          <a:xfrm>
            <a:off x="4469499" y="260186"/>
            <a:ext cx="4112002" cy="646331"/>
          </a:xfrm>
          <a:prstGeom prst="rect">
            <a:avLst/>
          </a:prstGeom>
          <a:solidFill>
            <a:srgbClr val="FF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Boundary conditions have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tremendous effect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on ice sheet behavior!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3" name="Rectangle 22">
                <a:extLst>
                  <a:ext uri="{FF2B5EF4-FFF2-40B4-BE49-F238E27FC236}">
                    <a16:creationId xmlns:a16="http://schemas.microsoft.com/office/drawing/2014/main" id="{AB9F301C-9BD2-4BD9-9146-D439D45019BC}"/>
                  </a:ext>
                </a:extLst>
              </p:cNvPr>
              <p:cNvSpPr/>
              <p:nvPr/>
            </p:nvSpPr>
            <p:spPr>
              <a:xfrm>
                <a:off x="1040432" y="4686959"/>
                <a:ext cx="3278846" cy="877869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i="1">
                        <a:latin typeface="Cambria Math"/>
                      </a:rPr>
                      <m:t>2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𝜇</m:t>
                    </m:r>
                    <m:acc>
                      <m:accPr>
                        <m:chr m:val="̇"/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  <a:ea typeface="Cambria Math"/>
                          </a:rPr>
                          <m:t>𝝐</m:t>
                        </m:r>
                      </m:e>
                    </m:acc>
                    <m:r>
                      <a:rPr lang="en-US" i="1" baseline="-25000">
                        <a:latin typeface="Cambria Math"/>
                        <a:ea typeface="Cambria Math"/>
                      </a:rPr>
                      <m:t>𝑖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∙</m:t>
                    </m:r>
                    <m:r>
                      <a:rPr lang="en-US" b="1" i="1">
                        <a:latin typeface="Cambria Math"/>
                        <a:ea typeface="Cambria Math"/>
                      </a:rPr>
                      <m:t>𝒏</m:t>
                    </m:r>
                  </m:oMath>
                </a14:m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</a:t>
                </a:r>
                <a14:m>
                  <m:oMath xmlns:m="http://schemas.openxmlformats.org/officeDocument/2006/math">
                    <m:d>
                      <m:dPr>
                        <m:begChr m:val="{"/>
                        <m:endChr m:val=""/>
                        <m:ctrlPr>
                          <a:rPr lang="en-US" i="1" dirty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eqArr>
                          <m:eqArrPr>
                            <m:ctrlPr>
                              <a:rPr lang="en-US" i="1" dirty="0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eqArrPr>
                          <m:e>
                            <m:r>
                              <a:rPr lang="en-US" i="1" dirty="0">
                                <a:latin typeface="Cambria Math"/>
                                <a:ea typeface="Cambria Math"/>
                              </a:rPr>
                              <m:t>𝜌</m:t>
                            </m:r>
                            <m:r>
                              <a:rPr lang="en-US" i="1" dirty="0">
                                <a:latin typeface="Cambria Math"/>
                                <a:ea typeface="Cambria Math"/>
                              </a:rPr>
                              <m:t>𝑔𝑧</m:t>
                            </m:r>
                            <m:r>
                              <a:rPr lang="en-US" b="1" i="1">
                                <a:latin typeface="Cambria Math"/>
                                <a:ea typeface="Cambria Math"/>
                              </a:rPr>
                              <m:t>𝒏</m:t>
                            </m:r>
                            <m:r>
                              <m:rPr>
                                <m:nor/>
                              </m:rPr>
                              <a:rPr lang="en-US" i="1" dirty="0">
                                <a:latin typeface="Calibri" panose="020F0502020204030204" pitchFamily="34" charset="0"/>
                                <a:cs typeface="Calibri" panose="020F0502020204030204" pitchFamily="34" charset="0"/>
                              </a:rPr>
                              <m:t>, </m:t>
                            </m:r>
                            <m:r>
                              <m:rPr>
                                <m:nor/>
                              </m:rPr>
                              <a:rPr lang="en-US" dirty="0">
                                <a:latin typeface="Calibri" panose="020F0502020204030204" pitchFamily="34" charset="0"/>
                                <a:cs typeface="Calibri" panose="020F0502020204030204" pitchFamily="34" charset="0"/>
                              </a:rPr>
                              <m:t>if</m:t>
                            </m:r>
                            <m:r>
                              <a:rPr lang="en-US" i="1" dirty="0">
                                <a:latin typeface="Cambria Math"/>
                              </a:rPr>
                              <m:t> </m:t>
                            </m:r>
                            <m:r>
                              <a:rPr lang="en-US" i="1" dirty="0">
                                <a:latin typeface="Cambria Math"/>
                                <a:ea typeface="Cambria Math"/>
                              </a:rPr>
                              <m:t>𝑧</m:t>
                            </m:r>
                            <m:r>
                              <a:rPr lang="en-US" i="1" dirty="0">
                                <a:latin typeface="Cambria Math"/>
                                <a:ea typeface="Cambria Math"/>
                              </a:rPr>
                              <m:t>&gt;0</m:t>
                            </m:r>
                            <m:r>
                              <m:rPr>
                                <m:nor/>
                              </m:rPr>
                              <a:rPr lang="en-US" i="1" dirty="0">
                                <a:latin typeface="Calibri" panose="020F0502020204030204" pitchFamily="34" charset="0"/>
                                <a:cs typeface="Calibri" panose="020F0502020204030204" pitchFamily="34" charset="0"/>
                              </a:rPr>
                              <m:t> </m:t>
                            </m:r>
                          </m:e>
                          <m:e>
                            <m:r>
                              <a:rPr lang="en-US" i="1" dirty="0">
                                <a:latin typeface="Cambria Math"/>
                                <a:ea typeface="Cambria Math"/>
                              </a:rPr>
                              <m:t>0,        </m:t>
                            </m:r>
                            <m:r>
                              <m:rPr>
                                <m:sty m:val="p"/>
                              </m:rPr>
                              <a:rPr lang="en-US" dirty="0">
                                <a:latin typeface="Cambria Math"/>
                                <a:ea typeface="Cambria Math"/>
                              </a:rPr>
                              <m:t>if</m:t>
                            </m:r>
                            <m:r>
                              <a:rPr lang="en-US" dirty="0">
                                <a:latin typeface="Cambria Math"/>
                                <a:ea typeface="Cambria Math"/>
                              </a:rPr>
                              <m:t> </m:t>
                            </m:r>
                            <m:r>
                              <a:rPr lang="en-US" i="1" dirty="0">
                                <a:latin typeface="Cambria Math"/>
                                <a:ea typeface="Cambria Math"/>
                              </a:rPr>
                              <m:t>𝑧</m:t>
                            </m:r>
                            <m:r>
                              <a:rPr lang="en-US" i="1" dirty="0">
                                <a:latin typeface="Cambria Math"/>
                                <a:ea typeface="Cambria Math"/>
                              </a:rPr>
                              <m:t>≤0</m:t>
                            </m:r>
                          </m:e>
                        </m:eqArr>
                        <m:r>
                          <a:rPr lang="en-US" i="1" dirty="0">
                            <a:latin typeface="Cambria Math"/>
                            <a:ea typeface="Cambria Math"/>
                          </a:rPr>
                          <m:t> </m:t>
                        </m:r>
                      </m:e>
                    </m:d>
                    <m:r>
                      <m:rPr>
                        <m:sty m:val="p"/>
                      </m:rPr>
                      <a:rPr lang="en-US" dirty="0">
                        <a:latin typeface="Cambria Math"/>
                        <a:ea typeface="Cambria Math"/>
                      </a:rPr>
                      <m:t>on</m:t>
                    </m:r>
                    <m:r>
                      <a:rPr lang="en-US" i="1" dirty="0">
                        <a:latin typeface="Cambria Math"/>
                        <a:ea typeface="Cambria Math"/>
                      </a:rPr>
                      <m:t> </m:t>
                    </m:r>
                    <m:r>
                      <m:rPr>
                        <m:sty m:val="p"/>
                      </m:rPr>
                      <a:rPr lang="el-GR" i="1">
                        <a:latin typeface="Cambria Math"/>
                        <a:ea typeface="Cambria Math"/>
                      </a:rPr>
                      <m:t>Γ</m:t>
                    </m:r>
                    <m:r>
                      <a:rPr lang="en-US" i="1" baseline="-25000">
                        <a:latin typeface="Cambria Math"/>
                        <a:ea typeface="Cambria Math"/>
                      </a:rPr>
                      <m:t>𝑙</m:t>
                    </m:r>
                  </m:oMath>
                </a14:m>
                <a:endParaRPr lang="en-US" i="1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dirty="0"/>
              </a:p>
            </p:txBody>
          </p:sp>
        </mc:Choice>
        <mc:Fallback xmlns="">
          <p:sp>
            <p:nvSpPr>
              <p:cNvPr id="23" name="Rectangle 22">
                <a:extLst>
                  <a:ext uri="{FF2B5EF4-FFF2-40B4-BE49-F238E27FC236}">
                    <a16:creationId xmlns:a16="http://schemas.microsoft.com/office/drawing/2014/main" id="{AB9F301C-9BD2-4BD9-9146-D439D45019BC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40432" y="4686959"/>
                <a:ext cx="3278846" cy="877869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TextBox 3">
            <a:extLst>
              <a:ext uri="{FF2B5EF4-FFF2-40B4-BE49-F238E27FC236}">
                <a16:creationId xmlns:a16="http://schemas.microsoft.com/office/drawing/2014/main" id="{3663133C-0BEF-49D9-9286-30235EA8FD25}"/>
              </a:ext>
            </a:extLst>
          </p:cNvPr>
          <p:cNvSpPr txBox="1"/>
          <p:nvPr/>
        </p:nvSpPr>
        <p:spPr>
          <a:xfrm>
            <a:off x="5468661" y="6001368"/>
            <a:ext cx="3552169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  <a:cs typeface="Calibri" panose="020F0502020204030204" pitchFamily="34" charset="0"/>
              </a:rPr>
              <a:t>Antarctica’s ice shelves shown in color</a:t>
            </a:r>
          </a:p>
        </p:txBody>
      </p:sp>
    </p:spTree>
    <p:extLst>
      <p:ext uri="{BB962C8B-B14F-4D97-AF65-F5344CB8AC3E}">
        <p14:creationId xmlns:p14="http://schemas.microsoft.com/office/powerpoint/2010/main" val="25468955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-228600"/>
            <a:ext cx="7467600" cy="12192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Ice Sheet Evolution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76C29303-F088-402B-83C4-4F41D65D88E7}"/>
                  </a:ext>
                </a:extLst>
              </p:cNvPr>
              <p:cNvSpPr txBox="1"/>
              <p:nvPr/>
            </p:nvSpPr>
            <p:spPr>
              <a:xfrm>
                <a:off x="-42659" y="1524000"/>
                <a:ext cx="617220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Energy equation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for the temperature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𝑇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: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76C29303-F088-402B-83C4-4F41D65D88E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-42659" y="1524000"/>
                <a:ext cx="6172200" cy="369332"/>
              </a:xfrm>
              <a:prstGeom prst="rect">
                <a:avLst/>
              </a:prstGeom>
              <a:blipFill>
                <a:blip r:embed="rId2"/>
                <a:stretch>
                  <a:fillRect l="-592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0" name="TextBox 9">
            <a:extLst>
              <a:ext uri="{FF2B5EF4-FFF2-40B4-BE49-F238E27FC236}">
                <a16:creationId xmlns:a16="http://schemas.microsoft.com/office/drawing/2014/main" id="{DD2320EC-63AD-4FE8-ADF1-6E13A2809EE2}"/>
              </a:ext>
            </a:extLst>
          </p:cNvPr>
          <p:cNvSpPr txBox="1"/>
          <p:nvPr/>
        </p:nvSpPr>
        <p:spPr>
          <a:xfrm>
            <a:off x="1503726" y="734532"/>
            <a:ext cx="6019800" cy="64633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Ice velocity equations are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coupled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with equations for ice sheet evolution (thickness) and ice temperature.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Rectangle 11">
                <a:extLst>
                  <a:ext uri="{FF2B5EF4-FFF2-40B4-BE49-F238E27FC236}">
                    <a16:creationId xmlns:a16="http://schemas.microsoft.com/office/drawing/2014/main" id="{CB72D347-6214-4CBF-8A95-B1C2B6AFA9FD}"/>
                  </a:ext>
                </a:extLst>
              </p:cNvPr>
              <p:cNvSpPr/>
              <p:nvPr/>
            </p:nvSpPr>
            <p:spPr>
              <a:xfrm>
                <a:off x="1953644" y="3495497"/>
                <a:ext cx="2834494" cy="499560"/>
              </a:xfrm>
              <a:prstGeom prst="rect">
                <a:avLst/>
              </a:prstGeom>
              <a:solidFill>
                <a:srgbClr val="A5F7BA"/>
              </a:solidFill>
            </p:spPr>
            <p:txBody>
              <a:bodyPr wrap="none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f>
                      <m:f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i="1">
                            <a:latin typeface="Cambria Math"/>
                          </a:rPr>
                          <m:t>𝜕</m:t>
                        </m:r>
                        <m:r>
                          <a:rPr lang="en-US" i="1">
                            <a:latin typeface="Cambria Math"/>
                          </a:rPr>
                          <m:t>𝐻</m:t>
                        </m:r>
                      </m:num>
                      <m:den>
                        <m:r>
                          <a:rPr lang="en-US" i="1">
                            <a:latin typeface="Cambria Math"/>
                          </a:rPr>
                          <m:t>𝜕</m:t>
                        </m:r>
                        <m:r>
                          <a:rPr lang="en-US" i="1">
                            <a:latin typeface="Cambria Math"/>
                          </a:rPr>
                          <m:t>𝑡</m:t>
                        </m:r>
                      </m:den>
                    </m:f>
                    <m:r>
                      <a:rPr lang="en-US" b="0" i="1" smtClean="0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𝛻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∙</m:t>
                    </m:r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acc>
                          <m:accPr>
                            <m:chr m:val="̅"/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/>
                                <a:ea typeface="Cambria Math"/>
                              </a:rPr>
                              <m:t>𝒖</m:t>
                            </m:r>
                          </m:e>
                        </m:acc>
                        <m:r>
                          <a:rPr lang="en-US" i="1">
                            <a:latin typeface="Cambria Math"/>
                            <a:ea typeface="Cambria Math"/>
                          </a:rPr>
                          <m:t>𝐻</m:t>
                        </m:r>
                      </m:e>
                    </m:d>
                    <m:r>
                      <a:rPr lang="en-US" i="1">
                        <a:latin typeface="Cambria Math"/>
                        <a:ea typeface="Cambria Math"/>
                      </a:rPr>
                      <m:t>+</m:t>
                    </m:r>
                    <m:acc>
                      <m:accPr>
                        <m:chr m:val="̇"/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i="1">
                            <a:latin typeface="Cambria Math"/>
                            <a:ea typeface="Cambria Math"/>
                          </a:rPr>
                          <m:t>𝑏</m:t>
                        </m:r>
                      </m:e>
                    </m:acc>
                  </m:oMath>
                </a14:m>
                <a:r>
                  <a:rPr lang="en-US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,     on  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Γ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12" name="Rectangle 11">
                <a:extLst>
                  <a:ext uri="{FF2B5EF4-FFF2-40B4-BE49-F238E27FC236}">
                    <a16:creationId xmlns:a16="http://schemas.microsoft.com/office/drawing/2014/main" id="{CB72D347-6214-4CBF-8A95-B1C2B6AFA9FD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53644" y="3495497"/>
                <a:ext cx="2834494" cy="499560"/>
              </a:xfrm>
              <a:prstGeom prst="rect">
                <a:avLst/>
              </a:prstGeom>
              <a:blipFill>
                <a:blip r:embed="rId3"/>
                <a:stretch>
                  <a:fillRect b="-731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Rectangle 12">
                <a:extLst>
                  <a:ext uri="{FF2B5EF4-FFF2-40B4-BE49-F238E27FC236}">
                    <a16:creationId xmlns:a16="http://schemas.microsoft.com/office/drawing/2014/main" id="{23D01DE5-2704-4910-BACC-9266657E2877}"/>
                  </a:ext>
                </a:extLst>
              </p:cNvPr>
              <p:cNvSpPr/>
              <p:nvPr/>
            </p:nvSpPr>
            <p:spPr>
              <a:xfrm>
                <a:off x="458496" y="1980091"/>
                <a:ext cx="4723473" cy="499560"/>
              </a:xfrm>
              <a:prstGeom prst="rect">
                <a:avLst/>
              </a:prstGeom>
              <a:solidFill>
                <a:schemeClr val="accent5">
                  <a:lumMod val="20000"/>
                  <a:lumOff val="80000"/>
                </a:schemeClr>
              </a:solidFill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i="1" smtClean="0">
                        <a:latin typeface="Cambria Math"/>
                        <a:ea typeface="Cambria Math"/>
                      </a:rPr>
                      <m:t>𝜌</m:t>
                    </m:r>
                    <m:r>
                      <a:rPr lang="en-US" i="1" smtClean="0">
                        <a:latin typeface="Cambria Math"/>
                        <a:ea typeface="Cambria Math"/>
                      </a:rPr>
                      <m:t>𝑐</m:t>
                    </m:r>
                    <m:f>
                      <m:f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i="1">
                            <a:latin typeface="Cambria Math"/>
                            <a:ea typeface="Cambria Math"/>
                          </a:rPr>
                          <m:t>𝜕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𝑇</m:t>
                        </m:r>
                      </m:num>
                      <m:den>
                        <m:r>
                          <a:rPr lang="en-US" i="1">
                            <a:latin typeface="Cambria Math"/>
                            <a:ea typeface="Cambria Math"/>
                          </a:rPr>
                          <m:t>𝜕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𝑡</m:t>
                        </m:r>
                      </m:den>
                    </m:f>
                    <m:r>
                      <a:rPr lang="en-US" i="1">
                        <a:latin typeface="Cambria Math" panose="02040503050406030204" pitchFamily="18" charset="0"/>
                        <a:ea typeface="Cambria Math"/>
                      </a:rPr>
                      <m:t>+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𝜌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𝑐</m:t>
                    </m:r>
                    <m:r>
                      <a:rPr lang="en-US" b="1" i="1">
                        <a:latin typeface="Cambria Math"/>
                        <a:ea typeface="Cambria Math"/>
                      </a:rPr>
                      <m:t>𝒖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∙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𝛻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𝑇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=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𝛻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∙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/>
                          </a:rPr>
                          <m:t>𝑘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𝛻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𝑇</m:t>
                        </m:r>
                      </m:e>
                    </m:d>
                    <m:r>
                      <a:rPr lang="en-US" b="0" i="1" smtClean="0">
                        <a:latin typeface="Cambria Math" panose="02040503050406030204" pitchFamily="18" charset="0"/>
                        <a:ea typeface="Cambria Math"/>
                      </a:rPr>
                      <m:t>+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2</m:t>
                    </m:r>
                    <m:acc>
                      <m:accPr>
                        <m:chr m:val="̇"/>
                        <m:ctrlPr>
                          <a:rPr lang="en-US" b="1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  <a:ea typeface="Cambria Math"/>
                          </a:rPr>
                          <m:t>𝝐</m:t>
                        </m:r>
                      </m:e>
                    </m:acc>
                    <m:r>
                      <a:rPr lang="en-US" b="1" i="1">
                        <a:latin typeface="Cambria Math"/>
                        <a:ea typeface="Cambria Math"/>
                      </a:rPr>
                      <m:t>𝝈</m:t>
                    </m:r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,</m:t>
                    </m:r>
                  </m:oMath>
                </a14:m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 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  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𝛺</m:t>
                        </m:r>
                      </m:e>
                      <m:sub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𝐻</m:t>
                        </m:r>
                      </m:sub>
                    </m:sSub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Rectangle 12">
                <a:extLst>
                  <a:ext uri="{FF2B5EF4-FFF2-40B4-BE49-F238E27FC236}">
                    <a16:creationId xmlns:a16="http://schemas.microsoft.com/office/drawing/2014/main" id="{23D01DE5-2704-4910-BACC-9266657E2877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58496" y="1980091"/>
                <a:ext cx="4723473" cy="499560"/>
              </a:xfrm>
              <a:prstGeom prst="rect">
                <a:avLst/>
              </a:prstGeom>
              <a:blipFill>
                <a:blip r:embed="rId4"/>
                <a:stretch>
                  <a:fillRect b="-731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Rectangle 13">
                <a:extLst>
                  <a:ext uri="{FF2B5EF4-FFF2-40B4-BE49-F238E27FC236}">
                    <a16:creationId xmlns:a16="http://schemas.microsoft.com/office/drawing/2014/main" id="{A6A70B4D-E6CB-4F8E-A85F-FBDFB4D61114}"/>
                  </a:ext>
                </a:extLst>
              </p:cNvPr>
              <p:cNvSpPr/>
              <p:nvPr/>
            </p:nvSpPr>
            <p:spPr>
              <a:xfrm>
                <a:off x="1064864" y="4288610"/>
                <a:ext cx="4612054" cy="1493358"/>
              </a:xfrm>
              <a:prstGeom prst="rect">
                <a:avLst/>
              </a:prstGeom>
              <a:ln>
                <a:solidFill>
                  <a:schemeClr val="tx1"/>
                </a:solidFill>
              </a:ln>
            </p:spPr>
            <p:txBody>
              <a:bodyPr wrap="square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i="1" smtClean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  <a:ea typeface="Cambria Math"/>
                          </a:rPr>
                          <m:t>𝒖</m:t>
                        </m:r>
                      </m:e>
                    </m:acc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vertically averaged</a:t>
                </a:r>
                <a14:m>
                  <m:oMath xmlns:m="http://schemas.openxmlformats.org/officeDocument/2006/math">
                    <m:r>
                      <a:rPr lang="en-US" b="1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 </m:t>
                    </m:r>
                    <m:r>
                      <a:rPr lang="en-US" b="1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</m:oMath>
                </a14:m>
                <a:endParaRPr lang="en-US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 xmlns:m="http://schemas.openxmlformats.org/officeDocument/2006/math">
                    <m:acc>
                      <m:accPr>
                        <m:chr m:val="̇"/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i="1">
                            <a:latin typeface="Cambria Math"/>
                            <a:ea typeface="Cambria Math"/>
                          </a:rPr>
                          <m:t>𝑏</m:t>
                        </m:r>
                      </m:e>
                    </m:acc>
                    <m:r>
                      <a:rPr lang="en-US" i="1" dirty="0">
                        <a:latin typeface="Cambria Math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= surface mass balance </a:t>
                </a:r>
              </a:p>
              <a:p>
                <a:pPr algn="ctr"/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(given accumulation-ablation function that accounts for e.g. accumulation due to snowfall)</a:t>
                </a:r>
              </a:p>
              <a:p>
                <a:pPr algn="ctr"/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Γ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= horizontal extent of the ice</a:t>
                </a:r>
              </a:p>
            </p:txBody>
          </p:sp>
        </mc:Choice>
        <mc:Fallback xmlns="">
          <p:sp>
            <p:nvSpPr>
              <p:cNvPr id="14" name="Rectangle 13">
                <a:extLst>
                  <a:ext uri="{FF2B5EF4-FFF2-40B4-BE49-F238E27FC236}">
                    <a16:creationId xmlns:a16="http://schemas.microsoft.com/office/drawing/2014/main" id="{A6A70B4D-E6CB-4F8E-A85F-FBDFB4D61114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64864" y="4288610"/>
                <a:ext cx="4612054" cy="1493358"/>
              </a:xfrm>
              <a:prstGeom prst="rect">
                <a:avLst/>
              </a:prstGeom>
              <a:blipFill>
                <a:blip r:embed="rId5"/>
                <a:stretch>
                  <a:fillRect l="-660" t="-2033" r="-528" b="-5691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495FD62D-A64D-49D3-BAE7-18CE1D615F7D}"/>
                  </a:ext>
                </a:extLst>
              </p:cNvPr>
              <p:cNvSpPr txBox="1"/>
              <p:nvPr/>
            </p:nvSpPr>
            <p:spPr>
              <a:xfrm>
                <a:off x="-9831" y="3059668"/>
                <a:ext cx="617220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Thickness equation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for the ice thickness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</a:p>
            </p:txBody>
          </p:sp>
        </mc:Choice>
        <mc:Fallback xmlns=""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495FD62D-A64D-49D3-BAE7-18CE1D615F7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-9831" y="3059668"/>
                <a:ext cx="6172200" cy="369332"/>
              </a:xfrm>
              <a:prstGeom prst="rect">
                <a:avLst/>
              </a:prstGeom>
              <a:blipFill>
                <a:blip r:embed="rId6"/>
                <a:stretch>
                  <a:fillRect l="-592" t="-9836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1D645423-3BC0-4FEB-A125-5B02A2AA7AE4}"/>
                  </a:ext>
                </a:extLst>
              </p:cNvPr>
              <p:cNvSpPr txBox="1"/>
              <p:nvPr/>
            </p:nvSpPr>
            <p:spPr>
              <a:xfrm>
                <a:off x="76200" y="5895535"/>
                <a:ext cx="8340064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Thickness </a:t>
                </a:r>
                <a14:m>
                  <m:oMath xmlns:m="http://schemas.openxmlformats.org/officeDocument/2006/math">
                    <m:r>
                      <a:rPr lang="en-US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determines the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geometry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for velocity equations.</a:t>
                </a:r>
              </a:p>
            </p:txBody>
          </p:sp>
        </mc:Choice>
        <mc:Fallback xmlns="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1D645423-3BC0-4FEB-A125-5B02A2AA7AE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5895535"/>
                <a:ext cx="8340064" cy="369332"/>
              </a:xfrm>
              <a:prstGeom prst="rect">
                <a:avLst/>
              </a:prstGeom>
              <a:blipFill>
                <a:blip r:embed="rId7"/>
                <a:stretch>
                  <a:fillRect l="-512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4FD19574-F327-4995-B6A2-F17BC77B7829}"/>
                  </a:ext>
                </a:extLst>
              </p:cNvPr>
              <p:cNvSpPr txBox="1"/>
              <p:nvPr/>
            </p:nvSpPr>
            <p:spPr>
              <a:xfrm>
                <a:off x="380639" y="2536986"/>
                <a:ext cx="579120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Flow factor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𝐴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 Glen’s law viscosity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𝜇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is function of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𝑇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</p:txBody>
          </p:sp>
        </mc:Choice>
        <mc:Fallback xmlns="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4FD19574-F327-4995-B6A2-F17BC77B782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0639" y="2536986"/>
                <a:ext cx="5791200" cy="369332"/>
              </a:xfrm>
              <a:prstGeom prst="rect">
                <a:avLst/>
              </a:prstGeom>
              <a:blipFill>
                <a:blip r:embed="rId8"/>
                <a:stretch>
                  <a:fillRect l="-632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8" name="Picture 17">
            <a:extLst>
              <a:ext uri="{FF2B5EF4-FFF2-40B4-BE49-F238E27FC236}">
                <a16:creationId xmlns:a16="http://schemas.microsoft.com/office/drawing/2014/main" id="{FC543FC6-AE29-4229-BE16-BE75F6E1C4AE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1662279"/>
            <a:ext cx="2590800" cy="2512764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617CEA70-72B1-41F5-8DF1-F69393B7F8FA}"/>
                  </a:ext>
                </a:extLst>
              </p:cNvPr>
              <p:cNvSpPr txBox="1"/>
              <p:nvPr/>
            </p:nvSpPr>
            <p:spPr>
              <a:xfrm>
                <a:off x="6819899" y="4233333"/>
                <a:ext cx="144780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time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</a:rPr>
                      <m:t>𝑡</m:t>
                    </m:r>
                    <m:r>
                      <a:rPr lang="en-US" b="0" i="0" baseline="-25000" smtClean="0">
                        <a:latin typeface="Cambria Math"/>
                      </a:rPr>
                      <m:t>0</m:t>
                    </m:r>
                  </m:oMath>
                </a14:m>
                <a:endParaRPr lang="en-US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617CEA70-72B1-41F5-8DF1-F69393B7F8F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19899" y="4233333"/>
                <a:ext cx="1447800" cy="369332"/>
              </a:xfrm>
              <a:prstGeom prst="rect">
                <a:avLst/>
              </a:prstGeom>
              <a:blipFill>
                <a:blip r:embed="rId10"/>
                <a:stretch>
                  <a:fillRect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68BAA48C-95A9-4CBC-B851-04784B9F1A88}"/>
                  </a:ext>
                </a:extLst>
              </p:cNvPr>
              <p:cNvSpPr txBox="1"/>
              <p:nvPr/>
            </p:nvSpPr>
            <p:spPr>
              <a:xfrm>
                <a:off x="6477000" y="4791670"/>
                <a:ext cx="2286000" cy="923330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Ice-covered (“active”) cells shaded in white</a:t>
                </a:r>
              </a:p>
              <a:p>
                <a:pPr algn="ctr"/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(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𝐻</m:t>
                    </m:r>
                    <m:r>
                      <a:rPr lang="en-US" i="1" dirty="0" smtClean="0">
                        <a:latin typeface="Cambria Math"/>
                      </a:rPr>
                      <m:t>&gt;</m:t>
                    </m:r>
                    <m:sSub>
                      <m:sSubPr>
                        <m:ctrlPr>
                          <a:rPr lang="en-US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𝐻</m:t>
                        </m:r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𝑚𝑖𝑛</m:t>
                        </m:r>
                      </m:sub>
                    </m:sSub>
                  </m:oMath>
                </a14:m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)</a:t>
                </a:r>
              </a:p>
            </p:txBody>
          </p:sp>
        </mc:Choice>
        <mc:Fallback xmlns="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68BAA48C-95A9-4CBC-B851-04784B9F1A8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477000" y="4791670"/>
                <a:ext cx="2286000" cy="923330"/>
              </a:xfrm>
              <a:prstGeom prst="rect">
                <a:avLst/>
              </a:prstGeom>
              <a:blipFill>
                <a:blip r:embed="rId11"/>
                <a:stretch>
                  <a:fillRect l="-267" t="-3289" r="-1333" b="-9211"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4838209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-228600"/>
            <a:ext cx="7467600" cy="12192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Ice Sheet Evolution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76C29303-F088-402B-83C4-4F41D65D88E7}"/>
                  </a:ext>
                </a:extLst>
              </p:cNvPr>
              <p:cNvSpPr txBox="1"/>
              <p:nvPr/>
            </p:nvSpPr>
            <p:spPr>
              <a:xfrm>
                <a:off x="-42659" y="1524000"/>
                <a:ext cx="617220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Energy equation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for the temperature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𝑇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: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76C29303-F088-402B-83C4-4F41D65D88E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-42659" y="1524000"/>
                <a:ext cx="6172200" cy="369332"/>
              </a:xfrm>
              <a:prstGeom prst="rect">
                <a:avLst/>
              </a:prstGeom>
              <a:blipFill>
                <a:blip r:embed="rId2"/>
                <a:stretch>
                  <a:fillRect l="-592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0" name="TextBox 9">
            <a:extLst>
              <a:ext uri="{FF2B5EF4-FFF2-40B4-BE49-F238E27FC236}">
                <a16:creationId xmlns:a16="http://schemas.microsoft.com/office/drawing/2014/main" id="{DD2320EC-63AD-4FE8-ADF1-6E13A2809EE2}"/>
              </a:ext>
            </a:extLst>
          </p:cNvPr>
          <p:cNvSpPr txBox="1"/>
          <p:nvPr/>
        </p:nvSpPr>
        <p:spPr>
          <a:xfrm>
            <a:off x="1503726" y="734532"/>
            <a:ext cx="6019800" cy="64633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Ice velocity equations are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coupled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with equations for ice sheet evolution (thickness) and ice temperature.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Rectangle 11">
                <a:extLst>
                  <a:ext uri="{FF2B5EF4-FFF2-40B4-BE49-F238E27FC236}">
                    <a16:creationId xmlns:a16="http://schemas.microsoft.com/office/drawing/2014/main" id="{CB72D347-6214-4CBF-8A95-B1C2B6AFA9FD}"/>
                  </a:ext>
                </a:extLst>
              </p:cNvPr>
              <p:cNvSpPr/>
              <p:nvPr/>
            </p:nvSpPr>
            <p:spPr>
              <a:xfrm>
                <a:off x="1953644" y="3495497"/>
                <a:ext cx="2834494" cy="499560"/>
              </a:xfrm>
              <a:prstGeom prst="rect">
                <a:avLst/>
              </a:prstGeom>
              <a:solidFill>
                <a:srgbClr val="A5F7BA"/>
              </a:solidFill>
            </p:spPr>
            <p:txBody>
              <a:bodyPr wrap="none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f>
                      <m:f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i="1">
                            <a:latin typeface="Cambria Math"/>
                          </a:rPr>
                          <m:t>𝜕</m:t>
                        </m:r>
                        <m:r>
                          <a:rPr lang="en-US" i="1">
                            <a:latin typeface="Cambria Math"/>
                          </a:rPr>
                          <m:t>𝐻</m:t>
                        </m:r>
                      </m:num>
                      <m:den>
                        <m:r>
                          <a:rPr lang="en-US" i="1">
                            <a:latin typeface="Cambria Math"/>
                          </a:rPr>
                          <m:t>𝜕</m:t>
                        </m:r>
                        <m:r>
                          <a:rPr lang="en-US" i="1">
                            <a:latin typeface="Cambria Math"/>
                          </a:rPr>
                          <m:t>𝑡</m:t>
                        </m:r>
                      </m:den>
                    </m:f>
                    <m:r>
                      <a:rPr lang="en-US" b="0" i="1" smtClean="0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𝛻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∙</m:t>
                    </m:r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acc>
                          <m:accPr>
                            <m:chr m:val="̅"/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/>
                                <a:ea typeface="Cambria Math"/>
                              </a:rPr>
                              <m:t>𝒖</m:t>
                            </m:r>
                          </m:e>
                        </m:acc>
                        <m:r>
                          <a:rPr lang="en-US" i="1">
                            <a:latin typeface="Cambria Math"/>
                            <a:ea typeface="Cambria Math"/>
                          </a:rPr>
                          <m:t>𝐻</m:t>
                        </m:r>
                      </m:e>
                    </m:d>
                    <m:r>
                      <a:rPr lang="en-US" i="1">
                        <a:latin typeface="Cambria Math"/>
                        <a:ea typeface="Cambria Math"/>
                      </a:rPr>
                      <m:t>+</m:t>
                    </m:r>
                    <m:acc>
                      <m:accPr>
                        <m:chr m:val="̇"/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i="1">
                            <a:latin typeface="Cambria Math"/>
                            <a:ea typeface="Cambria Math"/>
                          </a:rPr>
                          <m:t>𝑏</m:t>
                        </m:r>
                      </m:e>
                    </m:acc>
                  </m:oMath>
                </a14:m>
                <a:r>
                  <a:rPr lang="en-US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,     on  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Γ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12" name="Rectangle 11">
                <a:extLst>
                  <a:ext uri="{FF2B5EF4-FFF2-40B4-BE49-F238E27FC236}">
                    <a16:creationId xmlns:a16="http://schemas.microsoft.com/office/drawing/2014/main" id="{CB72D347-6214-4CBF-8A95-B1C2B6AFA9FD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53644" y="3495497"/>
                <a:ext cx="2834494" cy="499560"/>
              </a:xfrm>
              <a:prstGeom prst="rect">
                <a:avLst/>
              </a:prstGeom>
              <a:blipFill>
                <a:blip r:embed="rId3"/>
                <a:stretch>
                  <a:fillRect b="-731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Rectangle 12">
                <a:extLst>
                  <a:ext uri="{FF2B5EF4-FFF2-40B4-BE49-F238E27FC236}">
                    <a16:creationId xmlns:a16="http://schemas.microsoft.com/office/drawing/2014/main" id="{23D01DE5-2704-4910-BACC-9266657E2877}"/>
                  </a:ext>
                </a:extLst>
              </p:cNvPr>
              <p:cNvSpPr/>
              <p:nvPr/>
            </p:nvSpPr>
            <p:spPr>
              <a:xfrm>
                <a:off x="458496" y="1980091"/>
                <a:ext cx="4723473" cy="499560"/>
              </a:xfrm>
              <a:prstGeom prst="rect">
                <a:avLst/>
              </a:prstGeom>
              <a:solidFill>
                <a:schemeClr val="accent5">
                  <a:lumMod val="20000"/>
                  <a:lumOff val="80000"/>
                </a:schemeClr>
              </a:solidFill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i="1" smtClean="0">
                        <a:latin typeface="Cambria Math"/>
                        <a:ea typeface="Cambria Math"/>
                      </a:rPr>
                      <m:t>𝜌</m:t>
                    </m:r>
                    <m:r>
                      <a:rPr lang="en-US" i="1" smtClean="0">
                        <a:latin typeface="Cambria Math"/>
                        <a:ea typeface="Cambria Math"/>
                      </a:rPr>
                      <m:t>𝑐</m:t>
                    </m:r>
                    <m:f>
                      <m:f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i="1">
                            <a:latin typeface="Cambria Math"/>
                            <a:ea typeface="Cambria Math"/>
                          </a:rPr>
                          <m:t>𝜕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𝑇</m:t>
                        </m:r>
                      </m:num>
                      <m:den>
                        <m:r>
                          <a:rPr lang="en-US" i="1">
                            <a:latin typeface="Cambria Math"/>
                            <a:ea typeface="Cambria Math"/>
                          </a:rPr>
                          <m:t>𝜕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𝑡</m:t>
                        </m:r>
                      </m:den>
                    </m:f>
                    <m:r>
                      <a:rPr lang="en-US" i="1">
                        <a:latin typeface="Cambria Math" panose="02040503050406030204" pitchFamily="18" charset="0"/>
                        <a:ea typeface="Cambria Math"/>
                      </a:rPr>
                      <m:t>+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𝜌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𝑐</m:t>
                    </m:r>
                    <m:r>
                      <a:rPr lang="en-US" b="1" i="1">
                        <a:latin typeface="Cambria Math"/>
                        <a:ea typeface="Cambria Math"/>
                      </a:rPr>
                      <m:t>𝒖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∙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𝛻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𝑇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=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𝛻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∙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/>
                          </a:rPr>
                          <m:t>𝑘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𝛻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𝑇</m:t>
                        </m:r>
                      </m:e>
                    </m:d>
                    <m:r>
                      <a:rPr lang="en-US" b="0" i="1" smtClean="0">
                        <a:latin typeface="Cambria Math" panose="02040503050406030204" pitchFamily="18" charset="0"/>
                        <a:ea typeface="Cambria Math"/>
                      </a:rPr>
                      <m:t>+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2</m:t>
                    </m:r>
                    <m:acc>
                      <m:accPr>
                        <m:chr m:val="̇"/>
                        <m:ctrlPr>
                          <a:rPr lang="en-US" b="1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  <a:ea typeface="Cambria Math"/>
                          </a:rPr>
                          <m:t>𝝐</m:t>
                        </m:r>
                      </m:e>
                    </m:acc>
                    <m:r>
                      <a:rPr lang="en-US" b="1" i="1">
                        <a:latin typeface="Cambria Math"/>
                        <a:ea typeface="Cambria Math"/>
                      </a:rPr>
                      <m:t>𝝈</m:t>
                    </m:r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,</m:t>
                    </m:r>
                  </m:oMath>
                </a14:m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 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  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𝛺</m:t>
                        </m:r>
                      </m:e>
                      <m:sub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𝐻</m:t>
                        </m:r>
                      </m:sub>
                    </m:sSub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Rectangle 12">
                <a:extLst>
                  <a:ext uri="{FF2B5EF4-FFF2-40B4-BE49-F238E27FC236}">
                    <a16:creationId xmlns:a16="http://schemas.microsoft.com/office/drawing/2014/main" id="{23D01DE5-2704-4910-BACC-9266657E2877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58496" y="1980091"/>
                <a:ext cx="4723473" cy="499560"/>
              </a:xfrm>
              <a:prstGeom prst="rect">
                <a:avLst/>
              </a:prstGeom>
              <a:blipFill>
                <a:blip r:embed="rId4"/>
                <a:stretch>
                  <a:fillRect b="-731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Rectangle 13">
                <a:extLst>
                  <a:ext uri="{FF2B5EF4-FFF2-40B4-BE49-F238E27FC236}">
                    <a16:creationId xmlns:a16="http://schemas.microsoft.com/office/drawing/2014/main" id="{A6A70B4D-E6CB-4F8E-A85F-FBDFB4D61114}"/>
                  </a:ext>
                </a:extLst>
              </p:cNvPr>
              <p:cNvSpPr/>
              <p:nvPr/>
            </p:nvSpPr>
            <p:spPr>
              <a:xfrm>
                <a:off x="1064864" y="4288610"/>
                <a:ext cx="4612054" cy="1493358"/>
              </a:xfrm>
              <a:prstGeom prst="rect">
                <a:avLst/>
              </a:prstGeom>
              <a:ln>
                <a:solidFill>
                  <a:schemeClr val="tx1"/>
                </a:solidFill>
              </a:ln>
            </p:spPr>
            <p:txBody>
              <a:bodyPr wrap="square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i="1" smtClean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  <a:ea typeface="Cambria Math"/>
                          </a:rPr>
                          <m:t>𝒖</m:t>
                        </m:r>
                      </m:e>
                    </m:acc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vertically averaged</a:t>
                </a:r>
                <a14:m>
                  <m:oMath xmlns:m="http://schemas.openxmlformats.org/officeDocument/2006/math">
                    <m:r>
                      <a:rPr lang="en-US" b="1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 </m:t>
                    </m:r>
                    <m:r>
                      <a:rPr lang="en-US" b="1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</m:oMath>
                </a14:m>
                <a:endParaRPr lang="en-US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 xmlns:m="http://schemas.openxmlformats.org/officeDocument/2006/math">
                    <m:acc>
                      <m:accPr>
                        <m:chr m:val="̇"/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i="1">
                            <a:latin typeface="Cambria Math"/>
                            <a:ea typeface="Cambria Math"/>
                          </a:rPr>
                          <m:t>𝑏</m:t>
                        </m:r>
                      </m:e>
                    </m:acc>
                    <m:r>
                      <a:rPr lang="en-US" i="1" dirty="0">
                        <a:latin typeface="Cambria Math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= surface mass balance </a:t>
                </a:r>
              </a:p>
              <a:p>
                <a:pPr algn="ctr"/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(given accumulation-ablation function that accounts for e.g. accumulation due to snowfall)</a:t>
                </a:r>
              </a:p>
              <a:p>
                <a:pPr algn="ctr"/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Γ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= horizontal extent of the ice</a:t>
                </a:r>
              </a:p>
            </p:txBody>
          </p:sp>
        </mc:Choice>
        <mc:Fallback xmlns="">
          <p:sp>
            <p:nvSpPr>
              <p:cNvPr id="14" name="Rectangle 13">
                <a:extLst>
                  <a:ext uri="{FF2B5EF4-FFF2-40B4-BE49-F238E27FC236}">
                    <a16:creationId xmlns:a16="http://schemas.microsoft.com/office/drawing/2014/main" id="{A6A70B4D-E6CB-4F8E-A85F-FBDFB4D61114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64864" y="4288610"/>
                <a:ext cx="4612054" cy="1493358"/>
              </a:xfrm>
              <a:prstGeom prst="rect">
                <a:avLst/>
              </a:prstGeom>
              <a:blipFill>
                <a:blip r:embed="rId5"/>
                <a:stretch>
                  <a:fillRect l="-660" t="-2033" r="-528" b="-5691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495FD62D-A64D-49D3-BAE7-18CE1D615F7D}"/>
                  </a:ext>
                </a:extLst>
              </p:cNvPr>
              <p:cNvSpPr txBox="1"/>
              <p:nvPr/>
            </p:nvSpPr>
            <p:spPr>
              <a:xfrm>
                <a:off x="-9831" y="3059668"/>
                <a:ext cx="617220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Thickness equation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for the ice thickness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</a:p>
            </p:txBody>
          </p:sp>
        </mc:Choice>
        <mc:Fallback xmlns=""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495FD62D-A64D-49D3-BAE7-18CE1D615F7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-9831" y="3059668"/>
                <a:ext cx="6172200" cy="369332"/>
              </a:xfrm>
              <a:prstGeom prst="rect">
                <a:avLst/>
              </a:prstGeom>
              <a:blipFill>
                <a:blip r:embed="rId6"/>
                <a:stretch>
                  <a:fillRect l="-592" t="-9836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1D645423-3BC0-4FEB-A125-5B02A2AA7AE4}"/>
                  </a:ext>
                </a:extLst>
              </p:cNvPr>
              <p:cNvSpPr txBox="1"/>
              <p:nvPr/>
            </p:nvSpPr>
            <p:spPr>
              <a:xfrm>
                <a:off x="76200" y="5895535"/>
                <a:ext cx="8340064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Thickness </a:t>
                </a:r>
                <a14:m>
                  <m:oMath xmlns:m="http://schemas.openxmlformats.org/officeDocument/2006/math">
                    <m:r>
                      <a:rPr lang="en-US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determines the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geometry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for velocity equations.</a:t>
                </a:r>
              </a:p>
            </p:txBody>
          </p:sp>
        </mc:Choice>
        <mc:Fallback xmlns="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1D645423-3BC0-4FEB-A125-5B02A2AA7AE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5895535"/>
                <a:ext cx="8340064" cy="369332"/>
              </a:xfrm>
              <a:prstGeom prst="rect">
                <a:avLst/>
              </a:prstGeom>
              <a:blipFill>
                <a:blip r:embed="rId7"/>
                <a:stretch>
                  <a:fillRect l="-512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4FD19574-F327-4995-B6A2-F17BC77B7829}"/>
                  </a:ext>
                </a:extLst>
              </p:cNvPr>
              <p:cNvSpPr txBox="1"/>
              <p:nvPr/>
            </p:nvSpPr>
            <p:spPr>
              <a:xfrm>
                <a:off x="380639" y="2536986"/>
                <a:ext cx="579120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Flow factor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𝐴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 Glen’s law viscosity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𝜇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is function of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𝑇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</p:txBody>
          </p:sp>
        </mc:Choice>
        <mc:Fallback xmlns="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4FD19574-F327-4995-B6A2-F17BC77B782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0639" y="2536986"/>
                <a:ext cx="5791200" cy="369332"/>
              </a:xfrm>
              <a:prstGeom prst="rect">
                <a:avLst/>
              </a:prstGeom>
              <a:blipFill>
                <a:blip r:embed="rId8"/>
                <a:stretch>
                  <a:fillRect l="-632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68BAA48C-95A9-4CBC-B851-04784B9F1A88}"/>
                  </a:ext>
                </a:extLst>
              </p:cNvPr>
              <p:cNvSpPr txBox="1"/>
              <p:nvPr/>
            </p:nvSpPr>
            <p:spPr>
              <a:xfrm>
                <a:off x="6477000" y="4791670"/>
                <a:ext cx="2286000" cy="923330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Ice-covered (“active”) cells shaded in white</a:t>
                </a:r>
              </a:p>
              <a:p>
                <a:pPr algn="ctr"/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(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𝐻</m:t>
                    </m:r>
                    <m:r>
                      <a:rPr lang="en-US" i="1" dirty="0" smtClean="0">
                        <a:latin typeface="Cambria Math"/>
                      </a:rPr>
                      <m:t>&gt;</m:t>
                    </m:r>
                    <m:sSub>
                      <m:sSubPr>
                        <m:ctrlPr>
                          <a:rPr lang="en-US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𝐻</m:t>
                        </m:r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𝑚𝑖𝑛</m:t>
                        </m:r>
                      </m:sub>
                    </m:sSub>
                  </m:oMath>
                </a14:m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)</a:t>
                </a:r>
              </a:p>
            </p:txBody>
          </p:sp>
        </mc:Choice>
        <mc:Fallback xmlns="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68BAA48C-95A9-4CBC-B851-04784B9F1A8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477000" y="4791670"/>
                <a:ext cx="2286000" cy="923330"/>
              </a:xfrm>
              <a:prstGeom prst="rect">
                <a:avLst/>
              </a:prstGeom>
              <a:blipFill>
                <a:blip r:embed="rId9"/>
                <a:stretch>
                  <a:fillRect l="-267" t="-3289" r="-1333" b="-9211"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7D542DDE-2CF5-47CD-A61E-633C59698272}"/>
                  </a:ext>
                </a:extLst>
              </p:cNvPr>
              <p:cNvSpPr txBox="1"/>
              <p:nvPr/>
            </p:nvSpPr>
            <p:spPr>
              <a:xfrm>
                <a:off x="6819899" y="4233333"/>
                <a:ext cx="144780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time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</a:rPr>
                      <m:t>𝑡</m:t>
                    </m:r>
                    <m:r>
                      <a:rPr lang="en-US" b="0" i="0" baseline="-25000" smtClean="0">
                        <a:latin typeface="Cambria Math" panose="02040503050406030204" pitchFamily="18" charset="0"/>
                      </a:rPr>
                      <m:t>1</m:t>
                    </m:r>
                  </m:oMath>
                </a14:m>
                <a:endParaRPr lang="en-US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7D542DDE-2CF5-47CD-A61E-633C5969827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19899" y="4233333"/>
                <a:ext cx="1447800" cy="369332"/>
              </a:xfrm>
              <a:prstGeom prst="rect">
                <a:avLst/>
              </a:prstGeom>
              <a:blipFill>
                <a:blip r:embed="rId10"/>
                <a:stretch>
                  <a:fillRect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22" name="Picture 21">
            <a:extLst>
              <a:ext uri="{FF2B5EF4-FFF2-40B4-BE49-F238E27FC236}">
                <a16:creationId xmlns:a16="http://schemas.microsoft.com/office/drawing/2014/main" id="{7B5F66BE-BBAC-4BAF-8535-446FFE49D82B}"/>
              </a:ext>
            </a:extLst>
          </p:cNvPr>
          <p:cNvPicPr>
            <a:picLocks noChangeAspect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1662279"/>
            <a:ext cx="2590799" cy="24604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367207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-228600"/>
            <a:ext cx="7467600" cy="12192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Ice Sheet Evolution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76C29303-F088-402B-83C4-4F41D65D88E7}"/>
                  </a:ext>
                </a:extLst>
              </p:cNvPr>
              <p:cNvSpPr txBox="1"/>
              <p:nvPr/>
            </p:nvSpPr>
            <p:spPr>
              <a:xfrm>
                <a:off x="-42659" y="1524000"/>
                <a:ext cx="617220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Energy equation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for the temperature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𝑇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: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76C29303-F088-402B-83C4-4F41D65D88E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-42659" y="1524000"/>
                <a:ext cx="6172200" cy="369332"/>
              </a:xfrm>
              <a:prstGeom prst="rect">
                <a:avLst/>
              </a:prstGeom>
              <a:blipFill>
                <a:blip r:embed="rId2"/>
                <a:stretch>
                  <a:fillRect l="-592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0" name="TextBox 9">
            <a:extLst>
              <a:ext uri="{FF2B5EF4-FFF2-40B4-BE49-F238E27FC236}">
                <a16:creationId xmlns:a16="http://schemas.microsoft.com/office/drawing/2014/main" id="{DD2320EC-63AD-4FE8-ADF1-6E13A2809EE2}"/>
              </a:ext>
            </a:extLst>
          </p:cNvPr>
          <p:cNvSpPr txBox="1"/>
          <p:nvPr/>
        </p:nvSpPr>
        <p:spPr>
          <a:xfrm>
            <a:off x="1503726" y="734532"/>
            <a:ext cx="6019800" cy="64633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Ice velocity equations are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coupled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with equations for ice sheet evolution (thickness) and ice temperature.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Rectangle 11">
                <a:extLst>
                  <a:ext uri="{FF2B5EF4-FFF2-40B4-BE49-F238E27FC236}">
                    <a16:creationId xmlns:a16="http://schemas.microsoft.com/office/drawing/2014/main" id="{CB72D347-6214-4CBF-8A95-B1C2B6AFA9FD}"/>
                  </a:ext>
                </a:extLst>
              </p:cNvPr>
              <p:cNvSpPr/>
              <p:nvPr/>
            </p:nvSpPr>
            <p:spPr>
              <a:xfrm>
                <a:off x="1953644" y="3495497"/>
                <a:ext cx="2834494" cy="499560"/>
              </a:xfrm>
              <a:prstGeom prst="rect">
                <a:avLst/>
              </a:prstGeom>
              <a:solidFill>
                <a:srgbClr val="A5F7BA"/>
              </a:solidFill>
            </p:spPr>
            <p:txBody>
              <a:bodyPr wrap="none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f>
                      <m:f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i="1">
                            <a:latin typeface="Cambria Math"/>
                          </a:rPr>
                          <m:t>𝜕</m:t>
                        </m:r>
                        <m:r>
                          <a:rPr lang="en-US" i="1">
                            <a:latin typeface="Cambria Math"/>
                          </a:rPr>
                          <m:t>𝐻</m:t>
                        </m:r>
                      </m:num>
                      <m:den>
                        <m:r>
                          <a:rPr lang="en-US" i="1">
                            <a:latin typeface="Cambria Math"/>
                          </a:rPr>
                          <m:t>𝜕</m:t>
                        </m:r>
                        <m:r>
                          <a:rPr lang="en-US" i="1">
                            <a:latin typeface="Cambria Math"/>
                          </a:rPr>
                          <m:t>𝑡</m:t>
                        </m:r>
                      </m:den>
                    </m:f>
                    <m:r>
                      <a:rPr lang="en-US" b="0" i="1" smtClean="0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𝛻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∙</m:t>
                    </m:r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acc>
                          <m:accPr>
                            <m:chr m:val="̅"/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/>
                                <a:ea typeface="Cambria Math"/>
                              </a:rPr>
                              <m:t>𝒖</m:t>
                            </m:r>
                          </m:e>
                        </m:acc>
                        <m:r>
                          <a:rPr lang="en-US" i="1">
                            <a:latin typeface="Cambria Math"/>
                            <a:ea typeface="Cambria Math"/>
                          </a:rPr>
                          <m:t>𝐻</m:t>
                        </m:r>
                      </m:e>
                    </m:d>
                    <m:r>
                      <a:rPr lang="en-US" i="1">
                        <a:latin typeface="Cambria Math"/>
                        <a:ea typeface="Cambria Math"/>
                      </a:rPr>
                      <m:t>+</m:t>
                    </m:r>
                    <m:acc>
                      <m:accPr>
                        <m:chr m:val="̇"/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i="1">
                            <a:latin typeface="Cambria Math"/>
                            <a:ea typeface="Cambria Math"/>
                          </a:rPr>
                          <m:t>𝑏</m:t>
                        </m:r>
                      </m:e>
                    </m:acc>
                  </m:oMath>
                </a14:m>
                <a:r>
                  <a:rPr lang="en-US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,     on  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Γ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12" name="Rectangle 11">
                <a:extLst>
                  <a:ext uri="{FF2B5EF4-FFF2-40B4-BE49-F238E27FC236}">
                    <a16:creationId xmlns:a16="http://schemas.microsoft.com/office/drawing/2014/main" id="{CB72D347-6214-4CBF-8A95-B1C2B6AFA9FD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53644" y="3495497"/>
                <a:ext cx="2834494" cy="499560"/>
              </a:xfrm>
              <a:prstGeom prst="rect">
                <a:avLst/>
              </a:prstGeom>
              <a:blipFill>
                <a:blip r:embed="rId3"/>
                <a:stretch>
                  <a:fillRect b="-731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Rectangle 12">
                <a:extLst>
                  <a:ext uri="{FF2B5EF4-FFF2-40B4-BE49-F238E27FC236}">
                    <a16:creationId xmlns:a16="http://schemas.microsoft.com/office/drawing/2014/main" id="{23D01DE5-2704-4910-BACC-9266657E2877}"/>
                  </a:ext>
                </a:extLst>
              </p:cNvPr>
              <p:cNvSpPr/>
              <p:nvPr/>
            </p:nvSpPr>
            <p:spPr>
              <a:xfrm>
                <a:off x="458496" y="1980091"/>
                <a:ext cx="4723473" cy="499560"/>
              </a:xfrm>
              <a:prstGeom prst="rect">
                <a:avLst/>
              </a:prstGeom>
              <a:solidFill>
                <a:schemeClr val="accent5">
                  <a:lumMod val="20000"/>
                  <a:lumOff val="80000"/>
                </a:schemeClr>
              </a:solidFill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i="1" smtClean="0">
                        <a:latin typeface="Cambria Math"/>
                        <a:ea typeface="Cambria Math"/>
                      </a:rPr>
                      <m:t>𝜌</m:t>
                    </m:r>
                    <m:r>
                      <a:rPr lang="en-US" i="1" smtClean="0">
                        <a:latin typeface="Cambria Math"/>
                        <a:ea typeface="Cambria Math"/>
                      </a:rPr>
                      <m:t>𝑐</m:t>
                    </m:r>
                    <m:f>
                      <m:f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i="1">
                            <a:latin typeface="Cambria Math"/>
                            <a:ea typeface="Cambria Math"/>
                          </a:rPr>
                          <m:t>𝜕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𝑇</m:t>
                        </m:r>
                      </m:num>
                      <m:den>
                        <m:r>
                          <a:rPr lang="en-US" i="1">
                            <a:latin typeface="Cambria Math"/>
                            <a:ea typeface="Cambria Math"/>
                          </a:rPr>
                          <m:t>𝜕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𝑡</m:t>
                        </m:r>
                      </m:den>
                    </m:f>
                    <m:r>
                      <a:rPr lang="en-US" i="1">
                        <a:latin typeface="Cambria Math" panose="02040503050406030204" pitchFamily="18" charset="0"/>
                        <a:ea typeface="Cambria Math"/>
                      </a:rPr>
                      <m:t>+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𝜌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𝑐</m:t>
                    </m:r>
                    <m:r>
                      <a:rPr lang="en-US" b="1" i="1">
                        <a:latin typeface="Cambria Math"/>
                        <a:ea typeface="Cambria Math"/>
                      </a:rPr>
                      <m:t>𝒖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∙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𝛻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𝑇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=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𝛻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∙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/>
                          </a:rPr>
                          <m:t>𝑘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𝛻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𝑇</m:t>
                        </m:r>
                      </m:e>
                    </m:d>
                    <m:r>
                      <a:rPr lang="en-US" b="0" i="1" smtClean="0">
                        <a:latin typeface="Cambria Math" panose="02040503050406030204" pitchFamily="18" charset="0"/>
                        <a:ea typeface="Cambria Math"/>
                      </a:rPr>
                      <m:t>+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2</m:t>
                    </m:r>
                    <m:acc>
                      <m:accPr>
                        <m:chr m:val="̇"/>
                        <m:ctrlPr>
                          <a:rPr lang="en-US" b="1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  <a:ea typeface="Cambria Math"/>
                          </a:rPr>
                          <m:t>𝝐</m:t>
                        </m:r>
                      </m:e>
                    </m:acc>
                    <m:r>
                      <a:rPr lang="en-US" b="1" i="1">
                        <a:latin typeface="Cambria Math"/>
                        <a:ea typeface="Cambria Math"/>
                      </a:rPr>
                      <m:t>𝝈</m:t>
                    </m:r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,</m:t>
                    </m:r>
                  </m:oMath>
                </a14:m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 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  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𝛺</m:t>
                        </m:r>
                      </m:e>
                      <m:sub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𝐻</m:t>
                        </m:r>
                      </m:sub>
                    </m:sSub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Rectangle 12">
                <a:extLst>
                  <a:ext uri="{FF2B5EF4-FFF2-40B4-BE49-F238E27FC236}">
                    <a16:creationId xmlns:a16="http://schemas.microsoft.com/office/drawing/2014/main" id="{23D01DE5-2704-4910-BACC-9266657E2877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58496" y="1980091"/>
                <a:ext cx="4723473" cy="499560"/>
              </a:xfrm>
              <a:prstGeom prst="rect">
                <a:avLst/>
              </a:prstGeom>
              <a:blipFill>
                <a:blip r:embed="rId4"/>
                <a:stretch>
                  <a:fillRect b="-731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Rectangle 13">
                <a:extLst>
                  <a:ext uri="{FF2B5EF4-FFF2-40B4-BE49-F238E27FC236}">
                    <a16:creationId xmlns:a16="http://schemas.microsoft.com/office/drawing/2014/main" id="{A6A70B4D-E6CB-4F8E-A85F-FBDFB4D61114}"/>
                  </a:ext>
                </a:extLst>
              </p:cNvPr>
              <p:cNvSpPr/>
              <p:nvPr/>
            </p:nvSpPr>
            <p:spPr>
              <a:xfrm>
                <a:off x="1064864" y="4288610"/>
                <a:ext cx="4612054" cy="1493358"/>
              </a:xfrm>
              <a:prstGeom prst="rect">
                <a:avLst/>
              </a:prstGeom>
              <a:ln>
                <a:solidFill>
                  <a:schemeClr val="tx1"/>
                </a:solidFill>
              </a:ln>
            </p:spPr>
            <p:txBody>
              <a:bodyPr wrap="square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i="1" smtClean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  <a:ea typeface="Cambria Math"/>
                          </a:rPr>
                          <m:t>𝒖</m:t>
                        </m:r>
                      </m:e>
                    </m:acc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vertically averaged</a:t>
                </a:r>
                <a14:m>
                  <m:oMath xmlns:m="http://schemas.openxmlformats.org/officeDocument/2006/math">
                    <m:r>
                      <a:rPr lang="en-US" b="1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 </m:t>
                    </m:r>
                    <m:r>
                      <a:rPr lang="en-US" b="1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</m:oMath>
                </a14:m>
                <a:endParaRPr lang="en-US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 xmlns:m="http://schemas.openxmlformats.org/officeDocument/2006/math">
                    <m:acc>
                      <m:accPr>
                        <m:chr m:val="̇"/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i="1">
                            <a:latin typeface="Cambria Math"/>
                            <a:ea typeface="Cambria Math"/>
                          </a:rPr>
                          <m:t>𝑏</m:t>
                        </m:r>
                      </m:e>
                    </m:acc>
                    <m:r>
                      <a:rPr lang="en-US" i="1" dirty="0">
                        <a:latin typeface="Cambria Math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= surface mass balance </a:t>
                </a:r>
              </a:p>
              <a:p>
                <a:pPr algn="ctr"/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(given accumulation-ablation function that accounts for e.g. accumulation due to snowfall)</a:t>
                </a:r>
              </a:p>
              <a:p>
                <a:pPr algn="ctr"/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Γ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= horizontal extent of the ice</a:t>
                </a:r>
              </a:p>
            </p:txBody>
          </p:sp>
        </mc:Choice>
        <mc:Fallback xmlns="">
          <p:sp>
            <p:nvSpPr>
              <p:cNvPr id="14" name="Rectangle 13">
                <a:extLst>
                  <a:ext uri="{FF2B5EF4-FFF2-40B4-BE49-F238E27FC236}">
                    <a16:creationId xmlns:a16="http://schemas.microsoft.com/office/drawing/2014/main" id="{A6A70B4D-E6CB-4F8E-A85F-FBDFB4D61114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64864" y="4288610"/>
                <a:ext cx="4612054" cy="1493358"/>
              </a:xfrm>
              <a:prstGeom prst="rect">
                <a:avLst/>
              </a:prstGeom>
              <a:blipFill>
                <a:blip r:embed="rId5"/>
                <a:stretch>
                  <a:fillRect l="-660" t="-2033" r="-528" b="-5691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495FD62D-A64D-49D3-BAE7-18CE1D615F7D}"/>
                  </a:ext>
                </a:extLst>
              </p:cNvPr>
              <p:cNvSpPr txBox="1"/>
              <p:nvPr/>
            </p:nvSpPr>
            <p:spPr>
              <a:xfrm>
                <a:off x="-9831" y="3059668"/>
                <a:ext cx="617220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Thickness equation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for the ice thickness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</a:p>
            </p:txBody>
          </p:sp>
        </mc:Choice>
        <mc:Fallback xmlns=""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495FD62D-A64D-49D3-BAE7-18CE1D615F7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-9831" y="3059668"/>
                <a:ext cx="6172200" cy="369332"/>
              </a:xfrm>
              <a:prstGeom prst="rect">
                <a:avLst/>
              </a:prstGeom>
              <a:blipFill>
                <a:blip r:embed="rId6"/>
                <a:stretch>
                  <a:fillRect l="-592" t="-9836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1D645423-3BC0-4FEB-A125-5B02A2AA7AE4}"/>
                  </a:ext>
                </a:extLst>
              </p:cNvPr>
              <p:cNvSpPr txBox="1"/>
              <p:nvPr/>
            </p:nvSpPr>
            <p:spPr>
              <a:xfrm>
                <a:off x="76200" y="5895535"/>
                <a:ext cx="8340064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Thickness </a:t>
                </a:r>
                <a14:m>
                  <m:oMath xmlns:m="http://schemas.openxmlformats.org/officeDocument/2006/math">
                    <m:r>
                      <a:rPr lang="en-US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determines the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geometry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for velocity equations.</a:t>
                </a:r>
              </a:p>
            </p:txBody>
          </p:sp>
        </mc:Choice>
        <mc:Fallback xmlns="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1D645423-3BC0-4FEB-A125-5B02A2AA7AE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5895535"/>
                <a:ext cx="8340064" cy="369332"/>
              </a:xfrm>
              <a:prstGeom prst="rect">
                <a:avLst/>
              </a:prstGeom>
              <a:blipFill>
                <a:blip r:embed="rId7"/>
                <a:stretch>
                  <a:fillRect l="-512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4FD19574-F327-4995-B6A2-F17BC77B7829}"/>
                  </a:ext>
                </a:extLst>
              </p:cNvPr>
              <p:cNvSpPr txBox="1"/>
              <p:nvPr/>
            </p:nvSpPr>
            <p:spPr>
              <a:xfrm>
                <a:off x="380639" y="2536986"/>
                <a:ext cx="579120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Flow factor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𝐴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 Glen’s law viscosity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𝜇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is function of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𝑇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</p:txBody>
          </p:sp>
        </mc:Choice>
        <mc:Fallback xmlns="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4FD19574-F327-4995-B6A2-F17BC77B782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0639" y="2536986"/>
                <a:ext cx="5791200" cy="369332"/>
              </a:xfrm>
              <a:prstGeom prst="rect">
                <a:avLst/>
              </a:prstGeom>
              <a:blipFill>
                <a:blip r:embed="rId8"/>
                <a:stretch>
                  <a:fillRect l="-632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68BAA48C-95A9-4CBC-B851-04784B9F1A88}"/>
                  </a:ext>
                </a:extLst>
              </p:cNvPr>
              <p:cNvSpPr txBox="1"/>
              <p:nvPr/>
            </p:nvSpPr>
            <p:spPr>
              <a:xfrm>
                <a:off x="6477000" y="4791670"/>
                <a:ext cx="2286000" cy="923330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Ice-covered (“active”) cells shaded in white</a:t>
                </a:r>
              </a:p>
              <a:p>
                <a:pPr algn="ctr"/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(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𝐻</m:t>
                    </m:r>
                    <m:r>
                      <a:rPr lang="en-US" i="1" dirty="0" smtClean="0">
                        <a:latin typeface="Cambria Math"/>
                      </a:rPr>
                      <m:t>&gt;</m:t>
                    </m:r>
                    <m:sSub>
                      <m:sSubPr>
                        <m:ctrlPr>
                          <a:rPr lang="en-US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𝐻</m:t>
                        </m:r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𝑚𝑖𝑛</m:t>
                        </m:r>
                      </m:sub>
                    </m:sSub>
                  </m:oMath>
                </a14:m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)</a:t>
                </a:r>
              </a:p>
            </p:txBody>
          </p:sp>
        </mc:Choice>
        <mc:Fallback xmlns="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68BAA48C-95A9-4CBC-B851-04784B9F1A8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477000" y="4791670"/>
                <a:ext cx="2286000" cy="923330"/>
              </a:xfrm>
              <a:prstGeom prst="rect">
                <a:avLst/>
              </a:prstGeom>
              <a:blipFill>
                <a:blip r:embed="rId9"/>
                <a:stretch>
                  <a:fillRect l="-267" t="-3289" r="-1333" b="-9211"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22D42580-E330-44EA-888B-A2D0809FED0C}"/>
                  </a:ext>
                </a:extLst>
              </p:cNvPr>
              <p:cNvSpPr txBox="1"/>
              <p:nvPr/>
            </p:nvSpPr>
            <p:spPr>
              <a:xfrm>
                <a:off x="6819899" y="4233333"/>
                <a:ext cx="144780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time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</a:rPr>
                      <m:t>𝑡</m:t>
                    </m:r>
                    <m:r>
                      <a:rPr lang="en-US" b="0" i="0" baseline="-25000" smtClean="0">
                        <a:latin typeface="Cambria Math" panose="02040503050406030204" pitchFamily="18" charset="0"/>
                      </a:rPr>
                      <m:t>2</m:t>
                    </m:r>
                  </m:oMath>
                </a14:m>
                <a:endParaRPr lang="en-US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22D42580-E330-44EA-888B-A2D0809FED0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19899" y="4233333"/>
                <a:ext cx="1447800" cy="369332"/>
              </a:xfrm>
              <a:prstGeom prst="rect">
                <a:avLst/>
              </a:prstGeom>
              <a:blipFill>
                <a:blip r:embed="rId10"/>
                <a:stretch>
                  <a:fillRect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22" name="Picture 21">
            <a:extLst>
              <a:ext uri="{FF2B5EF4-FFF2-40B4-BE49-F238E27FC236}">
                <a16:creationId xmlns:a16="http://schemas.microsoft.com/office/drawing/2014/main" id="{A1B90688-CFCD-4398-99E9-E1D446680761}"/>
              </a:ext>
            </a:extLst>
          </p:cNvPr>
          <p:cNvPicPr>
            <a:picLocks noChangeAspect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1635724"/>
            <a:ext cx="2548266" cy="24870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241047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81699" y="622031"/>
            <a:ext cx="8686800" cy="75713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b="1" dirty="0">
                <a:latin typeface="Calibri" panose="020F0502020204030204" pitchFamily="34" charset="0"/>
              </a:rPr>
              <a:t>Background</a:t>
            </a:r>
          </a:p>
          <a:p>
            <a:pPr marL="457200" indent="-457200">
              <a:buAutoNum type="arabicPeriod"/>
            </a:pPr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Earth system models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Our codes: ALI, MALI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2.   Algorithms and software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ALI steady stress-velocity solver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Discretization &amp; meshes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Solvers &amp; preconditioners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Ice sheet initialization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MALI for dynamic simulations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Velocity-thickness/temperature coupling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Towards science runs &amp; UQ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4.   Summary</a:t>
            </a: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39000" y="2743101"/>
            <a:ext cx="1676400" cy="166458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80C1262A-45A6-4D1D-AC10-ED5463DA9CD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4648201"/>
            <a:ext cx="2673626" cy="17824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73228839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3955" name="Text Box 3"/>
          <p:cNvSpPr txBox="1">
            <a:spLocks noChangeArrowheads="1"/>
          </p:cNvSpPr>
          <p:nvPr/>
        </p:nvSpPr>
        <p:spPr bwMode="auto">
          <a:xfrm>
            <a:off x="152400" y="160867"/>
            <a:ext cx="2140330" cy="64633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2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sz="3600" dirty="0">
                <a:latin typeface="Calibri" pitchFamily="34" charset="0"/>
                <a:ea typeface="ＭＳ Ｐゴシック" charset="0"/>
              </a:rPr>
              <a:t>Our Codes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76096" y="897551"/>
            <a:ext cx="8822268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800" dirty="0">
              <a:latin typeface="Calibri" panose="020F0502020204030204" pitchFamily="34" charset="0"/>
            </a:endParaRPr>
          </a:p>
          <a:p>
            <a:r>
              <a:rPr lang="en-US" b="1" dirty="0">
                <a:solidFill>
                  <a:schemeClr val="accent1"/>
                </a:solidFill>
                <a:latin typeface="Calibri" pitchFamily="34" charset="0"/>
              </a:rPr>
              <a:t>Momentum Balance</a:t>
            </a:r>
            <a:r>
              <a:rPr lang="en-US" dirty="0">
                <a:latin typeface="Calibri" pitchFamily="34" charset="0"/>
              </a:rPr>
              <a:t>: </a:t>
            </a:r>
            <a:r>
              <a:rPr lang="en-US" b="1" i="1" dirty="0">
                <a:latin typeface="Calibri" pitchFamily="34" charset="0"/>
              </a:rPr>
              <a:t>First-Order Stokes </a:t>
            </a:r>
            <a:r>
              <a:rPr lang="en-US" dirty="0">
                <a:latin typeface="Calibri" pitchFamily="34" charset="0"/>
              </a:rPr>
              <a:t>PDEs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/>
              <p:cNvSpPr txBox="1"/>
              <p:nvPr/>
            </p:nvSpPr>
            <p:spPr>
              <a:xfrm>
                <a:off x="677333" y="1466988"/>
                <a:ext cx="3429000" cy="1117998"/>
              </a:xfrm>
              <a:prstGeom prst="rect">
                <a:avLst/>
              </a:prstGeom>
              <a:solidFill>
                <a:schemeClr val="accent2">
                  <a:lumMod val="20000"/>
                  <a:lumOff val="8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d>
                      <m:dPr>
                        <m:begChr m:val="{"/>
                        <m:endChr m:val=""/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eqArr>
                          <m:eqArr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eqArrPr>
                          <m:e>
                            <m:r>
                              <a:rPr lang="en-US" b="0" i="1" smtClean="0">
                                <a:latin typeface="Cambria Math"/>
                              </a:rPr>
                              <m:t>−</m:t>
                            </m:r>
                            <m:r>
                              <a:rPr lang="en-US" b="0" i="1" smtClean="0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b="0" i="1" smtClean="0">
                                <a:latin typeface="Cambria Math"/>
                                <a:ea typeface="Cambria Math"/>
                              </a:rPr>
                              <m:t>∙(2</m:t>
                            </m:r>
                            <m:r>
                              <a:rPr lang="en-US" b="0" i="1" smtClean="0">
                                <a:latin typeface="Cambria Math"/>
                                <a:ea typeface="Cambria Math"/>
                              </a:rPr>
                              <m:t>𝜇</m:t>
                            </m:r>
                            <m:acc>
                              <m:accPr>
                                <m:chr m:val="̇"/>
                                <m:ctrlPr>
                                  <a:rPr lang="en-US" b="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accPr>
                              <m:e>
                                <m:r>
                                  <a:rPr lang="en-US" b="1" i="1" smtClean="0">
                                    <a:latin typeface="Cambria Math"/>
                                    <a:ea typeface="Cambria Math"/>
                                  </a:rPr>
                                  <m:t>𝝐</m:t>
                                </m:r>
                              </m:e>
                            </m:acc>
                            <m:r>
                              <a:rPr lang="en-US" b="0" i="1" baseline="-25000" smtClean="0">
                                <a:latin typeface="Cambria Math"/>
                              </a:rPr>
                              <m:t>1</m:t>
                            </m:r>
                            <m:r>
                              <a:rPr lang="en-US" b="0" i="1" smtClean="0">
                                <a:latin typeface="Cambria Math"/>
                              </a:rPr>
                              <m:t>)=−</m:t>
                            </m:r>
                            <m:r>
                              <a:rPr lang="en-US" b="0" i="1" smtClean="0">
                                <a:latin typeface="Cambria Math"/>
                                <a:ea typeface="Cambria Math"/>
                              </a:rPr>
                              <m:t>𝜌</m:t>
                            </m:r>
                            <m:r>
                              <a:rPr lang="en-US" b="0" i="1" smtClean="0">
                                <a:latin typeface="Cambria Math"/>
                                <a:ea typeface="Cambria Math"/>
                              </a:rPr>
                              <m:t>𝑔</m:t>
                            </m:r>
                            <m:f>
                              <m:fPr>
                                <m:ctrlPr>
                                  <a:rPr lang="en-US" b="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b="0" i="1" smtClean="0">
                                    <a:latin typeface="Cambria Math"/>
                                    <a:ea typeface="Cambria Math"/>
                                  </a:rPr>
                                  <m:t>𝜕</m:t>
                                </m:r>
                                <m:r>
                                  <a:rPr lang="en-US" b="0" i="1" smtClean="0">
                                    <a:latin typeface="Cambria Math"/>
                                    <a:ea typeface="Cambria Math"/>
                                  </a:rPr>
                                  <m:t>𝑠</m:t>
                                </m:r>
                              </m:num>
                              <m:den>
                                <m:r>
                                  <a:rPr lang="en-US" b="0" i="1" smtClean="0">
                                    <a:latin typeface="Cambria Math"/>
                                    <a:ea typeface="Cambria Math"/>
                                  </a:rPr>
                                  <m:t>𝜕</m:t>
                                </m:r>
                                <m:r>
                                  <a:rPr lang="en-US" b="0" i="1" smtClean="0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den>
                            </m:f>
                          </m:e>
                          <m:e>
                            <m:r>
                              <a:rPr lang="en-US" i="1">
                                <a:latin typeface="Cambria Math"/>
                              </a:rPr>
                              <m:t>−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∙(2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𝜇</m:t>
                            </m:r>
                            <m:acc>
                              <m:accPr>
                                <m:chr m:val="̇"/>
                                <m:ctrlPr>
                                  <a:rPr lang="en-US" b="1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accPr>
                              <m:e>
                                <m:r>
                                  <a:rPr lang="en-US" b="1" i="1">
                                    <a:latin typeface="Cambria Math"/>
                                    <a:ea typeface="Cambria Math"/>
                                  </a:rPr>
                                  <m:t>𝝐</m:t>
                                </m:r>
                              </m:e>
                            </m:acc>
                            <m:r>
                              <a:rPr lang="en-US" b="1" i="1" baseline="-25000" smtClean="0">
                                <a:latin typeface="Cambria Math"/>
                                <a:ea typeface="Cambria Math"/>
                              </a:rPr>
                              <m:t>𝟐</m:t>
                            </m:r>
                            <m:r>
                              <a:rPr lang="en-US" i="1">
                                <a:latin typeface="Cambria Math"/>
                              </a:rPr>
                              <m:t>)=−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𝜌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𝑔</m:t>
                            </m:r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𝜕</m:t>
                                </m:r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𝑠</m:t>
                                </m:r>
                              </m:num>
                              <m:den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𝜕</m:t>
                                </m:r>
                                <m:r>
                                  <a:rPr lang="en-US" b="0" i="1" smtClean="0">
                                    <a:latin typeface="Cambria Math"/>
                                    <a:ea typeface="Cambria Math"/>
                                  </a:rPr>
                                  <m:t>𝑦</m:t>
                                </m:r>
                              </m:den>
                            </m:f>
                          </m:e>
                        </m:eqArr>
                      </m:e>
                    </m:d>
                  </m:oMath>
                </a14:m>
                <a:r>
                  <a:rPr lang="en-US" dirty="0">
                    <a:latin typeface="Calibri" pitchFamily="34" charset="0"/>
                  </a:rPr>
                  <a:t>    ,    in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/>
                        <a:ea typeface="Cambria Math"/>
                      </a:rPr>
                      <m:t>Ω</m:t>
                    </m:r>
                  </m:oMath>
                </a14:m>
                <a:endParaRPr lang="en-US" dirty="0">
                  <a:latin typeface="Calibri" pitchFamily="34" charset="0"/>
                  <a:ea typeface="Cambria Math"/>
                </a:endParaRPr>
              </a:p>
            </p:txBody>
          </p:sp>
        </mc:Choice>
        <mc:Fallback xmlns="">
          <p:sp>
            <p:nvSpPr>
              <p:cNvPr id="4" name="TextBox 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7333" y="1466988"/>
                <a:ext cx="3429000" cy="1117998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6" name="TextBox 15"/>
              <p:cNvSpPr txBox="1"/>
              <p:nvPr/>
            </p:nvSpPr>
            <p:spPr>
              <a:xfrm>
                <a:off x="76200" y="2520534"/>
                <a:ext cx="8001000" cy="67986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800" dirty="0">
                    <a:latin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itchFamily="34" charset="0"/>
                  </a:rPr>
                  <a:t>with </a:t>
                </a:r>
                <a:r>
                  <a:rPr lang="en-US" b="1" i="1" dirty="0">
                    <a:latin typeface="Calibri" pitchFamily="34" charset="0"/>
                  </a:rPr>
                  <a:t>Glen’s law </a:t>
                </a:r>
                <a:r>
                  <a:rPr lang="en-US" dirty="0">
                    <a:latin typeface="Calibri" pitchFamily="34" charset="0"/>
                  </a:rPr>
                  <a:t>viscosity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  <a:ea typeface="Cambria Math"/>
                      </a:rPr>
                      <m:t>𝜇</m:t>
                    </m:r>
                    <m:r>
                      <a:rPr lang="en-US" b="0" i="1" dirty="0" smtClean="0">
                        <a:latin typeface="Cambria Math" panose="02040503050406030204" pitchFamily="18" charset="0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i="1">
                            <a:latin typeface="Cambria Math"/>
                            <a:ea typeface="Cambria Math"/>
                          </a:rPr>
                          <m:t>1</m:t>
                        </m:r>
                      </m:num>
                      <m:den>
                        <m:r>
                          <a:rPr lang="en-US" i="1">
                            <a:latin typeface="Cambria Math"/>
                            <a:ea typeface="Cambria Math"/>
                          </a:rPr>
                          <m:t>2</m:t>
                        </m:r>
                      </m:den>
                    </m:f>
                    <m:sSup>
                      <m:sSup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sSupPr>
                      <m:e>
                        <m:sSup>
                          <m:sSup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pPr>
                          <m:e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𝐴</m:t>
                            </m:r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/>
                              </a:rPr>
                              <m:t>(</m:t>
                            </m:r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/>
                              </a:rPr>
                              <m:t>𝑇</m:t>
                            </m:r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/>
                              </a:rPr>
                              <m:t>)</m:t>
                            </m:r>
                          </m:e>
                          <m:sup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−</m:t>
                            </m:r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b="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  <m:t>3</m:t>
                                </m:r>
                              </m:den>
                            </m:f>
                          </m:sup>
                        </m:sSup>
                        <m:d>
                          <m:d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dPr>
                          <m:e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den>
                            </m:f>
                            <m:nary>
                              <m:naryPr>
                                <m:chr m:val="∑"/>
                                <m:supHide m:val="on"/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naryPr>
                              <m:sub>
                                <m:r>
                                  <m:rPr>
                                    <m:brk m:alnAt="7"/>
                                  </m:rP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  <m:sup/>
                              <m:e>
                                <m:acc>
                                  <m:accPr>
                                    <m:chr m:val="̇"/>
                                    <m:ctrlPr>
                                      <a:rPr lang="en-US" i="1">
                                        <a:latin typeface="Cambria Math" panose="02040503050406030204" pitchFamily="18" charset="0"/>
                                        <a:ea typeface="Cambria Math"/>
                                      </a:rPr>
                                    </m:ctrlPr>
                                  </m:accPr>
                                  <m:e>
                                    <m:r>
                                      <a:rPr lang="en-US" b="1" i="1">
                                        <a:latin typeface="Cambria Math"/>
                                        <a:ea typeface="Cambria Math"/>
                                      </a:rPr>
                                      <m:t>𝝐</m:t>
                                    </m:r>
                                  </m:e>
                                </m:acc>
                                <m:r>
                                  <a:rPr lang="en-US" i="1" baseline="-25000">
                                    <a:latin typeface="Cambria Math"/>
                                    <a:ea typeface="Cambria Math"/>
                                  </a:rPr>
                                  <m:t>𝑖𝑗</m:t>
                                </m:r>
                                <m:r>
                                  <a:rPr lang="en-US" i="1" baseline="30000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e>
                            </m:nary>
                          </m:e>
                        </m:d>
                      </m:e>
                      <m:sup>
                        <m:d>
                          <m:d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dPr>
                          <m:e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−</m:t>
                            </m:r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b="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  <m:t>2</m:t>
                                </m:r>
                              </m:num>
                              <m:den>
                                <m:r>
                                  <a:rPr lang="en-US" b="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  <m:t>3</m:t>
                                </m:r>
                              </m:den>
                            </m:f>
                          </m:e>
                        </m:d>
                      </m:sup>
                    </m:sSup>
                  </m:oMath>
                </a14:m>
                <a:r>
                  <a:rPr lang="en-US" dirty="0">
                    <a:latin typeface="Calibri" pitchFamily="34" charset="0"/>
                  </a:rPr>
                  <a:t>. </a:t>
                </a:r>
              </a:p>
            </p:txBody>
          </p:sp>
        </mc:Choice>
        <mc:Fallback xmlns="">
          <p:sp>
            <p:nvSpPr>
              <p:cNvPr id="16" name="TextBox 1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2520534"/>
                <a:ext cx="8001000" cy="679866"/>
              </a:xfrm>
              <a:prstGeom prst="rect">
                <a:avLst/>
              </a:prstGeom>
              <a:blipFill>
                <a:blip r:embed="rId8"/>
                <a:stretch>
                  <a:fillRect l="-381" b="-357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1" name="TextBox 20"/>
          <p:cNvSpPr txBox="1"/>
          <p:nvPr/>
        </p:nvSpPr>
        <p:spPr>
          <a:xfrm>
            <a:off x="76200" y="3408672"/>
            <a:ext cx="8822268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800" dirty="0">
              <a:latin typeface="Calibri" panose="020F0502020204030204" pitchFamily="34" charset="0"/>
            </a:endParaRPr>
          </a:p>
          <a:p>
            <a:r>
              <a:rPr lang="en-US" b="1" dirty="0">
                <a:solidFill>
                  <a:schemeClr val="accent1"/>
                </a:solidFill>
                <a:latin typeface="Calibri" pitchFamily="34" charset="0"/>
              </a:rPr>
              <a:t>Conservation of Mass</a:t>
            </a:r>
            <a:r>
              <a:rPr lang="en-US" dirty="0">
                <a:latin typeface="Calibri" pitchFamily="34" charset="0"/>
              </a:rPr>
              <a:t>: </a:t>
            </a:r>
            <a:r>
              <a:rPr lang="en-US" b="1" i="1" dirty="0">
                <a:latin typeface="Calibri" pitchFamily="34" charset="0"/>
              </a:rPr>
              <a:t>thickness</a:t>
            </a:r>
            <a:r>
              <a:rPr lang="en-US" dirty="0">
                <a:latin typeface="Calibri" pitchFamily="34" charset="0"/>
              </a:rPr>
              <a:t> evolution PDE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1058333" y="4038600"/>
                <a:ext cx="2904067" cy="619016"/>
              </a:xfrm>
              <a:prstGeom prst="rect">
                <a:avLst/>
              </a:prstGeom>
              <a:solidFill>
                <a:srgbClr val="FFFF99"/>
              </a:solidFill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i="1">
                              <a:latin typeface="Cambria Math"/>
                            </a:rPr>
                            <m:t>𝜕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𝐻</m:t>
                          </m:r>
                        </m:num>
                        <m:den>
                          <m:r>
                            <a:rPr lang="en-US" i="1">
                              <a:latin typeface="Cambria Math"/>
                            </a:rPr>
                            <m:t>𝜕</m:t>
                          </m:r>
                          <m:r>
                            <a:rPr lang="en-US" i="1">
                              <a:latin typeface="Cambria Math"/>
                            </a:rPr>
                            <m:t>𝑡</m:t>
                          </m:r>
                        </m:den>
                      </m:f>
                      <m:r>
                        <a:rPr lang="en-US" i="1">
                          <a:latin typeface="Cambria Math"/>
                        </a:rPr>
                        <m:t>=−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</m:t>
                      </m:r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acc>
                            <m:accPr>
                              <m:chr m:val="̅"/>
                              <m:ctrlPr>
                                <a:rPr lang="en-US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b="1" i="1"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</m:e>
                          </m:acc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/>
                            </a:rPr>
                            <m:t>𝐻</m:t>
                          </m:r>
                        </m:e>
                      </m:d>
                      <m:r>
                        <a:rPr lang="en-US" i="1">
                          <a:latin typeface="Cambria Math"/>
                          <a:ea typeface="Cambria Math"/>
                        </a:rPr>
                        <m:t>+</m:t>
                      </m:r>
                      <m:acc>
                        <m:accPr>
                          <m:chr m:val="̇"/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i="1">
                              <a:latin typeface="Cambria Math"/>
                              <a:ea typeface="Cambria Math"/>
                            </a:rPr>
                            <m:t>𝑏</m:t>
                          </m:r>
                        </m:e>
                      </m:acc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58333" y="4038600"/>
                <a:ext cx="2904067" cy="619016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3" name="TextBox 22"/>
          <p:cNvSpPr txBox="1"/>
          <p:nvPr/>
        </p:nvSpPr>
        <p:spPr>
          <a:xfrm>
            <a:off x="76096" y="4701084"/>
            <a:ext cx="8822268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800" dirty="0">
              <a:latin typeface="Calibri" panose="020F0502020204030204" pitchFamily="34" charset="0"/>
            </a:endParaRPr>
          </a:p>
          <a:p>
            <a:r>
              <a:rPr lang="en-US" b="1" dirty="0">
                <a:solidFill>
                  <a:schemeClr val="accent1"/>
                </a:solidFill>
                <a:latin typeface="Calibri" pitchFamily="34" charset="0"/>
              </a:rPr>
              <a:t>Energy Balance</a:t>
            </a:r>
            <a:r>
              <a:rPr lang="en-US" dirty="0">
                <a:latin typeface="Calibri" pitchFamily="34" charset="0"/>
              </a:rPr>
              <a:t>: </a:t>
            </a:r>
            <a:r>
              <a:rPr lang="en-US" b="1" i="1" dirty="0">
                <a:latin typeface="Calibri" pitchFamily="34" charset="0"/>
              </a:rPr>
              <a:t>temperature</a:t>
            </a:r>
            <a:r>
              <a:rPr lang="en-US" dirty="0">
                <a:latin typeface="Calibri" pitchFamily="34" charset="0"/>
              </a:rPr>
              <a:t> advection-diffusion PDE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/>
              <p:cNvSpPr txBox="1"/>
              <p:nvPr/>
            </p:nvSpPr>
            <p:spPr>
              <a:xfrm>
                <a:off x="677333" y="5421495"/>
                <a:ext cx="3962400" cy="619016"/>
              </a:xfrm>
              <a:prstGeom prst="rect">
                <a:avLst/>
              </a:prstGeom>
              <a:solidFill>
                <a:schemeClr val="accent4">
                  <a:lumMod val="20000"/>
                  <a:lumOff val="8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>
                          <a:latin typeface="Cambria Math"/>
                          <a:ea typeface="Cambria Math"/>
                        </a:rPr>
                        <m:t>𝜌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𝑐</m:t>
                      </m:r>
                      <m:f>
                        <m:fPr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fPr>
                        <m:num>
                          <m:r>
                            <a:rPr lang="en-US" i="1">
                              <a:latin typeface="Cambria Math"/>
                              <a:ea typeface="Cambria Math"/>
                            </a:rPr>
                            <m:t>𝜕</m:t>
                          </m:r>
                          <m:r>
                            <a:rPr lang="en-US" i="1">
                              <a:latin typeface="Cambria Math"/>
                              <a:ea typeface="Cambria Math"/>
                            </a:rPr>
                            <m:t>𝑇</m:t>
                          </m:r>
                        </m:num>
                        <m:den>
                          <m:r>
                            <a:rPr lang="en-US" i="1">
                              <a:latin typeface="Cambria Math"/>
                              <a:ea typeface="Cambria Math"/>
                            </a:rPr>
                            <m:t>𝜕</m:t>
                          </m:r>
                          <m:r>
                            <a:rPr lang="en-US" i="1">
                              <a:latin typeface="Cambria Math"/>
                              <a:ea typeface="Cambria Math"/>
                            </a:rPr>
                            <m:t>𝑡</m:t>
                          </m:r>
                        </m:den>
                      </m:f>
                      <m:r>
                        <a:rPr lang="en-US" i="1">
                          <a:latin typeface="Cambria Math"/>
                          <a:ea typeface="Cambria Math"/>
                        </a:rPr>
                        <m:t>=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∙(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𝑘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𝑇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)−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𝜌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𝑐</m:t>
                      </m:r>
                      <m:r>
                        <a:rPr lang="en-US" b="1" i="1">
                          <a:latin typeface="Cambria Math"/>
                          <a:ea typeface="Cambria Math"/>
                        </a:rPr>
                        <m:t>𝒖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𝑇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+2</m:t>
                      </m:r>
                      <m:acc>
                        <m:accPr>
                          <m:chr m:val="̇"/>
                          <m:ctrlPr>
                            <a:rPr lang="en-US" b="1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b="1" i="1">
                              <a:latin typeface="Cambria Math"/>
                              <a:ea typeface="Cambria Math"/>
                            </a:rPr>
                            <m:t>𝝐</m:t>
                          </m:r>
                        </m:e>
                      </m:acc>
                      <m:r>
                        <a:rPr lang="en-US" b="1" i="1">
                          <a:latin typeface="Cambria Math"/>
                          <a:ea typeface="Cambria Math"/>
                        </a:rPr>
                        <m:t>𝝈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2" name="TextBox 2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7333" y="5421495"/>
                <a:ext cx="3962400" cy="619016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4" name="Right Brace 23"/>
          <p:cNvSpPr/>
          <p:nvPr/>
        </p:nvSpPr>
        <p:spPr>
          <a:xfrm>
            <a:off x="4953000" y="897551"/>
            <a:ext cx="990600" cy="2511121"/>
          </a:xfrm>
          <a:prstGeom prst="rightBrac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Right Brace 25"/>
          <p:cNvSpPr/>
          <p:nvPr/>
        </p:nvSpPr>
        <p:spPr>
          <a:xfrm>
            <a:off x="5029200" y="3661079"/>
            <a:ext cx="990600" cy="2511121"/>
          </a:xfrm>
          <a:prstGeom prst="rightBrac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7" name="Picture 1" descr="image003"/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90049" y="1219200"/>
            <a:ext cx="1325151" cy="69138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5" name="TextBox 24"/>
          <p:cNvSpPr txBox="1"/>
          <p:nvPr/>
        </p:nvSpPr>
        <p:spPr>
          <a:xfrm>
            <a:off x="6129617" y="1918062"/>
            <a:ext cx="2919321" cy="46166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400" i="1" dirty="0">
                <a:latin typeface="Calibri" panose="020F0502020204030204" pitchFamily="34" charset="0"/>
              </a:rPr>
              <a:t>Albany Land-Ice (ALI)</a:t>
            </a:r>
          </a:p>
        </p:txBody>
      </p:sp>
      <p:sp>
        <p:nvSpPr>
          <p:cNvPr id="30" name="TextBox 29"/>
          <p:cNvSpPr txBox="1"/>
          <p:nvPr/>
        </p:nvSpPr>
        <p:spPr>
          <a:xfrm>
            <a:off x="76200" y="6519446"/>
            <a:ext cx="1044053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</a:rPr>
              <a:t>*https://github.com/gahansen/Albany.</a:t>
            </a:r>
          </a:p>
        </p:txBody>
      </p:sp>
      <p:pic>
        <p:nvPicPr>
          <p:cNvPr id="31" name="Picture 20" descr="trilinos_over"/>
          <p:cNvPicPr>
            <a:picLocks noChangeAspect="1" noChangeArrowheads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30154" y="2584986"/>
            <a:ext cx="1265933" cy="707495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8" name="TextBox 27"/>
          <p:cNvSpPr txBox="1"/>
          <p:nvPr/>
        </p:nvSpPr>
        <p:spPr>
          <a:xfrm>
            <a:off x="7087644" y="791272"/>
            <a:ext cx="1905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chemeClr val="accent1"/>
                </a:solidFill>
              </a:rPr>
              <a:t>Codes:</a:t>
            </a:r>
          </a:p>
        </p:txBody>
      </p:sp>
      <p:sp>
        <p:nvSpPr>
          <p:cNvPr id="253952" name="TextBox 253951"/>
          <p:cNvSpPr txBox="1"/>
          <p:nvPr/>
        </p:nvSpPr>
        <p:spPr>
          <a:xfrm>
            <a:off x="7344278" y="1258818"/>
            <a:ext cx="174264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</a:rPr>
              <a:t>=multi-physics PDE code*</a:t>
            </a:r>
          </a:p>
        </p:txBody>
      </p:sp>
      <p:sp>
        <p:nvSpPr>
          <p:cNvPr id="253953" name="TextBox 253952"/>
          <p:cNvSpPr txBox="1"/>
          <p:nvPr/>
        </p:nvSpPr>
        <p:spPr>
          <a:xfrm>
            <a:off x="6108805" y="4534910"/>
            <a:ext cx="2978119" cy="83099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400" i="1" dirty="0">
                <a:latin typeface="Calibri" panose="020F0502020204030204" pitchFamily="34" charset="0"/>
              </a:rPr>
              <a:t>Model for Prediction Across Scales</a:t>
            </a:r>
          </a:p>
        </p:txBody>
      </p:sp>
      <p:graphicFrame>
        <p:nvGraphicFramePr>
          <p:cNvPr id="253954" name="Object 25395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040970590"/>
              </p:ext>
            </p:extLst>
          </p:nvPr>
        </p:nvGraphicFramePr>
        <p:xfrm>
          <a:off x="6666738" y="3780012"/>
          <a:ext cx="1584792" cy="58251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8450" r:id="rId13" imgW="4698360" imgH="1726920" progId="">
                  <p:embed/>
                </p:oleObj>
              </mc:Choice>
              <mc:Fallback>
                <p:oleObj r:id="rId13" imgW="4698360" imgH="1726920" progId="">
                  <p:embed/>
                  <p:pic>
                    <p:nvPicPr>
                      <p:cNvPr id="253954" name="Object 253953"/>
                      <p:cNvPicPr/>
                      <p:nvPr/>
                    </p:nvPicPr>
                    <p:blipFill>
                      <a:blip r:embed="rId14"/>
                      <a:stretch>
                        <a:fillRect/>
                      </a:stretch>
                    </p:blipFill>
                    <p:spPr>
                      <a:xfrm>
                        <a:off x="6666738" y="3780012"/>
                        <a:ext cx="1584792" cy="58251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9" name="Object 28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156976208"/>
              </p:ext>
            </p:extLst>
          </p:nvPr>
        </p:nvGraphicFramePr>
        <p:xfrm>
          <a:off x="6845293" y="5577372"/>
          <a:ext cx="1227681" cy="6617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8451" r:id="rId15" imgW="3415680" imgH="1841040" progId="">
                  <p:embed/>
                </p:oleObj>
              </mc:Choice>
              <mc:Fallback>
                <p:oleObj r:id="rId15" imgW="3415680" imgH="1841040" progId="">
                  <p:embed/>
                  <p:pic>
                    <p:nvPicPr>
                      <p:cNvPr id="29" name="Object 28"/>
                      <p:cNvPicPr/>
                      <p:nvPr/>
                    </p:nvPicPr>
                    <p:blipFill>
                      <a:blip r:embed="rId16"/>
                      <a:stretch>
                        <a:fillRect/>
                      </a:stretch>
                    </p:blipFill>
                    <p:spPr>
                      <a:xfrm>
                        <a:off x="6845293" y="5577372"/>
                        <a:ext cx="1227681" cy="66176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2" name="TextBox 31">
            <a:extLst>
              <a:ext uri="{FF2B5EF4-FFF2-40B4-BE49-F238E27FC236}">
                <a16:creationId xmlns:a16="http://schemas.microsoft.com/office/drawing/2014/main" id="{72AC6033-DBF9-4F68-A6E6-7CDE187179E8}"/>
              </a:ext>
            </a:extLst>
          </p:cNvPr>
          <p:cNvSpPr txBox="1"/>
          <p:nvPr/>
        </p:nvSpPr>
        <p:spPr>
          <a:xfrm>
            <a:off x="2604084" y="180639"/>
            <a:ext cx="2238835" cy="707886"/>
          </a:xfrm>
          <a:prstGeom prst="rect">
            <a:avLst/>
          </a:prstGeom>
          <a:solidFill>
            <a:schemeClr val="bg1"/>
          </a:solidFill>
          <a:ln>
            <a:solidFill>
              <a:srgbClr val="FF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000" i="1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Velocity solve is most expensive!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CD6DB2EF-E801-4F09-9648-B2F1FFFC85A0}"/>
              </a:ext>
            </a:extLst>
          </p:cNvPr>
          <p:cNvSpPr txBox="1"/>
          <p:nvPr/>
        </p:nvSpPr>
        <p:spPr>
          <a:xfrm>
            <a:off x="6478446" y="308421"/>
            <a:ext cx="2238835" cy="400110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MALI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= MPAS + ALI</a:t>
            </a:r>
          </a:p>
        </p:txBody>
      </p:sp>
    </p:spTree>
    <p:extLst>
      <p:ext uri="{BB962C8B-B14F-4D97-AF65-F5344CB8AC3E}">
        <p14:creationId xmlns:p14="http://schemas.microsoft.com/office/powerpoint/2010/main" val="5961552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144898" y="-228936"/>
            <a:ext cx="7239000" cy="1295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Albany Land-Ice (ALI) FO Stokes Solver</a:t>
            </a: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C78CEE54-BF99-4C87-A2B5-D20097FA1D4D}"/>
              </a:ext>
            </a:extLst>
          </p:cNvPr>
          <p:cNvSpPr/>
          <p:nvPr/>
        </p:nvSpPr>
        <p:spPr bwMode="auto">
          <a:xfrm>
            <a:off x="427990" y="3701710"/>
            <a:ext cx="1949866" cy="641690"/>
          </a:xfrm>
          <a:prstGeom prst="rect">
            <a:avLst/>
          </a:prstGeom>
          <a:solidFill>
            <a:srgbClr val="A5F7BA"/>
          </a:solidFill>
          <a:ln>
            <a:solidFill>
              <a:srgbClr val="000000"/>
            </a:solidFill>
          </a:ln>
          <a:effectLst/>
          <a:ex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Calibri" panose="020F0502020204030204" pitchFamily="34" charset="0"/>
                <a:ea typeface="ＭＳ Ｐゴシック" charset="0"/>
                <a:cs typeface="Calibri" panose="020F0502020204030204" pitchFamily="34" charset="0"/>
              </a:rPr>
              <a:t>Land Ice </a:t>
            </a:r>
            <a:r>
              <a:rPr lang="en-US" dirty="0">
                <a:latin typeface="Calibri" panose="020F0502020204030204" pitchFamily="34" charset="0"/>
                <a:ea typeface="ＭＳ Ｐゴシック" charset="0"/>
                <a:cs typeface="Calibri" panose="020F0502020204030204" pitchFamily="34" charset="0"/>
              </a:rPr>
              <a:t>Equation</a:t>
            </a:r>
            <a:r>
              <a:rPr kumimoji="0" lang="en-US" b="0" i="0" u="none" strike="noStrike" cap="none" normalizeH="0" dirty="0">
                <a:ln>
                  <a:noFill/>
                </a:ln>
                <a:solidFill>
                  <a:schemeClr val="tx1"/>
                </a:solidFill>
                <a:effectLst/>
                <a:latin typeface="Calibri" panose="020F0502020204030204" pitchFamily="34" charset="0"/>
                <a:ea typeface="ＭＳ Ｐゴシック" charset="0"/>
                <a:cs typeface="Calibri" panose="020F0502020204030204" pitchFamily="34" charset="0"/>
              </a:rPr>
              <a:t> Set (</a:t>
            </a:r>
            <a:r>
              <a:rPr kumimoji="0" lang="en-US" b="1" i="1" u="none" strike="noStrike" cap="none" normalizeH="0" dirty="0">
                <a:ln>
                  <a:noFill/>
                </a:ln>
                <a:solidFill>
                  <a:schemeClr val="tx1"/>
                </a:solidFill>
                <a:effectLst/>
                <a:latin typeface="Calibri" panose="020F0502020204030204" pitchFamily="34" charset="0"/>
                <a:ea typeface="ＭＳ Ｐゴシック" charset="0"/>
                <a:cs typeface="Calibri" panose="020F0502020204030204" pitchFamily="34" charset="0"/>
              </a:rPr>
              <a:t>ALI</a:t>
            </a:r>
            <a:r>
              <a:rPr kumimoji="0" lang="en-US" b="0" i="0" u="none" strike="noStrike" cap="none" normalizeH="0" dirty="0">
                <a:ln>
                  <a:noFill/>
                </a:ln>
                <a:solidFill>
                  <a:schemeClr val="tx1"/>
                </a:solidFill>
                <a:effectLst/>
                <a:latin typeface="Calibri" panose="020F0502020204030204" pitchFamily="34" charset="0"/>
                <a:ea typeface="ＭＳ Ｐゴシック" charset="0"/>
                <a:cs typeface="Calibri" panose="020F0502020204030204" pitchFamily="34" charset="0"/>
              </a:rPr>
              <a:t>) </a:t>
            </a:r>
            <a:endParaRPr kumimoji="0" lang="en-US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Calibri" panose="020F0502020204030204" pitchFamily="34" charset="0"/>
              <a:ea typeface="ＭＳ Ｐゴシック" charset="0"/>
              <a:cs typeface="Calibri" panose="020F0502020204030204" pitchFamily="34" charset="0"/>
            </a:endParaRP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9CA39832-A1C1-43AB-89BB-EE8449C2FF61}"/>
              </a:ext>
            </a:extLst>
          </p:cNvPr>
          <p:cNvSpPr/>
          <p:nvPr/>
        </p:nvSpPr>
        <p:spPr bwMode="auto">
          <a:xfrm>
            <a:off x="2639844" y="3671431"/>
            <a:ext cx="1447800" cy="641689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  <a:ln>
            <a:solidFill>
              <a:srgbClr val="000000"/>
            </a:solidFill>
          </a:ln>
          <a:effectLst/>
          <a:ex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Calibri" panose="020F0502020204030204" pitchFamily="34" charset="0"/>
                <a:ea typeface="ＭＳ Ｐゴシック" charset="0"/>
                <a:cs typeface="Calibri" panose="020F0502020204030204" pitchFamily="34" charset="0"/>
              </a:rPr>
              <a:t>Other </a:t>
            </a:r>
            <a:r>
              <a:rPr kumimoji="0" lang="en-US" sz="1800" b="0" i="0" u="none" strike="noStrike" cap="none" normalizeH="0" dirty="0">
                <a:ln>
                  <a:noFill/>
                </a:ln>
                <a:solidFill>
                  <a:schemeClr val="tx1"/>
                </a:solidFill>
                <a:effectLst/>
                <a:latin typeface="Calibri" panose="020F0502020204030204" pitchFamily="34" charset="0"/>
                <a:ea typeface="ＭＳ Ｐゴシック" charset="0"/>
                <a:cs typeface="Calibri" panose="020F0502020204030204" pitchFamily="34" charset="0"/>
              </a:rPr>
              <a:t>Equation Sets</a:t>
            </a:r>
            <a:endParaRPr kumimoji="0" lang="en-US" sz="1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Calibri" panose="020F0502020204030204" pitchFamily="34" charset="0"/>
              <a:ea typeface="ＭＳ Ｐゴシック" charset="0"/>
              <a:cs typeface="Calibri" panose="020F0502020204030204" pitchFamily="34" charset="0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C7A32EF2-B7FF-4626-B094-E72A6A2258B2}"/>
              </a:ext>
            </a:extLst>
          </p:cNvPr>
          <p:cNvSpPr txBox="1"/>
          <p:nvPr/>
        </p:nvSpPr>
        <p:spPr>
          <a:xfrm>
            <a:off x="427990" y="991125"/>
            <a:ext cx="4076700" cy="1200329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The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Albany Land-Ice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First Order Stokes solver is implemented in a Sandia open-source parallel C++ multi-physics finite element code known as…</a:t>
            </a:r>
            <a:endParaRPr lang="en-US" b="1" i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9" name="Picture 1" descr="image003">
            <a:extLst>
              <a:ext uri="{FF2B5EF4-FFF2-40B4-BE49-F238E27FC236}">
                <a16:creationId xmlns:a16="http://schemas.microsoft.com/office/drawing/2014/main" id="{6FBB253E-2B7E-4A3B-8AD3-B9446932D2C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97214" y="2365898"/>
            <a:ext cx="1915385" cy="999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889C5D57-3A03-4309-B60A-F191A91AFBAF}"/>
              </a:ext>
            </a:extLst>
          </p:cNvPr>
          <p:cNvGrpSpPr/>
          <p:nvPr/>
        </p:nvGrpSpPr>
        <p:grpSpPr>
          <a:xfrm>
            <a:off x="4814985" y="1679178"/>
            <a:ext cx="4184116" cy="3285649"/>
            <a:chOff x="4800600" y="3533785"/>
            <a:chExt cx="4184116" cy="3285649"/>
          </a:xfrm>
        </p:grpSpPr>
        <p:pic>
          <p:nvPicPr>
            <p:cNvPr id="11" name="Picture 20" descr="trilinos_over">
              <a:extLst>
                <a:ext uri="{FF2B5EF4-FFF2-40B4-BE49-F238E27FC236}">
                  <a16:creationId xmlns:a16="http://schemas.microsoft.com/office/drawing/2014/main" id="{91ED6359-7EAF-403D-AE82-E87E939C318C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570148" y="3702821"/>
              <a:ext cx="1265933" cy="707495"/>
            </a:xfrm>
            <a:prstGeom prst="rect">
              <a:avLst/>
            </a:prstGeom>
            <a:noFill/>
            <a:ln w="9525">
              <a:solidFill>
                <a:srgbClr val="000000"/>
              </a:solidFill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2" name="Picture 22" descr="Dakota_logo_3d_halfsize">
              <a:extLst>
                <a:ext uri="{FF2B5EF4-FFF2-40B4-BE49-F238E27FC236}">
                  <a16:creationId xmlns:a16="http://schemas.microsoft.com/office/drawing/2014/main" id="{BAA2D77D-14E3-4E82-9478-75EED7A3BE17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805788" y="5660762"/>
              <a:ext cx="838200" cy="797221"/>
            </a:xfrm>
            <a:prstGeom prst="rect">
              <a:avLst/>
            </a:prstGeom>
            <a:noFill/>
            <a:ln w="9525">
              <a:solidFill>
                <a:srgbClr val="000000"/>
              </a:solidFill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CE5FBD75-647D-439A-AC4E-15FD1532C641}"/>
                </a:ext>
              </a:extLst>
            </p:cNvPr>
            <p:cNvSpPr txBox="1"/>
            <p:nvPr/>
          </p:nvSpPr>
          <p:spPr>
            <a:xfrm>
              <a:off x="4820919" y="3619185"/>
              <a:ext cx="3880706" cy="181682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dirty="0" err="1">
                  <a:latin typeface="Calibri" panose="020F0502020204030204" pitchFamily="34" charset="0"/>
                  <a:cs typeface="Calibri" panose="020F0502020204030204" pitchFamily="34" charset="0"/>
                </a:rPr>
                <a:t>Discretizations</a:t>
              </a:r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/meshes</a:t>
              </a:r>
            </a:p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Solver libraries </a:t>
              </a:r>
            </a:p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dirty="0" err="1">
                  <a:latin typeface="Calibri" panose="020F0502020204030204" pitchFamily="34" charset="0"/>
                  <a:cs typeface="Calibri" panose="020F0502020204030204" pitchFamily="34" charset="0"/>
                </a:rPr>
                <a:t>Preconditioners</a:t>
              </a:r>
              <a:endParaRPr lang="en-US" dirty="0">
                <a:latin typeface="Calibri" panose="020F0502020204030204" pitchFamily="34" charset="0"/>
                <a:cs typeface="Calibri" panose="020F0502020204030204" pitchFamily="34" charset="0"/>
              </a:endParaRPr>
            </a:p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Automatic differentiation</a:t>
              </a:r>
            </a:p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Performance portable kernels</a:t>
              </a:r>
            </a:p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Many others!</a:t>
              </a:r>
            </a:p>
          </p:txBody>
        </p:sp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7D255C5C-120D-433A-A38F-88A0D015628A}"/>
                </a:ext>
              </a:extLst>
            </p:cNvPr>
            <p:cNvSpPr txBox="1"/>
            <p:nvPr/>
          </p:nvSpPr>
          <p:spPr>
            <a:xfrm>
              <a:off x="4800600" y="5342106"/>
              <a:ext cx="2743200" cy="147732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Parameter estimation</a:t>
              </a:r>
            </a:p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b="0" dirty="0">
                  <a:latin typeface="Calibri" panose="020F0502020204030204" pitchFamily="34" charset="0"/>
                  <a:cs typeface="Calibri" panose="020F0502020204030204" pitchFamily="34" charset="0"/>
                </a:rPr>
                <a:t>Uncertainty </a:t>
              </a:r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q</a:t>
              </a:r>
              <a:r>
                <a:rPr lang="en-US" b="0" dirty="0">
                  <a:latin typeface="Calibri" panose="020F0502020204030204" pitchFamily="34" charset="0"/>
                  <a:cs typeface="Calibri" panose="020F0502020204030204" pitchFamily="34" charset="0"/>
                </a:rPr>
                <a:t>uantification</a:t>
              </a:r>
              <a:endParaRPr lang="en-US" dirty="0">
                <a:latin typeface="Calibri" panose="020F0502020204030204" pitchFamily="34" charset="0"/>
                <a:cs typeface="Calibri" panose="020F0502020204030204" pitchFamily="34" charset="0"/>
              </a:endParaRPr>
            </a:p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b="0" dirty="0">
                  <a:latin typeface="Calibri" panose="020F0502020204030204" pitchFamily="34" charset="0"/>
                  <a:cs typeface="Calibri" panose="020F0502020204030204" pitchFamily="34" charset="0"/>
                </a:rPr>
                <a:t>Optimization</a:t>
              </a:r>
            </a:p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dirty="0">
                  <a:latin typeface="Calibri" panose="020F0502020204030204" pitchFamily="34" charset="0"/>
                  <a:cs typeface="Calibri" panose="020F0502020204030204" pitchFamily="34" charset="0"/>
                </a:rPr>
                <a:t>Bayesian inference</a:t>
              </a:r>
              <a:endParaRPr lang="en-US" b="0" dirty="0">
                <a:latin typeface="Calibri" panose="020F0502020204030204" pitchFamily="34" charset="0"/>
                <a:cs typeface="Calibri" panose="020F0502020204030204" pitchFamily="34" charset="0"/>
              </a:endParaRPr>
            </a:p>
          </p:txBody>
        </p:sp>
        <p:sp>
          <p:nvSpPr>
            <p:cNvPr id="16" name="Rectangle 15">
              <a:extLst>
                <a:ext uri="{FF2B5EF4-FFF2-40B4-BE49-F238E27FC236}">
                  <a16:creationId xmlns:a16="http://schemas.microsoft.com/office/drawing/2014/main" id="{4F1D98D8-1AB9-4F94-A406-AB3DDD853ED6}"/>
                </a:ext>
              </a:extLst>
            </p:cNvPr>
            <p:cNvSpPr/>
            <p:nvPr/>
          </p:nvSpPr>
          <p:spPr>
            <a:xfrm>
              <a:off x="4800600" y="3533785"/>
              <a:ext cx="4184116" cy="1824026"/>
            </a:xfrm>
            <a:prstGeom prst="rect">
              <a:avLst/>
            </a:prstGeom>
            <a:noFill/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" name="Rectangle 16">
              <a:extLst>
                <a:ext uri="{FF2B5EF4-FFF2-40B4-BE49-F238E27FC236}">
                  <a16:creationId xmlns:a16="http://schemas.microsoft.com/office/drawing/2014/main" id="{6A2A710F-EDEF-4691-9425-30D049BCE46B}"/>
                </a:ext>
              </a:extLst>
            </p:cNvPr>
            <p:cNvSpPr/>
            <p:nvPr/>
          </p:nvSpPr>
          <p:spPr>
            <a:xfrm>
              <a:off x="4800600" y="5367793"/>
              <a:ext cx="4184116" cy="1425955"/>
            </a:xfrm>
            <a:prstGeom prst="rect">
              <a:avLst/>
            </a:prstGeom>
            <a:noFill/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4" name="TextBox 23">
            <a:extLst>
              <a:ext uri="{FF2B5EF4-FFF2-40B4-BE49-F238E27FC236}">
                <a16:creationId xmlns:a16="http://schemas.microsoft.com/office/drawing/2014/main" id="{6E37152C-C1A1-46A5-BCC0-81A177DCA833}"/>
              </a:ext>
            </a:extLst>
          </p:cNvPr>
          <p:cNvSpPr txBox="1"/>
          <p:nvPr/>
        </p:nvSpPr>
        <p:spPr>
          <a:xfrm>
            <a:off x="5764043" y="1295400"/>
            <a:ext cx="2286000" cy="38100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“Agile Components”</a:t>
            </a:r>
          </a:p>
        </p:txBody>
      </p: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53DAA096-C853-4014-94C9-6DDB49A6EE8D}"/>
              </a:ext>
            </a:extLst>
          </p:cNvPr>
          <p:cNvCxnSpPr>
            <a:cxnSpLocks/>
            <a:endCxn id="4" idx="0"/>
          </p:cNvCxnSpPr>
          <p:nvPr/>
        </p:nvCxnSpPr>
        <p:spPr>
          <a:xfrm flipH="1">
            <a:off x="1402923" y="3207946"/>
            <a:ext cx="357180" cy="493764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Straight Arrow Connector 28">
            <a:extLst>
              <a:ext uri="{FF2B5EF4-FFF2-40B4-BE49-F238E27FC236}">
                <a16:creationId xmlns:a16="http://schemas.microsoft.com/office/drawing/2014/main" id="{A33203A2-80EC-4A88-ACA4-0194FB731920}"/>
              </a:ext>
            </a:extLst>
          </p:cNvPr>
          <p:cNvCxnSpPr>
            <a:cxnSpLocks/>
            <a:endCxn id="5" idx="0"/>
          </p:cNvCxnSpPr>
          <p:nvPr/>
        </p:nvCxnSpPr>
        <p:spPr>
          <a:xfrm>
            <a:off x="2846843" y="3207946"/>
            <a:ext cx="516901" cy="463485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5" name="TextBox 24">
            <a:extLst>
              <a:ext uri="{FF2B5EF4-FFF2-40B4-BE49-F238E27FC236}">
                <a16:creationId xmlns:a16="http://schemas.microsoft.com/office/drawing/2014/main" id="{38B405E8-D594-497C-B88F-7D394654AECC}"/>
              </a:ext>
            </a:extLst>
          </p:cNvPr>
          <p:cNvSpPr txBox="1"/>
          <p:nvPr/>
        </p:nvSpPr>
        <p:spPr>
          <a:xfrm>
            <a:off x="5043796" y="5041393"/>
            <a:ext cx="4120943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sz="1600" i="1" dirty="0" err="1">
                <a:latin typeface="Calibri" panose="020F0502020204030204" pitchFamily="34" charset="0"/>
                <a:cs typeface="Calibri" panose="020F0502020204030204" pitchFamily="34" charset="0"/>
              </a:rPr>
              <a:t>Trilinos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: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  <a:hlinkClick r:id="rId5"/>
              </a:rPr>
              <a:t>https://github.com/trilinos/Trilinos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Dakota: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  <a:hlinkClick r:id="rId6"/>
              </a:rPr>
              <a:t>https://dakota.sandia.gov/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FC9993F5-0B2D-408D-8693-E351C20004A3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3917825" y="5014725"/>
            <a:ext cx="1173729" cy="827173"/>
          </a:xfrm>
          <a:prstGeom prst="rect">
            <a:avLst/>
          </a:prstGeom>
        </p:spPr>
      </p:pic>
      <p:grpSp>
        <p:nvGrpSpPr>
          <p:cNvPr id="2" name="Group 1"/>
          <p:cNvGrpSpPr/>
          <p:nvPr/>
        </p:nvGrpSpPr>
        <p:grpSpPr>
          <a:xfrm>
            <a:off x="1874278" y="5108699"/>
            <a:ext cx="1945130" cy="731168"/>
            <a:chOff x="1913954" y="4943107"/>
            <a:chExt cx="2246566" cy="1049269"/>
          </a:xfrm>
        </p:grpSpPr>
        <p:sp>
          <p:nvSpPr>
            <p:cNvPr id="23" name="Parallelogram 22">
              <a:extLst>
                <a:ext uri="{FF2B5EF4-FFF2-40B4-BE49-F238E27FC236}">
                  <a16:creationId xmlns:a16="http://schemas.microsoft.com/office/drawing/2014/main" id="{B1E16A3B-F18D-477E-99C2-60A2A54CBDE9}"/>
                </a:ext>
              </a:extLst>
            </p:cNvPr>
            <p:cNvSpPr/>
            <p:nvPr/>
          </p:nvSpPr>
          <p:spPr>
            <a:xfrm rot="2414603">
              <a:off x="1913954" y="5574081"/>
              <a:ext cx="1053775" cy="84828"/>
            </a:xfrm>
            <a:prstGeom prst="parallelogram">
              <a:avLst>
                <a:gd name="adj" fmla="val 102851"/>
              </a:avLst>
            </a:prstGeom>
            <a:solidFill>
              <a:srgbClr val="00B0F0">
                <a:alpha val="62000"/>
              </a:srgbClr>
            </a:solidFill>
            <a:ln>
              <a:solidFill>
                <a:srgbClr val="00B0F0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22" name="Picture 21">
              <a:extLst>
                <a:ext uri="{FF2B5EF4-FFF2-40B4-BE49-F238E27FC236}">
                  <a16:creationId xmlns:a16="http://schemas.microsoft.com/office/drawing/2014/main" id="{C615C169-301F-4DD3-9635-2370D7C8B551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BEBA8EAE-BF5A-486C-A8C5-ECC9F3942E4B}">
                  <a14:imgProps xmlns:a14="http://schemas.microsoft.com/office/drawing/2010/main">
                    <a14:imgLayer r:embed="rId9">
                      <a14:imgEffect>
                        <a14:backgroundRemoval t="9524" b="96667" l="2301" r="98521">
                          <a14:foregroundMark x1="6984" y1="23333" x2="6984" y2="23333"/>
                          <a14:foregroundMark x1="3122" y1="20476" x2="3122" y2="20476"/>
                          <a14:foregroundMark x1="3205" y1="29524" x2="3205" y2="29524"/>
                          <a14:foregroundMark x1="13640" y1="37778" x2="13640" y2="37778"/>
                          <a14:foregroundMark x1="12325" y1="50317" x2="12325" y2="50317"/>
                          <a14:foregroundMark x1="12325" y1="50317" x2="12079" y2="52063"/>
                          <a14:foregroundMark x1="17009" y1="59048" x2="17009" y2="59048"/>
                          <a14:foregroundMark x1="34182" y1="78095" x2="34182" y2="78095"/>
                          <a14:foregroundMark x1="39523" y1="91429" x2="39523" y2="91429"/>
                          <a14:foregroundMark x1="94659" y1="61111" x2="94659" y2="61111"/>
                          <a14:foregroundMark x1="98767" y1="46825" x2="98767" y2="46825"/>
                          <a14:foregroundMark x1="70748" y1="68889" x2="70748" y2="68889"/>
                          <a14:foregroundMark x1="55136" y1="9524" x2="55136" y2="9524"/>
                          <a14:foregroundMark x1="30731" y1="66825" x2="30731" y2="66825"/>
                          <a14:foregroundMark x1="34347" y1="70952" x2="34347" y2="70952"/>
                          <a14:foregroundMark x1="2301" y1="21111" x2="2301" y2="21111"/>
                          <a14:foregroundMark x1="3122" y1="25556" x2="3122" y2="25556"/>
                          <a14:foregroundMark x1="34758" y1="71905" x2="34758" y2="71905"/>
                          <a14:foregroundMark x1="35744" y1="74444" x2="35744" y2="74444"/>
                          <a14:foregroundMark x1="35744" y1="81429" x2="35744" y2="81429"/>
                          <a14:foregroundMark x1="35497" y1="91746" x2="35497" y2="91746"/>
                          <a14:foregroundMark x1="35004" y1="96667" x2="35004" y2="96667"/>
                        </a14:backgroundRemoval>
                      </a14:imgEffect>
                    </a14:imgLayer>
                  </a14:imgProps>
                </a:ext>
              </a:extLst>
            </a:blip>
            <a:stretch>
              <a:fillRect/>
            </a:stretch>
          </p:blipFill>
          <p:spPr>
            <a:xfrm>
              <a:off x="2133600" y="4943107"/>
              <a:ext cx="2026920" cy="1049269"/>
            </a:xfrm>
            <a:prstGeom prst="rect">
              <a:avLst/>
            </a:prstGeom>
          </p:spPr>
        </p:pic>
      </p:grpSp>
      <p:pic>
        <p:nvPicPr>
          <p:cNvPr id="28" name="Picture 27">
            <a:extLst>
              <a:ext uri="{FF2B5EF4-FFF2-40B4-BE49-F238E27FC236}">
                <a16:creationId xmlns:a16="http://schemas.microsoft.com/office/drawing/2014/main" id="{A3F389E4-80A8-451F-93E4-4DF1B9ADDB54}"/>
              </a:ext>
            </a:extLst>
          </p:cNvPr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0333" y="4543758"/>
            <a:ext cx="1519700" cy="1091952"/>
          </a:xfrm>
          <a:prstGeom prst="rect">
            <a:avLst/>
          </a:prstGeom>
        </p:spPr>
      </p:pic>
      <p:pic>
        <p:nvPicPr>
          <p:cNvPr id="30" name="Picture 29"/>
          <p:cNvPicPr>
            <a:picLocks noChangeAspect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22624" y="4381721"/>
            <a:ext cx="1287762" cy="698504"/>
          </a:xfrm>
          <a:prstGeom prst="rect">
            <a:avLst/>
          </a:prstGeom>
        </p:spPr>
      </p:pic>
      <p:pic>
        <p:nvPicPr>
          <p:cNvPr id="31" name="Picture 30">
            <a:extLst>
              <a:ext uri="{FF2B5EF4-FFF2-40B4-BE49-F238E27FC236}">
                <a16:creationId xmlns:a16="http://schemas.microsoft.com/office/drawing/2014/main" id="{DB5E314E-D004-46CF-B837-FD36F424F488}"/>
              </a:ext>
            </a:extLst>
          </p:cNvPr>
          <p:cNvPicPr>
            <a:picLocks noChangeAspect="1"/>
          </p:cNvPicPr>
          <p:nvPr/>
        </p:nvPicPr>
        <p:blipFill rotWithShape="1"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3402835" y="5360328"/>
            <a:ext cx="485030" cy="1566818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123686" y="5630614"/>
            <a:ext cx="2147056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Albany: </a:t>
            </a:r>
            <a:r>
              <a:rPr lang="en-US" sz="1600" dirty="0" smtClean="0">
                <a:latin typeface="Calibri" panose="020F0502020204030204" pitchFamily="34" charset="0"/>
                <a:cs typeface="Calibri" panose="020F0502020204030204" pitchFamily="34" charset="0"/>
                <a:hlinkClick r:id="rId13"/>
              </a:rPr>
              <a:t>https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  <a:hlinkClick r:id="rId13"/>
              </a:rPr>
              <a:t>://github.com/SNLComputation/Albany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endParaRPr lang="en-US" sz="1600" dirty="0"/>
          </a:p>
        </p:txBody>
      </p:sp>
    </p:spTree>
    <p:extLst>
      <p:ext uri="{BB962C8B-B14F-4D97-AF65-F5344CB8AC3E}">
        <p14:creationId xmlns:p14="http://schemas.microsoft.com/office/powerpoint/2010/main" val="35541128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0" y="2187"/>
            <a:ext cx="8387910" cy="75762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Model for Prediction Across Scales (MPAS)</a:t>
            </a:r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9E1DF80C-E20F-4A34-954A-47DEB33F3E69}"/>
              </a:ext>
            </a:extLst>
          </p:cNvPr>
          <p:cNvSpPr/>
          <p:nvPr/>
        </p:nvSpPr>
        <p:spPr bwMode="auto">
          <a:xfrm>
            <a:off x="8991600" y="381001"/>
            <a:ext cx="152400" cy="5867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>
            <a:defPPr>
              <a:defRPr lang="en-US"/>
            </a:defPPr>
            <a:lvl1pPr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1pPr>
            <a:lvl2pPr marL="4572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2pPr>
            <a:lvl3pPr marL="9144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3pPr>
            <a:lvl4pPr marL="13716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4pPr>
            <a:lvl5pPr marL="18288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5pPr>
            <a:lvl6pPr marL="22860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6pPr>
            <a:lvl7pPr marL="27432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7pPr>
            <a:lvl8pPr marL="32004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8pPr>
            <a:lvl9pPr marL="36576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9pPr>
          </a:lstStyle>
          <a:p>
            <a:pPr marL="0" marR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24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itchFamily="-112" charset="0"/>
              <a:ea typeface="ＭＳ Ｐゴシック" pitchFamily="-112" charset="-128"/>
              <a:cs typeface="ＭＳ Ｐゴシック" pitchFamily="-112" charset="-128"/>
            </a:endParaRPr>
          </a:p>
        </p:txBody>
      </p:sp>
      <p:pic>
        <p:nvPicPr>
          <p:cNvPr id="28" name="Picture 27" descr="oceanImage.png">
            <a:extLst>
              <a:ext uri="{FF2B5EF4-FFF2-40B4-BE49-F238E27FC236}">
                <a16:creationId xmlns:a16="http://schemas.microsoft.com/office/drawing/2014/main" id="{BB31A17C-FD15-4932-8AA9-71129FE448C1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911" r="456"/>
          <a:stretch/>
        </p:blipFill>
        <p:spPr>
          <a:xfrm>
            <a:off x="3532694" y="2401605"/>
            <a:ext cx="5193633" cy="3986095"/>
          </a:xfrm>
          <a:prstGeom prst="rect">
            <a:avLst/>
          </a:prstGeom>
        </p:spPr>
      </p:pic>
      <p:sp>
        <p:nvSpPr>
          <p:cNvPr id="30" name="TextBox 2">
            <a:extLst>
              <a:ext uri="{FF2B5EF4-FFF2-40B4-BE49-F238E27FC236}">
                <a16:creationId xmlns:a16="http://schemas.microsoft.com/office/drawing/2014/main" id="{26BCF90E-222C-4970-8B99-A6F22173AEB1}"/>
              </a:ext>
            </a:extLst>
          </p:cNvPr>
          <p:cNvSpPr txBox="1"/>
          <p:nvPr/>
        </p:nvSpPr>
        <p:spPr>
          <a:xfrm>
            <a:off x="3392863" y="873191"/>
            <a:ext cx="5510373" cy="1107996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>
            <a:defPPr>
              <a:defRPr lang="en-US"/>
            </a:defPPr>
            <a:lvl1pPr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1pPr>
            <a:lvl2pPr marL="4572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2pPr>
            <a:lvl3pPr marL="9144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3pPr>
            <a:lvl4pPr marL="13716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4pPr>
            <a:lvl5pPr marL="18288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5pPr>
            <a:lvl6pPr marL="22860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6pPr>
            <a:lvl7pPr marL="27432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7pPr>
            <a:lvl8pPr marL="32004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8pPr>
            <a:lvl9pPr marL="36576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9pPr>
          </a:lstStyle>
          <a:p>
            <a:pPr algn="ctr"/>
            <a:r>
              <a:rPr lang="en-US" sz="2200" b="1" dirty="0">
                <a:latin typeface="Calibri" panose="020F0502020204030204" pitchFamily="34" charset="0"/>
                <a:cs typeface="Calibri" panose="020F0502020204030204" pitchFamily="34" charset="0"/>
              </a:rPr>
              <a:t>Model for Prediction Across Scales (MPAS):</a:t>
            </a:r>
          </a:p>
          <a:p>
            <a:pPr algn="ctr"/>
            <a:r>
              <a:rPr lang="en-US" sz="2200" dirty="0">
                <a:latin typeface="Calibri" panose="020F0502020204030204" pitchFamily="34" charset="0"/>
                <a:cs typeface="Calibri" panose="020F0502020204030204" pitchFamily="34" charset="0"/>
              </a:rPr>
              <a:t> climate modeling framework built around SCVT* meshes (LANL + NCAR collaboration)</a:t>
            </a:r>
          </a:p>
        </p:txBody>
      </p:sp>
      <p:sp>
        <p:nvSpPr>
          <p:cNvPr id="31" name="TextBox 3">
            <a:extLst>
              <a:ext uri="{FF2B5EF4-FFF2-40B4-BE49-F238E27FC236}">
                <a16:creationId xmlns:a16="http://schemas.microsoft.com/office/drawing/2014/main" id="{97F05E34-DEB8-414D-B965-1AB196EADFA8}"/>
              </a:ext>
            </a:extLst>
          </p:cNvPr>
          <p:cNvSpPr txBox="1"/>
          <p:nvPr/>
        </p:nvSpPr>
        <p:spPr>
          <a:xfrm>
            <a:off x="3906488" y="2032273"/>
            <a:ext cx="490820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>
            <a:defPPr>
              <a:defRPr lang="en-US"/>
            </a:defPPr>
            <a:lvl1pPr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1pPr>
            <a:lvl2pPr marL="4572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2pPr>
            <a:lvl3pPr marL="9144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3pPr>
            <a:lvl4pPr marL="13716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4pPr>
            <a:lvl5pPr marL="18288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5pPr>
            <a:lvl6pPr marL="22860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6pPr>
            <a:lvl7pPr marL="27432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7pPr>
            <a:lvl8pPr marL="32004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8pPr>
            <a:lvl9pPr marL="36576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9pPr>
          </a:lstStyle>
          <a:p>
            <a:r>
              <a:rPr lang="en-US" sz="1800" b="1" dirty="0">
                <a:latin typeface="Calibri" panose="020F0502020204030204" pitchFamily="34" charset="0"/>
                <a:cs typeface="Calibri" panose="020F0502020204030204" pitchFamily="34" charset="0"/>
              </a:rPr>
              <a:t>*SCVT </a:t>
            </a:r>
            <a:r>
              <a:rPr lang="en-US" sz="1800" dirty="0">
                <a:latin typeface="Calibri" panose="020F0502020204030204" pitchFamily="34" charset="0"/>
                <a:cs typeface="Calibri" panose="020F0502020204030204" pitchFamily="34" charset="0"/>
              </a:rPr>
              <a:t>= Spherical </a:t>
            </a:r>
            <a:r>
              <a:rPr lang="en-US" sz="1800" dirty="0" err="1">
                <a:latin typeface="Calibri" panose="020F0502020204030204" pitchFamily="34" charset="0"/>
                <a:cs typeface="Calibri" panose="020F0502020204030204" pitchFamily="34" charset="0"/>
              </a:rPr>
              <a:t>Centroidal</a:t>
            </a:r>
            <a:r>
              <a:rPr lang="en-US" sz="1800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1800" dirty="0" err="1">
                <a:latin typeface="Calibri" panose="020F0502020204030204" pitchFamily="34" charset="0"/>
                <a:cs typeface="Calibri" panose="020F0502020204030204" pitchFamily="34" charset="0"/>
              </a:rPr>
              <a:t>Voronoi</a:t>
            </a:r>
            <a:r>
              <a:rPr lang="en-US" sz="1800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1800" dirty="0" err="1">
                <a:latin typeface="Calibri" panose="020F0502020204030204" pitchFamily="34" charset="0"/>
                <a:cs typeface="Calibri" panose="020F0502020204030204" pitchFamily="34" charset="0"/>
              </a:rPr>
              <a:t>Tesselations</a:t>
            </a:r>
            <a:r>
              <a:rPr lang="en-US" sz="1800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</p:txBody>
      </p:sp>
      <p:sp>
        <p:nvSpPr>
          <p:cNvPr id="32" name="TextBox 4">
            <a:extLst>
              <a:ext uri="{FF2B5EF4-FFF2-40B4-BE49-F238E27FC236}">
                <a16:creationId xmlns:a16="http://schemas.microsoft.com/office/drawing/2014/main" id="{A8F552D7-EDCB-4E50-8AB2-43EF34A8238E}"/>
              </a:ext>
            </a:extLst>
          </p:cNvPr>
          <p:cNvSpPr txBox="1"/>
          <p:nvPr/>
        </p:nvSpPr>
        <p:spPr>
          <a:xfrm>
            <a:off x="45720" y="6534687"/>
            <a:ext cx="6781800" cy="3539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1pPr>
            <a:lvl2pPr marL="4572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2pPr>
            <a:lvl3pPr marL="9144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3pPr>
            <a:lvl4pPr marL="13716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4pPr>
            <a:lvl5pPr marL="18288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5pPr>
            <a:lvl6pPr marL="22860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6pPr>
            <a:lvl7pPr marL="27432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7pPr>
            <a:lvl8pPr marL="32004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8pPr>
            <a:lvl9pPr marL="36576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9pPr>
          </a:lstStyle>
          <a:p>
            <a:r>
              <a:rPr lang="en-GB" sz="1700" b="1" baseline="300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1 </a:t>
            </a:r>
            <a:r>
              <a:rPr lang="en-GB" sz="17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Ringler et al., 2013; </a:t>
            </a:r>
            <a:r>
              <a:rPr lang="en-GB" sz="1700" b="1" baseline="300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 </a:t>
            </a:r>
            <a:r>
              <a:rPr lang="en-GB" sz="17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Turner et al. (in prep); </a:t>
            </a:r>
            <a:r>
              <a:rPr lang="en-GB" sz="1700" b="1" baseline="300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 </a:t>
            </a:r>
            <a:r>
              <a:rPr lang="en-GB" sz="17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Hoffman et al. (in prep)</a:t>
            </a:r>
            <a:endParaRPr lang="en-US" sz="1700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33" name="TextBox 14">
            <a:extLst>
              <a:ext uri="{FF2B5EF4-FFF2-40B4-BE49-F238E27FC236}">
                <a16:creationId xmlns:a16="http://schemas.microsoft.com/office/drawing/2014/main" id="{46AF1227-1D69-4C0A-99AC-1B328FF7C7DA}"/>
              </a:ext>
            </a:extLst>
          </p:cNvPr>
          <p:cNvSpPr txBox="1"/>
          <p:nvPr/>
        </p:nvSpPr>
        <p:spPr>
          <a:xfrm>
            <a:off x="153381" y="4133982"/>
            <a:ext cx="3124200" cy="21067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1pPr>
            <a:lvl2pPr marL="4572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2pPr>
            <a:lvl3pPr marL="9144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3pPr>
            <a:lvl4pPr marL="13716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4pPr>
            <a:lvl5pPr marL="1828800" algn="l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5pPr>
            <a:lvl6pPr marL="22860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6pPr>
            <a:lvl7pPr marL="27432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7pPr>
            <a:lvl8pPr marL="32004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8pPr>
            <a:lvl9pPr marL="3657600" algn="l" defTabSz="457200" rtl="0" eaLnBrk="1" latinLnBrk="0" hangingPunct="1">
              <a:defRPr sz="2400" kern="1200">
                <a:solidFill>
                  <a:schemeClr val="tx1"/>
                </a:solidFill>
                <a:latin typeface="Arial" pitchFamily="-106" charset="0"/>
                <a:ea typeface="ＭＳ Ｐゴシック" pitchFamily="-106" charset="-128"/>
                <a:cs typeface="ＭＳ Ｐゴシック" pitchFamily="-106" charset="-128"/>
              </a:defRPr>
            </a:lvl9pPr>
          </a:lstStyle>
          <a:p>
            <a:pPr marL="169863" indent="-169863">
              <a:lnSpc>
                <a:spcPct val="110000"/>
              </a:lnSpc>
              <a:buFont typeface="Arial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Ocean</a:t>
            </a:r>
            <a:r>
              <a:rPr lang="en-US" sz="2000" b="1" baseline="30000" dirty="0">
                <a:latin typeface="Calibri" panose="020F0502020204030204" pitchFamily="34" charset="0"/>
                <a:cs typeface="Calibri" panose="020F0502020204030204" pitchFamily="34" charset="0"/>
              </a:rPr>
              <a:t>1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, sea ice</a:t>
            </a:r>
            <a:r>
              <a:rPr lang="en-US" sz="2000" b="1" baseline="30000" dirty="0">
                <a:latin typeface="Calibri" panose="020F0502020204030204" pitchFamily="34" charset="0"/>
                <a:cs typeface="Calibri" panose="020F0502020204030204" pitchFamily="34" charset="0"/>
              </a:rPr>
              <a:t>2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, and land ice</a:t>
            </a:r>
            <a:r>
              <a:rPr lang="en-US" sz="2000" b="1" baseline="30000" dirty="0">
                <a:latin typeface="Calibri" panose="020F0502020204030204" pitchFamily="34" charset="0"/>
                <a:cs typeface="Calibri" panose="020F0502020204030204" pitchFamily="34" charset="0"/>
              </a:rPr>
              <a:t>3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dynamical cores</a:t>
            </a:r>
          </a:p>
          <a:p>
            <a:pPr marL="169863" indent="-169863">
              <a:lnSpc>
                <a:spcPct val="110000"/>
              </a:lnSpc>
              <a:buFont typeface="Arial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Built using shared software framework</a:t>
            </a:r>
          </a:p>
          <a:p>
            <a:pPr marL="169863" indent="-169863">
              <a:lnSpc>
                <a:spcPct val="110000"/>
              </a:lnSpc>
              <a:buFont typeface="Arial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New capabilities added to one core benefit all others</a:t>
            </a:r>
          </a:p>
        </p:txBody>
      </p:sp>
      <p:pic>
        <p:nvPicPr>
          <p:cNvPr id="34" name="Picture 33" descr="SCVT.png">
            <a:extLst>
              <a:ext uri="{FF2B5EF4-FFF2-40B4-BE49-F238E27FC236}">
                <a16:creationId xmlns:a16="http://schemas.microsoft.com/office/drawing/2014/main" id="{501EC74D-77F0-42EB-BF6D-C8014A4A2DD2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553" r="5595"/>
          <a:stretch/>
        </p:blipFill>
        <p:spPr>
          <a:xfrm>
            <a:off x="359051" y="705720"/>
            <a:ext cx="2831503" cy="2897570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CFA439E7-E09F-4BFE-8EDC-B6EEC94D2D37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39226" y="3658554"/>
            <a:ext cx="1222398" cy="45179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169323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81699" y="622031"/>
            <a:ext cx="8686800" cy="75713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457200" indent="-457200">
              <a:buAutoNum type="arabicPeriod"/>
            </a:pPr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ISMs, ESMs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Our codes: ALI, MALI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b="1" dirty="0">
                <a:latin typeface="Calibri" panose="020F0502020204030204" pitchFamily="34" charset="0"/>
              </a:rPr>
              <a:t>2.   Algorithms and software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ALI steady stress-velocity solver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b="1" dirty="0">
                <a:latin typeface="Calibri" panose="020F0502020204030204" pitchFamily="34" charset="0"/>
              </a:rPr>
              <a:t>Discretization &amp; meshes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Nonlinear solvers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Linear solvers &amp; parallelization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Ice sheet initialization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MALI for dynamic simulations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Velocity-thickness/temperature coupling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Towards science runs &amp; UQ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39000" y="2743101"/>
            <a:ext cx="1676400" cy="166458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80C1262A-45A6-4D1D-AC10-ED5463DA9CD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4648201"/>
            <a:ext cx="2673626" cy="17824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50369449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-228600"/>
            <a:ext cx="7467600" cy="12192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Finite Element Discretization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DD2C6E60-734C-4831-8A0C-9F93AB57F852}"/>
              </a:ext>
            </a:extLst>
          </p:cNvPr>
          <p:cNvSpPr txBox="1"/>
          <p:nvPr/>
        </p:nvSpPr>
        <p:spPr>
          <a:xfrm>
            <a:off x="76200" y="809227"/>
            <a:ext cx="87630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Can handle well the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boundary conditions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arising in land ice modeling.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Allow the use of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unstructured meshes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to concentrate the computational power where it is needed.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FE3DDC74-039B-43CE-8EB6-D80504BFC44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00" y="2023289"/>
            <a:ext cx="2832100" cy="439420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6795E1DB-C9EA-4700-8F60-C82017CF488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00600" y="2109648"/>
            <a:ext cx="3664454" cy="3925391"/>
          </a:xfrm>
          <a:prstGeom prst="rect">
            <a:avLst/>
          </a:prstGeom>
        </p:spPr>
      </p:pic>
      <p:sp>
        <p:nvSpPr>
          <p:cNvPr id="12" name="Rectangle 11">
            <a:extLst>
              <a:ext uri="{FF2B5EF4-FFF2-40B4-BE49-F238E27FC236}">
                <a16:creationId xmlns:a16="http://schemas.microsoft.com/office/drawing/2014/main" id="{4FCC330A-067B-421C-9D50-5547F2511DE7}"/>
              </a:ext>
            </a:extLst>
          </p:cNvPr>
          <p:cNvSpPr/>
          <p:nvPr/>
        </p:nvSpPr>
        <p:spPr>
          <a:xfrm>
            <a:off x="2895600" y="2895600"/>
            <a:ext cx="622300" cy="685800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5" name="Straight Connector 14">
            <a:extLst>
              <a:ext uri="{FF2B5EF4-FFF2-40B4-BE49-F238E27FC236}">
                <a16:creationId xmlns:a16="http://schemas.microsoft.com/office/drawing/2014/main" id="{5F25F705-F0F4-400A-A65B-86C5ACF8D100}"/>
              </a:ext>
            </a:extLst>
          </p:cNvPr>
          <p:cNvCxnSpPr>
            <a:cxnSpLocks/>
            <a:stCxn id="12" idx="3"/>
          </p:cNvCxnSpPr>
          <p:nvPr/>
        </p:nvCxnSpPr>
        <p:spPr>
          <a:xfrm>
            <a:off x="3517900" y="3238500"/>
            <a:ext cx="1358900" cy="95250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TextBox 7">
            <a:extLst>
              <a:ext uri="{FF2B5EF4-FFF2-40B4-BE49-F238E27FC236}">
                <a16:creationId xmlns:a16="http://schemas.microsoft.com/office/drawing/2014/main" id="{EC1C35D2-60C1-4B50-BCC6-0EBE1D83FE75}"/>
              </a:ext>
            </a:extLst>
          </p:cNvPr>
          <p:cNvSpPr txBox="1"/>
          <p:nvPr/>
        </p:nvSpPr>
        <p:spPr>
          <a:xfrm>
            <a:off x="2101850" y="5578733"/>
            <a:ext cx="259080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  <a:cs typeface="Calibri" panose="020F0502020204030204" pitchFamily="34" charset="0"/>
              </a:rPr>
              <a:t>Greenland mesh from ALI refined based on gradient of surface velocity</a:t>
            </a:r>
          </a:p>
        </p:txBody>
      </p:sp>
    </p:spTree>
    <p:extLst>
      <p:ext uri="{BB962C8B-B14F-4D97-AF65-F5344CB8AC3E}">
        <p14:creationId xmlns:p14="http://schemas.microsoft.com/office/powerpoint/2010/main" val="13534918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-228600"/>
            <a:ext cx="7467600" cy="12192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Meshes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D46A3723-385D-4702-8191-E77B19AC96D4}"/>
              </a:ext>
            </a:extLst>
          </p:cNvPr>
          <p:cNvSpPr txBox="1"/>
          <p:nvPr/>
        </p:nvSpPr>
        <p:spPr>
          <a:xfrm>
            <a:off x="95906" y="900979"/>
            <a:ext cx="86670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Meshes are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structured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(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extruded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) in the vertical dimension.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28E24856-0FC5-48E8-AEEB-C9E2AC0207C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67303" y="4523763"/>
            <a:ext cx="1987550" cy="1574800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0C3B6C8C-2B42-4428-8D84-0497DF8EC3B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554" y="4876799"/>
            <a:ext cx="1298148" cy="1416161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492CA62B-1541-4DF1-9A3B-C9149339072E}"/>
              </a:ext>
            </a:extLst>
          </p:cNvPr>
          <p:cNvSpPr txBox="1"/>
          <p:nvPr/>
        </p:nvSpPr>
        <p:spPr>
          <a:xfrm>
            <a:off x="238453" y="3827916"/>
            <a:ext cx="13716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  <a:cs typeface="Calibri" panose="020F0502020204030204" pitchFamily="34" charset="0"/>
              </a:rPr>
              <a:t>MALI uses dual of hexagonal mesh extruded to tetrahedra.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D173196C-9684-4800-A45F-4556C90A9C74}"/>
              </a:ext>
            </a:extLst>
          </p:cNvPr>
          <p:cNvSpPr txBox="1"/>
          <p:nvPr/>
        </p:nvSpPr>
        <p:spPr>
          <a:xfrm>
            <a:off x="6642288" y="3653936"/>
            <a:ext cx="228600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  <a:cs typeface="Calibri" panose="020F0502020204030204" pitchFamily="34" charset="0"/>
              </a:rPr>
              <a:t>Variable resolution triangular mesh extruded to a (thin) tetrahedral mesh.</a:t>
            </a:r>
          </a:p>
        </p:txBody>
      </p:sp>
    </p:spTree>
    <p:extLst>
      <p:ext uri="{BB962C8B-B14F-4D97-AF65-F5344CB8AC3E}">
        <p14:creationId xmlns:p14="http://schemas.microsoft.com/office/powerpoint/2010/main" val="9018986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-228600"/>
            <a:ext cx="7467600" cy="12192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Meshes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D46A3723-385D-4702-8191-E77B19AC96D4}"/>
              </a:ext>
            </a:extLst>
          </p:cNvPr>
          <p:cNvSpPr txBox="1"/>
          <p:nvPr/>
        </p:nvSpPr>
        <p:spPr>
          <a:xfrm>
            <a:off x="95906" y="900979"/>
            <a:ext cx="8667094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Meshes are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structured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(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extruded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) in the vertical dimension.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Ice sheets are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thin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(thickness up to 4 km, horizontal extension of thousands km), meaning we typically have elements with bad aspect ratios.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A68A26CA-9081-4F44-A12D-55A7B403578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14303" y="3533163"/>
            <a:ext cx="4953000" cy="2919510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28E24856-0FC5-48E8-AEEB-C9E2AC0207C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67303" y="4523763"/>
            <a:ext cx="1987550" cy="1574800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78F54944-60F4-4DB7-9495-67B01DD1FF4C}"/>
              </a:ext>
            </a:extLst>
          </p:cNvPr>
          <p:cNvSpPr/>
          <p:nvPr/>
        </p:nvSpPr>
        <p:spPr>
          <a:xfrm>
            <a:off x="4224103" y="5514363"/>
            <a:ext cx="457200" cy="375523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3" name="Straight Connector 12">
            <a:extLst>
              <a:ext uri="{FF2B5EF4-FFF2-40B4-BE49-F238E27FC236}">
                <a16:creationId xmlns:a16="http://schemas.microsoft.com/office/drawing/2014/main" id="{F9F4008C-605D-4460-9635-8A65DCEBDCD8}"/>
              </a:ext>
            </a:extLst>
          </p:cNvPr>
          <p:cNvCxnSpPr>
            <a:stCxn id="11" idx="3"/>
            <a:endCxn id="10" idx="1"/>
          </p:cNvCxnSpPr>
          <p:nvPr/>
        </p:nvCxnSpPr>
        <p:spPr>
          <a:xfrm flipV="1">
            <a:off x="4681303" y="5311163"/>
            <a:ext cx="2286000" cy="390962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4" name="Picture 13">
            <a:extLst>
              <a:ext uri="{FF2B5EF4-FFF2-40B4-BE49-F238E27FC236}">
                <a16:creationId xmlns:a16="http://schemas.microsoft.com/office/drawing/2014/main" id="{0C3B6C8C-2B42-4428-8D84-0497DF8EC3B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554" y="4876799"/>
            <a:ext cx="1298148" cy="1416161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492CA62B-1541-4DF1-9A3B-C9149339072E}"/>
              </a:ext>
            </a:extLst>
          </p:cNvPr>
          <p:cNvSpPr txBox="1"/>
          <p:nvPr/>
        </p:nvSpPr>
        <p:spPr>
          <a:xfrm>
            <a:off x="238453" y="3827916"/>
            <a:ext cx="13716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  <a:cs typeface="Calibri" panose="020F0502020204030204" pitchFamily="34" charset="0"/>
              </a:rPr>
              <a:t>MALI uses dual of hexagonal mesh extruded to tetrahedra.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D173196C-9684-4800-A45F-4556C90A9C74}"/>
              </a:ext>
            </a:extLst>
          </p:cNvPr>
          <p:cNvSpPr txBox="1"/>
          <p:nvPr/>
        </p:nvSpPr>
        <p:spPr>
          <a:xfrm>
            <a:off x="6642288" y="3653936"/>
            <a:ext cx="228600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  <a:cs typeface="Calibri" panose="020F0502020204030204" pitchFamily="34" charset="0"/>
              </a:rPr>
              <a:t>Variable resolution triangular mesh extruded to a (thin) tetrahedral mesh.</a:t>
            </a:r>
          </a:p>
        </p:txBody>
      </p:sp>
    </p:spTree>
    <p:extLst>
      <p:ext uri="{BB962C8B-B14F-4D97-AF65-F5344CB8AC3E}">
        <p14:creationId xmlns:p14="http://schemas.microsoft.com/office/powerpoint/2010/main" val="9071126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-228600"/>
            <a:ext cx="7467600" cy="12192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Meshes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D46A3723-385D-4702-8191-E77B19AC96D4}"/>
              </a:ext>
            </a:extLst>
          </p:cNvPr>
          <p:cNvSpPr txBox="1"/>
          <p:nvPr/>
        </p:nvSpPr>
        <p:spPr>
          <a:xfrm>
            <a:off x="95906" y="900979"/>
            <a:ext cx="8667094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Meshes are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structured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(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extruded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) in the vertical dimension.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Ice sheets are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thin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(thickness up to 4 km, horizontal extension of thousands km), meaning we typically have elements with bad aspect ratios.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ALI runs employ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dual of hexagonal mesh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from MPAS extruded to tetrahedra for the velocity solve in Albany.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A68A26CA-9081-4F44-A12D-55A7B403578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14303" y="3533163"/>
            <a:ext cx="4953000" cy="2919510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28E24856-0FC5-48E8-AEEB-C9E2AC0207C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67303" y="4523763"/>
            <a:ext cx="1987550" cy="1574800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78F54944-60F4-4DB7-9495-67B01DD1FF4C}"/>
              </a:ext>
            </a:extLst>
          </p:cNvPr>
          <p:cNvSpPr/>
          <p:nvPr/>
        </p:nvSpPr>
        <p:spPr>
          <a:xfrm>
            <a:off x="4224103" y="5514363"/>
            <a:ext cx="457200" cy="375523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3" name="Straight Connector 12">
            <a:extLst>
              <a:ext uri="{FF2B5EF4-FFF2-40B4-BE49-F238E27FC236}">
                <a16:creationId xmlns:a16="http://schemas.microsoft.com/office/drawing/2014/main" id="{F9F4008C-605D-4460-9635-8A65DCEBDCD8}"/>
              </a:ext>
            </a:extLst>
          </p:cNvPr>
          <p:cNvCxnSpPr>
            <a:stCxn id="11" idx="3"/>
            <a:endCxn id="10" idx="1"/>
          </p:cNvCxnSpPr>
          <p:nvPr/>
        </p:nvCxnSpPr>
        <p:spPr>
          <a:xfrm flipV="1">
            <a:off x="4681303" y="5311163"/>
            <a:ext cx="2286000" cy="390962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4" name="Picture 13">
            <a:extLst>
              <a:ext uri="{FF2B5EF4-FFF2-40B4-BE49-F238E27FC236}">
                <a16:creationId xmlns:a16="http://schemas.microsoft.com/office/drawing/2014/main" id="{0C3B6C8C-2B42-4428-8D84-0497DF8EC3B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554" y="4876799"/>
            <a:ext cx="1298148" cy="1416161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492CA62B-1541-4DF1-9A3B-C9149339072E}"/>
              </a:ext>
            </a:extLst>
          </p:cNvPr>
          <p:cNvSpPr txBox="1"/>
          <p:nvPr/>
        </p:nvSpPr>
        <p:spPr>
          <a:xfrm>
            <a:off x="238453" y="3827916"/>
            <a:ext cx="13716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  <a:cs typeface="Calibri" panose="020F0502020204030204" pitchFamily="34" charset="0"/>
              </a:rPr>
              <a:t>MALI uses dual of hexagonal mesh extruded to tetrahedra.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D173196C-9684-4800-A45F-4556C90A9C74}"/>
              </a:ext>
            </a:extLst>
          </p:cNvPr>
          <p:cNvSpPr txBox="1"/>
          <p:nvPr/>
        </p:nvSpPr>
        <p:spPr>
          <a:xfrm>
            <a:off x="6642288" y="3653936"/>
            <a:ext cx="228600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  <a:cs typeface="Calibri" panose="020F0502020204030204" pitchFamily="34" charset="0"/>
              </a:rPr>
              <a:t>Variable resolution triangular mesh extruded to a (thin) tetrahedral mesh.</a:t>
            </a:r>
          </a:p>
        </p:txBody>
      </p:sp>
      <p:pic>
        <p:nvPicPr>
          <p:cNvPr id="18" name="Picture 3">
            <a:extLst>
              <a:ext uri="{FF2B5EF4-FFF2-40B4-BE49-F238E27FC236}">
                <a16:creationId xmlns:a16="http://schemas.microsoft.com/office/drawing/2014/main" id="{226179C4-0F9C-4C9C-A5EB-820B5DC7709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1610053" y="3772496"/>
            <a:ext cx="1371600" cy="16459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0472293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76200" y="622031"/>
            <a:ext cx="8686800" cy="75713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457200" indent="-457200">
              <a:buAutoNum type="arabicPeriod"/>
            </a:pPr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ISMs, ESMs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Our codes: ALI, MALI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2.   </a:t>
            </a:r>
            <a:r>
              <a:rPr lang="en-US" sz="2200" b="1" dirty="0">
                <a:latin typeface="Calibri" panose="020F0502020204030204" pitchFamily="34" charset="0"/>
              </a:rPr>
              <a:t>Algorithms and software</a:t>
            </a:r>
          </a:p>
          <a:p>
            <a:endParaRPr lang="en-US" sz="400" b="1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ALI steady stress-velocity solver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Discretization &amp; meshes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b="1" dirty="0">
                <a:latin typeface="Calibri" panose="020F0502020204030204" pitchFamily="34" charset="0"/>
              </a:rPr>
              <a:t>Nonlinear solvers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Linear solvers &amp; parallelization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Ice sheet initialization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MALI for dynamic simulations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Velocity-thickness/temperature coupling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Towards science runs &amp; UQ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39000" y="2743101"/>
            <a:ext cx="1676400" cy="166458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80C1262A-45A6-4D1D-AC10-ED5463DA9CD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4648201"/>
            <a:ext cx="2673626" cy="17824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82534508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12493" y="-311285"/>
            <a:ext cx="8895694" cy="13643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Nonlinear Solver for Discretized Problem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6193ABD3-8B8F-426E-8132-DAD24D0A0CE2}"/>
              </a:ext>
            </a:extLst>
          </p:cNvPr>
          <p:cNvSpPr txBox="1"/>
          <p:nvPr/>
        </p:nvSpPr>
        <p:spPr>
          <a:xfrm>
            <a:off x="23611" y="673436"/>
            <a:ext cx="8522295" cy="21544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Picard iterations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have been method of choice in ice sheet modeling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ALI employs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Newton’s method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with several advancements:</a:t>
            </a:r>
            <a:endParaRPr lang="en-US" sz="20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Wingdings" panose="05000000000000000000" pitchFamily="2" charset="2"/>
              <a:buChar char="Ø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Automatic differentiation (AD)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Jacobian – gives you exact derivatives/Jacobians without deriving/hand-coding them!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Wingdings" panose="05000000000000000000" pitchFamily="2" charset="2"/>
              <a:buChar char="Ø"/>
            </a:pPr>
            <a:r>
              <a:rPr lang="en-US" sz="2000" b="1" dirty="0" err="1">
                <a:latin typeface="Calibri" panose="020F0502020204030204" pitchFamily="34" charset="0"/>
                <a:cs typeface="Calibri" panose="020F0502020204030204" pitchFamily="34" charset="0"/>
              </a:rPr>
              <a:t>Homotopy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 continuation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* to deal with “singular” viscosity.</a:t>
            </a:r>
          </a:p>
          <a:p>
            <a:pPr lvl="1"/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73E150C9-99AA-4672-B743-69D0D28953D4}"/>
              </a:ext>
            </a:extLst>
          </p:cNvPr>
          <p:cNvSpPr txBox="1"/>
          <p:nvPr/>
        </p:nvSpPr>
        <p:spPr>
          <a:xfrm>
            <a:off x="23611" y="6545649"/>
            <a:ext cx="78486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*Tezaur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 al. 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2015.</a:t>
            </a:r>
          </a:p>
        </p:txBody>
      </p:sp>
    </p:spTree>
    <p:extLst>
      <p:ext uri="{BB962C8B-B14F-4D97-AF65-F5344CB8AC3E}">
        <p14:creationId xmlns:p14="http://schemas.microsoft.com/office/powerpoint/2010/main" val="31254516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6193ABD3-8B8F-426E-8132-DAD24D0A0CE2}"/>
              </a:ext>
            </a:extLst>
          </p:cNvPr>
          <p:cNvSpPr txBox="1"/>
          <p:nvPr/>
        </p:nvSpPr>
        <p:spPr>
          <a:xfrm>
            <a:off x="23611" y="673436"/>
            <a:ext cx="8522295" cy="21544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Picard iterations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have been method of choice in ice sheet modeling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ALI employs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Newton’s method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with several advancements:</a:t>
            </a:r>
            <a:endParaRPr lang="en-US" sz="20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Wingdings" panose="05000000000000000000" pitchFamily="2" charset="2"/>
              <a:buChar char="Ø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Automatic differentiation (AD)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Jacobian – gives you exact derivatives/Jacobians without deriving/hand-coding them!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Wingdings" panose="05000000000000000000" pitchFamily="2" charset="2"/>
              <a:buChar char="Ø"/>
            </a:pPr>
            <a:r>
              <a:rPr lang="en-US" sz="2000" b="1" dirty="0" err="1">
                <a:latin typeface="Calibri" panose="020F0502020204030204" pitchFamily="34" charset="0"/>
                <a:cs typeface="Calibri" panose="020F0502020204030204" pitchFamily="34" charset="0"/>
              </a:rPr>
              <a:t>Homotopy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 continuation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* to deal with “singular” viscosity.</a:t>
            </a:r>
          </a:p>
          <a:p>
            <a:pPr lvl="1"/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73E150C9-99AA-4672-B743-69D0D28953D4}"/>
              </a:ext>
            </a:extLst>
          </p:cNvPr>
          <p:cNvSpPr txBox="1"/>
          <p:nvPr/>
        </p:nvSpPr>
        <p:spPr>
          <a:xfrm>
            <a:off x="23611" y="6545649"/>
            <a:ext cx="78486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*Tezaur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 al. 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2015.</a:t>
            </a:r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917DCA73-B383-4BE4-898E-541FA19DC7BF}"/>
              </a:ext>
            </a:extLst>
          </p:cNvPr>
          <p:cNvSpPr/>
          <p:nvPr/>
        </p:nvSpPr>
        <p:spPr>
          <a:xfrm>
            <a:off x="457200" y="2133600"/>
            <a:ext cx="6575454" cy="424839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F7D9272C-B8D6-4A42-A026-800F16A04921}"/>
              </a:ext>
            </a:extLst>
          </p:cNvPr>
          <p:cNvSpPr txBox="1"/>
          <p:nvPr/>
        </p:nvSpPr>
        <p:spPr>
          <a:xfrm>
            <a:off x="7162800" y="2165830"/>
            <a:ext cx="1828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i="1" dirty="0">
                <a:solidFill>
                  <a:schemeClr val="tx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Deep dive</a:t>
            </a:r>
          </a:p>
        </p:txBody>
      </p:sp>
      <p:sp>
        <p:nvSpPr>
          <p:cNvPr id="7" name="Rectangle 2">
            <a:extLst>
              <a:ext uri="{FF2B5EF4-FFF2-40B4-BE49-F238E27FC236}">
                <a16:creationId xmlns:a16="http://schemas.microsoft.com/office/drawing/2014/main" id="{868D592B-9B94-47AA-9EA8-50391B34A61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2493" y="-311285"/>
            <a:ext cx="8895694" cy="13643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Nonlinear Solver for Discretized Problem</a:t>
            </a:r>
          </a:p>
        </p:txBody>
      </p:sp>
    </p:spTree>
    <p:extLst>
      <p:ext uri="{BB962C8B-B14F-4D97-AF65-F5344CB8AC3E}">
        <p14:creationId xmlns:p14="http://schemas.microsoft.com/office/powerpoint/2010/main" val="28169730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6193ABD3-8B8F-426E-8132-DAD24D0A0CE2}"/>
              </a:ext>
            </a:extLst>
          </p:cNvPr>
          <p:cNvSpPr txBox="1"/>
          <p:nvPr/>
        </p:nvSpPr>
        <p:spPr>
          <a:xfrm>
            <a:off x="23611" y="673436"/>
            <a:ext cx="8522295" cy="21544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Picard iterations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have been method of choice in ice sheet modeling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ALI employs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Newton’s method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with several advancements:</a:t>
            </a:r>
            <a:endParaRPr lang="en-US" sz="20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Wingdings" panose="05000000000000000000" pitchFamily="2" charset="2"/>
              <a:buChar char="Ø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Automatic differentiation (AD)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Jacobian – gives you exact derivatives/Jacobians without deriving/hand-coding them!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Wingdings" panose="05000000000000000000" pitchFamily="2" charset="2"/>
              <a:buChar char="Ø"/>
            </a:pPr>
            <a:r>
              <a:rPr lang="en-US" sz="2000" b="1" dirty="0" err="1">
                <a:latin typeface="Calibri" panose="020F0502020204030204" pitchFamily="34" charset="0"/>
                <a:cs typeface="Calibri" panose="020F0502020204030204" pitchFamily="34" charset="0"/>
              </a:rPr>
              <a:t>Homotopy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 continuation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* to deal with “singular” viscosity.</a:t>
            </a:r>
          </a:p>
          <a:p>
            <a:pPr lvl="1"/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0E4E7269-533A-4B6F-BC8C-ED83E61ACB7A}"/>
              </a:ext>
            </a:extLst>
          </p:cNvPr>
          <p:cNvSpPr txBox="1"/>
          <p:nvPr/>
        </p:nvSpPr>
        <p:spPr>
          <a:xfrm>
            <a:off x="6405841" y="3630061"/>
            <a:ext cx="2585759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Glen’s Law Viscosity: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8BD667F7-532F-4197-B324-D77DD6C9DE96}"/>
                  </a:ext>
                </a:extLst>
              </p:cNvPr>
              <p:cNvSpPr txBox="1"/>
              <p:nvPr/>
            </p:nvSpPr>
            <p:spPr>
              <a:xfrm>
                <a:off x="6405841" y="4107952"/>
                <a:ext cx="2692242" cy="768287"/>
              </a:xfrm>
              <a:prstGeom prst="rect">
                <a:avLst/>
              </a:prstGeom>
              <a:solidFill>
                <a:schemeClr val="bg1">
                  <a:lumMod val="95000"/>
                </a:schemeClr>
              </a:solidFill>
              <a:ln w="9525"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i="1" dirty="0">
                          <a:latin typeface="Cambria Math"/>
                          <a:ea typeface="Cambria Math"/>
                        </a:rPr>
                        <m:t>𝜇</m:t>
                      </m:r>
                      <m:r>
                        <a:rPr lang="en-US" sz="1400" i="1" dirty="0">
                          <a:latin typeface="Cambria Math" panose="02040503050406030204" pitchFamily="18" charset="0"/>
                          <a:ea typeface="Cambria Math"/>
                        </a:rPr>
                        <m:t>=</m:t>
                      </m:r>
                      <m:f>
                        <m:fPr>
                          <m:ctrlPr>
                            <a:rPr lang="en-US" sz="14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fPr>
                        <m:num>
                          <m:r>
                            <a:rPr lang="en-US" sz="1400" i="1">
                              <a:latin typeface="Cambria Math"/>
                              <a:ea typeface="Cambria Math"/>
                            </a:rPr>
                            <m:t>1</m:t>
                          </m:r>
                        </m:num>
                        <m:den>
                          <m:r>
                            <a:rPr lang="en-US" sz="1400" i="1">
                              <a:latin typeface="Cambria Math"/>
                              <a:ea typeface="Cambria Math"/>
                            </a:rPr>
                            <m:t>2</m:t>
                          </m:r>
                        </m:den>
                      </m:f>
                      <m:sSup>
                        <m:sSupPr>
                          <m:ctrlPr>
                            <a:rPr lang="en-US" sz="14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sSupPr>
                        <m:e>
                          <m:sSup>
                            <m:sSupPr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𝐴</m:t>
                              </m:r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  <m:t>(</m:t>
                              </m:r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  <m:t>𝑇</m:t>
                              </m:r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  <m:t>)</m:t>
                              </m:r>
                            </m:e>
                            <m:sup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3</m:t>
                                  </m:r>
                                </m:den>
                              </m:f>
                            </m:sup>
                          </m:sSup>
                          <m:d>
                            <m:dPr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den>
                              </m:f>
                              <m:nary>
                                <m:naryPr>
                                  <m:chr m:val="∑"/>
                                  <m:supHide m:val="on"/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naryPr>
                                <m:sub>
                                  <m:r>
                                    <m:rPr>
                                      <m:brk m:alnAt="7"/>
                                    </m:rP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𝑖</m:t>
                                  </m:r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𝑗</m:t>
                                  </m:r>
                                </m:sub>
                                <m:sup/>
                                <m:e>
                                  <m:acc>
                                    <m:accPr>
                                      <m:chr m:val="̇"/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sz="1400" b="1" i="1">
                                          <a:latin typeface="Cambria Math"/>
                                          <a:ea typeface="Cambria Math"/>
                                        </a:rPr>
                                        <m:t>𝝐</m:t>
                                      </m:r>
                                    </m:e>
                                  </m:acc>
                                  <m:r>
                                    <a:rPr lang="en-US" sz="1400" i="1" baseline="-25000">
                                      <a:latin typeface="Cambria Math"/>
                                      <a:ea typeface="Cambria Math"/>
                                    </a:rPr>
                                    <m:t>𝑖𝑗</m:t>
                                  </m:r>
                                  <m:r>
                                    <a:rPr lang="en-US" sz="1400" i="1" baseline="30000"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e>
                              </m:nary>
                            </m:e>
                          </m:d>
                        </m:e>
                        <m:sup>
                          <m:d>
                            <m:dPr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2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3</m:t>
                                  </m:r>
                                </m:den>
                              </m:f>
                            </m:e>
                          </m:d>
                        </m:sup>
                      </m:sSup>
                    </m:oMath>
                  </m:oMathPara>
                </a14:m>
                <a:endParaRPr lang="en-US" sz="1400" dirty="0">
                  <a:solidFill>
                    <a:schemeClr val="tx1"/>
                  </a:solidFill>
                </a:endParaRPr>
              </a:p>
            </p:txBody>
          </p:sp>
        </mc:Choice>
        <mc:Fallback xmlns=""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8BD667F7-532F-4197-B324-D77DD6C9DE9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405841" y="4107952"/>
                <a:ext cx="2692242" cy="768287"/>
              </a:xfrm>
              <a:prstGeom prst="rect">
                <a:avLst/>
              </a:prstGeom>
              <a:blipFill>
                <a:blip r:embed="rId2"/>
                <a:stretch>
                  <a:fillRect/>
                </a:stretch>
              </a:blipFill>
              <a:ln w="9525"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TextBox 3">
            <a:extLst>
              <a:ext uri="{FF2B5EF4-FFF2-40B4-BE49-F238E27FC236}">
                <a16:creationId xmlns:a16="http://schemas.microsoft.com/office/drawing/2014/main" id="{73E150C9-99AA-4672-B743-69D0D28953D4}"/>
              </a:ext>
            </a:extLst>
          </p:cNvPr>
          <p:cNvSpPr txBox="1"/>
          <p:nvPr/>
        </p:nvSpPr>
        <p:spPr>
          <a:xfrm>
            <a:off x="23611" y="6545649"/>
            <a:ext cx="78486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*Tezaur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 al. 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2015.</a:t>
            </a:r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917DCA73-B383-4BE4-898E-541FA19DC7BF}"/>
              </a:ext>
            </a:extLst>
          </p:cNvPr>
          <p:cNvSpPr/>
          <p:nvPr/>
        </p:nvSpPr>
        <p:spPr>
          <a:xfrm>
            <a:off x="457200" y="2133600"/>
            <a:ext cx="6575454" cy="424839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F7D9272C-B8D6-4A42-A026-800F16A04921}"/>
              </a:ext>
            </a:extLst>
          </p:cNvPr>
          <p:cNvSpPr txBox="1"/>
          <p:nvPr/>
        </p:nvSpPr>
        <p:spPr>
          <a:xfrm>
            <a:off x="7162800" y="2165830"/>
            <a:ext cx="1828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i="1" dirty="0">
                <a:solidFill>
                  <a:schemeClr val="tx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Deep dive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CBB089DB-A991-4185-8E51-AF90B594D705}"/>
                  </a:ext>
                </a:extLst>
              </p:cNvPr>
              <p:cNvSpPr txBox="1"/>
              <p:nvPr/>
            </p:nvSpPr>
            <p:spPr>
              <a:xfrm>
                <a:off x="6405841" y="5035574"/>
                <a:ext cx="2692242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Undefined for 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</m:oMath>
                </a14:m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=const!</a:t>
                </a:r>
              </a:p>
            </p:txBody>
          </p:sp>
        </mc:Choice>
        <mc:Fallback xmlns="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CBB089DB-A991-4185-8E51-AF90B594D70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405841" y="5035574"/>
                <a:ext cx="2692242" cy="369332"/>
              </a:xfrm>
              <a:prstGeom prst="rect">
                <a:avLst/>
              </a:prstGeom>
              <a:blipFill>
                <a:blip r:embed="rId3"/>
                <a:stretch>
                  <a:fillRect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0" name="Rectangle 2">
            <a:extLst>
              <a:ext uri="{FF2B5EF4-FFF2-40B4-BE49-F238E27FC236}">
                <a16:creationId xmlns:a16="http://schemas.microsoft.com/office/drawing/2014/main" id="{F4C6469D-E614-4352-8E29-A6B57831D9F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2493" y="-311285"/>
            <a:ext cx="8895694" cy="13643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Nonlinear Solver for Discretized Problem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Rectangle 11">
                <a:extLst>
                  <a:ext uri="{FF2B5EF4-FFF2-40B4-BE49-F238E27FC236}">
                    <a16:creationId xmlns:a16="http://schemas.microsoft.com/office/drawing/2014/main" id="{B03EA412-A8B2-4C71-84CD-34F630C860C6}"/>
                  </a:ext>
                </a:extLst>
              </p:cNvPr>
              <p:cNvSpPr/>
              <p:nvPr/>
            </p:nvSpPr>
            <p:spPr>
              <a:xfrm>
                <a:off x="6901152" y="5681471"/>
                <a:ext cx="1701620" cy="58099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̇"/>
                          <m:ctrlPr>
                            <a:rPr lang="en-US" sz="14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sz="1400" i="1">
                              <a:latin typeface="Cambria Math"/>
                              <a:ea typeface="Cambria Math"/>
                            </a:rPr>
                            <m:t>𝜖</m:t>
                          </m:r>
                        </m:e>
                      </m:acc>
                      <m:r>
                        <m:rPr>
                          <m:sty m:val="p"/>
                        </m:rPr>
                        <a:rPr lang="en-US" sz="1400" baseline="-25000">
                          <a:latin typeface="Cambria Math"/>
                          <a:ea typeface="Cambria Math"/>
                        </a:rPr>
                        <m:t>ij</m:t>
                      </m:r>
                      <m:r>
                        <a:rPr lang="en-US" sz="1400">
                          <a:latin typeface="Cambria Math"/>
                          <a:ea typeface="Cambria Math"/>
                        </a:rPr>
                        <m:t>=</m:t>
                      </m:r>
                      <m:f>
                        <m:fPr>
                          <m:ctrlPr>
                            <a:rPr lang="en-US" sz="14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fPr>
                        <m:num>
                          <m:r>
                            <a:rPr lang="en-US" sz="1400" i="1">
                              <a:latin typeface="Cambria Math"/>
                              <a:ea typeface="Cambria Math"/>
                            </a:rPr>
                            <m:t>1</m:t>
                          </m:r>
                        </m:num>
                        <m:den>
                          <m:r>
                            <a:rPr lang="en-US" sz="1400" i="1">
                              <a:latin typeface="Cambria Math"/>
                              <a:ea typeface="Cambria Math"/>
                            </a:rPr>
                            <m:t>2</m:t>
                          </m:r>
                        </m:den>
                      </m:f>
                      <m:d>
                        <m:dPr>
                          <m:ctrlPr>
                            <a:rPr lang="en-US" sz="14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f>
                            <m:fPr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fPr>
                            <m:num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𝜕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𝑖</m:t>
                                  </m:r>
                                </m:sub>
                              </m:sSub>
                            </m:num>
                            <m:den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𝜕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𝑥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𝑗</m:t>
                                  </m:r>
                                </m:sub>
                              </m:sSub>
                            </m:den>
                          </m:f>
                          <m:r>
                            <a:rPr lang="en-US" sz="1400" i="1">
                              <a:latin typeface="Cambria Math"/>
                              <a:ea typeface="Cambria Math"/>
                            </a:rPr>
                            <m:t>+</m:t>
                          </m:r>
                          <m:f>
                            <m:fPr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fPr>
                            <m:num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𝜕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𝑗</m:t>
                                  </m:r>
                                </m:sub>
                              </m:sSub>
                            </m:num>
                            <m:den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𝜕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𝑥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𝑖</m:t>
                                  </m:r>
                                </m:sub>
                              </m:sSub>
                            </m:den>
                          </m:f>
                        </m:e>
                      </m:d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12" name="Rectangle 11">
                <a:extLst>
                  <a:ext uri="{FF2B5EF4-FFF2-40B4-BE49-F238E27FC236}">
                    <a16:creationId xmlns:a16="http://schemas.microsoft.com/office/drawing/2014/main" id="{B03EA412-A8B2-4C71-84CD-34F630C860C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901152" y="5681471"/>
                <a:ext cx="1701620" cy="580993"/>
              </a:xfrm>
              <a:prstGeom prst="rect">
                <a:avLst/>
              </a:prstGeom>
              <a:blipFill>
                <a:blip r:embed="rId4"/>
                <a:stretch>
                  <a:fillRect b="-105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4809554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6193ABD3-8B8F-426E-8132-DAD24D0A0CE2}"/>
              </a:ext>
            </a:extLst>
          </p:cNvPr>
          <p:cNvSpPr txBox="1"/>
          <p:nvPr/>
        </p:nvSpPr>
        <p:spPr>
          <a:xfrm>
            <a:off x="23611" y="673436"/>
            <a:ext cx="8522295" cy="21544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Picard iterations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have been method of choice in ice sheet modeling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ALI employs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Newton’s method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with several advancements:</a:t>
            </a:r>
            <a:endParaRPr lang="en-US" sz="20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Wingdings" panose="05000000000000000000" pitchFamily="2" charset="2"/>
              <a:buChar char="Ø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Automatic differentiation (AD)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Jacobian – gives you exact derivatives/Jacobians without deriving/hand-coding them!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Wingdings" panose="05000000000000000000" pitchFamily="2" charset="2"/>
              <a:buChar char="Ø"/>
            </a:pPr>
            <a:r>
              <a:rPr lang="en-US" sz="2000" b="1" dirty="0" err="1">
                <a:latin typeface="Calibri" panose="020F0502020204030204" pitchFamily="34" charset="0"/>
                <a:cs typeface="Calibri" panose="020F0502020204030204" pitchFamily="34" charset="0"/>
              </a:rPr>
              <a:t>Homotopy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 continuation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* to deal with “singular” viscosity.</a:t>
            </a:r>
          </a:p>
          <a:p>
            <a:pPr lvl="1"/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0E4E7269-533A-4B6F-BC8C-ED83E61ACB7A}"/>
              </a:ext>
            </a:extLst>
          </p:cNvPr>
          <p:cNvSpPr txBox="1"/>
          <p:nvPr/>
        </p:nvSpPr>
        <p:spPr>
          <a:xfrm>
            <a:off x="6405841" y="3630061"/>
            <a:ext cx="2585759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Glen’s Law Viscosity: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4575F675-3FFE-4E49-9EB7-010C3AB5EFD7}"/>
                  </a:ext>
                </a:extLst>
              </p:cNvPr>
              <p:cNvSpPr txBox="1"/>
              <p:nvPr/>
            </p:nvSpPr>
            <p:spPr>
              <a:xfrm>
                <a:off x="6629400" y="5015128"/>
                <a:ext cx="2121495" cy="58477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sz="1600" i="1" smtClean="0">
                        <a:latin typeface="Cambria Math"/>
                        <a:ea typeface="Cambria Math"/>
                      </a:rPr>
                      <m:t>𝛾</m:t>
                    </m:r>
                    <m:r>
                      <a:rPr lang="en-US" sz="1600" b="0" i="1" smtClean="0">
                        <a:latin typeface="Cambria Math"/>
                        <a:ea typeface="Cambria Math"/>
                      </a:rPr>
                      <m:t>= 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regularization parameter (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𝑂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1e-10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)</a:t>
                </a:r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4575F675-3FFE-4E49-9EB7-010C3AB5EFD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29400" y="5015128"/>
                <a:ext cx="2121495" cy="584775"/>
              </a:xfrm>
              <a:prstGeom prst="rect">
                <a:avLst/>
              </a:prstGeom>
              <a:blipFill>
                <a:blip r:embed="rId2"/>
                <a:stretch>
                  <a:fillRect t="-3125" b="-125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TextBox 3">
            <a:extLst>
              <a:ext uri="{FF2B5EF4-FFF2-40B4-BE49-F238E27FC236}">
                <a16:creationId xmlns:a16="http://schemas.microsoft.com/office/drawing/2014/main" id="{73E150C9-99AA-4672-B743-69D0D28953D4}"/>
              </a:ext>
            </a:extLst>
          </p:cNvPr>
          <p:cNvSpPr txBox="1"/>
          <p:nvPr/>
        </p:nvSpPr>
        <p:spPr>
          <a:xfrm>
            <a:off x="23611" y="6545649"/>
            <a:ext cx="78486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*Tezaur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 al. 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2015.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AC188FF4-2415-4891-AFA7-0B3EC7A40539}"/>
              </a:ext>
            </a:extLst>
          </p:cNvPr>
          <p:cNvSpPr/>
          <p:nvPr/>
        </p:nvSpPr>
        <p:spPr>
          <a:xfrm>
            <a:off x="457200" y="2133600"/>
            <a:ext cx="6575454" cy="424839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8D6F7B65-163C-4A79-962F-7CEDE3C5C71E}"/>
              </a:ext>
            </a:extLst>
          </p:cNvPr>
          <p:cNvSpPr txBox="1"/>
          <p:nvPr/>
        </p:nvSpPr>
        <p:spPr>
          <a:xfrm>
            <a:off x="7162800" y="2165830"/>
            <a:ext cx="1828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i="1" dirty="0">
                <a:solidFill>
                  <a:schemeClr val="tx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Deep dive</a:t>
            </a:r>
          </a:p>
        </p:txBody>
      </p:sp>
      <p:sp>
        <p:nvSpPr>
          <p:cNvPr id="10" name="Rectangle 2">
            <a:extLst>
              <a:ext uri="{FF2B5EF4-FFF2-40B4-BE49-F238E27FC236}">
                <a16:creationId xmlns:a16="http://schemas.microsoft.com/office/drawing/2014/main" id="{6262414A-34F6-49AC-80ED-AFAFC3DC3B0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2493" y="-311285"/>
            <a:ext cx="8895694" cy="13643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Nonlinear Solver for Discretized Problem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BA277E8D-CD26-4401-8270-07888B799755}"/>
                  </a:ext>
                </a:extLst>
              </p:cNvPr>
              <p:cNvSpPr txBox="1"/>
              <p:nvPr/>
            </p:nvSpPr>
            <p:spPr>
              <a:xfrm>
                <a:off x="6405841" y="4107952"/>
                <a:ext cx="2692242" cy="768287"/>
              </a:xfrm>
              <a:prstGeom prst="rect">
                <a:avLst/>
              </a:prstGeom>
              <a:solidFill>
                <a:schemeClr val="bg1">
                  <a:lumMod val="95000"/>
                </a:schemeClr>
              </a:solidFill>
              <a:ln w="9525"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i="1" dirty="0" smtClean="0">
                          <a:latin typeface="Cambria Math"/>
                          <a:ea typeface="Cambria Math"/>
                        </a:rPr>
                        <m:t>𝜇</m:t>
                      </m:r>
                      <m:r>
                        <a:rPr lang="en-US" sz="1400" i="1" dirty="0">
                          <a:latin typeface="Cambria Math" panose="02040503050406030204" pitchFamily="18" charset="0"/>
                          <a:ea typeface="Cambria Math"/>
                        </a:rPr>
                        <m:t>=</m:t>
                      </m:r>
                      <m:f>
                        <m:fPr>
                          <m:ctrlPr>
                            <a:rPr lang="en-US" sz="14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fPr>
                        <m:num>
                          <m:r>
                            <a:rPr lang="en-US" sz="1400" i="1">
                              <a:latin typeface="Cambria Math"/>
                              <a:ea typeface="Cambria Math"/>
                            </a:rPr>
                            <m:t>1</m:t>
                          </m:r>
                        </m:num>
                        <m:den>
                          <m:r>
                            <a:rPr lang="en-US" sz="1400" i="1">
                              <a:latin typeface="Cambria Math"/>
                              <a:ea typeface="Cambria Math"/>
                            </a:rPr>
                            <m:t>2</m:t>
                          </m:r>
                        </m:den>
                      </m:f>
                      <m:sSup>
                        <m:sSupPr>
                          <m:ctrlPr>
                            <a:rPr lang="en-US" sz="14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sSupPr>
                        <m:e>
                          <m:sSup>
                            <m:sSupPr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𝐴</m:t>
                              </m:r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  <m:t>(</m:t>
                              </m:r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  <m:t>𝑇</m:t>
                              </m:r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  <m:t>)</m:t>
                              </m:r>
                            </m:e>
                            <m:sup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3</m:t>
                                  </m:r>
                                </m:den>
                              </m:f>
                            </m:sup>
                          </m:sSup>
                          <m:d>
                            <m:dPr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den>
                              </m:f>
                              <m:nary>
                                <m:naryPr>
                                  <m:chr m:val="∑"/>
                                  <m:supHide m:val="on"/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naryPr>
                                <m:sub>
                                  <m:r>
                                    <m:rPr>
                                      <m:brk m:alnAt="7"/>
                                    </m:rP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𝑖</m:t>
                                  </m:r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𝑗</m:t>
                                  </m:r>
                                </m:sub>
                                <m:sup/>
                                <m:e>
                                  <m:acc>
                                    <m:accPr>
                                      <m:chr m:val="̇"/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sz="1400" b="1" i="1">
                                          <a:latin typeface="Cambria Math"/>
                                          <a:ea typeface="Cambria Math"/>
                                        </a:rPr>
                                        <m:t>𝝐</m:t>
                                      </m:r>
                                    </m:e>
                                  </m:acc>
                                  <m:r>
                                    <a:rPr lang="en-US" sz="1400" i="1" baseline="-25000">
                                      <a:latin typeface="Cambria Math"/>
                                      <a:ea typeface="Cambria Math"/>
                                    </a:rPr>
                                    <m:t>𝑖𝑗</m:t>
                                  </m:r>
                                  <m:r>
                                    <a:rPr lang="en-US" sz="1400" i="1" baseline="30000"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e>
                              </m:nary>
                              <m:r>
                                <a:rPr lang="en-US" sz="1400" b="0" i="1" smtClean="0">
                                  <a:latin typeface="Cambria Math" panose="02040503050406030204" pitchFamily="18" charset="0"/>
                                  <a:ea typeface="Cambria Math"/>
                                </a:rPr>
                                <m:t>+</m:t>
                              </m:r>
                              <m:r>
                                <a:rPr lang="en-US" sz="140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𝛾</m:t>
                              </m:r>
                            </m:e>
                          </m:d>
                        </m:e>
                        <m:sup>
                          <m:d>
                            <m:dPr>
                              <m:ctrlPr>
                                <a:rPr lang="en-US" sz="1400" i="1" smtClean="0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2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3</m:t>
                                  </m:r>
                                </m:den>
                              </m:f>
                            </m:e>
                          </m:d>
                        </m:sup>
                      </m:sSup>
                    </m:oMath>
                  </m:oMathPara>
                </a14:m>
                <a:endParaRPr lang="en-US" sz="1400" dirty="0">
                  <a:solidFill>
                    <a:schemeClr val="tx1"/>
                  </a:solidFill>
                </a:endParaRPr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BA277E8D-CD26-4401-8270-07888B79975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405841" y="4107952"/>
                <a:ext cx="2692242" cy="768287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  <a:ln w="9525"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Rectangle 17">
                <a:extLst>
                  <a:ext uri="{FF2B5EF4-FFF2-40B4-BE49-F238E27FC236}">
                    <a16:creationId xmlns:a16="http://schemas.microsoft.com/office/drawing/2014/main" id="{95D9591A-132C-4A06-BFD9-15B632B26B5A}"/>
                  </a:ext>
                </a:extLst>
              </p:cNvPr>
              <p:cNvSpPr/>
              <p:nvPr/>
            </p:nvSpPr>
            <p:spPr>
              <a:xfrm>
                <a:off x="6901152" y="5681471"/>
                <a:ext cx="1701620" cy="58099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̇"/>
                          <m:ctrlPr>
                            <a:rPr lang="en-US" sz="14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sz="1400" i="1">
                              <a:latin typeface="Cambria Math"/>
                              <a:ea typeface="Cambria Math"/>
                            </a:rPr>
                            <m:t>𝜖</m:t>
                          </m:r>
                        </m:e>
                      </m:acc>
                      <m:r>
                        <m:rPr>
                          <m:sty m:val="p"/>
                        </m:rPr>
                        <a:rPr lang="en-US" sz="1400" baseline="-25000">
                          <a:latin typeface="Cambria Math"/>
                          <a:ea typeface="Cambria Math"/>
                        </a:rPr>
                        <m:t>ij</m:t>
                      </m:r>
                      <m:r>
                        <a:rPr lang="en-US" sz="1400">
                          <a:latin typeface="Cambria Math"/>
                          <a:ea typeface="Cambria Math"/>
                        </a:rPr>
                        <m:t>=</m:t>
                      </m:r>
                      <m:f>
                        <m:fPr>
                          <m:ctrlPr>
                            <a:rPr lang="en-US" sz="14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fPr>
                        <m:num>
                          <m:r>
                            <a:rPr lang="en-US" sz="1400" i="1">
                              <a:latin typeface="Cambria Math"/>
                              <a:ea typeface="Cambria Math"/>
                            </a:rPr>
                            <m:t>1</m:t>
                          </m:r>
                        </m:num>
                        <m:den>
                          <m:r>
                            <a:rPr lang="en-US" sz="1400" i="1">
                              <a:latin typeface="Cambria Math"/>
                              <a:ea typeface="Cambria Math"/>
                            </a:rPr>
                            <m:t>2</m:t>
                          </m:r>
                        </m:den>
                      </m:f>
                      <m:d>
                        <m:dPr>
                          <m:ctrlPr>
                            <a:rPr lang="en-US" sz="14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f>
                            <m:fPr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fPr>
                            <m:num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𝜕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𝑖</m:t>
                                  </m:r>
                                </m:sub>
                              </m:sSub>
                            </m:num>
                            <m:den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𝜕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𝑥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𝑗</m:t>
                                  </m:r>
                                </m:sub>
                              </m:sSub>
                            </m:den>
                          </m:f>
                          <m:r>
                            <a:rPr lang="en-US" sz="1400" i="1">
                              <a:latin typeface="Cambria Math"/>
                              <a:ea typeface="Cambria Math"/>
                            </a:rPr>
                            <m:t>+</m:t>
                          </m:r>
                          <m:f>
                            <m:fPr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fPr>
                            <m:num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𝜕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𝑗</m:t>
                                  </m:r>
                                </m:sub>
                              </m:sSub>
                            </m:num>
                            <m:den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𝜕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𝑥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𝑖</m:t>
                                  </m:r>
                                </m:sub>
                              </m:sSub>
                            </m:den>
                          </m:f>
                        </m:e>
                      </m:d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18" name="Rectangle 17">
                <a:extLst>
                  <a:ext uri="{FF2B5EF4-FFF2-40B4-BE49-F238E27FC236}">
                    <a16:creationId xmlns:a16="http://schemas.microsoft.com/office/drawing/2014/main" id="{95D9591A-132C-4A06-BFD9-15B632B26B5A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901152" y="5681471"/>
                <a:ext cx="1701620" cy="580993"/>
              </a:xfrm>
              <a:prstGeom prst="rect">
                <a:avLst/>
              </a:prstGeom>
              <a:blipFill>
                <a:blip r:embed="rId2"/>
                <a:stretch>
                  <a:fillRect b="-105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0033606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6193ABD3-8B8F-426E-8132-DAD24D0A0CE2}"/>
              </a:ext>
            </a:extLst>
          </p:cNvPr>
          <p:cNvSpPr txBox="1"/>
          <p:nvPr/>
        </p:nvSpPr>
        <p:spPr>
          <a:xfrm>
            <a:off x="23611" y="673436"/>
            <a:ext cx="8522295" cy="21544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Picard iterations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have been method of choice in ice sheet modeling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ALI employs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Newton’s method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with several advancements:</a:t>
            </a:r>
            <a:endParaRPr lang="en-US" sz="20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Wingdings" panose="05000000000000000000" pitchFamily="2" charset="2"/>
              <a:buChar char="Ø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Automatic differentiation (AD)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Jacobian – gives you exact derivatives/Jacobians without deriving/hand-coding them!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Wingdings" panose="05000000000000000000" pitchFamily="2" charset="2"/>
              <a:buChar char="Ø"/>
            </a:pPr>
            <a:r>
              <a:rPr lang="en-US" sz="2000" b="1" dirty="0" err="1">
                <a:latin typeface="Calibri" panose="020F0502020204030204" pitchFamily="34" charset="0"/>
                <a:cs typeface="Calibri" panose="020F0502020204030204" pitchFamily="34" charset="0"/>
              </a:rPr>
              <a:t>Homotopy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 continuation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* to deal with “singular” viscosity.</a:t>
            </a:r>
          </a:p>
          <a:p>
            <a:pPr lvl="1"/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grpSp>
        <p:nvGrpSpPr>
          <p:cNvPr id="5" name="Group 4">
            <a:extLst>
              <a:ext uri="{FF2B5EF4-FFF2-40B4-BE49-F238E27FC236}">
                <a16:creationId xmlns:a16="http://schemas.microsoft.com/office/drawing/2014/main" id="{028D7F3A-B413-40C3-A49F-27FA6A832827}"/>
              </a:ext>
            </a:extLst>
          </p:cNvPr>
          <p:cNvGrpSpPr/>
          <p:nvPr/>
        </p:nvGrpSpPr>
        <p:grpSpPr>
          <a:xfrm>
            <a:off x="304800" y="2662720"/>
            <a:ext cx="5580776" cy="3048000"/>
            <a:chOff x="2618124" y="2399021"/>
            <a:chExt cx="7420841" cy="4382779"/>
          </a:xfrm>
        </p:grpSpPr>
        <p:pic>
          <p:nvPicPr>
            <p:cNvPr id="6" name="Picture 5" descr="newnonlinear.png">
              <a:extLst>
                <a:ext uri="{FF2B5EF4-FFF2-40B4-BE49-F238E27FC236}">
                  <a16:creationId xmlns:a16="http://schemas.microsoft.com/office/drawing/2014/main" id="{918FD378-D1E5-49B2-80EE-69C0B27D1EB3}"/>
                </a:ext>
              </a:extLst>
            </p:cNvPr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618124" y="2399021"/>
              <a:ext cx="7420841" cy="4382779"/>
            </a:xfrm>
            <a:prstGeom prst="rect">
              <a:avLst/>
            </a:prstGeom>
          </p:spPr>
        </p:pic>
        <mc:AlternateContent xmlns:mc="http://schemas.openxmlformats.org/markup-compatibility/2006" xmlns:a14="http://schemas.microsoft.com/office/drawing/2010/main">
          <mc:Choice Requires="a14">
            <p:sp>
              <p:nvSpPr>
                <p:cNvPr id="7" name="TextBox 6">
                  <a:extLst>
                    <a:ext uri="{FF2B5EF4-FFF2-40B4-BE49-F238E27FC236}">
                      <a16:creationId xmlns:a16="http://schemas.microsoft.com/office/drawing/2014/main" id="{E1565963-1003-4979-B4C0-05CFE34E97AF}"/>
                    </a:ext>
                  </a:extLst>
                </p:cNvPr>
                <p:cNvSpPr txBox="1"/>
                <p:nvPr/>
              </p:nvSpPr>
              <p:spPr>
                <a:xfrm>
                  <a:off x="4177838" y="5240719"/>
                  <a:ext cx="985104" cy="385097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4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4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4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-1.0</a:t>
                  </a:r>
                </a:p>
              </p:txBody>
            </p:sp>
          </mc:Choice>
          <mc:Fallback xmlns="">
            <p:sp>
              <p:nvSpPr>
                <p:cNvPr id="7" name="TextBox 6">
                  <a:extLst>
                    <a:ext uri="{FF2B5EF4-FFF2-40B4-BE49-F238E27FC236}">
                      <a16:creationId xmlns:a16="http://schemas.microsoft.com/office/drawing/2014/main" id="{E1565963-1003-4979-B4C0-05CFE34E97AF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177838" y="5240719"/>
                  <a:ext cx="985104" cy="385097"/>
                </a:xfrm>
                <a:prstGeom prst="rect">
                  <a:avLst/>
                </a:prstGeom>
                <a:blipFill>
                  <a:blip r:embed="rId3"/>
                  <a:stretch>
                    <a:fillRect t="-4545" b="-3863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8" name="TextBox 7">
                  <a:extLst>
                    <a:ext uri="{FF2B5EF4-FFF2-40B4-BE49-F238E27FC236}">
                      <a16:creationId xmlns:a16="http://schemas.microsoft.com/office/drawing/2014/main" id="{3DD4A9F4-FB61-4C78-8B68-967BB51B9A28}"/>
                    </a:ext>
                  </a:extLst>
                </p:cNvPr>
                <p:cNvSpPr txBox="1"/>
                <p:nvPr/>
              </p:nvSpPr>
              <p:spPr>
                <a:xfrm>
                  <a:off x="4907517" y="5654189"/>
                  <a:ext cx="1018871" cy="442559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4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4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4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-2.5</a:t>
                  </a:r>
                </a:p>
              </p:txBody>
            </p:sp>
          </mc:Choice>
          <mc:Fallback xmlns="">
            <p:sp>
              <p:nvSpPr>
                <p:cNvPr id="8" name="TextBox 7">
                  <a:extLst>
                    <a:ext uri="{FF2B5EF4-FFF2-40B4-BE49-F238E27FC236}">
                      <a16:creationId xmlns:a16="http://schemas.microsoft.com/office/drawing/2014/main" id="{3DD4A9F4-FB61-4C78-8B68-967BB51B9A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907517" y="5654189"/>
                  <a:ext cx="1018871" cy="442559"/>
                </a:xfrm>
                <a:prstGeom prst="rect">
                  <a:avLst/>
                </a:prstGeom>
                <a:blipFill>
                  <a:blip r:embed="rId4"/>
                  <a:stretch>
                    <a:fillRect t="-1961" b="-19608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9" name="TextBox 8">
                  <a:extLst>
                    <a:ext uri="{FF2B5EF4-FFF2-40B4-BE49-F238E27FC236}">
                      <a16:creationId xmlns:a16="http://schemas.microsoft.com/office/drawing/2014/main" id="{F16293DA-B64F-44D9-A057-B5DBAD0FCAA1}"/>
                    </a:ext>
                  </a:extLst>
                </p:cNvPr>
                <p:cNvSpPr txBox="1"/>
                <p:nvPr/>
              </p:nvSpPr>
              <p:spPr>
                <a:xfrm>
                  <a:off x="5650948" y="5442737"/>
                  <a:ext cx="1018871" cy="442559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4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4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4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-6.0</a:t>
                  </a:r>
                </a:p>
              </p:txBody>
            </p:sp>
          </mc:Choice>
          <mc:Fallback xmlns="">
            <p:sp>
              <p:nvSpPr>
                <p:cNvPr id="9" name="TextBox 8">
                  <a:extLst>
                    <a:ext uri="{FF2B5EF4-FFF2-40B4-BE49-F238E27FC236}">
                      <a16:creationId xmlns:a16="http://schemas.microsoft.com/office/drawing/2014/main" id="{F16293DA-B64F-44D9-A057-B5DBAD0FCAA1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650948" y="5442737"/>
                  <a:ext cx="1018871" cy="442559"/>
                </a:xfrm>
                <a:prstGeom prst="rect">
                  <a:avLst/>
                </a:prstGeom>
                <a:blipFill>
                  <a:blip r:embed="rId5"/>
                  <a:stretch>
                    <a:fillRect t="-3922" b="-19608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0" name="TextBox 9">
                  <a:extLst>
                    <a:ext uri="{FF2B5EF4-FFF2-40B4-BE49-F238E27FC236}">
                      <a16:creationId xmlns:a16="http://schemas.microsoft.com/office/drawing/2014/main" id="{0C71D906-AB80-4BCA-93B6-B1F4725380FE}"/>
                    </a:ext>
                  </a:extLst>
                </p:cNvPr>
                <p:cNvSpPr txBox="1"/>
                <p:nvPr/>
              </p:nvSpPr>
              <p:spPr>
                <a:xfrm>
                  <a:off x="6790352" y="5442737"/>
                  <a:ext cx="1018871" cy="442559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4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4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4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-10</a:t>
                  </a:r>
                </a:p>
              </p:txBody>
            </p:sp>
          </mc:Choice>
          <mc:Fallback xmlns="">
            <p:sp>
              <p:nvSpPr>
                <p:cNvPr id="10" name="TextBox 9">
                  <a:extLst>
                    <a:ext uri="{FF2B5EF4-FFF2-40B4-BE49-F238E27FC236}">
                      <a16:creationId xmlns:a16="http://schemas.microsoft.com/office/drawing/2014/main" id="{0C71D906-AB80-4BCA-93B6-B1F4725380FE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790352" y="5442737"/>
                  <a:ext cx="1018871" cy="442559"/>
                </a:xfrm>
                <a:prstGeom prst="rect">
                  <a:avLst/>
                </a:prstGeom>
                <a:blipFill>
                  <a:blip r:embed="rId6"/>
                  <a:stretch>
                    <a:fillRect t="-3922" b="-19608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1" name="TextBox 10">
                  <a:extLst>
                    <a:ext uri="{FF2B5EF4-FFF2-40B4-BE49-F238E27FC236}">
                      <a16:creationId xmlns:a16="http://schemas.microsoft.com/office/drawing/2014/main" id="{675BE6DB-8B99-4FE2-98CC-A10C619F25C9}"/>
                    </a:ext>
                  </a:extLst>
                </p:cNvPr>
                <p:cNvSpPr txBox="1"/>
                <p:nvPr/>
              </p:nvSpPr>
              <p:spPr>
                <a:xfrm>
                  <a:off x="7708457" y="4482272"/>
                  <a:ext cx="1187644" cy="442559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4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4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4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-10</a:t>
                  </a:r>
                </a:p>
              </p:txBody>
            </p:sp>
          </mc:Choice>
          <mc:Fallback xmlns="">
            <p:sp>
              <p:nvSpPr>
                <p:cNvPr id="11" name="TextBox 10">
                  <a:extLst>
                    <a:ext uri="{FF2B5EF4-FFF2-40B4-BE49-F238E27FC236}">
                      <a16:creationId xmlns:a16="http://schemas.microsoft.com/office/drawing/2014/main" id="{675BE6DB-8B99-4FE2-98CC-A10C619F25C9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7708457" y="4482272"/>
                  <a:ext cx="1187644" cy="442559"/>
                </a:xfrm>
                <a:prstGeom prst="rect">
                  <a:avLst/>
                </a:prstGeom>
                <a:blipFill>
                  <a:blip r:embed="rId7"/>
                  <a:stretch>
                    <a:fillRect t="-4000" b="-20000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2" name="TextBox 11">
                  <a:extLst>
                    <a:ext uri="{FF2B5EF4-FFF2-40B4-BE49-F238E27FC236}">
                      <a16:creationId xmlns:a16="http://schemas.microsoft.com/office/drawing/2014/main" id="{E6AC25FD-B725-4567-B395-0980A37D1C32}"/>
                    </a:ext>
                  </a:extLst>
                </p:cNvPr>
                <p:cNvSpPr txBox="1"/>
                <p:nvPr/>
              </p:nvSpPr>
              <p:spPr>
                <a:xfrm>
                  <a:off x="5161995" y="2754314"/>
                  <a:ext cx="1018871" cy="442559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400" i="0" smtClean="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4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4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-10</a:t>
                  </a:r>
                </a:p>
              </p:txBody>
            </p:sp>
          </mc:Choice>
          <mc:Fallback xmlns="">
            <p:sp>
              <p:nvSpPr>
                <p:cNvPr id="12" name="TextBox 11">
                  <a:extLst>
                    <a:ext uri="{FF2B5EF4-FFF2-40B4-BE49-F238E27FC236}">
                      <a16:creationId xmlns:a16="http://schemas.microsoft.com/office/drawing/2014/main" id="{E6AC25FD-B725-4567-B395-0980A37D1C32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161995" y="2754314"/>
                  <a:ext cx="1018871" cy="442559"/>
                </a:xfrm>
                <a:prstGeom prst="rect">
                  <a:avLst/>
                </a:prstGeom>
                <a:blipFill>
                  <a:blip r:embed="rId8"/>
                  <a:stretch>
                    <a:fillRect t="-4000" b="-20000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13" name="TextBox 12">
            <a:extLst>
              <a:ext uri="{FF2B5EF4-FFF2-40B4-BE49-F238E27FC236}">
                <a16:creationId xmlns:a16="http://schemas.microsoft.com/office/drawing/2014/main" id="{0E4E7269-533A-4B6F-BC8C-ED83E61ACB7A}"/>
              </a:ext>
            </a:extLst>
          </p:cNvPr>
          <p:cNvSpPr txBox="1"/>
          <p:nvPr/>
        </p:nvSpPr>
        <p:spPr>
          <a:xfrm>
            <a:off x="6405841" y="3630061"/>
            <a:ext cx="2585759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Glen’s Law Viscosity: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4575F675-3FFE-4E49-9EB7-010C3AB5EFD7}"/>
                  </a:ext>
                </a:extLst>
              </p:cNvPr>
              <p:cNvSpPr txBox="1"/>
              <p:nvPr/>
            </p:nvSpPr>
            <p:spPr>
              <a:xfrm>
                <a:off x="6918564" y="4980394"/>
                <a:ext cx="1832331" cy="58477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sz="1600" i="1" smtClean="0">
                        <a:latin typeface="Cambria Math"/>
                        <a:ea typeface="Cambria Math"/>
                      </a:rPr>
                      <m:t>𝛾</m:t>
                    </m:r>
                    <m:r>
                      <a:rPr lang="en-US" sz="1600" b="0" i="1" smtClean="0">
                        <a:latin typeface="Cambria Math"/>
                        <a:ea typeface="Cambria Math"/>
                      </a:rPr>
                      <m:t>= 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regularization parameter</a:t>
                </a:r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4575F675-3FFE-4E49-9EB7-010C3AB5EFD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918564" y="4980394"/>
                <a:ext cx="1832331" cy="584775"/>
              </a:xfrm>
              <a:prstGeom prst="rect">
                <a:avLst/>
              </a:prstGeom>
              <a:blipFill>
                <a:blip r:embed="rId9"/>
                <a:stretch>
                  <a:fillRect t="-3125" b="-125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TextBox 3">
            <a:extLst>
              <a:ext uri="{FF2B5EF4-FFF2-40B4-BE49-F238E27FC236}">
                <a16:creationId xmlns:a16="http://schemas.microsoft.com/office/drawing/2014/main" id="{73E150C9-99AA-4672-B743-69D0D28953D4}"/>
              </a:ext>
            </a:extLst>
          </p:cNvPr>
          <p:cNvSpPr txBox="1"/>
          <p:nvPr/>
        </p:nvSpPr>
        <p:spPr>
          <a:xfrm>
            <a:off x="23611" y="6545649"/>
            <a:ext cx="78486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*Tezaur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 al. 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2015.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8174A77D-6AC1-40D8-8B7E-B0CE2B119E4F}"/>
                  </a:ext>
                </a:extLst>
              </p:cNvPr>
              <p:cNvSpPr txBox="1"/>
              <p:nvPr/>
            </p:nvSpPr>
            <p:spPr>
              <a:xfrm>
                <a:off x="637653" y="5740676"/>
                <a:ext cx="5428376" cy="646331"/>
              </a:xfrm>
              <a:prstGeom prst="rect">
                <a:avLst/>
              </a:prstGeom>
              <a:solidFill>
                <a:srgbClr val="A5F7BA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Improved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robustness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and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faster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nonlinear convergence by doing a </a:t>
                </a:r>
                <a:r>
                  <a:rPr lang="en-US" b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homotopy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continuation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w.r.t.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𝛾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8174A77D-6AC1-40D8-8B7E-B0CE2B119E4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7653" y="5740676"/>
                <a:ext cx="5428376" cy="646331"/>
              </a:xfrm>
              <a:prstGeom prst="rect">
                <a:avLst/>
              </a:prstGeom>
              <a:blipFill>
                <a:blip r:embed="rId11"/>
                <a:stretch>
                  <a:fillRect l="-225" t="-5660" r="-787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7" name="Rectangle 16">
            <a:extLst>
              <a:ext uri="{FF2B5EF4-FFF2-40B4-BE49-F238E27FC236}">
                <a16:creationId xmlns:a16="http://schemas.microsoft.com/office/drawing/2014/main" id="{23A76F99-64C6-4A72-BDAC-033217F9A54C}"/>
              </a:ext>
            </a:extLst>
          </p:cNvPr>
          <p:cNvSpPr/>
          <p:nvPr/>
        </p:nvSpPr>
        <p:spPr>
          <a:xfrm>
            <a:off x="457200" y="2133600"/>
            <a:ext cx="6575454" cy="424839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D7BA6A2D-3B20-4B6D-AFDB-14B5EEC37475}"/>
              </a:ext>
            </a:extLst>
          </p:cNvPr>
          <p:cNvSpPr txBox="1"/>
          <p:nvPr/>
        </p:nvSpPr>
        <p:spPr>
          <a:xfrm>
            <a:off x="7162800" y="2165830"/>
            <a:ext cx="1828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i="1" dirty="0">
                <a:solidFill>
                  <a:schemeClr val="tx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Deep dive</a:t>
            </a:r>
          </a:p>
        </p:txBody>
      </p:sp>
      <p:sp>
        <p:nvSpPr>
          <p:cNvPr id="19" name="Rectangle 2">
            <a:extLst>
              <a:ext uri="{FF2B5EF4-FFF2-40B4-BE49-F238E27FC236}">
                <a16:creationId xmlns:a16="http://schemas.microsoft.com/office/drawing/2014/main" id="{E46D583A-F643-4DB3-9A8F-FC7E193EC9A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2493" y="-311285"/>
            <a:ext cx="8895694" cy="13643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Nonlinear Solver for Discretized Problem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2" name="Rectangle 21">
                <a:extLst>
                  <a:ext uri="{FF2B5EF4-FFF2-40B4-BE49-F238E27FC236}">
                    <a16:creationId xmlns:a16="http://schemas.microsoft.com/office/drawing/2014/main" id="{C47E21B0-7CA6-44E2-B1A1-4E9905F9440A}"/>
                  </a:ext>
                </a:extLst>
              </p:cNvPr>
              <p:cNvSpPr/>
              <p:nvPr/>
            </p:nvSpPr>
            <p:spPr>
              <a:xfrm>
                <a:off x="6901152" y="5681471"/>
                <a:ext cx="1701620" cy="58099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̇"/>
                          <m:ctrlPr>
                            <a:rPr lang="en-US" sz="14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sz="1400" i="1">
                              <a:latin typeface="Cambria Math"/>
                              <a:ea typeface="Cambria Math"/>
                            </a:rPr>
                            <m:t>𝜖</m:t>
                          </m:r>
                        </m:e>
                      </m:acc>
                      <m:r>
                        <m:rPr>
                          <m:sty m:val="p"/>
                        </m:rPr>
                        <a:rPr lang="en-US" sz="1400" baseline="-25000">
                          <a:latin typeface="Cambria Math"/>
                          <a:ea typeface="Cambria Math"/>
                        </a:rPr>
                        <m:t>ij</m:t>
                      </m:r>
                      <m:r>
                        <a:rPr lang="en-US" sz="1400">
                          <a:latin typeface="Cambria Math"/>
                          <a:ea typeface="Cambria Math"/>
                        </a:rPr>
                        <m:t>=</m:t>
                      </m:r>
                      <m:f>
                        <m:fPr>
                          <m:ctrlPr>
                            <a:rPr lang="en-US" sz="14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fPr>
                        <m:num>
                          <m:r>
                            <a:rPr lang="en-US" sz="1400" i="1">
                              <a:latin typeface="Cambria Math"/>
                              <a:ea typeface="Cambria Math"/>
                            </a:rPr>
                            <m:t>1</m:t>
                          </m:r>
                        </m:num>
                        <m:den>
                          <m:r>
                            <a:rPr lang="en-US" sz="1400" i="1">
                              <a:latin typeface="Cambria Math"/>
                              <a:ea typeface="Cambria Math"/>
                            </a:rPr>
                            <m:t>2</m:t>
                          </m:r>
                        </m:den>
                      </m:f>
                      <m:d>
                        <m:dPr>
                          <m:ctrlPr>
                            <a:rPr lang="en-US" sz="14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f>
                            <m:fPr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fPr>
                            <m:num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𝜕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𝑖</m:t>
                                  </m:r>
                                </m:sub>
                              </m:sSub>
                            </m:num>
                            <m:den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𝜕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𝑥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𝑗</m:t>
                                  </m:r>
                                </m:sub>
                              </m:sSub>
                            </m:den>
                          </m:f>
                          <m:r>
                            <a:rPr lang="en-US" sz="1400" i="1">
                              <a:latin typeface="Cambria Math"/>
                              <a:ea typeface="Cambria Math"/>
                            </a:rPr>
                            <m:t>+</m:t>
                          </m:r>
                          <m:f>
                            <m:fPr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fPr>
                            <m:num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𝜕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𝑗</m:t>
                                  </m:r>
                                </m:sub>
                              </m:sSub>
                            </m:num>
                            <m:den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𝜕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𝑥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𝑖</m:t>
                                  </m:r>
                                </m:sub>
                              </m:sSub>
                            </m:den>
                          </m:f>
                        </m:e>
                      </m:d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22" name="Rectangle 21">
                <a:extLst>
                  <a:ext uri="{FF2B5EF4-FFF2-40B4-BE49-F238E27FC236}">
                    <a16:creationId xmlns:a16="http://schemas.microsoft.com/office/drawing/2014/main" id="{C47E21B0-7CA6-44E2-B1A1-4E9905F9440A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901152" y="5681471"/>
                <a:ext cx="1701620" cy="580993"/>
              </a:xfrm>
              <a:prstGeom prst="rect">
                <a:avLst/>
              </a:prstGeom>
              <a:blipFill>
                <a:blip r:embed="rId13"/>
                <a:stretch>
                  <a:fillRect b="-105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861A1E73-7E61-4050-AE2A-BBC04361F337}"/>
                  </a:ext>
                </a:extLst>
              </p:cNvPr>
              <p:cNvSpPr txBox="1"/>
              <p:nvPr/>
            </p:nvSpPr>
            <p:spPr>
              <a:xfrm>
                <a:off x="6405841" y="4107952"/>
                <a:ext cx="2692242" cy="768287"/>
              </a:xfrm>
              <a:prstGeom prst="rect">
                <a:avLst/>
              </a:prstGeom>
              <a:solidFill>
                <a:schemeClr val="bg1">
                  <a:lumMod val="95000"/>
                </a:schemeClr>
              </a:solidFill>
              <a:ln w="9525"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i="1" dirty="0" smtClean="0">
                          <a:latin typeface="Cambria Math"/>
                          <a:ea typeface="Cambria Math"/>
                        </a:rPr>
                        <m:t>𝜇</m:t>
                      </m:r>
                      <m:r>
                        <a:rPr lang="en-US" sz="1400" i="1" dirty="0">
                          <a:latin typeface="Cambria Math" panose="02040503050406030204" pitchFamily="18" charset="0"/>
                          <a:ea typeface="Cambria Math"/>
                        </a:rPr>
                        <m:t>=</m:t>
                      </m:r>
                      <m:f>
                        <m:fPr>
                          <m:ctrlPr>
                            <a:rPr lang="en-US" sz="14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fPr>
                        <m:num>
                          <m:r>
                            <a:rPr lang="en-US" sz="1400" i="1">
                              <a:latin typeface="Cambria Math"/>
                              <a:ea typeface="Cambria Math"/>
                            </a:rPr>
                            <m:t>1</m:t>
                          </m:r>
                        </m:num>
                        <m:den>
                          <m:r>
                            <a:rPr lang="en-US" sz="1400" i="1">
                              <a:latin typeface="Cambria Math"/>
                              <a:ea typeface="Cambria Math"/>
                            </a:rPr>
                            <m:t>2</m:t>
                          </m:r>
                        </m:den>
                      </m:f>
                      <m:sSup>
                        <m:sSupPr>
                          <m:ctrlPr>
                            <a:rPr lang="en-US" sz="14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sSupPr>
                        <m:e>
                          <m:sSup>
                            <m:sSupPr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𝐴</m:t>
                              </m:r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  <m:t>(</m:t>
                              </m:r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  <m:t>𝑇</m:t>
                              </m:r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  <m:t>)</m:t>
                              </m:r>
                            </m:e>
                            <m:sup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3</m:t>
                                  </m:r>
                                </m:den>
                              </m:f>
                            </m:sup>
                          </m:sSup>
                          <m:d>
                            <m:dPr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den>
                              </m:f>
                              <m:nary>
                                <m:naryPr>
                                  <m:chr m:val="∑"/>
                                  <m:supHide m:val="on"/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naryPr>
                                <m:sub>
                                  <m:r>
                                    <m:rPr>
                                      <m:brk m:alnAt="7"/>
                                    </m:rP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𝑖</m:t>
                                  </m:r>
                                  <m:r>
                                    <a:rPr lang="en-US" sz="1400" i="1">
                                      <a:latin typeface="Cambria Math"/>
                                      <a:ea typeface="Cambria Math"/>
                                    </a:rPr>
                                    <m:t>𝑗</m:t>
                                  </m:r>
                                </m:sub>
                                <m:sup/>
                                <m:e>
                                  <m:acc>
                                    <m:accPr>
                                      <m:chr m:val="̇"/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sz="1400" b="1" i="1">
                                          <a:latin typeface="Cambria Math"/>
                                          <a:ea typeface="Cambria Math"/>
                                        </a:rPr>
                                        <m:t>𝝐</m:t>
                                      </m:r>
                                    </m:e>
                                  </m:acc>
                                  <m:r>
                                    <a:rPr lang="en-US" sz="1400" i="1" baseline="-25000">
                                      <a:latin typeface="Cambria Math"/>
                                      <a:ea typeface="Cambria Math"/>
                                    </a:rPr>
                                    <m:t>𝑖𝑗</m:t>
                                  </m:r>
                                  <m:r>
                                    <a:rPr lang="en-US" sz="1400" i="1" baseline="30000"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e>
                              </m:nary>
                              <m:r>
                                <a:rPr lang="en-US" sz="1400" b="0" i="1" smtClean="0">
                                  <a:latin typeface="Cambria Math" panose="02040503050406030204" pitchFamily="18" charset="0"/>
                                  <a:ea typeface="Cambria Math"/>
                                </a:rPr>
                                <m:t>+</m:t>
                              </m:r>
                              <m:r>
                                <a:rPr lang="en-US" sz="140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𝛾</m:t>
                              </m:r>
                            </m:e>
                          </m:d>
                        </m:e>
                        <m:sup>
                          <m:d>
                            <m:dPr>
                              <m:ctrlPr>
                                <a:rPr lang="en-US" sz="1400" i="1" smtClean="0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r>
                                <a:rPr lang="en-US" sz="1400" i="1"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2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3</m:t>
                                  </m:r>
                                </m:den>
                              </m:f>
                            </m:e>
                          </m:d>
                        </m:sup>
                      </m:sSup>
                    </m:oMath>
                  </m:oMathPara>
                </a14:m>
                <a:endParaRPr lang="en-US" sz="1400" dirty="0">
                  <a:solidFill>
                    <a:schemeClr val="tx1"/>
                  </a:solidFill>
                </a:endParaRPr>
              </a:p>
            </p:txBody>
          </p:sp>
        </mc:Choice>
        <mc:Fallback xmlns="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861A1E73-7E61-4050-AE2A-BBC04361F33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405841" y="4107952"/>
                <a:ext cx="2692242" cy="768287"/>
              </a:xfrm>
              <a:prstGeom prst="rect">
                <a:avLst/>
              </a:prstGeom>
              <a:blipFill>
                <a:blip r:embed="rId14"/>
                <a:stretch>
                  <a:fillRect/>
                </a:stretch>
              </a:blipFill>
              <a:ln w="9525"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689589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81699" y="622031"/>
            <a:ext cx="8686800" cy="75713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457200" indent="-457200">
              <a:buAutoNum type="arabicPeriod"/>
            </a:pPr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ISMs, ESMs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Our codes: ALI, MALI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2.   </a:t>
            </a:r>
            <a:r>
              <a:rPr lang="en-US" sz="2200" b="1" dirty="0">
                <a:latin typeface="Calibri" panose="020F0502020204030204" pitchFamily="34" charset="0"/>
              </a:rPr>
              <a:t>Algorithms and software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ALI steady stress-velocity solver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Discretization &amp; meshes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Nonlinear solvers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b="1" dirty="0">
                <a:latin typeface="Calibri" panose="020F0502020204030204" pitchFamily="34" charset="0"/>
              </a:rPr>
              <a:t>Linear solvers &amp; parallelization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Ice sheet initialization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MALI for dynamic simulations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Velocity-thickness/temperature coupling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Towards science runs &amp; UQ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39000" y="2743101"/>
            <a:ext cx="1676400" cy="166458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80C1262A-45A6-4D1D-AC10-ED5463DA9CD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4648201"/>
            <a:ext cx="2673626" cy="17824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10884874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0" y="-269898"/>
            <a:ext cx="8995914" cy="1364312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From Nonlinear Solvers to Linear Solvers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08FA5074-7BD9-4669-96E1-77F268A580FA}"/>
              </a:ext>
            </a:extLst>
          </p:cNvPr>
          <p:cNvSpPr txBox="1"/>
          <p:nvPr/>
        </p:nvSpPr>
        <p:spPr>
          <a:xfrm>
            <a:off x="6991" y="807388"/>
            <a:ext cx="7003409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dirty="0" err="1">
                <a:latin typeface="Calibri" panose="020F0502020204030204" pitchFamily="34" charset="0"/>
                <a:cs typeface="Calibri" panose="020F0502020204030204" pitchFamily="34" charset="0"/>
              </a:rPr>
              <a:t>Krylov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 iterative linear solvers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are employed – CG or GMRES.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FO Stokes equations are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symmetric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428491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TextBox 18">
            <a:extLst>
              <a:ext uri="{FF2B5EF4-FFF2-40B4-BE49-F238E27FC236}">
                <a16:creationId xmlns:a16="http://schemas.microsoft.com/office/drawing/2014/main" id="{ED91429E-BB63-472D-B2FE-E9FC3811A980}"/>
              </a:ext>
            </a:extLst>
          </p:cNvPr>
          <p:cNvSpPr txBox="1"/>
          <p:nvPr/>
        </p:nvSpPr>
        <p:spPr>
          <a:xfrm>
            <a:off x="6824831" y="2874419"/>
            <a:ext cx="232410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  <a:cs typeface="Calibri" panose="020F0502020204030204" pitchFamily="34" charset="0"/>
              </a:rPr>
              <a:t>Example parallel decomposition of Greenland geometry.</a:t>
            </a:r>
          </a:p>
        </p:txBody>
      </p:sp>
      <p:sp>
        <p:nvSpPr>
          <p:cNvPr id="6" name="Rectangle 2">
            <a:extLst>
              <a:ext uri="{FF2B5EF4-FFF2-40B4-BE49-F238E27FC236}">
                <a16:creationId xmlns:a16="http://schemas.microsoft.com/office/drawing/2014/main" id="{056A9F6C-8526-423B-8C79-3C3A61DE44B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-269898"/>
            <a:ext cx="8995914" cy="1364312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From Nonlinear Solvers to Linear Solvers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AE31737-0B73-4FB5-AFD8-83641F2CC564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77281" y="701744"/>
            <a:ext cx="1219200" cy="2114026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08FA5074-7BD9-4669-96E1-77F268A580FA}"/>
              </a:ext>
            </a:extLst>
          </p:cNvPr>
          <p:cNvSpPr txBox="1"/>
          <p:nvPr/>
        </p:nvSpPr>
        <p:spPr>
          <a:xfrm>
            <a:off x="6991" y="807388"/>
            <a:ext cx="7003409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dirty="0" err="1">
                <a:latin typeface="Calibri" panose="020F0502020204030204" pitchFamily="34" charset="0"/>
                <a:cs typeface="Calibri" panose="020F0502020204030204" pitchFamily="34" charset="0"/>
              </a:rPr>
              <a:t>Krylov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 iterative linear solvers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are employed – CG or GMRES.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FO Stokes equations are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symmetric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Grid partitioning is done on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2D base grid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for best linear solver performance (recall that mesh is layered).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310617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Lion:private:var:folders:h0:q6x8sxtn3zz1mzzdgjjy2khc000n18:T:TemporaryItems:tobi1.png">
            <a:extLst>
              <a:ext uri="{FF2B5EF4-FFF2-40B4-BE49-F238E27FC236}">
                <a16:creationId xmlns:a16="http://schemas.microsoft.com/office/drawing/2014/main" id="{9807FCDA-6FAB-40B1-AC8F-B3ABF17754F9}"/>
              </a:ext>
            </a:extLst>
          </p:cNvPr>
          <p:cNvPicPr/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168" t="4985" r="10447" b="5272"/>
          <a:stretch/>
        </p:blipFill>
        <p:spPr bwMode="auto">
          <a:xfrm>
            <a:off x="6501020" y="3718056"/>
            <a:ext cx="2494894" cy="1872735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rnd">
            <a:solidFill>
              <a:srgbClr val="FFFFFF"/>
            </a:solidFill>
          </a:ln>
          <a:effectLst>
            <a:outerShdw blurRad="50000" algn="tl" rotWithShape="0">
              <a:srgbClr val="000000">
                <a:alpha val="41000"/>
              </a:srgbClr>
            </a:outerShdw>
          </a:effectLst>
          <a:scene3d>
            <a:camera prst="orthographicFront"/>
            <a:lightRig rig="twoPt" dir="t">
              <a:rot lat="0" lon="0" rev="7800000"/>
            </a:lightRig>
          </a:scene3d>
          <a:sp3d contourW="6350">
            <a:bevelT w="50800" h="16510"/>
            <a:contourClr>
              <a:srgbClr val="C0C0C0"/>
            </a:contourClr>
          </a:sp3d>
        </p:spPr>
      </p:pic>
      <p:pic>
        <p:nvPicPr>
          <p:cNvPr id="9" name="Picture 2" descr="ML">
            <a:extLst>
              <a:ext uri="{FF2B5EF4-FFF2-40B4-BE49-F238E27FC236}">
                <a16:creationId xmlns:a16="http://schemas.microsoft.com/office/drawing/2014/main" id="{9028FB2E-9AB9-4AA5-9421-41C644E7C5D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04178" y="4953000"/>
            <a:ext cx="452412" cy="5816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20" descr="trilinos_over">
            <a:extLst>
              <a:ext uri="{FF2B5EF4-FFF2-40B4-BE49-F238E27FC236}">
                <a16:creationId xmlns:a16="http://schemas.microsoft.com/office/drawing/2014/main" id="{C5CBE1CD-26C9-4D09-BA64-240348BCAE2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09800" y="5185587"/>
            <a:ext cx="1265933" cy="707495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A630A875-D048-45EF-831E-5CB51447CA2C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37554" y="5610812"/>
            <a:ext cx="841694" cy="647710"/>
          </a:xfrm>
          <a:prstGeom prst="rect">
            <a:avLst/>
          </a:prstGeom>
        </p:spPr>
      </p:pic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E12CB62E-4A27-43E3-BA59-49AF5604A341}"/>
              </a:ext>
            </a:extLst>
          </p:cNvPr>
          <p:cNvCxnSpPr>
            <a:stCxn id="10" idx="3"/>
          </p:cNvCxnSpPr>
          <p:nvPr/>
        </p:nvCxnSpPr>
        <p:spPr>
          <a:xfrm flipV="1">
            <a:off x="3475733" y="5243836"/>
            <a:ext cx="639067" cy="295499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69A58599-B622-4BF3-B5C6-AA6E3724CFA9}"/>
              </a:ext>
            </a:extLst>
          </p:cNvPr>
          <p:cNvCxnSpPr>
            <a:cxnSpLocks/>
          </p:cNvCxnSpPr>
          <p:nvPr/>
        </p:nvCxnSpPr>
        <p:spPr>
          <a:xfrm>
            <a:off x="3475733" y="5550573"/>
            <a:ext cx="495636" cy="242931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TextBox 18">
            <a:extLst>
              <a:ext uri="{FF2B5EF4-FFF2-40B4-BE49-F238E27FC236}">
                <a16:creationId xmlns:a16="http://schemas.microsoft.com/office/drawing/2014/main" id="{ED91429E-BB63-472D-B2FE-E9FC3811A980}"/>
              </a:ext>
            </a:extLst>
          </p:cNvPr>
          <p:cNvSpPr txBox="1"/>
          <p:nvPr/>
        </p:nvSpPr>
        <p:spPr>
          <a:xfrm>
            <a:off x="6824831" y="2874419"/>
            <a:ext cx="232410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  <a:cs typeface="Calibri" panose="020F0502020204030204" pitchFamily="34" charset="0"/>
              </a:rPr>
              <a:t>Example parallel decomposition of Greenland geometry.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B02A6139-5D7D-4D64-95FE-59B4EEDD4AC8}"/>
              </a:ext>
            </a:extLst>
          </p:cNvPr>
          <p:cNvSpPr txBox="1"/>
          <p:nvPr/>
        </p:nvSpPr>
        <p:spPr>
          <a:xfrm>
            <a:off x="6202611" y="5767176"/>
            <a:ext cx="3028294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  <a:cs typeface="Calibri" panose="020F0502020204030204" pitchFamily="34" charset="0"/>
              </a:rPr>
              <a:t>Visualization of AMG preconditioner*, which takes advantage of layered nature of 3D mesh.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32B7EFA5-19EF-46D1-BF5B-3D62A50D4764}"/>
              </a:ext>
            </a:extLst>
          </p:cNvPr>
          <p:cNvSpPr txBox="1"/>
          <p:nvPr/>
        </p:nvSpPr>
        <p:spPr>
          <a:xfrm>
            <a:off x="42631" y="6512948"/>
            <a:ext cx="71628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Tuminaro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 al. 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2016.  </a:t>
            </a:r>
          </a:p>
        </p:txBody>
      </p:sp>
      <p:sp>
        <p:nvSpPr>
          <p:cNvPr id="16" name="Rectangle 2">
            <a:extLst>
              <a:ext uri="{FF2B5EF4-FFF2-40B4-BE49-F238E27FC236}">
                <a16:creationId xmlns:a16="http://schemas.microsoft.com/office/drawing/2014/main" id="{09EB9E19-BDD3-4EAB-A5C8-DA9BF5026FF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-269898"/>
            <a:ext cx="8995914" cy="1364312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From Nonlinear Solvers to Linear Solvers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08FA5074-7BD9-4669-96E1-77F268A580FA}"/>
              </a:ext>
            </a:extLst>
          </p:cNvPr>
          <p:cNvSpPr txBox="1"/>
          <p:nvPr/>
        </p:nvSpPr>
        <p:spPr>
          <a:xfrm>
            <a:off x="6991" y="807388"/>
            <a:ext cx="7003409" cy="44935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dirty="0" err="1">
                <a:latin typeface="Calibri" panose="020F0502020204030204" pitchFamily="34" charset="0"/>
                <a:cs typeface="Calibri" panose="020F0502020204030204" pitchFamily="34" charset="0"/>
              </a:rPr>
              <a:t>Krylov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 iterative linear solvers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are employed – CG or GMRES.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FO Stokes equations are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symmetric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Grid partitioning is done on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2D base grid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for best linear solver performance (recall that mesh is layered).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Bad aspect ratios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floating ice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, and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island/ice hinges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can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wreak havoc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on linear solver!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Specialized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algebraic multi-grid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(AMG)* solver has              been developed to deal with these issues and is                     available in </a:t>
            </a:r>
            <a:r>
              <a:rPr lang="en-US" sz="2000" dirty="0" err="1">
                <a:latin typeface="Calibri" panose="020F0502020204030204" pitchFamily="34" charset="0"/>
                <a:cs typeface="Calibri" panose="020F0502020204030204" pitchFamily="34" charset="0"/>
              </a:rPr>
              <a:t>Trilinos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Graph-based algorithms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for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removing islands/ice                   hinges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are being developed*.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61523359-2F3D-4286-B070-1801A1C91BDD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77281" y="701744"/>
            <a:ext cx="1219200" cy="21140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11460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Lion:private:var:folders:h0:q6x8sxtn3zz1mzzdgjjy2khc000n18:T:TemporaryItems:tobi1.png">
            <a:extLst>
              <a:ext uri="{FF2B5EF4-FFF2-40B4-BE49-F238E27FC236}">
                <a16:creationId xmlns:a16="http://schemas.microsoft.com/office/drawing/2014/main" id="{9807FCDA-6FAB-40B1-AC8F-B3ABF17754F9}"/>
              </a:ext>
            </a:extLst>
          </p:cNvPr>
          <p:cNvPicPr/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168" t="4985" r="10447" b="5272"/>
          <a:stretch/>
        </p:blipFill>
        <p:spPr bwMode="auto">
          <a:xfrm>
            <a:off x="6501020" y="3718056"/>
            <a:ext cx="2494894" cy="1872735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rnd">
            <a:solidFill>
              <a:srgbClr val="FFFFFF"/>
            </a:solidFill>
          </a:ln>
          <a:effectLst>
            <a:outerShdw blurRad="50000" algn="tl" rotWithShape="0">
              <a:srgbClr val="000000">
                <a:alpha val="41000"/>
              </a:srgbClr>
            </a:outerShdw>
          </a:effectLst>
          <a:scene3d>
            <a:camera prst="orthographicFront"/>
            <a:lightRig rig="twoPt" dir="t">
              <a:rot lat="0" lon="0" rev="7800000"/>
            </a:lightRig>
          </a:scene3d>
          <a:sp3d contourW="6350">
            <a:bevelT w="50800" h="16510"/>
            <a:contourClr>
              <a:srgbClr val="C0C0C0"/>
            </a:contourClr>
          </a:sp3d>
        </p:spPr>
      </p:pic>
      <p:pic>
        <p:nvPicPr>
          <p:cNvPr id="9" name="Picture 2" descr="ML">
            <a:extLst>
              <a:ext uri="{FF2B5EF4-FFF2-40B4-BE49-F238E27FC236}">
                <a16:creationId xmlns:a16="http://schemas.microsoft.com/office/drawing/2014/main" id="{9028FB2E-9AB9-4AA5-9421-41C644E7C5D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04178" y="4953000"/>
            <a:ext cx="452412" cy="5816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20" descr="trilinos_over">
            <a:extLst>
              <a:ext uri="{FF2B5EF4-FFF2-40B4-BE49-F238E27FC236}">
                <a16:creationId xmlns:a16="http://schemas.microsoft.com/office/drawing/2014/main" id="{C5CBE1CD-26C9-4D09-BA64-240348BCAE2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09800" y="5185587"/>
            <a:ext cx="1265933" cy="707495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A630A875-D048-45EF-831E-5CB51447CA2C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37554" y="5610812"/>
            <a:ext cx="841694" cy="647710"/>
          </a:xfrm>
          <a:prstGeom prst="rect">
            <a:avLst/>
          </a:prstGeom>
        </p:spPr>
      </p:pic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E12CB62E-4A27-43E3-BA59-49AF5604A341}"/>
              </a:ext>
            </a:extLst>
          </p:cNvPr>
          <p:cNvCxnSpPr>
            <a:stCxn id="10" idx="3"/>
          </p:cNvCxnSpPr>
          <p:nvPr/>
        </p:nvCxnSpPr>
        <p:spPr>
          <a:xfrm flipV="1">
            <a:off x="3475733" y="5243836"/>
            <a:ext cx="639067" cy="295499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69A58599-B622-4BF3-B5C6-AA6E3724CFA9}"/>
              </a:ext>
            </a:extLst>
          </p:cNvPr>
          <p:cNvCxnSpPr>
            <a:cxnSpLocks/>
          </p:cNvCxnSpPr>
          <p:nvPr/>
        </p:nvCxnSpPr>
        <p:spPr>
          <a:xfrm>
            <a:off x="3475733" y="5550573"/>
            <a:ext cx="495636" cy="242931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TextBox 18">
            <a:extLst>
              <a:ext uri="{FF2B5EF4-FFF2-40B4-BE49-F238E27FC236}">
                <a16:creationId xmlns:a16="http://schemas.microsoft.com/office/drawing/2014/main" id="{ED91429E-BB63-472D-B2FE-E9FC3811A980}"/>
              </a:ext>
            </a:extLst>
          </p:cNvPr>
          <p:cNvSpPr txBox="1"/>
          <p:nvPr/>
        </p:nvSpPr>
        <p:spPr>
          <a:xfrm>
            <a:off x="6824831" y="2874419"/>
            <a:ext cx="232410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  <a:cs typeface="Calibri" panose="020F0502020204030204" pitchFamily="34" charset="0"/>
              </a:rPr>
              <a:t>Example parallel decomposition of Greenland geometry.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B02A6139-5D7D-4D64-95FE-59B4EEDD4AC8}"/>
              </a:ext>
            </a:extLst>
          </p:cNvPr>
          <p:cNvSpPr txBox="1"/>
          <p:nvPr/>
        </p:nvSpPr>
        <p:spPr>
          <a:xfrm>
            <a:off x="6202611" y="5767176"/>
            <a:ext cx="3028294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  <a:cs typeface="Calibri" panose="020F0502020204030204" pitchFamily="34" charset="0"/>
              </a:rPr>
              <a:t>Visualization of AMG preconditioner*, which takes advantage of layered nature of 3D mesh.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32B7EFA5-19EF-46D1-BF5B-3D62A50D4764}"/>
              </a:ext>
            </a:extLst>
          </p:cNvPr>
          <p:cNvSpPr txBox="1"/>
          <p:nvPr/>
        </p:nvSpPr>
        <p:spPr>
          <a:xfrm>
            <a:off x="42631" y="6512948"/>
            <a:ext cx="71628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Tuminaro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 al. 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2016.  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D878D336-B068-4A43-A237-D2A744721572}"/>
              </a:ext>
            </a:extLst>
          </p:cNvPr>
          <p:cNvSpPr/>
          <p:nvPr/>
        </p:nvSpPr>
        <p:spPr>
          <a:xfrm>
            <a:off x="381000" y="3124200"/>
            <a:ext cx="5753139" cy="997708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13ED4892-843F-42EF-A811-2ED9402781BB}"/>
              </a:ext>
            </a:extLst>
          </p:cNvPr>
          <p:cNvSpPr txBox="1"/>
          <p:nvPr/>
        </p:nvSpPr>
        <p:spPr>
          <a:xfrm>
            <a:off x="4037554" y="3752576"/>
            <a:ext cx="1600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i="1" dirty="0">
                <a:solidFill>
                  <a:schemeClr val="tx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Deep dive</a:t>
            </a:r>
          </a:p>
        </p:txBody>
      </p:sp>
      <p:sp>
        <p:nvSpPr>
          <p:cNvPr id="18" name="Rectangle 2">
            <a:extLst>
              <a:ext uri="{FF2B5EF4-FFF2-40B4-BE49-F238E27FC236}">
                <a16:creationId xmlns:a16="http://schemas.microsoft.com/office/drawing/2014/main" id="{EAF2AF09-2908-405D-A67B-56764D37A17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-269898"/>
            <a:ext cx="8995914" cy="1364312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From Nonlinear Solvers to Linear Solvers</a:t>
            </a: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F539E0A-A43E-487E-8A67-3BB06EAA2B14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77281" y="701744"/>
            <a:ext cx="1219200" cy="2114026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08FA5074-7BD9-4669-96E1-77F268A580FA}"/>
              </a:ext>
            </a:extLst>
          </p:cNvPr>
          <p:cNvSpPr txBox="1"/>
          <p:nvPr/>
        </p:nvSpPr>
        <p:spPr>
          <a:xfrm>
            <a:off x="6991" y="807388"/>
            <a:ext cx="7003409" cy="44935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dirty="0" err="1">
                <a:latin typeface="Calibri" panose="020F0502020204030204" pitchFamily="34" charset="0"/>
                <a:cs typeface="Calibri" panose="020F0502020204030204" pitchFamily="34" charset="0"/>
              </a:rPr>
              <a:t>Krylov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 iterative linear solvers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are employed – CG or GMRES.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FO Stokes equations are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symmetric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Grid partitioning is done on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2D base grid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for best linear solver performance (recall that mesh is layered).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Bad aspect ratios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floating ice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, and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island/ice hinges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can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wreak havoc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on linear solver!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Specialized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algebraic multi-grid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(AMG)* solver has              been developed to deal with these issues and is                     available in </a:t>
            </a:r>
            <a:r>
              <a:rPr lang="en-US" sz="2000" dirty="0" err="1">
                <a:latin typeface="Calibri" panose="020F0502020204030204" pitchFamily="34" charset="0"/>
                <a:cs typeface="Calibri" panose="020F0502020204030204" pitchFamily="34" charset="0"/>
              </a:rPr>
              <a:t>Trilinos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Graph-based algorithms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for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removing islands/ice                   hinges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are being developed*.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123876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>
            <a:extLst>
              <a:ext uri="{FF2B5EF4-FFF2-40B4-BE49-F238E27FC236}">
                <a16:creationId xmlns:a16="http://schemas.microsoft.com/office/drawing/2014/main" id="{247E646A-1219-4D12-BB09-62B1C676979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8600" y="-76200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How Does Multi-Grid Work?</a:t>
            </a: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C9CC998B-B964-4FE5-B15E-44CF3FAC7779}"/>
              </a:ext>
            </a:extLst>
          </p:cNvPr>
          <p:cNvSpPr/>
          <p:nvPr/>
        </p:nvSpPr>
        <p:spPr>
          <a:xfrm>
            <a:off x="417989" y="945872"/>
            <a:ext cx="7696200" cy="707886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sz="2000" b="1" u="sng" dirty="0">
                <a:latin typeface="Calibri" panose="020F0502020204030204" pitchFamily="34" charset="0"/>
                <a:cs typeface="Calibri" panose="020F0502020204030204" pitchFamily="34" charset="0"/>
              </a:rPr>
              <a:t>Basic idea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: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accelerate convergence of an iterative method on a given grid by solving a series of (cheaper) problems on coarser grids.</a:t>
            </a:r>
          </a:p>
        </p:txBody>
      </p:sp>
      <p:grpSp>
        <p:nvGrpSpPr>
          <p:cNvPr id="69" name="Group 72">
            <a:extLst>
              <a:ext uri="{FF2B5EF4-FFF2-40B4-BE49-F238E27FC236}">
                <a16:creationId xmlns:a16="http://schemas.microsoft.com/office/drawing/2014/main" id="{BA6DF6BA-B44C-4E8A-ABD1-4AB68B7CF040}"/>
              </a:ext>
            </a:extLst>
          </p:cNvPr>
          <p:cNvGrpSpPr>
            <a:grpSpLocks/>
          </p:cNvGrpSpPr>
          <p:nvPr/>
        </p:nvGrpSpPr>
        <p:grpSpPr bwMode="auto">
          <a:xfrm>
            <a:off x="125412" y="4608513"/>
            <a:ext cx="9043989" cy="1727201"/>
            <a:chOff x="-12" y="3146"/>
            <a:chExt cx="5697" cy="1088"/>
          </a:xfrm>
        </p:grpSpPr>
        <p:grpSp>
          <p:nvGrpSpPr>
            <p:cNvPr id="70" name="Group 14">
              <a:extLst>
                <a:ext uri="{FF2B5EF4-FFF2-40B4-BE49-F238E27FC236}">
                  <a16:creationId xmlns:a16="http://schemas.microsoft.com/office/drawing/2014/main" id="{2E4C29D8-C8F0-4335-8651-10B1E50C3C29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-12" y="3146"/>
              <a:ext cx="2280" cy="1088"/>
              <a:chOff x="79" y="1590"/>
              <a:chExt cx="2280" cy="1088"/>
            </a:xfrm>
          </p:grpSpPr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75" name="Text Box 15">
                    <a:extLst>
                      <a:ext uri="{FF2B5EF4-FFF2-40B4-BE49-F238E27FC236}">
                        <a16:creationId xmlns:a16="http://schemas.microsoft.com/office/drawing/2014/main" id="{41E0F77E-5070-4F0B-9D23-9191432CA6E4}"/>
                      </a:ext>
                    </a:extLst>
                  </p:cNvPr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719" y="2445"/>
                    <a:ext cx="1585" cy="233"/>
                  </a:xfrm>
                  <a:prstGeom prst="rect">
                    <a:avLst/>
                  </a:prstGeom>
                  <a:noFill/>
                  <a:ln>
                    <a:noFill/>
                  </a:ln>
                  <a:extLst>
                    <a:ext uri="{909E8E84-426E-40DD-AFC4-6F175D3DCCD1}">
                      <a14:hiddenFill>
                        <a:solidFill>
                          <a:srgbClr val="FFFFFF"/>
                        </a:solidFill>
                      </a14:hiddenFill>
                    </a:ext>
                    <a:ext uri="{91240B29-F687-4F45-9708-019B960494DF}">
                      <a14:hiddenLine w="2857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 wrap="none" anchor="ctr">
                    <a:spAutoFit/>
                  </a:bodyPr>
                  <a:lstStyle>
                    <a:lvl1pPr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1pPr>
                    <a:lvl2pPr marL="742950" indent="-28575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2pPr>
                    <a:lvl3pPr marL="1143000" indent="-22860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3pPr>
                    <a:lvl4pPr marL="1600200" indent="-22860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4pPr>
                    <a:lvl5pPr marL="2057400" indent="-22860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5pPr>
                    <a:lvl6pPr marL="25146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6pPr>
                    <a:lvl7pPr marL="29718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7pPr>
                    <a:lvl8pPr marL="34290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8pPr>
                    <a:lvl9pPr marL="38862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9pPr>
                  </a:lstStyle>
                  <a:p>
                    <a:r>
                      <a:rPr lang="en-US" altLang="en-US" dirty="0">
                        <a:solidFill>
                          <a:srgbClr val="0000FF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rPr>
                      <a:t>Solve </a:t>
                    </a:r>
                    <a14:m>
                      <m:oMath xmlns:m="http://schemas.openxmlformats.org/officeDocument/2006/math">
                        <m:r>
                          <a:rPr lang="en-US" altLang="en-US" b="1" i="1" dirty="0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𝑨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  <m:r>
                          <a:rPr lang="en-US" altLang="en-US" b="1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𝒖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  <m:r>
                          <a:rPr lang="en-US" altLang="en-US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=</m:t>
                        </m:r>
                        <m:r>
                          <a:rPr lang="en-US" altLang="en-US" b="1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𝒇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  <m:r>
                          <a:rPr lang="en-US" altLang="en-US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 </m:t>
                        </m:r>
                      </m:oMath>
                    </a14:m>
                    <a:r>
                      <a:rPr lang="en-US" altLang="en-US" dirty="0">
                        <a:solidFill>
                          <a:srgbClr val="0000FF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rPr>
                      <a:t>directly.</a:t>
                    </a:r>
                    <a:endParaRPr lang="en-US" altLang="en-US" sz="2400" dirty="0">
                      <a:solidFill>
                        <a:srgbClr val="0000FF"/>
                      </a:solidFill>
                      <a:latin typeface="Calibri" panose="020F0502020204030204" pitchFamily="34" charset="0"/>
                      <a:cs typeface="Calibri" panose="020F0502020204030204" pitchFamily="34" charset="0"/>
                    </a:endParaRPr>
                  </a:p>
                </p:txBody>
              </p:sp>
            </mc:Choice>
            <mc:Fallback xmlns="">
              <p:sp>
                <p:nvSpPr>
                  <p:cNvPr id="75" name="Text Box 15">
                    <a:extLst>
                      <a:ext uri="{FF2B5EF4-FFF2-40B4-BE49-F238E27FC236}">
                        <a16:creationId xmlns:a16="http://schemas.microsoft.com/office/drawing/2014/main" id="{41E0F77E-5070-4F0B-9D23-9191432CA6E4}"/>
                      </a:ext>
                    </a:extLst>
                  </p:cNvPr>
                  <p:cNvSpPr txBox="1"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 bwMode="auto">
                  <a:xfrm>
                    <a:off x="719" y="2445"/>
                    <a:ext cx="1585" cy="233"/>
                  </a:xfrm>
                  <a:prstGeom prst="rect">
                    <a:avLst/>
                  </a:prstGeom>
                  <a:blipFill>
                    <a:blip r:embed="rId2"/>
                    <a:stretch>
                      <a:fillRect l="-1937" t="-10000" r="-1937" b="-26667"/>
                    </a:stretch>
                  </a:blipFill>
                  <a:ln>
                    <a:noFill/>
                  </a:ln>
                  <a:extLst>
                    <a:ext uri="{909E8E84-426E-40DD-AFC4-6F175D3DCCD1}">
                      <a14:hiddenFill xmlns:a14="http://schemas.microsoft.com/office/drawing/2010/main">
                        <a:solidFill>
                          <a:srgbClr val="FFFFFF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2857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  <p:sp>
            <p:nvSpPr>
              <p:cNvPr id="76" name="Text Box 16">
                <a:extLst>
                  <a:ext uri="{FF2B5EF4-FFF2-40B4-BE49-F238E27FC236}">
                    <a16:creationId xmlns:a16="http://schemas.microsoft.com/office/drawing/2014/main" id="{918E85D6-AF04-489F-B839-5AA8FE0D7B83}"/>
                  </a:ext>
                </a:extLst>
              </p:cNvPr>
              <p:cNvSpPr txBox="1">
                <a:spLocks noChangeArrowheads="1"/>
              </p:cNvSpPr>
              <p:nvPr/>
            </p:nvSpPr>
            <p:spPr bwMode="auto">
              <a:xfrm>
                <a:off x="136" y="1590"/>
                <a:ext cx="1960" cy="23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2857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anchor="ctr">
                <a:spAutoFit/>
              </a:bodyPr>
              <a:lstStyle>
                <a:lvl1pPr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1pPr>
                <a:lvl2pPr marL="742950" indent="-285750"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2pPr>
                <a:lvl3pPr marL="1143000" indent="-228600"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3pPr>
                <a:lvl4pPr marL="1600200" indent="-228600"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4pPr>
                <a:lvl5pPr marL="2057400" indent="-228600"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9pPr>
              </a:lstStyle>
              <a:p>
                <a:endParaRPr lang="en-US" altLang="en-US" i="1">
                  <a:solidFill>
                    <a:srgbClr val="0000FF"/>
                  </a:solidFill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77" name="Text Box 17">
                    <a:extLst>
                      <a:ext uri="{FF2B5EF4-FFF2-40B4-BE49-F238E27FC236}">
                        <a16:creationId xmlns:a16="http://schemas.microsoft.com/office/drawing/2014/main" id="{3EEA1174-DE2E-49B4-9430-14C1EA28BCF9}"/>
                      </a:ext>
                    </a:extLst>
                  </p:cNvPr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79" y="1901"/>
                    <a:ext cx="2280" cy="233"/>
                  </a:xfrm>
                  <a:prstGeom prst="rect">
                    <a:avLst/>
                  </a:prstGeom>
                  <a:noFill/>
                  <a:ln>
                    <a:noFill/>
                  </a:ln>
                  <a:extLst>
                    <a:ext uri="{909E8E84-426E-40DD-AFC4-6F175D3DCCD1}">
                      <a14:hiddenFill>
                        <a:solidFill>
                          <a:srgbClr val="FFFFFF"/>
                        </a:solidFill>
                      </a14:hiddenFill>
                    </a:ext>
                    <a:ext uri="{91240B29-F687-4F45-9708-019B960494DF}">
                      <a14:hiddenLine w="2857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 wrap="square" anchor="ctr">
                    <a:spAutoFit/>
                  </a:bodyPr>
                  <a:lstStyle>
                    <a:lvl1pPr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1pPr>
                    <a:lvl2pPr marL="742950" indent="-28575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2pPr>
                    <a:lvl3pPr marL="1143000" indent="-22860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3pPr>
                    <a:lvl4pPr marL="1600200" indent="-22860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4pPr>
                    <a:lvl5pPr marL="2057400" indent="-22860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5pPr>
                    <a:lvl6pPr marL="25146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6pPr>
                    <a:lvl7pPr marL="29718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7pPr>
                    <a:lvl8pPr marL="34290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8pPr>
                    <a:lvl9pPr marL="38862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9pPr>
                  </a:lstStyle>
                  <a:p>
                    <a:r>
                      <a:rPr lang="en-US" altLang="en-US" dirty="0">
                        <a:solidFill>
                          <a:srgbClr val="0000FF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rPr>
                      <a:t>Smooth </a:t>
                    </a:r>
                    <a14:m>
                      <m:oMath xmlns:m="http://schemas.openxmlformats.org/officeDocument/2006/math">
                        <m:r>
                          <a:rPr lang="en-US" altLang="en-US" b="1" i="1" dirty="0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𝑨</m:t>
                        </m:r>
                        <m:r>
                          <a:rPr lang="en-US" altLang="en-US" i="1" baseline="-25000" dirty="0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3</m:t>
                        </m:r>
                        <m:r>
                          <a:rPr lang="en-US" altLang="en-US" b="1" i="1" dirty="0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𝒖</m:t>
                        </m:r>
                        <m:r>
                          <a:rPr lang="en-US" altLang="en-US" i="1" baseline="-25000" dirty="0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3</m:t>
                        </m:r>
                        <m:r>
                          <a:rPr lang="en-US" altLang="en-US" i="1" dirty="0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=</m:t>
                        </m:r>
                        <m:r>
                          <a:rPr lang="en-US" altLang="en-US" b="1" i="1" dirty="0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𝒇</m:t>
                        </m:r>
                        <m:r>
                          <a:rPr lang="en-US" altLang="en-US" i="1" baseline="-25000" dirty="0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3</m:t>
                        </m:r>
                        <m:r>
                          <a:rPr lang="en-US" altLang="en-US" i="1" dirty="0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. </m:t>
                        </m:r>
                      </m:oMath>
                    </a14:m>
                    <a:r>
                      <a:rPr lang="en-US" altLang="en-US" dirty="0">
                        <a:solidFill>
                          <a:srgbClr val="0000FF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rPr>
                      <a:t>Set </a:t>
                    </a:r>
                    <a14:m>
                      <m:oMath xmlns:m="http://schemas.openxmlformats.org/officeDocument/2006/math">
                        <m:r>
                          <a:rPr lang="en-US" altLang="en-US" b="1" i="1" dirty="0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𝒇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  <m:r>
                          <a:rPr lang="en-US" altLang="en-US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 = </m:t>
                        </m:r>
                        <m:r>
                          <a:rPr lang="en-US" altLang="en-US" b="1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𝑹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  <m:r>
                          <a:rPr lang="en-US" altLang="en-US" b="1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𝒓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3</m:t>
                        </m:r>
                        <m:r>
                          <a:rPr lang="en-US" altLang="en-US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.</m:t>
                        </m:r>
                      </m:oMath>
                    </a14:m>
                    <a:endParaRPr lang="en-US" altLang="en-US" dirty="0">
                      <a:solidFill>
                        <a:srgbClr val="0000FF"/>
                      </a:solidFill>
                      <a:latin typeface="Calibri" panose="020F0502020204030204" pitchFamily="34" charset="0"/>
                      <a:cs typeface="Calibri" panose="020F0502020204030204" pitchFamily="34" charset="0"/>
                    </a:endParaRPr>
                  </a:p>
                </p:txBody>
              </p:sp>
            </mc:Choice>
            <mc:Fallback xmlns="">
              <p:sp>
                <p:nvSpPr>
                  <p:cNvPr id="77" name="Text Box 17">
                    <a:extLst>
                      <a:ext uri="{FF2B5EF4-FFF2-40B4-BE49-F238E27FC236}">
                        <a16:creationId xmlns:a16="http://schemas.microsoft.com/office/drawing/2014/main" id="{3EEA1174-DE2E-49B4-9430-14C1EA28BCF9}"/>
                      </a:ext>
                    </a:extLst>
                  </p:cNvPr>
                  <p:cNvSpPr txBox="1"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 bwMode="auto">
                  <a:xfrm>
                    <a:off x="79" y="1901"/>
                    <a:ext cx="2280" cy="233"/>
                  </a:xfrm>
                  <a:prstGeom prst="rect">
                    <a:avLst/>
                  </a:prstGeom>
                  <a:blipFill>
                    <a:blip r:embed="rId3"/>
                    <a:stretch>
                      <a:fillRect l="-1518" t="-8197" b="-24590"/>
                    </a:stretch>
                  </a:blipFill>
                  <a:ln>
                    <a:noFill/>
                  </a:ln>
                  <a:extLst>
                    <a:ext uri="{909E8E84-426E-40DD-AFC4-6F175D3DCCD1}">
                      <a14:hiddenFill xmlns:a14="http://schemas.microsoft.com/office/drawing/2010/main">
                        <a:solidFill>
                          <a:srgbClr val="FFFFFF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2857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78" name="Text Box 18">
                    <a:extLst>
                      <a:ext uri="{FF2B5EF4-FFF2-40B4-BE49-F238E27FC236}">
                        <a16:creationId xmlns:a16="http://schemas.microsoft.com/office/drawing/2014/main" id="{7840E321-2091-4E5C-8F3B-8553EA03B791}"/>
                      </a:ext>
                    </a:extLst>
                  </p:cNvPr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149" y="2183"/>
                    <a:ext cx="2155" cy="233"/>
                  </a:xfrm>
                  <a:prstGeom prst="rect">
                    <a:avLst/>
                  </a:prstGeom>
                  <a:noFill/>
                  <a:ln>
                    <a:noFill/>
                  </a:ln>
                  <a:extLst>
                    <a:ext uri="{909E8E84-426E-40DD-AFC4-6F175D3DCCD1}">
                      <a14:hiddenFill>
                        <a:solidFill>
                          <a:srgbClr val="FFFFFF"/>
                        </a:solidFill>
                      </a14:hiddenFill>
                    </a:ext>
                    <a:ext uri="{91240B29-F687-4F45-9708-019B960494DF}">
                      <a14:hiddenLine w="2857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 wrap="square" anchor="ctr">
                    <a:spAutoFit/>
                  </a:bodyPr>
                  <a:lstStyle>
                    <a:lvl1pPr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1pPr>
                    <a:lvl2pPr marL="742950" indent="-28575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2pPr>
                    <a:lvl3pPr marL="1143000" indent="-22860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3pPr>
                    <a:lvl4pPr marL="1600200" indent="-22860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4pPr>
                    <a:lvl5pPr marL="2057400" indent="-22860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5pPr>
                    <a:lvl6pPr marL="25146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6pPr>
                    <a:lvl7pPr marL="29718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7pPr>
                    <a:lvl8pPr marL="34290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8pPr>
                    <a:lvl9pPr marL="38862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9pPr>
                  </a:lstStyle>
                  <a:p>
                    <a:r>
                      <a:rPr lang="en-US" altLang="en-US" dirty="0">
                        <a:solidFill>
                          <a:srgbClr val="0000FF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rPr>
                      <a:t>Smooth </a:t>
                    </a:r>
                    <a14:m>
                      <m:oMath xmlns:m="http://schemas.openxmlformats.org/officeDocument/2006/math">
                        <m:r>
                          <a:rPr lang="en-US" altLang="en-US" b="1" i="1" dirty="0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𝑨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  <m:r>
                          <a:rPr lang="en-US" altLang="en-US" b="1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𝒖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  <m:r>
                          <a:rPr lang="en-US" altLang="en-US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=</m:t>
                        </m:r>
                        <m:r>
                          <a:rPr lang="en-US" altLang="en-US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𝑓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oMath>
                    </a14:m>
                    <a:r>
                      <a:rPr lang="en-US" altLang="en-US" dirty="0">
                        <a:solidFill>
                          <a:srgbClr val="0000FF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rPr>
                      <a:t>. Set </a:t>
                    </a:r>
                    <a14:m>
                      <m:oMath xmlns:m="http://schemas.openxmlformats.org/officeDocument/2006/math">
                        <m:r>
                          <a:rPr lang="en-US" altLang="en-US" b="1" i="1" dirty="0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𝒇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  <m:r>
                          <a:rPr lang="en-US" altLang="en-US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=</m:t>
                        </m:r>
                        <m:r>
                          <a:rPr lang="en-US" altLang="en-US" b="1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𝑹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  <m:r>
                          <a:rPr lang="en-US" altLang="en-US" b="1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𝒓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oMath>
                    </a14:m>
                    <a:r>
                      <a:rPr lang="en-US" altLang="en-US" dirty="0">
                        <a:solidFill>
                          <a:srgbClr val="0000FF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rPr>
                      <a:t>.</a:t>
                    </a:r>
                  </a:p>
                </p:txBody>
              </p:sp>
            </mc:Choice>
            <mc:Fallback xmlns="">
              <p:sp>
                <p:nvSpPr>
                  <p:cNvPr id="78" name="Text Box 18">
                    <a:extLst>
                      <a:ext uri="{FF2B5EF4-FFF2-40B4-BE49-F238E27FC236}">
                        <a16:creationId xmlns:a16="http://schemas.microsoft.com/office/drawing/2014/main" id="{7840E321-2091-4E5C-8F3B-8553EA03B791}"/>
                      </a:ext>
                    </a:extLst>
                  </p:cNvPr>
                  <p:cNvSpPr txBox="1"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 bwMode="auto">
                  <a:xfrm>
                    <a:off x="149" y="2183"/>
                    <a:ext cx="2155" cy="233"/>
                  </a:xfrm>
                  <a:prstGeom prst="rect">
                    <a:avLst/>
                  </a:prstGeom>
                  <a:blipFill>
                    <a:blip r:embed="rId4"/>
                    <a:stretch>
                      <a:fillRect l="-1604" t="-8197" r="-1248" b="-26230"/>
                    </a:stretch>
                  </a:blipFill>
                  <a:ln>
                    <a:noFill/>
                  </a:ln>
                  <a:extLst>
                    <a:ext uri="{909E8E84-426E-40DD-AFC4-6F175D3DCCD1}">
                      <a14:hiddenFill xmlns:a14="http://schemas.microsoft.com/office/drawing/2010/main">
                        <a:solidFill>
                          <a:srgbClr val="FFFFFF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2857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grpSp>
          <p:nvGrpSpPr>
            <p:cNvPr id="71" name="Group 19">
              <a:extLst>
                <a:ext uri="{FF2B5EF4-FFF2-40B4-BE49-F238E27FC236}">
                  <a16:creationId xmlns:a16="http://schemas.microsoft.com/office/drawing/2014/main" id="{0C05E05E-CCBC-4013-972D-874E8D6B03D3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2981" y="3158"/>
              <a:ext cx="2704" cy="813"/>
              <a:chOff x="3185" y="1596"/>
              <a:chExt cx="2704" cy="813"/>
            </a:xfrm>
          </p:grpSpPr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72" name="Text Box 20">
                    <a:extLst>
                      <a:ext uri="{FF2B5EF4-FFF2-40B4-BE49-F238E27FC236}">
                        <a16:creationId xmlns:a16="http://schemas.microsoft.com/office/drawing/2014/main" id="{80CBDF79-432C-4111-BE8E-4ECA09174853}"/>
                      </a:ext>
                    </a:extLst>
                  </p:cNvPr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3185" y="2176"/>
                    <a:ext cx="2704" cy="233"/>
                  </a:xfrm>
                  <a:prstGeom prst="rect">
                    <a:avLst/>
                  </a:prstGeom>
                  <a:noFill/>
                  <a:ln>
                    <a:noFill/>
                  </a:ln>
                  <a:extLst>
                    <a:ext uri="{909E8E84-426E-40DD-AFC4-6F175D3DCCD1}">
                      <a14:hiddenFill>
                        <a:solidFill>
                          <a:srgbClr val="FFFFFF"/>
                        </a:solidFill>
                      </a14:hiddenFill>
                    </a:ext>
                    <a:ext uri="{91240B29-F687-4F45-9708-019B960494DF}">
                      <a14:hiddenLine w="2857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 wrap="square" anchor="ctr">
                    <a:spAutoFit/>
                  </a:bodyPr>
                  <a:lstStyle>
                    <a:lvl1pPr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1pPr>
                    <a:lvl2pPr marL="742950" indent="-28575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2pPr>
                    <a:lvl3pPr marL="1143000" indent="-22860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3pPr>
                    <a:lvl4pPr marL="1600200" indent="-22860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4pPr>
                    <a:lvl5pPr marL="2057400" indent="-22860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5pPr>
                    <a:lvl6pPr marL="25146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6pPr>
                    <a:lvl7pPr marL="29718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7pPr>
                    <a:lvl8pPr marL="34290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8pPr>
                    <a:lvl9pPr marL="38862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9pPr>
                  </a:lstStyle>
                  <a:p>
                    <a:r>
                      <a:rPr lang="en-US" altLang="en-US" dirty="0">
                        <a:solidFill>
                          <a:srgbClr val="0000FF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rPr>
                      <a:t>Set</a:t>
                    </a:r>
                    <a:r>
                      <a:rPr lang="en-US" altLang="en-US" i="1" dirty="0">
                        <a:solidFill>
                          <a:srgbClr val="0000FF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rPr>
                      <a:t> </a:t>
                    </a:r>
                    <a14:m>
                      <m:oMath xmlns:m="http://schemas.openxmlformats.org/officeDocument/2006/math">
                        <m:r>
                          <a:rPr lang="en-US" altLang="en-US" b="1" i="1" dirty="0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𝒖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  <m:r>
                          <a:rPr lang="en-US" altLang="en-US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 = </m:t>
                        </m:r>
                        <m:r>
                          <a:rPr lang="en-US" altLang="en-US" b="1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𝒖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  <m:r>
                          <a:rPr lang="en-US" altLang="en-US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 + </m:t>
                        </m:r>
                        <m:r>
                          <a:rPr lang="en-US" altLang="en-US" b="1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𝑷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  <m:r>
                          <a:rPr lang="en-US" altLang="en-US" b="1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𝒖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oMath>
                    </a14:m>
                    <a:r>
                      <a:rPr lang="en-US" altLang="en-US" dirty="0">
                        <a:solidFill>
                          <a:srgbClr val="0000FF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rPr>
                      <a:t>.  Smooth </a:t>
                    </a:r>
                    <a14:m>
                      <m:oMath xmlns:m="http://schemas.openxmlformats.org/officeDocument/2006/math">
                        <m:r>
                          <a:rPr lang="en-US" altLang="en-US" b="1" i="1" dirty="0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𝑨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  <m:r>
                          <a:rPr lang="en-US" altLang="en-US" b="1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𝒖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  <m:r>
                          <a:rPr lang="en-US" altLang="en-US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=</m:t>
                        </m:r>
                        <m:r>
                          <a:rPr lang="en-US" altLang="en-US" b="1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𝒇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oMath>
                    </a14:m>
                    <a:r>
                      <a:rPr lang="en-US" altLang="en-US" dirty="0">
                        <a:solidFill>
                          <a:srgbClr val="0000FF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rPr>
                      <a:t>. </a:t>
                    </a:r>
                  </a:p>
                </p:txBody>
              </p:sp>
            </mc:Choice>
            <mc:Fallback xmlns="">
              <p:sp>
                <p:nvSpPr>
                  <p:cNvPr id="72" name="Text Box 20">
                    <a:extLst>
                      <a:ext uri="{FF2B5EF4-FFF2-40B4-BE49-F238E27FC236}">
                        <a16:creationId xmlns:a16="http://schemas.microsoft.com/office/drawing/2014/main" id="{80CBDF79-432C-4111-BE8E-4ECA09174853}"/>
                      </a:ext>
                    </a:extLst>
                  </p:cNvPr>
                  <p:cNvSpPr txBox="1"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 bwMode="auto">
                  <a:xfrm>
                    <a:off x="3185" y="2176"/>
                    <a:ext cx="2704" cy="233"/>
                  </a:xfrm>
                  <a:prstGeom prst="rect">
                    <a:avLst/>
                  </a:prstGeom>
                  <a:blipFill>
                    <a:blip r:embed="rId5"/>
                    <a:stretch>
                      <a:fillRect l="-1136" t="-8197" r="-568" b="-24590"/>
                    </a:stretch>
                  </a:blipFill>
                  <a:ln>
                    <a:noFill/>
                  </a:ln>
                  <a:extLst>
                    <a:ext uri="{909E8E84-426E-40DD-AFC4-6F175D3DCCD1}">
                      <a14:hiddenFill xmlns:a14="http://schemas.microsoft.com/office/drawing/2010/main">
                        <a:solidFill>
                          <a:srgbClr val="FFFFFF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2857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73" name="Text Box 21">
                    <a:extLst>
                      <a:ext uri="{FF2B5EF4-FFF2-40B4-BE49-F238E27FC236}">
                        <a16:creationId xmlns:a16="http://schemas.microsoft.com/office/drawing/2014/main" id="{1BF581DE-199F-49E6-AD3D-7E81718CFC1C}"/>
                      </a:ext>
                    </a:extLst>
                  </p:cNvPr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3212" y="1896"/>
                    <a:ext cx="2661" cy="233"/>
                  </a:xfrm>
                  <a:prstGeom prst="rect">
                    <a:avLst/>
                  </a:prstGeom>
                  <a:noFill/>
                  <a:ln>
                    <a:noFill/>
                  </a:ln>
                  <a:extLst>
                    <a:ext uri="{909E8E84-426E-40DD-AFC4-6F175D3DCCD1}">
                      <a14:hiddenFill>
                        <a:solidFill>
                          <a:srgbClr val="FFFFFF"/>
                        </a:solidFill>
                      </a14:hiddenFill>
                    </a:ext>
                    <a:ext uri="{91240B29-F687-4F45-9708-019B960494DF}">
                      <a14:hiddenLine w="2857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 wrap="square" anchor="ctr">
                    <a:spAutoFit/>
                  </a:bodyPr>
                  <a:lstStyle>
                    <a:lvl1pPr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1pPr>
                    <a:lvl2pPr marL="742950" indent="-28575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2pPr>
                    <a:lvl3pPr marL="1143000" indent="-22860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3pPr>
                    <a:lvl4pPr marL="1600200" indent="-22860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4pPr>
                    <a:lvl5pPr marL="2057400" indent="-228600"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5pPr>
                    <a:lvl6pPr marL="25146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6pPr>
                    <a:lvl7pPr marL="29718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7pPr>
                    <a:lvl8pPr marL="34290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8pPr>
                    <a:lvl9pPr marL="3886200" indent="-228600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>
                        <a:solidFill>
                          <a:schemeClr val="tx1"/>
                        </a:solidFill>
                        <a:latin typeface="Times New Roman" panose="02020603050405020304" pitchFamily="18" charset="0"/>
                      </a:defRPr>
                    </a:lvl9pPr>
                  </a:lstStyle>
                  <a:p>
                    <a:r>
                      <a:rPr lang="en-US" altLang="en-US" dirty="0">
                        <a:solidFill>
                          <a:srgbClr val="0000FF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rPr>
                      <a:t>Set</a:t>
                    </a:r>
                    <a:r>
                      <a:rPr lang="en-US" altLang="en-US" i="1" dirty="0">
                        <a:solidFill>
                          <a:srgbClr val="0000FF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rPr>
                      <a:t> </a:t>
                    </a:r>
                    <a14:m>
                      <m:oMath xmlns:m="http://schemas.openxmlformats.org/officeDocument/2006/math">
                        <m:r>
                          <a:rPr lang="en-US" altLang="en-US" b="1" i="1" dirty="0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𝒖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3</m:t>
                        </m:r>
                        <m:r>
                          <a:rPr lang="en-US" altLang="en-US" b="0" i="1" dirty="0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=</m:t>
                        </m:r>
                        <m:r>
                          <a:rPr lang="en-US" altLang="en-US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 </m:t>
                        </m:r>
                        <m:r>
                          <a:rPr lang="en-US" altLang="en-US" b="1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𝒖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3</m:t>
                        </m:r>
                        <m:r>
                          <a:rPr lang="en-US" altLang="en-US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 + </m:t>
                        </m:r>
                        <m:r>
                          <a:rPr lang="en-US" altLang="en-US" b="1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𝑷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  <m:r>
                          <a:rPr lang="en-US" altLang="en-US" b="1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𝒖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oMath>
                    </a14:m>
                    <a:r>
                      <a:rPr lang="en-US" altLang="en-US" dirty="0">
                        <a:solidFill>
                          <a:srgbClr val="0000FF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rPr>
                      <a:t>.  Smooth </a:t>
                    </a:r>
                    <a14:m>
                      <m:oMath xmlns:m="http://schemas.openxmlformats.org/officeDocument/2006/math">
                        <m:r>
                          <a:rPr lang="en-US" altLang="en-US" b="1" i="1" dirty="0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𝑨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3</m:t>
                        </m:r>
                        <m:r>
                          <a:rPr lang="en-US" altLang="en-US" b="1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𝒖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3</m:t>
                        </m:r>
                        <m:r>
                          <a:rPr lang="en-US" altLang="en-US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=</m:t>
                        </m:r>
                        <m:r>
                          <a:rPr lang="en-US" altLang="en-US" b="1" i="1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𝒇</m:t>
                        </m:r>
                        <m:r>
                          <a:rPr lang="en-US" altLang="en-US" i="1" baseline="-25000" dirty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3</m:t>
                        </m:r>
                      </m:oMath>
                    </a14:m>
                    <a:r>
                      <a:rPr lang="en-US" altLang="en-US" dirty="0">
                        <a:solidFill>
                          <a:srgbClr val="0000FF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rPr>
                      <a:t>. </a:t>
                    </a:r>
                  </a:p>
                </p:txBody>
              </p:sp>
            </mc:Choice>
            <mc:Fallback xmlns="">
              <p:sp>
                <p:nvSpPr>
                  <p:cNvPr id="73" name="Text Box 21">
                    <a:extLst>
                      <a:ext uri="{FF2B5EF4-FFF2-40B4-BE49-F238E27FC236}">
                        <a16:creationId xmlns:a16="http://schemas.microsoft.com/office/drawing/2014/main" id="{1BF581DE-199F-49E6-AD3D-7E81718CFC1C}"/>
                      </a:ext>
                    </a:extLst>
                  </p:cNvPr>
                  <p:cNvSpPr txBox="1"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 bwMode="auto">
                  <a:xfrm>
                    <a:off x="3212" y="1896"/>
                    <a:ext cx="2661" cy="233"/>
                  </a:xfrm>
                  <a:prstGeom prst="rect">
                    <a:avLst/>
                  </a:prstGeom>
                  <a:blipFill>
                    <a:blip r:embed="rId6"/>
                    <a:stretch>
                      <a:fillRect l="-1154" t="-8197" r="-1010" b="-26230"/>
                    </a:stretch>
                  </a:blipFill>
                  <a:ln>
                    <a:noFill/>
                  </a:ln>
                  <a:extLst>
                    <a:ext uri="{909E8E84-426E-40DD-AFC4-6F175D3DCCD1}">
                      <a14:hiddenFill xmlns:a14="http://schemas.microsoft.com/office/drawing/2010/main">
                        <a:solidFill>
                          <a:srgbClr val="FFFFFF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2857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  <p:sp>
            <p:nvSpPr>
              <p:cNvPr id="74" name="Text Box 22">
                <a:extLst>
                  <a:ext uri="{FF2B5EF4-FFF2-40B4-BE49-F238E27FC236}">
                    <a16:creationId xmlns:a16="http://schemas.microsoft.com/office/drawing/2014/main" id="{AACAAE4B-2AD5-471D-A567-D4BA4B1BA81C}"/>
                  </a:ext>
                </a:extLst>
              </p:cNvPr>
              <p:cNvSpPr txBox="1">
                <a:spLocks noChangeArrowheads="1"/>
              </p:cNvSpPr>
              <p:nvPr/>
            </p:nvSpPr>
            <p:spPr bwMode="auto">
              <a:xfrm>
                <a:off x="3464" y="1596"/>
                <a:ext cx="2296" cy="23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2857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anchor="ctr">
                <a:spAutoFit/>
              </a:bodyPr>
              <a:lstStyle>
                <a:lvl1pPr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1pPr>
                <a:lvl2pPr marL="742950" indent="-285750"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2pPr>
                <a:lvl3pPr marL="1143000" indent="-228600"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3pPr>
                <a:lvl4pPr marL="1600200" indent="-228600"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4pPr>
                <a:lvl5pPr marL="2057400" indent="-228600"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9pPr>
              </a:lstStyle>
              <a:p>
                <a:endParaRPr lang="en-US" altLang="en-US">
                  <a:solidFill>
                    <a:srgbClr val="0000FF"/>
                  </a:solidFill>
                </a:endParaRPr>
              </a:p>
            </p:txBody>
          </p:sp>
        </p:grp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79" name="Text Box 8">
                <a:extLst>
                  <a:ext uri="{FF2B5EF4-FFF2-40B4-BE49-F238E27FC236}">
                    <a16:creationId xmlns:a16="http://schemas.microsoft.com/office/drawing/2014/main" id="{6498B032-3CE4-4B81-92AC-B7CA045ECF2D}"/>
                  </a:ext>
                </a:extLst>
              </p:cNvPr>
              <p:cNvSpPr txBox="1">
                <a:spLocks noChangeArrowheads="1"/>
              </p:cNvSpPr>
              <p:nvPr/>
            </p:nvSpPr>
            <p:spPr bwMode="auto">
              <a:xfrm>
                <a:off x="1205774" y="4505900"/>
                <a:ext cx="1722908" cy="369332"/>
              </a:xfrm>
              <a:prstGeom prst="rect">
                <a:avLst/>
              </a:prstGeom>
              <a:solidFill>
                <a:schemeClr val="accent5">
                  <a:lumMod val="20000"/>
                  <a:lumOff val="80000"/>
                </a:schemeClr>
              </a:solidFill>
              <a:ln>
                <a:noFill/>
              </a:ln>
              <a:extLst/>
            </p:spPr>
            <p:txBody>
              <a:bodyPr wrap="none" anchor="ctr">
                <a:spAutoFit/>
              </a:bodyPr>
              <a:lstStyle>
                <a:lvl1pPr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1pPr>
                <a:lvl2pPr marL="742950" indent="-285750"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2pPr>
                <a:lvl3pPr marL="1143000" indent="-228600"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3pPr>
                <a:lvl4pPr marL="1600200" indent="-228600"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4pPr>
                <a:lvl5pPr marL="2057400" indent="-228600"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9pPr>
              </a:lstStyle>
              <a:p>
                <a:pPr algn="ctr"/>
                <a:r>
                  <a:rPr lang="en-US" alt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Solve </a:t>
                </a:r>
                <a14:m>
                  <m:oMath xmlns:m="http://schemas.openxmlformats.org/officeDocument/2006/math">
                    <m:r>
                      <a:rPr lang="en-US" alt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𝑨</m:t>
                    </m:r>
                    <m:r>
                      <a:rPr lang="en-US" altLang="en-US" i="1" baseline="-25000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3</m:t>
                    </m:r>
                    <m:r>
                      <a:rPr lang="en-US" altLang="en-US" b="1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  <m:r>
                      <a:rPr lang="en-US" altLang="en-US" i="1" baseline="-25000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3</m:t>
                    </m:r>
                    <m:r>
                      <a:rPr lang="en-US" alt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r>
                      <a:rPr lang="en-US" altLang="en-US" b="1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𝒇</m:t>
                    </m:r>
                    <m:r>
                      <a:rPr lang="en-US" altLang="en-US" i="1" baseline="-25000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3</m:t>
                    </m:r>
                  </m:oMath>
                </a14:m>
                <a:endParaRPr lang="en-US" altLang="en-US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79" name="Text Box 8">
                <a:extLst>
                  <a:ext uri="{FF2B5EF4-FFF2-40B4-BE49-F238E27FC236}">
                    <a16:creationId xmlns:a16="http://schemas.microsoft.com/office/drawing/2014/main" id="{6498B032-3CE4-4B81-92AC-B7CA045ECF2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 bwMode="auto">
              <a:xfrm>
                <a:off x="1205774" y="4505900"/>
                <a:ext cx="1722908" cy="369332"/>
              </a:xfrm>
              <a:prstGeom prst="rect">
                <a:avLst/>
              </a:prstGeom>
              <a:blipFill>
                <a:blip r:embed="rId7"/>
                <a:stretch>
                  <a:fillRect l="-2482" t="-8197" b="-24590"/>
                </a:stretch>
              </a:blipFill>
              <a:ln>
                <a:noFill/>
              </a:ln>
              <a:ex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80" name="Group 71">
            <a:extLst>
              <a:ext uri="{FF2B5EF4-FFF2-40B4-BE49-F238E27FC236}">
                <a16:creationId xmlns:a16="http://schemas.microsoft.com/office/drawing/2014/main" id="{0D6DD9A0-4581-4A3E-BE36-A58EB45AB55F}"/>
              </a:ext>
            </a:extLst>
          </p:cNvPr>
          <p:cNvGrpSpPr>
            <a:grpSpLocks/>
          </p:cNvGrpSpPr>
          <p:nvPr/>
        </p:nvGrpSpPr>
        <p:grpSpPr bwMode="auto">
          <a:xfrm>
            <a:off x="2987675" y="5129212"/>
            <a:ext cx="2505075" cy="1298575"/>
            <a:chOff x="1791" y="3474"/>
            <a:chExt cx="1578" cy="818"/>
          </a:xfrm>
        </p:grpSpPr>
        <p:pic>
          <p:nvPicPr>
            <p:cNvPr id="81" name="Picture 11" descr="v_cycle1">
              <a:extLst>
                <a:ext uri="{FF2B5EF4-FFF2-40B4-BE49-F238E27FC236}">
                  <a16:creationId xmlns:a16="http://schemas.microsoft.com/office/drawing/2014/main" id="{DD580D2C-E982-4352-A487-D275CC9617BD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8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-1646" t="46439" r="37177"/>
            <a:stretch>
              <a:fillRect/>
            </a:stretch>
          </p:blipFill>
          <p:spPr bwMode="auto">
            <a:xfrm>
              <a:off x="1791" y="3503"/>
              <a:ext cx="1578" cy="78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82" name="Line 12">
              <a:extLst>
                <a:ext uri="{FF2B5EF4-FFF2-40B4-BE49-F238E27FC236}">
                  <a16:creationId xmlns:a16="http://schemas.microsoft.com/office/drawing/2014/main" id="{543590B3-6F78-4950-B365-EAF1CC8B56D5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2313" y="3497"/>
              <a:ext cx="204" cy="432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>
              <a:spAutoFit/>
            </a:bodyPr>
            <a:lstStyle/>
            <a:p>
              <a:endParaRPr lang="en-US"/>
            </a:p>
          </p:txBody>
        </p:sp>
        <p:sp>
          <p:nvSpPr>
            <p:cNvPr id="83" name="Line 13">
              <a:extLst>
                <a:ext uri="{FF2B5EF4-FFF2-40B4-BE49-F238E27FC236}">
                  <a16:creationId xmlns:a16="http://schemas.microsoft.com/office/drawing/2014/main" id="{174B15B7-D22A-434A-98ED-6F06698F61EC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2562" y="3474"/>
              <a:ext cx="216" cy="432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>
              <a:spAutoFit/>
            </a:bodyPr>
            <a:lstStyle/>
            <a:p>
              <a:endParaRPr lang="en-US"/>
            </a:p>
          </p:txBody>
        </p:sp>
      </p:grpSp>
      <p:grpSp>
        <p:nvGrpSpPr>
          <p:cNvPr id="84" name="Group 83">
            <a:extLst>
              <a:ext uri="{FF2B5EF4-FFF2-40B4-BE49-F238E27FC236}">
                <a16:creationId xmlns:a16="http://schemas.microsoft.com/office/drawing/2014/main" id="{992D70E4-FE14-42AA-B72A-26ADD0152672}"/>
              </a:ext>
            </a:extLst>
          </p:cNvPr>
          <p:cNvGrpSpPr/>
          <p:nvPr/>
        </p:nvGrpSpPr>
        <p:grpSpPr>
          <a:xfrm>
            <a:off x="2987675" y="1902968"/>
            <a:ext cx="5941072" cy="2778458"/>
            <a:chOff x="2348953" y="1061620"/>
            <a:chExt cx="6330950" cy="3494085"/>
          </a:xfrm>
        </p:grpSpPr>
        <p:pic>
          <p:nvPicPr>
            <p:cNvPr id="85" name="Picture 54" descr="large_node">
              <a:extLst>
                <a:ext uri="{FF2B5EF4-FFF2-40B4-BE49-F238E27FC236}">
                  <a16:creationId xmlns:a16="http://schemas.microsoft.com/office/drawing/2014/main" id="{B1599E3F-0B25-404F-9D9A-DD33C15A7DFB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9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390478" y="1061620"/>
              <a:ext cx="3944938" cy="12557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grpSp>
          <p:nvGrpSpPr>
            <p:cNvPr id="86" name="Group 70">
              <a:extLst>
                <a:ext uri="{FF2B5EF4-FFF2-40B4-BE49-F238E27FC236}">
                  <a16:creationId xmlns:a16="http://schemas.microsoft.com/office/drawing/2014/main" id="{BCDFDFB6-15F9-4282-89BB-9EEC1E550EAC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2348953" y="1785519"/>
              <a:ext cx="6330950" cy="2770186"/>
              <a:chOff x="1893" y="1323"/>
              <a:chExt cx="3988" cy="1745"/>
            </a:xfrm>
          </p:grpSpPr>
          <p:grpSp>
            <p:nvGrpSpPr>
              <p:cNvPr id="87" name="Group 55">
                <a:extLst>
                  <a:ext uri="{FF2B5EF4-FFF2-40B4-BE49-F238E27FC236}">
                    <a16:creationId xmlns:a16="http://schemas.microsoft.com/office/drawing/2014/main" id="{C95A3794-057A-4B0C-BF3D-1845C542CD53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893" y="1704"/>
                <a:ext cx="3783" cy="804"/>
                <a:chOff x="558" y="2218"/>
                <a:chExt cx="3824" cy="1142"/>
              </a:xfrm>
            </p:grpSpPr>
            <p:pic>
              <p:nvPicPr>
                <p:cNvPr id="97" name="Picture 56" descr="med_node">
                  <a:extLst>
                    <a:ext uri="{FF2B5EF4-FFF2-40B4-BE49-F238E27FC236}">
                      <a16:creationId xmlns:a16="http://schemas.microsoft.com/office/drawing/2014/main" id="{F9695CAE-2CD0-4B2A-96B1-B1D147972A38}"/>
                    </a:ext>
                  </a:extLst>
                </p:cNvPr>
                <p:cNvPicPr>
                  <a:picLocks noChangeAspect="1" noChangeArrowheads="1"/>
                </p:cNvPicPr>
                <p:nvPr/>
              </p:nvPicPr>
              <p:blipFill>
                <a:blip r:embed="rId10">
                  <a:clrChange>
                    <a:clrFrom>
                      <a:srgbClr val="FFFFFF"/>
                    </a:clrFrom>
                    <a:clrTo>
                      <a:srgbClr val="FFFFFF">
                        <a:alpha val="0"/>
                      </a:srgbClr>
                    </a:clrTo>
                  </a:clrChange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/>
                <a:stretch>
                  <a:fillRect/>
                </a:stretch>
              </p:blipFill>
              <p:spPr bwMode="auto">
                <a:xfrm>
                  <a:off x="1824" y="2218"/>
                  <a:ext cx="2558" cy="1142"/>
                </a:xfrm>
                <a:prstGeom prst="rect">
                  <a:avLst/>
                </a:prstGeom>
                <a:noFill/>
                <a:ln>
                  <a:noFill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</p:pic>
            <p:sp>
              <p:nvSpPr>
                <p:cNvPr id="98" name="Text Box 57">
                  <a:extLst>
                    <a:ext uri="{FF2B5EF4-FFF2-40B4-BE49-F238E27FC236}">
                      <a16:creationId xmlns:a16="http://schemas.microsoft.com/office/drawing/2014/main" id="{F2CBE2C8-DF79-4ED9-AB99-802768E2780A}"/>
                    </a:ext>
                  </a:extLst>
                </p:cNvPr>
                <p:cNvSpPr txBox="1">
                  <a:spLocks noChangeArrowheads="1"/>
                </p:cNvSpPr>
                <p:nvPr/>
              </p:nvSpPr>
              <p:spPr bwMode="auto">
                <a:xfrm>
                  <a:off x="558" y="2228"/>
                  <a:ext cx="117" cy="246"/>
                </a:xfrm>
                <a:prstGeom prst="rect">
                  <a:avLst/>
                </a:prstGeom>
                <a:noFill/>
                <a:ln>
                  <a:noFill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2857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 wrap="none" anchor="ctr">
                  <a:spAutoFit/>
                </a:bodyPr>
                <a:lstStyle>
                  <a:lvl1pPr marL="174625" indent="-174625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1pPr>
                  <a:lvl2pPr marL="742950" indent="-28575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2pPr>
                  <a:lvl3pPr marL="1143000" indent="-22860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3pPr>
                  <a:lvl4pPr marL="1600200" indent="-22860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4pPr>
                  <a:lvl5pPr marL="2057400" indent="-22860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9pPr>
                </a:lstStyle>
                <a:p>
                  <a:pPr algn="ctr"/>
                  <a:endParaRPr lang="en-US" altLang="en-US" baseline="-25000"/>
                </a:p>
              </p:txBody>
            </p:sp>
          </p:grpSp>
          <p:pic>
            <p:nvPicPr>
              <p:cNvPr id="88" name="Picture 58" descr="small_node">
                <a:extLst>
                  <a:ext uri="{FF2B5EF4-FFF2-40B4-BE49-F238E27FC236}">
                    <a16:creationId xmlns:a16="http://schemas.microsoft.com/office/drawing/2014/main" id="{BB2D96E6-8246-430B-BD25-03B05FB304EA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11">
                <a:clrChange>
                  <a:clrFrom>
                    <a:srgbClr val="FFFFFF"/>
                  </a:clrFrom>
                  <a:clrTo>
                    <a:srgbClr val="FFFFFF">
                      <a:alpha val="0"/>
                    </a:srgbClr>
                  </a:clrTo>
                </a:clrChange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430" y="2592"/>
                <a:ext cx="1827" cy="47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grpSp>
            <p:nvGrpSpPr>
              <p:cNvPr id="89" name="Group 59">
                <a:extLst>
                  <a:ext uri="{FF2B5EF4-FFF2-40B4-BE49-F238E27FC236}">
                    <a16:creationId xmlns:a16="http://schemas.microsoft.com/office/drawing/2014/main" id="{88351572-372D-4DD4-BFD3-7C664F46AA09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5002" y="1323"/>
                <a:ext cx="879" cy="297"/>
                <a:chOff x="3746" y="1706"/>
                <a:chExt cx="889" cy="422"/>
              </a:xfrm>
            </p:grpSpPr>
            <mc:AlternateContent xmlns:mc="http://schemas.openxmlformats.org/markup-compatibility/2006" xmlns:a14="http://schemas.microsoft.com/office/drawing/2010/main">
              <mc:Choice Requires="a14">
                <p:sp>
                  <p:nvSpPr>
                    <p:cNvPr id="94" name="Text Box 60">
                      <a:extLst>
                        <a:ext uri="{FF2B5EF4-FFF2-40B4-BE49-F238E27FC236}">
                          <a16:creationId xmlns:a16="http://schemas.microsoft.com/office/drawing/2014/main" id="{6A968619-249A-4F08-9A1A-0A1659EC4811}"/>
                        </a:ext>
                      </a:extLst>
                    </p:cNvPr>
                    <p:cNvSpPr txBox="1">
                      <a:spLocks noChangeArrowheads="1"/>
                    </p:cNvSpPr>
                    <p:nvPr/>
                  </p:nvSpPr>
                  <p:spPr bwMode="auto">
                    <a:xfrm>
                      <a:off x="3746" y="1716"/>
                      <a:ext cx="889" cy="412"/>
                    </a:xfrm>
                    <a:prstGeom prst="rect">
                      <a:avLst/>
                    </a:prstGeom>
                    <a:noFill/>
                    <a:ln>
                      <a:noFill/>
                    </a:ln>
                    <a:extLst>
                      <a:ext uri="{909E8E84-426E-40DD-AFC4-6F175D3DCCD1}">
                        <a14:hiddenFill>
                          <a:solidFill>
                            <a:srgbClr val="FFFFFF"/>
                          </a:solidFill>
                        </a14:hiddenFill>
                      </a:ext>
                      <a:ext uri="{91240B29-F687-4F45-9708-019B960494DF}">
                        <a14:hiddenLine w="12700" algn="ctr">
                          <a:solidFill>
                            <a:srgbClr val="000000"/>
                          </a:solidFill>
                          <a:miter lim="800000"/>
                          <a:headEnd/>
                          <a:tailEnd/>
                        </a14:hiddenLine>
                      </a:ext>
                    </a:extLst>
                  </p:spPr>
                  <p:txBody>
                    <a:bodyPr wrap="square" lIns="90487" tIns="44450" rIns="90487" bIns="44450">
                      <a:spAutoFit/>
                    </a:bodyPr>
                    <a:lstStyle>
                      <a:lvl1pPr>
                        <a:defRPr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</a:defRPr>
                      </a:lvl1pPr>
                      <a:lvl2pPr marL="742950" indent="-285750">
                        <a:defRPr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</a:defRPr>
                      </a:lvl2pPr>
                      <a:lvl3pPr marL="1143000" indent="-228600">
                        <a:defRPr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</a:defRPr>
                      </a:lvl3pPr>
                      <a:lvl4pPr marL="1600200" indent="-228600">
                        <a:defRPr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</a:defRPr>
                      </a:lvl4pPr>
                      <a:lvl5pPr marL="2057400" indent="-228600">
                        <a:defRPr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</a:defRPr>
                      </a:lvl5pPr>
                      <a:lvl6pPr marL="2514600" indent="-228600" eaLnBrk="0" fontAlgn="base" hangingPunct="0">
                        <a:spcBef>
                          <a:spcPct val="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</a:defRPr>
                      </a:lvl6pPr>
                      <a:lvl7pPr marL="2971800" indent="-228600" eaLnBrk="0" fontAlgn="base" hangingPunct="0">
                        <a:spcBef>
                          <a:spcPct val="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</a:defRPr>
                      </a:lvl7pPr>
                      <a:lvl8pPr marL="3429000" indent="-228600" eaLnBrk="0" fontAlgn="base" hangingPunct="0">
                        <a:spcBef>
                          <a:spcPct val="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</a:defRPr>
                      </a:lvl8pPr>
                      <a:lvl9pPr marL="3886200" indent="-228600" eaLnBrk="0" fontAlgn="base" hangingPunct="0">
                        <a:spcBef>
                          <a:spcPct val="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</a:defRPr>
                      </a:lvl9pPr>
                    </a:lstStyle>
                    <a:p>
                      <a14:m>
                        <m:oMath xmlns:m="http://schemas.openxmlformats.org/officeDocument/2006/math">
                          <m:r>
                            <a:rPr lang="en-US" altLang="en-US" b="1" i="1" dirty="0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𝑷</m:t>
                          </m:r>
                          <m:r>
                            <a:rPr lang="en-US" altLang="en-US" i="1" baseline="-25000" dirty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2</m:t>
                          </m:r>
                        </m:oMath>
                      </a14:m>
                      <a:r>
                        <a:rPr lang="en-US" altLang="en-US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          </a:t>
                      </a:r>
                      <a14:m>
                        <m:oMath xmlns:m="http://schemas.openxmlformats.org/officeDocument/2006/math">
                          <m:r>
                            <a:rPr lang="en-US" altLang="en-US" b="1" i="1" dirty="0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𝑹</m:t>
                          </m:r>
                          <m:r>
                            <a:rPr lang="en-US" altLang="en-US" i="1" baseline="-25000" dirty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2</m:t>
                          </m:r>
                        </m:oMath>
                      </a14:m>
                      <a:endParaRPr lang="en-US" altLang="en-US" baseline="30000" dirty="0"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p:txBody>
                </p:sp>
              </mc:Choice>
              <mc:Fallback xmlns="">
                <p:sp>
                  <p:nvSpPr>
                    <p:cNvPr id="94" name="Text Box 60">
                      <a:extLst>
                        <a:ext uri="{FF2B5EF4-FFF2-40B4-BE49-F238E27FC236}">
                          <a16:creationId xmlns:a16="http://schemas.microsoft.com/office/drawing/2014/main" id="{6A968619-249A-4F08-9A1A-0A1659EC4811}"/>
                        </a:ext>
                      </a:extLst>
                    </p:cNvPr>
                    <p:cNvSpPr txBox="1">
                      <a:spLocks noRot="1" noChangeAspect="1" noMove="1" noResize="1" noEditPoints="1" noAdjustHandles="1" noChangeArrowheads="1" noChangeShapeType="1" noTextEdit="1"/>
                    </p:cNvSpPr>
                    <p:nvPr/>
                  </p:nvSpPr>
                  <p:spPr bwMode="auto">
                    <a:xfrm>
                      <a:off x="3746" y="1716"/>
                      <a:ext cx="889" cy="412"/>
                    </a:xfrm>
                    <a:prstGeom prst="rect">
                      <a:avLst/>
                    </a:prstGeom>
                    <a:blipFill>
                      <a:blip r:embed="rId12"/>
                      <a:stretch>
                        <a:fillRect/>
                      </a:stretch>
                    </a:blipFill>
                    <a:ln>
                      <a:noFill/>
                    </a:ln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rgbClr val="FFFFFF"/>
                          </a:solidFill>
                        </a14:hiddenFill>
                      </a:ext>
                      <a:ext uri="{91240B29-F687-4F45-9708-019B960494DF}">
                        <a14:hiddenLine xmlns:a14="http://schemas.microsoft.com/office/drawing/2010/main" w="12700" algn="ctr">
                          <a:solidFill>
                            <a:srgbClr val="000000"/>
                          </a:solidFill>
                          <a:miter lim="800000"/>
                          <a:headEnd/>
                          <a:tailEnd/>
                        </a14:hiddenLine>
                      </a:ext>
                    </a:extLst>
                  </p:spPr>
                  <p:txBody>
                    <a:bodyPr/>
                    <a:lstStyle/>
                    <a:p>
                      <a:r>
                        <a:rPr lang="en-US">
                          <a:noFill/>
                        </a:rPr>
                        <a:t> </a:t>
                      </a:r>
                    </a:p>
                  </p:txBody>
                </p:sp>
              </mc:Fallback>
            </mc:AlternateContent>
            <p:sp>
              <p:nvSpPr>
                <p:cNvPr id="95" name="AutoShape 61">
                  <a:extLst>
                    <a:ext uri="{FF2B5EF4-FFF2-40B4-BE49-F238E27FC236}">
                      <a16:creationId xmlns:a16="http://schemas.microsoft.com/office/drawing/2014/main" id="{688056E0-C52C-4004-B72A-3A7004C94A87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3991" y="1706"/>
                  <a:ext cx="91" cy="250"/>
                </a:xfrm>
                <a:prstGeom prst="upArrow">
                  <a:avLst>
                    <a:gd name="adj1" fmla="val 50000"/>
                    <a:gd name="adj2" fmla="val 68681"/>
                  </a:avLst>
                </a:prstGeom>
                <a:solidFill>
                  <a:srgbClr val="0000FF">
                    <a:alpha val="27058"/>
                  </a:srgbClr>
                </a:solidFill>
                <a:ln w="12700" algn="ctr">
                  <a:solidFill>
                    <a:schemeClr val="tx1"/>
                  </a:solidFill>
                  <a:miter lim="800000"/>
                  <a:headEnd/>
                  <a:tailEnd/>
                </a:ln>
              </p:spPr>
              <p:txBody>
                <a:bodyPr wrap="none" lIns="90487" tIns="44450" rIns="90487" bIns="44450" anchor="ctr"/>
                <a:lstStyle>
                  <a:lvl1pPr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1pPr>
                  <a:lvl2pPr marL="742950" indent="-28575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2pPr>
                  <a:lvl3pPr marL="1143000" indent="-22860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3pPr>
                  <a:lvl4pPr marL="1600200" indent="-22860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4pPr>
                  <a:lvl5pPr marL="2057400" indent="-22860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96" name="AutoShape 62">
                  <a:extLst>
                    <a:ext uri="{FF2B5EF4-FFF2-40B4-BE49-F238E27FC236}">
                      <a16:creationId xmlns:a16="http://schemas.microsoft.com/office/drawing/2014/main" id="{CAED9DE7-DCE1-4C76-A276-F14711DF21E0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 flipV="1">
                  <a:off x="4173" y="1729"/>
                  <a:ext cx="91" cy="250"/>
                </a:xfrm>
                <a:prstGeom prst="upArrow">
                  <a:avLst>
                    <a:gd name="adj1" fmla="val 50000"/>
                    <a:gd name="adj2" fmla="val 68681"/>
                  </a:avLst>
                </a:prstGeom>
                <a:solidFill>
                  <a:srgbClr val="0000FF">
                    <a:alpha val="27058"/>
                  </a:srgbClr>
                </a:solidFill>
                <a:ln w="12700" algn="ctr">
                  <a:solidFill>
                    <a:schemeClr val="tx1"/>
                  </a:solidFill>
                  <a:miter lim="800000"/>
                  <a:headEnd/>
                  <a:tailEnd/>
                </a:ln>
              </p:spPr>
              <p:txBody>
                <a:bodyPr wrap="none" lIns="90487" tIns="44450" rIns="90487" bIns="44450" anchor="ctr"/>
                <a:lstStyle>
                  <a:lvl1pPr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1pPr>
                  <a:lvl2pPr marL="742950" indent="-28575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2pPr>
                  <a:lvl3pPr marL="1143000" indent="-22860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3pPr>
                  <a:lvl4pPr marL="1600200" indent="-22860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4pPr>
                  <a:lvl5pPr marL="2057400" indent="-22860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grpSp>
            <p:nvGrpSpPr>
              <p:cNvPr id="90" name="Group 66">
                <a:extLst>
                  <a:ext uri="{FF2B5EF4-FFF2-40B4-BE49-F238E27FC236}">
                    <a16:creationId xmlns:a16="http://schemas.microsoft.com/office/drawing/2014/main" id="{74321315-4E58-446B-AA34-F5706054B825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5002" y="2212"/>
                <a:ext cx="879" cy="307"/>
                <a:chOff x="3754" y="1706"/>
                <a:chExt cx="889" cy="435"/>
              </a:xfrm>
            </p:grpSpPr>
            <mc:AlternateContent xmlns:mc="http://schemas.openxmlformats.org/markup-compatibility/2006" xmlns:a14="http://schemas.microsoft.com/office/drawing/2010/main">
              <mc:Choice Requires="a14">
                <p:sp>
                  <p:nvSpPr>
                    <p:cNvPr id="91" name="Text Box 67">
                      <a:extLst>
                        <a:ext uri="{FF2B5EF4-FFF2-40B4-BE49-F238E27FC236}">
                          <a16:creationId xmlns:a16="http://schemas.microsoft.com/office/drawing/2014/main" id="{996E1181-92D2-40E3-A199-6B6106E34744}"/>
                        </a:ext>
                      </a:extLst>
                    </p:cNvPr>
                    <p:cNvSpPr txBox="1">
                      <a:spLocks noChangeArrowheads="1"/>
                    </p:cNvSpPr>
                    <p:nvPr/>
                  </p:nvSpPr>
                  <p:spPr bwMode="auto">
                    <a:xfrm>
                      <a:off x="3754" y="1729"/>
                      <a:ext cx="889" cy="412"/>
                    </a:xfrm>
                    <a:prstGeom prst="rect">
                      <a:avLst/>
                    </a:prstGeom>
                    <a:noFill/>
                    <a:ln>
                      <a:noFill/>
                    </a:ln>
                    <a:extLst>
                      <a:ext uri="{909E8E84-426E-40DD-AFC4-6F175D3DCCD1}">
                        <a14:hiddenFill>
                          <a:solidFill>
                            <a:srgbClr val="FFFFFF"/>
                          </a:solidFill>
                        </a14:hiddenFill>
                      </a:ext>
                      <a:ext uri="{91240B29-F687-4F45-9708-019B960494DF}">
                        <a14:hiddenLine w="12700" algn="ctr">
                          <a:solidFill>
                            <a:srgbClr val="000000"/>
                          </a:solidFill>
                          <a:miter lim="800000"/>
                          <a:headEnd/>
                          <a:tailEnd/>
                        </a14:hiddenLine>
                      </a:ext>
                    </a:extLst>
                  </p:spPr>
                  <p:txBody>
                    <a:bodyPr wrap="square" lIns="90487" tIns="44450" rIns="90487" bIns="44450">
                      <a:spAutoFit/>
                    </a:bodyPr>
                    <a:lstStyle>
                      <a:lvl1pPr>
                        <a:defRPr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</a:defRPr>
                      </a:lvl1pPr>
                      <a:lvl2pPr marL="742950" indent="-285750">
                        <a:defRPr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</a:defRPr>
                      </a:lvl2pPr>
                      <a:lvl3pPr marL="1143000" indent="-228600">
                        <a:defRPr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</a:defRPr>
                      </a:lvl3pPr>
                      <a:lvl4pPr marL="1600200" indent="-228600">
                        <a:defRPr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</a:defRPr>
                      </a:lvl4pPr>
                      <a:lvl5pPr marL="2057400" indent="-228600">
                        <a:defRPr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</a:defRPr>
                      </a:lvl5pPr>
                      <a:lvl6pPr marL="2514600" indent="-228600" eaLnBrk="0" fontAlgn="base" hangingPunct="0">
                        <a:spcBef>
                          <a:spcPct val="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</a:defRPr>
                      </a:lvl6pPr>
                      <a:lvl7pPr marL="2971800" indent="-228600" eaLnBrk="0" fontAlgn="base" hangingPunct="0">
                        <a:spcBef>
                          <a:spcPct val="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</a:defRPr>
                      </a:lvl7pPr>
                      <a:lvl8pPr marL="3429000" indent="-228600" eaLnBrk="0" fontAlgn="base" hangingPunct="0">
                        <a:spcBef>
                          <a:spcPct val="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</a:defRPr>
                      </a:lvl8pPr>
                      <a:lvl9pPr marL="3886200" indent="-228600" eaLnBrk="0" fontAlgn="base" hangingPunct="0">
                        <a:spcBef>
                          <a:spcPct val="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</a:defRPr>
                      </a:lvl9pPr>
                    </a:lstStyle>
                    <a:p>
                      <a14:m>
                        <m:oMath xmlns:m="http://schemas.openxmlformats.org/officeDocument/2006/math">
                          <m:r>
                            <a:rPr lang="en-US" altLang="en-US" b="1" i="1" dirty="0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𝑷</m:t>
                          </m:r>
                          <m:r>
                            <a:rPr lang="en-US" altLang="en-US" i="1" baseline="-25000" dirty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1</m:t>
                          </m:r>
                        </m:oMath>
                      </a14:m>
                      <a:r>
                        <a:rPr lang="en-US" altLang="en-US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          </a:t>
                      </a:r>
                      <a14:m>
                        <m:oMath xmlns:m="http://schemas.openxmlformats.org/officeDocument/2006/math">
                          <m:r>
                            <a:rPr lang="en-US" altLang="en-US" b="1" i="1" dirty="0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𝑹</m:t>
                          </m:r>
                          <m:r>
                            <a:rPr lang="en-US" altLang="en-US" i="1" baseline="-25000" dirty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1</m:t>
                          </m:r>
                        </m:oMath>
                      </a14:m>
                      <a:endParaRPr lang="en-US" altLang="en-US" baseline="30000" dirty="0"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p:txBody>
                </p:sp>
              </mc:Choice>
              <mc:Fallback xmlns="">
                <p:sp>
                  <p:nvSpPr>
                    <p:cNvPr id="91" name="Text Box 67">
                      <a:extLst>
                        <a:ext uri="{FF2B5EF4-FFF2-40B4-BE49-F238E27FC236}">
                          <a16:creationId xmlns:a16="http://schemas.microsoft.com/office/drawing/2014/main" id="{996E1181-92D2-40E3-A199-6B6106E34744}"/>
                        </a:ext>
                      </a:extLst>
                    </p:cNvPr>
                    <p:cNvSpPr txBox="1">
                      <a:spLocks noRot="1" noChangeAspect="1" noMove="1" noResize="1" noEditPoints="1" noAdjustHandles="1" noChangeArrowheads="1" noChangeShapeType="1" noTextEdit="1"/>
                    </p:cNvSpPr>
                    <p:nvPr/>
                  </p:nvSpPr>
                  <p:spPr bwMode="auto">
                    <a:xfrm>
                      <a:off x="3754" y="1729"/>
                      <a:ext cx="889" cy="412"/>
                    </a:xfrm>
                    <a:prstGeom prst="rect">
                      <a:avLst/>
                    </a:prstGeom>
                    <a:blipFill>
                      <a:blip r:embed="rId13"/>
                      <a:stretch>
                        <a:fillRect/>
                      </a:stretch>
                    </a:blipFill>
                    <a:ln>
                      <a:noFill/>
                    </a:ln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rgbClr val="FFFFFF"/>
                          </a:solidFill>
                        </a14:hiddenFill>
                      </a:ext>
                      <a:ext uri="{91240B29-F687-4F45-9708-019B960494DF}">
                        <a14:hiddenLine xmlns:a14="http://schemas.microsoft.com/office/drawing/2010/main" w="12700" algn="ctr">
                          <a:solidFill>
                            <a:srgbClr val="000000"/>
                          </a:solidFill>
                          <a:miter lim="800000"/>
                          <a:headEnd/>
                          <a:tailEnd/>
                        </a14:hiddenLine>
                      </a:ext>
                    </a:extLst>
                  </p:spPr>
                  <p:txBody>
                    <a:bodyPr/>
                    <a:lstStyle/>
                    <a:p>
                      <a:r>
                        <a:rPr lang="en-US">
                          <a:noFill/>
                        </a:rPr>
                        <a:t> </a:t>
                      </a:r>
                    </a:p>
                  </p:txBody>
                </p:sp>
              </mc:Fallback>
            </mc:AlternateContent>
            <p:sp>
              <p:nvSpPr>
                <p:cNvPr id="92" name="AutoShape 68">
                  <a:extLst>
                    <a:ext uri="{FF2B5EF4-FFF2-40B4-BE49-F238E27FC236}">
                      <a16:creationId xmlns:a16="http://schemas.microsoft.com/office/drawing/2014/main" id="{5FDBF415-36A0-4E9D-9893-DAD142E99198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3991" y="1706"/>
                  <a:ext cx="91" cy="250"/>
                </a:xfrm>
                <a:prstGeom prst="upArrow">
                  <a:avLst>
                    <a:gd name="adj1" fmla="val 50000"/>
                    <a:gd name="adj2" fmla="val 68681"/>
                  </a:avLst>
                </a:prstGeom>
                <a:solidFill>
                  <a:srgbClr val="0000FF">
                    <a:alpha val="27058"/>
                  </a:srgbClr>
                </a:solidFill>
                <a:ln w="12700" algn="ctr">
                  <a:solidFill>
                    <a:schemeClr val="tx1"/>
                  </a:solidFill>
                  <a:miter lim="800000"/>
                  <a:headEnd/>
                  <a:tailEnd/>
                </a:ln>
              </p:spPr>
              <p:txBody>
                <a:bodyPr wrap="none" lIns="90487" tIns="44450" rIns="90487" bIns="44450" anchor="ctr"/>
                <a:lstStyle>
                  <a:lvl1pPr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1pPr>
                  <a:lvl2pPr marL="742950" indent="-28575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2pPr>
                  <a:lvl3pPr marL="1143000" indent="-22860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3pPr>
                  <a:lvl4pPr marL="1600200" indent="-22860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4pPr>
                  <a:lvl5pPr marL="2057400" indent="-22860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93" name="AutoShape 69">
                  <a:extLst>
                    <a:ext uri="{FF2B5EF4-FFF2-40B4-BE49-F238E27FC236}">
                      <a16:creationId xmlns:a16="http://schemas.microsoft.com/office/drawing/2014/main" id="{190183CA-D139-4A7F-94CB-252FA3DCEA56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 flipV="1">
                  <a:off x="4173" y="1729"/>
                  <a:ext cx="91" cy="250"/>
                </a:xfrm>
                <a:prstGeom prst="upArrow">
                  <a:avLst>
                    <a:gd name="adj1" fmla="val 50000"/>
                    <a:gd name="adj2" fmla="val 68681"/>
                  </a:avLst>
                </a:prstGeom>
                <a:solidFill>
                  <a:srgbClr val="0000FF">
                    <a:alpha val="27058"/>
                  </a:srgbClr>
                </a:solidFill>
                <a:ln w="12700" algn="ctr">
                  <a:solidFill>
                    <a:schemeClr val="tx1"/>
                  </a:solidFill>
                  <a:miter lim="800000"/>
                  <a:headEnd/>
                  <a:tailEnd/>
                </a:ln>
              </p:spPr>
              <p:txBody>
                <a:bodyPr wrap="none" lIns="90487" tIns="44450" rIns="90487" bIns="44450" anchor="ctr"/>
                <a:lstStyle>
                  <a:lvl1pPr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1pPr>
                  <a:lvl2pPr marL="742950" indent="-28575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2pPr>
                  <a:lvl3pPr marL="1143000" indent="-22860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3pPr>
                  <a:lvl4pPr marL="1600200" indent="-22860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4pPr>
                  <a:lvl5pPr marL="2057400" indent="-228600"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</p:grp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EE9AFF28-7312-4F62-B7B0-7C2020E69824}"/>
                  </a:ext>
                </a:extLst>
              </p:cNvPr>
              <p:cNvSpPr txBox="1"/>
              <p:nvPr/>
            </p:nvSpPr>
            <p:spPr>
              <a:xfrm>
                <a:off x="0" y="1755774"/>
                <a:ext cx="4743879" cy="2616101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square" rtlCol="0">
                <a:spAutoFit/>
              </a:bodyPr>
              <a:lstStyle/>
              <a:p>
                <a:pPr algn="ctr"/>
                <a:endParaRPr lang="en-US" sz="4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Create set of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coarse approximations.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Apply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restriction operator </a:t>
                </a:r>
                <a14:m>
                  <m:oMath xmlns:m="http://schemas.openxmlformats.org/officeDocument/2006/math">
                    <m:r>
                      <a:rPr lang="en-US" altLang="en-US" sz="1600" b="1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𝑹</m:t>
                    </m:r>
                    <m:r>
                      <a:rPr lang="en-US" altLang="en-US" sz="1600" b="0" i="1" baseline="-25000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</m:oMath>
                </a14:m>
                <a:r>
                  <a:rPr lang="en-US" sz="16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t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 interpolate from fine to coarse grid. 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Solve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problem on coarse grid.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Apply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prolongation operator</a:t>
                </a:r>
                <a:r>
                  <a:rPr lang="en-US" altLang="en-US" b="1" dirty="0"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alt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𝑷</m:t>
                    </m:r>
                    <m:r>
                      <a:rPr lang="en-US" altLang="en-US" i="1" baseline="-25000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</m:oMath>
                </a14:m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to get back to original (fine) grid.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Smoothers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are applied throughout procedure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to reduce short wavelength errors. </a:t>
                </a:r>
              </a:p>
            </p:txBody>
          </p:sp>
        </mc:Choice>
        <mc:Fallback xmlns="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EE9AFF28-7312-4F62-B7B0-7C2020E6982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0" y="1755774"/>
                <a:ext cx="4743879" cy="2616101"/>
              </a:xfrm>
              <a:prstGeom prst="rect">
                <a:avLst/>
              </a:prstGeom>
              <a:blipFill>
                <a:blip r:embed="rId14"/>
                <a:stretch>
                  <a:fillRect l="-771" r="-386" b="-2797"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7776906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 txBox="1">
            <a:spLocks noChangeArrowheads="1"/>
          </p:cNvSpPr>
          <p:nvPr/>
        </p:nvSpPr>
        <p:spPr>
          <a:xfrm>
            <a:off x="152400" y="80016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</a:rPr>
              <a:t>Scalable Algebraic Multi-Grid (AMG) Preconditioners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262133" y="1556953"/>
                <a:ext cx="3344333" cy="2031325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r>
                  <a:rPr lang="en-US" b="1" dirty="0">
                    <a:latin typeface="Calibri" panose="020F0502020204030204" pitchFamily="34" charset="0"/>
                    <a:sym typeface="Symbol"/>
                  </a:rPr>
                  <a:t>Bad aspect ratios </a:t>
                </a:r>
                <a14:m>
                  <m:oMath xmlns:m="http://schemas.openxmlformats.org/officeDocument/2006/math">
                    <m:r>
                      <a:rPr lang="en-US" dirty="0">
                        <a:latin typeface="Cambria Math"/>
                        <a:sym typeface="Symbol"/>
                      </a:rPr>
                      <m:t>(</m:t>
                    </m:r>
                    <m:r>
                      <a:rPr lang="en-US" i="1" dirty="0">
                        <a:latin typeface="Cambria Math"/>
                        <a:sym typeface="Symbol"/>
                      </a:rPr>
                      <m:t>𝑑</m:t>
                    </m:r>
                    <m:r>
                      <a:rPr lang="en-US" b="1" i="1" dirty="0">
                        <a:latin typeface="Cambria Math"/>
                        <a:sym typeface="Symbol"/>
                      </a:rPr>
                      <m:t>𝒙</m:t>
                    </m:r>
                    <m:r>
                      <a:rPr lang="en-US" i="1" dirty="0">
                        <a:latin typeface="Cambria Math"/>
                        <a:ea typeface="Cambria Math"/>
                        <a:sym typeface="Symbol"/>
                      </a:rPr>
                      <m:t>≫</m:t>
                    </m:r>
                    <m:r>
                      <a:rPr lang="en-US" i="1" dirty="0" err="1">
                        <a:latin typeface="Cambria Math"/>
                        <a:sym typeface="Symbol"/>
                      </a:rPr>
                      <m:t>𝑑</m:t>
                    </m:r>
                    <m:r>
                      <a:rPr lang="en-US" b="0" i="1" dirty="0" smtClean="0">
                        <a:latin typeface="Cambria Math"/>
                        <a:sym typeface="Symbol"/>
                      </a:rPr>
                      <m:t>𝑧</m:t>
                    </m:r>
                    <m:r>
                      <a:rPr lang="en-US" i="1" dirty="0" smtClean="0">
                        <a:latin typeface="Cambria Math"/>
                        <a:sym typeface="Symbol"/>
                      </a:rPr>
                      <m:t>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sym typeface="Symbol"/>
                  </a:rPr>
                  <a:t> ruin classical AMG convergence rates!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relatively small horizontal coupling terms, hard to smooth horizontal errors</a:t>
                </a:r>
              </a:p>
              <a:p>
                <a:r>
                  <a:rPr lang="en-US" dirty="0">
                    <a:latin typeface="Calibri" panose="020F0502020204030204" pitchFamily="34" charset="0"/>
                    <a:sym typeface="Symbol"/>
                  </a:rPr>
                  <a:t>  Solvers (AMG and ILU) must take </a:t>
                </a:r>
                <a:r>
                  <a:rPr lang="en-US" b="1" dirty="0">
                    <a:latin typeface="Calibri" panose="020F0502020204030204" pitchFamily="34" charset="0"/>
                    <a:sym typeface="Symbol"/>
                  </a:rPr>
                  <a:t>aspect ratios</a:t>
                </a: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 into account!</a:t>
                </a: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2133" y="1556953"/>
                <a:ext cx="3344333" cy="2031325"/>
              </a:xfrm>
              <a:prstGeom prst="rect">
                <a:avLst/>
              </a:prstGeom>
              <a:blipFill>
                <a:blip r:embed="rId2"/>
                <a:stretch>
                  <a:fillRect l="-1270" t="-1190" r="-1633" b="-3274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9" name="Picture 2" descr="ML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51672" y="5405920"/>
            <a:ext cx="595689" cy="7658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" name="Picture 20" descr="trilinos_over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72713" y="5435117"/>
            <a:ext cx="1265933" cy="707495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5" name="Picture 24" descr="Lion:private:var:folders:h0:q6x8sxtn3zz1mzzdgjjy2khc000n18:T:TemporaryItems:tobi1.png"/>
          <p:cNvPicPr/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168" t="4985" r="10447" b="5272"/>
          <a:stretch/>
        </p:blipFill>
        <p:spPr bwMode="auto">
          <a:xfrm>
            <a:off x="3810000" y="1295400"/>
            <a:ext cx="4220562" cy="3844592"/>
          </a:xfrm>
          <a:prstGeom prst="rect">
            <a:avLst/>
          </a:prstGeom>
          <a:noFill/>
          <a:ln>
            <a:solidFill>
              <a:srgbClr val="618FFD"/>
            </a:solidFill>
          </a:ln>
        </p:spPr>
      </p:pic>
      <p:sp>
        <p:nvSpPr>
          <p:cNvPr id="5" name="TextBox 4"/>
          <p:cNvSpPr txBox="1"/>
          <p:nvPr/>
        </p:nvSpPr>
        <p:spPr>
          <a:xfrm>
            <a:off x="498118" y="3919153"/>
            <a:ext cx="3184548" cy="1200329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lvl="0" algn="ctr"/>
            <a:r>
              <a:rPr lang="en-US" dirty="0">
                <a:solidFill>
                  <a:srgbClr val="000000"/>
                </a:solidFill>
                <a:latin typeface="Calibri"/>
              </a:rPr>
              <a:t>We developed a </a:t>
            </a:r>
            <a:r>
              <a:rPr lang="en-US" b="1" dirty="0">
                <a:solidFill>
                  <a:srgbClr val="000000"/>
                </a:solidFill>
                <a:latin typeface="Calibri"/>
              </a:rPr>
              <a:t>new AMG solver </a:t>
            </a:r>
            <a:r>
              <a:rPr lang="en-US" dirty="0">
                <a:solidFill>
                  <a:srgbClr val="000000"/>
                </a:solidFill>
                <a:latin typeface="Calibri"/>
              </a:rPr>
              <a:t>based on aggressive </a:t>
            </a:r>
            <a:r>
              <a:rPr lang="en-US" b="1" dirty="0">
                <a:solidFill>
                  <a:srgbClr val="000000"/>
                </a:solidFill>
                <a:latin typeface="Calibri"/>
              </a:rPr>
              <a:t>semi-coarsening </a:t>
            </a:r>
            <a:r>
              <a:rPr lang="en-US" dirty="0">
                <a:solidFill>
                  <a:srgbClr val="000000"/>
                </a:solidFill>
                <a:latin typeface="Calibri"/>
              </a:rPr>
              <a:t>(available in </a:t>
            </a:r>
            <a:r>
              <a:rPr lang="en-US" i="1" dirty="0">
                <a:solidFill>
                  <a:srgbClr val="000000"/>
                </a:solidFill>
                <a:latin typeface="Calibri"/>
              </a:rPr>
              <a:t>ML/</a:t>
            </a:r>
            <a:r>
              <a:rPr lang="en-US" i="1" dirty="0" err="1">
                <a:solidFill>
                  <a:srgbClr val="000000"/>
                </a:solidFill>
                <a:latin typeface="Calibri"/>
              </a:rPr>
              <a:t>MueLu</a:t>
            </a:r>
            <a:r>
              <a:rPr lang="en-US" dirty="0">
                <a:solidFill>
                  <a:srgbClr val="000000"/>
                </a:solidFill>
                <a:latin typeface="Calibri"/>
              </a:rPr>
              <a:t> packages of </a:t>
            </a:r>
            <a:r>
              <a:rPr lang="en-US" i="1" dirty="0" err="1">
                <a:solidFill>
                  <a:srgbClr val="000000"/>
                </a:solidFill>
                <a:latin typeface="Calibri"/>
              </a:rPr>
              <a:t>Trilinos</a:t>
            </a:r>
            <a:r>
              <a:rPr lang="en-US" dirty="0">
                <a:solidFill>
                  <a:srgbClr val="000000"/>
                </a:solidFill>
                <a:latin typeface="Calibri"/>
              </a:rPr>
              <a:t>)</a:t>
            </a:r>
            <a:endParaRPr lang="en-US" dirty="0"/>
          </a:p>
        </p:txBody>
      </p:sp>
      <p:sp>
        <p:nvSpPr>
          <p:cNvPr id="11" name="TextBox 10"/>
          <p:cNvSpPr txBox="1"/>
          <p:nvPr/>
        </p:nvSpPr>
        <p:spPr>
          <a:xfrm>
            <a:off x="8053414" y="1937953"/>
            <a:ext cx="116678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dirty="0">
                <a:latin typeface="Calibri" panose="020F0502020204030204" pitchFamily="34" charset="0"/>
              </a:rPr>
              <a:t>Algebraic Structured MG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8061260" y="3793066"/>
            <a:ext cx="100654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dirty="0">
                <a:latin typeface="Calibri" panose="020F0502020204030204" pitchFamily="34" charset="0"/>
              </a:rPr>
              <a:t>Unstructured AMG </a:t>
            </a:r>
          </a:p>
        </p:txBody>
      </p:sp>
      <p:sp>
        <p:nvSpPr>
          <p:cNvPr id="13" name="Curved Left Arrow 12"/>
          <p:cNvSpPr/>
          <p:nvPr/>
        </p:nvSpPr>
        <p:spPr>
          <a:xfrm>
            <a:off x="7949866" y="2090353"/>
            <a:ext cx="205979" cy="408953"/>
          </a:xfrm>
          <a:prstGeom prst="curvedLef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4" name="Curved Left Arrow 13"/>
          <p:cNvSpPr/>
          <p:nvPr/>
        </p:nvSpPr>
        <p:spPr>
          <a:xfrm>
            <a:off x="7949866" y="2947663"/>
            <a:ext cx="205979" cy="408953"/>
          </a:xfrm>
          <a:prstGeom prst="curvedLef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5" name="Curved Left Arrow 14"/>
          <p:cNvSpPr/>
          <p:nvPr/>
        </p:nvSpPr>
        <p:spPr>
          <a:xfrm>
            <a:off x="7896287" y="3919153"/>
            <a:ext cx="205979" cy="408953"/>
          </a:xfrm>
          <a:prstGeom prst="curvedLef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8053414" y="2795263"/>
            <a:ext cx="116678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dirty="0">
                <a:latin typeface="Calibri" panose="020F0502020204030204" pitchFamily="34" charset="0"/>
              </a:rPr>
              <a:t>Algebraic Structured MG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498118" y="5450357"/>
            <a:ext cx="3263724" cy="58477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See (Tezaur </a:t>
            </a:r>
            <a:r>
              <a:rPr lang="en-US" sz="1600" i="1" dirty="0">
                <a:latin typeface="Calibri" panose="020F0502020204030204" pitchFamily="34" charset="0"/>
              </a:rPr>
              <a:t>et al.,</a:t>
            </a:r>
            <a:r>
              <a:rPr lang="en-US" sz="1600" dirty="0">
                <a:latin typeface="Calibri" panose="020F0502020204030204" pitchFamily="34" charset="0"/>
              </a:rPr>
              <a:t> 2015),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 (</a:t>
            </a:r>
            <a:r>
              <a:rPr lang="en-US" sz="1600" dirty="0" err="1">
                <a:latin typeface="Calibri" panose="020F0502020204030204" pitchFamily="34" charset="0"/>
              </a:rPr>
              <a:t>Tuminaro</a:t>
            </a:r>
            <a:r>
              <a:rPr lang="en-US" sz="1600" dirty="0">
                <a:latin typeface="Calibri" panose="020F0502020204030204" pitchFamily="34" charset="0"/>
              </a:rPr>
              <a:t> </a:t>
            </a:r>
            <a:r>
              <a:rPr lang="en-US" sz="1600" i="1" dirty="0">
                <a:latin typeface="Calibri" panose="020F0502020204030204" pitchFamily="34" charset="0"/>
              </a:rPr>
              <a:t>et al., </a:t>
            </a:r>
            <a:r>
              <a:rPr lang="en-US" sz="1600" dirty="0">
                <a:latin typeface="Calibri" panose="020F0502020204030204" pitchFamily="34" charset="0"/>
              </a:rPr>
              <a:t>2016).</a:t>
            </a:r>
          </a:p>
        </p:txBody>
      </p:sp>
      <p:pic>
        <p:nvPicPr>
          <p:cNvPr id="21" name="Picture 20">
            <a:extLst>
              <a:ext uri="{FF2B5EF4-FFF2-40B4-BE49-F238E27FC236}">
                <a16:creationId xmlns:a16="http://schemas.microsoft.com/office/drawing/2014/main" id="{A4DD5343-6C7A-4733-B023-C417A668BF8E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827" y="5465008"/>
            <a:ext cx="841694" cy="6477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426333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52400" y="152400"/>
            <a:ext cx="8991600" cy="1018059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</a:rPr>
              <a:t>Greenland Controlled Weak Scalability Study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/>
              <p:cNvSpPr txBox="1"/>
              <p:nvPr/>
            </p:nvSpPr>
            <p:spPr>
              <a:xfrm>
                <a:off x="5334000" y="1447800"/>
                <a:ext cx="3581400" cy="4493538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</a:rPr>
                  <a:t>Weak scaling study with fixed dataset, 4 mesh bisections.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</a:rPr>
                  <a:t>~70-80K </a:t>
                </a:r>
                <a:r>
                  <a:rPr lang="en-US" dirty="0" err="1">
                    <a:latin typeface="Calibri" panose="020F0502020204030204" pitchFamily="34" charset="0"/>
                  </a:rPr>
                  <a:t>dofs</a:t>
                </a:r>
                <a:r>
                  <a:rPr lang="en-US" dirty="0">
                    <a:latin typeface="Calibri" panose="020F0502020204030204" pitchFamily="34" charset="0"/>
                  </a:rPr>
                  <a:t>/core.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</a:rPr>
                  <a:t>Conjugate Gradient (CG)</a:t>
                </a:r>
                <a:r>
                  <a:rPr lang="en-US" dirty="0">
                    <a:latin typeface="Calibri" panose="020F0502020204030204" pitchFamily="34" charset="0"/>
                  </a:rPr>
                  <a:t> </a:t>
                </a:r>
                <a:r>
                  <a:rPr lang="en-US" b="1" i="1" dirty="0">
                    <a:latin typeface="Calibri" panose="020F0502020204030204" pitchFamily="34" charset="0"/>
                  </a:rPr>
                  <a:t>iterative method </a:t>
                </a:r>
                <a:r>
                  <a:rPr lang="en-US" dirty="0">
                    <a:latin typeface="Calibri" panose="020F0502020204030204" pitchFamily="34" charset="0"/>
                  </a:rPr>
                  <a:t>for linear solves (faster convergence than GMRES).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</a:rPr>
                  <a:t>New AMG preconditioner </a:t>
                </a:r>
                <a:r>
                  <a:rPr lang="en-US" dirty="0">
                    <a:latin typeface="Calibri" panose="020F0502020204030204" pitchFamily="34" charset="0"/>
                  </a:rPr>
                  <a:t>developed by R. </a:t>
                </a:r>
                <a:r>
                  <a:rPr lang="en-US" dirty="0" err="1">
                    <a:latin typeface="Calibri" panose="020F0502020204030204" pitchFamily="34" charset="0"/>
                  </a:rPr>
                  <a:t>Tuminaro</a:t>
                </a:r>
                <a:r>
                  <a:rPr lang="en-US" dirty="0">
                    <a:latin typeface="Calibri" panose="020F0502020204030204" pitchFamily="34" charset="0"/>
                  </a:rPr>
                  <a:t> based on </a:t>
                </a:r>
                <a:r>
                  <a:rPr lang="en-US" b="1" i="1" dirty="0">
                    <a:latin typeface="Calibri" panose="020F0502020204030204" pitchFamily="34" charset="0"/>
                  </a:rPr>
                  <a:t>semi-coarsening</a:t>
                </a:r>
                <a:r>
                  <a:rPr lang="en-US" dirty="0">
                    <a:latin typeface="Calibri" panose="020F0502020204030204" pitchFamily="34" charset="0"/>
                  </a:rPr>
                  <a:t> (coarsening in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𝑧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</a:rPr>
                  <a:t>-direction only).</a:t>
                </a:r>
                <a:r>
                  <a:rPr lang="en-US" b="1" i="1" dirty="0">
                    <a:latin typeface="Calibri" panose="020F0502020204030204" pitchFamily="34" charset="0"/>
                  </a:rPr>
                  <a:t>  </a:t>
                </a:r>
                <a:endParaRPr lang="en-US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</a:rPr>
                  <a:t>Significant improvement </a:t>
                </a:r>
                <a:r>
                  <a:rPr lang="en-US" dirty="0">
                    <a:latin typeface="Calibri" panose="020F0502020204030204" pitchFamily="34" charset="0"/>
                  </a:rPr>
                  <a:t>in scalability with new AMG preconditioner over ILU preconditioner! </a:t>
                </a:r>
              </a:p>
            </p:txBody>
          </p:sp>
        </mc:Choice>
        <mc:Fallback xmlns="">
          <p:sp>
            <p:nvSpPr>
              <p:cNvPr id="8" name="TextBox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34000" y="1447800"/>
                <a:ext cx="3581400" cy="4493538"/>
              </a:xfrm>
              <a:prstGeom prst="rect">
                <a:avLst/>
              </a:prstGeom>
              <a:blipFill>
                <a:blip r:embed="rId2"/>
                <a:stretch>
                  <a:fillRect l="-1020" t="-814" r="-2381" b="-108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TextBox 8"/>
          <p:cNvSpPr txBox="1"/>
          <p:nvPr/>
        </p:nvSpPr>
        <p:spPr>
          <a:xfrm>
            <a:off x="202543" y="5037118"/>
            <a:ext cx="1576113" cy="1077218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4 cores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334K </a:t>
            </a:r>
            <a:r>
              <a:rPr lang="en-US" sz="1600" dirty="0" err="1">
                <a:latin typeface="Calibri" panose="020F0502020204030204" pitchFamily="34" charset="0"/>
              </a:rPr>
              <a:t>dofs</a:t>
            </a:r>
            <a:endParaRPr lang="en-US" sz="1600" dirty="0">
              <a:latin typeface="Calibri" panose="020F0502020204030204" pitchFamily="34" charset="0"/>
            </a:endParaRP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8 km Greenland, 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5 vertical layers</a:t>
            </a:r>
          </a:p>
        </p:txBody>
      </p:sp>
      <p:cxnSp>
        <p:nvCxnSpPr>
          <p:cNvPr id="11" name="Straight Arrow Connector 10"/>
          <p:cNvCxnSpPr>
            <a:stCxn id="9" idx="3"/>
            <a:endCxn id="10" idx="1"/>
          </p:cNvCxnSpPr>
          <p:nvPr/>
        </p:nvCxnSpPr>
        <p:spPr>
          <a:xfrm>
            <a:off x="1778656" y="5575727"/>
            <a:ext cx="1878944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1981200" y="5605761"/>
                <a:ext cx="1066800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sz="1400" i="1" smtClean="0">
                        <a:latin typeface="Cambria Math"/>
                        <a:ea typeface="Cambria Math"/>
                      </a:rPr>
                      <m:t>×</m:t>
                    </m:r>
                    <m:r>
                      <a:rPr lang="en-US" sz="1400" b="0" i="1" smtClean="0">
                        <a:latin typeface="Cambria Math"/>
                        <a:ea typeface="Cambria Math"/>
                      </a:rPr>
                      <m:t>8</m:t>
                    </m:r>
                    <m:r>
                      <a:rPr lang="en-US" sz="1400" b="0" i="1" baseline="30000" smtClean="0">
                        <a:latin typeface="Cambria Math"/>
                        <a:ea typeface="Cambria Math"/>
                      </a:rPr>
                      <m:t>4</m:t>
                    </m:r>
                  </m:oMath>
                </a14:m>
                <a:r>
                  <a:rPr lang="en-US" sz="1400" dirty="0">
                    <a:latin typeface="Calibri" panose="020F0502020204030204" pitchFamily="34" charset="0"/>
                  </a:rPr>
                  <a:t> </a:t>
                </a:r>
              </a:p>
              <a:p>
                <a:pPr algn="ctr"/>
                <a:r>
                  <a:rPr lang="en-US" sz="1400" dirty="0">
                    <a:latin typeface="Calibri" panose="020F0502020204030204" pitchFamily="34" charset="0"/>
                  </a:rPr>
                  <a:t>scale up</a:t>
                </a:r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81200" y="5605761"/>
                <a:ext cx="1066800" cy="523220"/>
              </a:xfrm>
              <a:prstGeom prst="rect">
                <a:avLst/>
              </a:prstGeom>
              <a:blipFill>
                <a:blip r:embed="rId3"/>
                <a:stretch>
                  <a:fillRect b="-1176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4" name="Picture 1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143" y="1219200"/>
            <a:ext cx="4558109" cy="3418582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3657600" y="5037118"/>
            <a:ext cx="1721506" cy="1077218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16,384 cores</a:t>
            </a:r>
          </a:p>
          <a:p>
            <a:pPr algn="ctr"/>
            <a:r>
              <a:rPr lang="en-US" sz="1600" b="1" dirty="0">
                <a:latin typeface="Calibri" panose="020F0502020204030204" pitchFamily="34" charset="0"/>
              </a:rPr>
              <a:t>1.12B </a:t>
            </a:r>
            <a:r>
              <a:rPr lang="en-US" sz="1600" b="1" dirty="0" err="1">
                <a:latin typeface="Calibri" panose="020F0502020204030204" pitchFamily="34" charset="0"/>
              </a:rPr>
              <a:t>dofs</a:t>
            </a:r>
            <a:r>
              <a:rPr lang="en-US" sz="1600" b="1" dirty="0">
                <a:latin typeface="Calibri" panose="020F0502020204030204" pitchFamily="34" charset="0"/>
              </a:rPr>
              <a:t>(!)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0.5 km Greenland, 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80 vertical layers</a:t>
            </a:r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20013" y="1048631"/>
            <a:ext cx="1413987" cy="9214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73415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52400" y="152400"/>
            <a:ext cx="8991600" cy="1018059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</a:rPr>
              <a:t>Greenland Controlled Weak Scalability Study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/>
              <p:cNvSpPr txBox="1"/>
              <p:nvPr/>
            </p:nvSpPr>
            <p:spPr>
              <a:xfrm>
                <a:off x="5334000" y="1447800"/>
                <a:ext cx="3581400" cy="4493538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</a:rPr>
                  <a:t>Weak scaling study with fixed dataset, 4 mesh bisections.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</a:rPr>
                  <a:t>~70-80K </a:t>
                </a:r>
                <a:r>
                  <a:rPr lang="en-US" dirty="0" err="1">
                    <a:latin typeface="Calibri" panose="020F0502020204030204" pitchFamily="34" charset="0"/>
                  </a:rPr>
                  <a:t>dofs</a:t>
                </a:r>
                <a:r>
                  <a:rPr lang="en-US" dirty="0">
                    <a:latin typeface="Calibri" panose="020F0502020204030204" pitchFamily="34" charset="0"/>
                  </a:rPr>
                  <a:t>/core.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</a:rPr>
                  <a:t>Conjugate Gradient (CG)</a:t>
                </a:r>
                <a:r>
                  <a:rPr lang="en-US" dirty="0">
                    <a:latin typeface="Calibri" panose="020F0502020204030204" pitchFamily="34" charset="0"/>
                  </a:rPr>
                  <a:t> </a:t>
                </a:r>
                <a:r>
                  <a:rPr lang="en-US" b="1" i="1" dirty="0">
                    <a:latin typeface="Calibri" panose="020F0502020204030204" pitchFamily="34" charset="0"/>
                  </a:rPr>
                  <a:t>iterative method </a:t>
                </a:r>
                <a:r>
                  <a:rPr lang="en-US" dirty="0">
                    <a:latin typeface="Calibri" panose="020F0502020204030204" pitchFamily="34" charset="0"/>
                  </a:rPr>
                  <a:t>for linear solves (faster convergence than GMRES).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</a:rPr>
                  <a:t>New AMG preconditioner </a:t>
                </a:r>
                <a:r>
                  <a:rPr lang="en-US" dirty="0">
                    <a:latin typeface="Calibri" panose="020F0502020204030204" pitchFamily="34" charset="0"/>
                  </a:rPr>
                  <a:t>developed by R. </a:t>
                </a:r>
                <a:r>
                  <a:rPr lang="en-US" dirty="0" err="1">
                    <a:latin typeface="Calibri" panose="020F0502020204030204" pitchFamily="34" charset="0"/>
                  </a:rPr>
                  <a:t>Tuminaro</a:t>
                </a:r>
                <a:r>
                  <a:rPr lang="en-US" dirty="0">
                    <a:latin typeface="Calibri" panose="020F0502020204030204" pitchFamily="34" charset="0"/>
                  </a:rPr>
                  <a:t> based on </a:t>
                </a:r>
                <a:r>
                  <a:rPr lang="en-US" b="1" i="1" dirty="0">
                    <a:latin typeface="Calibri" panose="020F0502020204030204" pitchFamily="34" charset="0"/>
                  </a:rPr>
                  <a:t>semi-coarsening</a:t>
                </a:r>
                <a:r>
                  <a:rPr lang="en-US" dirty="0">
                    <a:latin typeface="Calibri" panose="020F0502020204030204" pitchFamily="34" charset="0"/>
                  </a:rPr>
                  <a:t> (coarsening in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𝑧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</a:rPr>
                  <a:t>-direction only).</a:t>
                </a:r>
                <a:r>
                  <a:rPr lang="en-US" b="1" i="1" dirty="0">
                    <a:latin typeface="Calibri" panose="020F0502020204030204" pitchFamily="34" charset="0"/>
                  </a:rPr>
                  <a:t>  </a:t>
                </a:r>
                <a:endParaRPr lang="en-US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</a:rPr>
                  <a:t>Significant improvement </a:t>
                </a:r>
                <a:r>
                  <a:rPr lang="en-US" dirty="0">
                    <a:latin typeface="Calibri" panose="020F0502020204030204" pitchFamily="34" charset="0"/>
                  </a:rPr>
                  <a:t>in scalability with new AMG preconditioner over ILU preconditioner! </a:t>
                </a:r>
              </a:p>
            </p:txBody>
          </p:sp>
        </mc:Choice>
        <mc:Fallback xmlns="">
          <p:sp>
            <p:nvSpPr>
              <p:cNvPr id="8" name="TextBox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34000" y="1447800"/>
                <a:ext cx="3581400" cy="4493538"/>
              </a:xfrm>
              <a:prstGeom prst="rect">
                <a:avLst/>
              </a:prstGeom>
              <a:blipFill>
                <a:blip r:embed="rId2"/>
                <a:stretch>
                  <a:fillRect l="-1020" t="-814" r="-2381" b="-108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TextBox 8"/>
          <p:cNvSpPr txBox="1"/>
          <p:nvPr/>
        </p:nvSpPr>
        <p:spPr>
          <a:xfrm>
            <a:off x="202543" y="5037118"/>
            <a:ext cx="1576113" cy="1077218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4 cores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334K </a:t>
            </a:r>
            <a:r>
              <a:rPr lang="en-US" sz="1600" dirty="0" err="1">
                <a:latin typeface="Calibri" panose="020F0502020204030204" pitchFamily="34" charset="0"/>
              </a:rPr>
              <a:t>dofs</a:t>
            </a:r>
            <a:endParaRPr lang="en-US" sz="1600" dirty="0">
              <a:latin typeface="Calibri" panose="020F0502020204030204" pitchFamily="34" charset="0"/>
            </a:endParaRP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8 km Greenland, 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5 vertical layers</a:t>
            </a:r>
          </a:p>
        </p:txBody>
      </p:sp>
      <p:cxnSp>
        <p:nvCxnSpPr>
          <p:cNvPr id="11" name="Straight Arrow Connector 10"/>
          <p:cNvCxnSpPr>
            <a:stCxn id="9" idx="3"/>
            <a:endCxn id="10" idx="1"/>
          </p:cNvCxnSpPr>
          <p:nvPr/>
        </p:nvCxnSpPr>
        <p:spPr>
          <a:xfrm>
            <a:off x="1778656" y="5575727"/>
            <a:ext cx="1878944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1981200" y="5605761"/>
                <a:ext cx="1066800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sz="1400" i="1" smtClean="0">
                        <a:latin typeface="Cambria Math"/>
                        <a:ea typeface="Cambria Math"/>
                      </a:rPr>
                      <m:t>×</m:t>
                    </m:r>
                    <m:r>
                      <a:rPr lang="en-US" sz="1400" b="0" i="1" smtClean="0">
                        <a:latin typeface="Cambria Math"/>
                        <a:ea typeface="Cambria Math"/>
                      </a:rPr>
                      <m:t>8</m:t>
                    </m:r>
                    <m:r>
                      <a:rPr lang="en-US" sz="1400" b="0" i="1" baseline="30000" smtClean="0">
                        <a:latin typeface="Cambria Math"/>
                        <a:ea typeface="Cambria Math"/>
                      </a:rPr>
                      <m:t>4</m:t>
                    </m:r>
                  </m:oMath>
                </a14:m>
                <a:r>
                  <a:rPr lang="en-US" sz="1400" dirty="0">
                    <a:latin typeface="Calibri" panose="020F0502020204030204" pitchFamily="34" charset="0"/>
                  </a:rPr>
                  <a:t> </a:t>
                </a:r>
              </a:p>
              <a:p>
                <a:pPr algn="ctr"/>
                <a:r>
                  <a:rPr lang="en-US" sz="1400" dirty="0">
                    <a:latin typeface="Calibri" panose="020F0502020204030204" pitchFamily="34" charset="0"/>
                  </a:rPr>
                  <a:t>scale up</a:t>
                </a:r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81200" y="5605761"/>
                <a:ext cx="1066800" cy="523220"/>
              </a:xfrm>
              <a:prstGeom prst="rect">
                <a:avLst/>
              </a:prstGeom>
              <a:blipFill>
                <a:blip r:embed="rId3"/>
                <a:stretch>
                  <a:fillRect b="-1176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4" name="Picture 1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143" y="1219200"/>
            <a:ext cx="4558109" cy="3418582"/>
          </a:xfrm>
          <a:prstGeom prst="rect">
            <a:avLst/>
          </a:prstGeom>
        </p:spPr>
      </p:pic>
      <p:pic>
        <p:nvPicPr>
          <p:cNvPr id="13" name="Picture 12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45656" y="1283732"/>
            <a:ext cx="4537250" cy="3402938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3657600" y="5037118"/>
            <a:ext cx="1721506" cy="1077218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16,384 cores</a:t>
            </a:r>
          </a:p>
          <a:p>
            <a:pPr algn="ctr"/>
            <a:r>
              <a:rPr lang="en-US" sz="1600" b="1" dirty="0">
                <a:latin typeface="Calibri" panose="020F0502020204030204" pitchFamily="34" charset="0"/>
              </a:rPr>
              <a:t>1.12B </a:t>
            </a:r>
            <a:r>
              <a:rPr lang="en-US" sz="1600" b="1" dirty="0" err="1">
                <a:latin typeface="Calibri" panose="020F0502020204030204" pitchFamily="34" charset="0"/>
              </a:rPr>
              <a:t>dofs</a:t>
            </a:r>
            <a:r>
              <a:rPr lang="en-US" sz="1600" b="1" dirty="0">
                <a:latin typeface="Calibri" panose="020F0502020204030204" pitchFamily="34" charset="0"/>
              </a:rPr>
              <a:t>(!)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0.5 km Greenland, 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80 vertical layers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990600" y="838200"/>
            <a:ext cx="3074056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</a:rPr>
              <a:t>New AMG preconditioner preconditioner</a:t>
            </a:r>
          </a:p>
        </p:txBody>
      </p:sp>
      <p:sp>
        <p:nvSpPr>
          <p:cNvPr id="16" name="TextBox 15"/>
          <p:cNvSpPr txBox="1"/>
          <p:nvPr/>
        </p:nvSpPr>
        <p:spPr>
          <a:xfrm>
            <a:off x="5116252" y="1078468"/>
            <a:ext cx="3570548" cy="430887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</a:rPr>
              <a:t>ILU preconditioner</a:t>
            </a:r>
          </a:p>
          <a:p>
            <a:pPr algn="ctr"/>
            <a:endParaRPr lang="en-US" sz="400" b="1" dirty="0">
              <a:latin typeface="Calibri" panose="020F0502020204030204" pitchFamily="34" charset="0"/>
            </a:endParaRPr>
          </a:p>
        </p:txBody>
      </p:sp>
      <p:sp>
        <p:nvSpPr>
          <p:cNvPr id="2" name="AutoShape 2" descr="Image result for hopper nersc"/>
          <p:cNvSpPr>
            <a:spLocks noChangeAspect="1" noChangeArrowheads="1"/>
          </p:cNvSpPr>
          <p:nvPr/>
        </p:nvSpPr>
        <p:spPr bwMode="auto">
          <a:xfrm>
            <a:off x="155575" y="-846138"/>
            <a:ext cx="2600325" cy="17621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20013" y="1048631"/>
            <a:ext cx="1413987" cy="9214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316508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5985841" y="2922736"/>
            <a:ext cx="3095076" cy="2479260"/>
            <a:chOff x="5896523" y="1838699"/>
            <a:chExt cx="3628477" cy="2623367"/>
          </a:xfrm>
        </p:grpSpPr>
        <p:pic>
          <p:nvPicPr>
            <p:cNvPr id="26" name="Picture 25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896523" y="1838699"/>
              <a:ext cx="3247477" cy="2362200"/>
            </a:xfrm>
            <a:prstGeom prst="rect">
              <a:avLst/>
            </a:prstGeom>
          </p:spPr>
        </p:pic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7" name="TextBox 26"/>
                <p:cNvSpPr txBox="1"/>
                <p:nvPr/>
              </p:nvSpPr>
              <p:spPr>
                <a:xfrm>
                  <a:off x="6477001" y="3929940"/>
                  <a:ext cx="2209800" cy="53212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marL="0" lvl="1"/>
                  <a:r>
                    <a:rPr lang="en-US" sz="1300" dirty="0">
                      <a:solidFill>
                        <a:schemeClr val="bg1"/>
                      </a:solidFill>
                      <a:latin typeface="Calibri" panose="020F0502020204030204" pitchFamily="34" charset="0"/>
                      <a:cs typeface="Calibri" panose="020F0502020204030204" pitchFamily="34" charset="0"/>
                    </a:rPr>
                    <a:t>Basal boundary  </a:t>
                  </a:r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l-GR" sz="1400" i="1">
                          <a:solidFill>
                            <a:schemeClr val="bg1"/>
                          </a:solidFill>
                          <a:latin typeface="Cambria Math"/>
                          <a:ea typeface="Cambria Math"/>
                        </a:rPr>
                        <m:t>Γ</m:t>
                      </m:r>
                      <m:r>
                        <a:rPr lang="el-GR" i="1" baseline="-25000" smtClean="0">
                          <a:solidFill>
                            <a:schemeClr val="bg1"/>
                          </a:solidFill>
                          <a:latin typeface="Cambria Math"/>
                          <a:ea typeface="Cambria Math"/>
                        </a:rPr>
                        <m:t>𝛽</m:t>
                      </m:r>
                    </m:oMath>
                  </a14:m>
                  <a:endParaRPr lang="en-US" i="1" baseline="-25000" dirty="0">
                    <a:latin typeface="Calibri" panose="020F0502020204030204" pitchFamily="34" charset="0"/>
                    <a:cs typeface="Calibri" panose="020F0502020204030204" pitchFamily="34" charset="0"/>
                  </a:endParaRPr>
                </a:p>
                <a:p>
                  <a:r>
                    <a:rPr lang="en-US" sz="1300" dirty="0">
                      <a:solidFill>
                        <a:schemeClr val="bg1"/>
                      </a:solidFill>
                      <a:latin typeface="Calibri" panose="020F0502020204030204" pitchFamily="34" charset="0"/>
                      <a:cs typeface="Calibri" panose="020F0502020204030204" pitchFamily="34" charset="0"/>
                    </a:rPr>
                    <a:t>)</a:t>
                  </a:r>
                </a:p>
              </p:txBody>
            </p:sp>
          </mc:Choice>
          <mc:Fallback xmlns="">
            <p:sp>
              <p:nvSpPr>
                <p:cNvPr id="27" name="TextBox 26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477001" y="3929940"/>
                  <a:ext cx="2209800" cy="532126"/>
                </a:xfrm>
                <a:prstGeom prst="rect">
                  <a:avLst/>
                </a:prstGeom>
                <a:blipFill>
                  <a:blip r:embed="rId4"/>
                  <a:stretch>
                    <a:fillRect l="-324" b="-1097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8" name="TextBox 27"/>
                <p:cNvSpPr txBox="1"/>
                <p:nvPr/>
              </p:nvSpPr>
              <p:spPr>
                <a:xfrm>
                  <a:off x="7344324" y="3362699"/>
                  <a:ext cx="1799676" cy="5536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US" sz="1400" dirty="0">
                      <a:solidFill>
                        <a:schemeClr val="bg1"/>
                      </a:solidFill>
                      <a:latin typeface="Calibri" panose="020F0502020204030204" pitchFamily="34" charset="0"/>
                      <a:cs typeface="Calibri" panose="020F0502020204030204" pitchFamily="34" charset="0"/>
                    </a:rPr>
                    <a:t>Lateral boundary </a:t>
                  </a:r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l-GR" sz="1400" i="1" smtClean="0">
                          <a:solidFill>
                            <a:schemeClr val="bg1"/>
                          </a:solidFill>
                          <a:latin typeface="Cambria Math"/>
                          <a:ea typeface="Cambria Math"/>
                        </a:rPr>
                        <m:t>Γ</m:t>
                      </m:r>
                      <m:r>
                        <a:rPr lang="en-US" sz="1400" b="0" i="1" baseline="-25000" smtClean="0">
                          <a:solidFill>
                            <a:schemeClr val="bg1"/>
                          </a:solidFill>
                          <a:latin typeface="Cambria Math"/>
                          <a:ea typeface="Cambria Math"/>
                        </a:rPr>
                        <m:t>𝑙</m:t>
                      </m:r>
                    </m:oMath>
                  </a14:m>
                  <a:endParaRPr lang="en-US" sz="14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endParaRPr>
                </a:p>
              </p:txBody>
            </p:sp>
          </mc:Choice>
          <mc:Fallback xmlns="">
            <p:sp>
              <p:nvSpPr>
                <p:cNvPr id="28" name="TextBox 27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7344324" y="3362699"/>
                  <a:ext cx="1799676" cy="553632"/>
                </a:xfrm>
                <a:prstGeom prst="rect">
                  <a:avLst/>
                </a:prstGeom>
                <a:blipFill>
                  <a:blip r:embed="rId5"/>
                  <a:stretch>
                    <a:fillRect l="-1195" t="-232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29" name="TextBox 28"/>
            <p:cNvSpPr txBox="1"/>
            <p:nvPr/>
          </p:nvSpPr>
          <p:spPr>
            <a:xfrm>
              <a:off x="6277524" y="2753099"/>
              <a:ext cx="1371600" cy="32566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dirty="0">
                  <a:latin typeface="Calibri" panose="020F0502020204030204" pitchFamily="34" charset="0"/>
                  <a:cs typeface="Calibri" panose="020F0502020204030204" pitchFamily="34" charset="0"/>
                </a:rPr>
                <a:t>Ice sheet</a:t>
              </a:r>
            </a:p>
          </p:txBody>
        </p:sp>
        <p:cxnSp>
          <p:nvCxnSpPr>
            <p:cNvPr id="30" name="Straight Arrow Connector 29"/>
            <p:cNvCxnSpPr/>
            <p:nvPr/>
          </p:nvCxnSpPr>
          <p:spPr>
            <a:xfrm flipH="1" flipV="1">
              <a:off x="6172200" y="4023113"/>
              <a:ext cx="304800" cy="89174"/>
            </a:xfrm>
            <a:prstGeom prst="straightConnector1">
              <a:avLst/>
            </a:prstGeom>
            <a:ln>
              <a:solidFill>
                <a:schemeClr val="bg1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1" name="Straight Arrow Connector 30"/>
            <p:cNvCxnSpPr>
              <a:stCxn id="28" idx="1"/>
            </p:cNvCxnSpPr>
            <p:nvPr/>
          </p:nvCxnSpPr>
          <p:spPr>
            <a:xfrm flipH="1" flipV="1">
              <a:off x="7115725" y="3516589"/>
              <a:ext cx="228599" cy="122927"/>
            </a:xfrm>
            <a:prstGeom prst="straightConnector1">
              <a:avLst/>
            </a:prstGeom>
            <a:ln>
              <a:solidFill>
                <a:schemeClr val="bg1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2" name="TextBox 31"/>
                <p:cNvSpPr txBox="1"/>
                <p:nvPr/>
              </p:nvSpPr>
              <p:spPr>
                <a:xfrm>
                  <a:off x="6858000" y="2166330"/>
                  <a:ext cx="2667000" cy="3582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marL="0" lvl="1"/>
                  <a:r>
                    <a:rPr lang="en-US" sz="14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Surface boundary </a:t>
                  </a:r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l-GR" sz="1600" i="1">
                          <a:latin typeface="Cambria Math"/>
                          <a:ea typeface="Cambria Math"/>
                        </a:rPr>
                        <m:t>Γ</m:t>
                      </m:r>
                      <m:r>
                        <a:rPr lang="en-US" sz="1600" i="1" baseline="-25000">
                          <a:latin typeface="Cambria Math"/>
                          <a:ea typeface="Cambria Math"/>
                        </a:rPr>
                        <m:t>𝑠</m:t>
                      </m:r>
                    </m:oMath>
                  </a14:m>
                  <a:endParaRPr lang="en-US" sz="1400" dirty="0">
                    <a:latin typeface="Calibri" panose="020F0502020204030204" pitchFamily="34" charset="0"/>
                    <a:cs typeface="Calibri" panose="020F0502020204030204" pitchFamily="34" charset="0"/>
                  </a:endParaRPr>
                </a:p>
              </p:txBody>
            </p:sp>
          </mc:Choice>
          <mc:Fallback xmlns="">
            <p:sp>
              <p:nvSpPr>
                <p:cNvPr id="32" name="TextBox 31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858000" y="2166330"/>
                  <a:ext cx="2667000" cy="358232"/>
                </a:xfrm>
                <a:prstGeom prst="rect">
                  <a:avLst/>
                </a:prstGeom>
                <a:blipFill>
                  <a:blip r:embed="rId6"/>
                  <a:stretch>
                    <a:fillRect l="-802" b="-16071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cxnSp>
          <p:nvCxnSpPr>
            <p:cNvPr id="33" name="Straight Arrow Connector 32"/>
            <p:cNvCxnSpPr/>
            <p:nvPr/>
          </p:nvCxnSpPr>
          <p:spPr>
            <a:xfrm>
              <a:off x="7483991" y="2552419"/>
              <a:ext cx="0" cy="188268"/>
            </a:xfrm>
            <a:prstGeom prst="straightConnector1">
              <a:avLst/>
            </a:prstGeom>
            <a:ln>
              <a:solidFill>
                <a:schemeClr val="tx1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45152" y="808471"/>
            <a:ext cx="2606430" cy="18720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" name="Rectangle 2"/>
          <p:cNvSpPr txBox="1">
            <a:spLocks noChangeArrowheads="1"/>
          </p:cNvSpPr>
          <p:nvPr/>
        </p:nvSpPr>
        <p:spPr>
          <a:xfrm>
            <a:off x="289932" y="17711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</a:rPr>
              <a:t>Moderate Resolution Antarctica Weak Scaling Study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/>
              <p:cNvSpPr txBox="1"/>
              <p:nvPr/>
            </p:nvSpPr>
            <p:spPr>
              <a:xfrm>
                <a:off x="522738" y="3972959"/>
                <a:ext cx="4834467" cy="1323439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dirty="0">
                    <a:latin typeface="Calibri" panose="020F0502020204030204" pitchFamily="34" charset="0"/>
                  </a:rPr>
                  <a:t>(vertical &gt; horizontal coupling) </a:t>
                </a:r>
              </a:p>
              <a:p>
                <a:pPr algn="ctr"/>
                <a:r>
                  <a:rPr lang="en-US" sz="1600" dirty="0">
                    <a:latin typeface="Calibri" panose="020F0502020204030204" pitchFamily="34" charset="0"/>
                  </a:rPr>
                  <a:t>+ </a:t>
                </a:r>
              </a:p>
              <a:p>
                <a:pPr algn="ctr"/>
                <a:r>
                  <a:rPr lang="en-US" sz="1600" dirty="0">
                    <a:latin typeface="Calibri" panose="020F0502020204030204" pitchFamily="34" charset="0"/>
                  </a:rPr>
                  <a:t>Neumann BCs </a:t>
                </a:r>
                <a:endParaRPr lang="en-US" sz="1600" i="1" dirty="0">
                  <a:latin typeface="Calibri" panose="020F0502020204030204" pitchFamily="34" charset="0"/>
                  <a:ea typeface="Cambria Math"/>
                </a:endParaRPr>
              </a:p>
              <a:p>
                <a:pPr algn="ctr"/>
                <a14:m>
                  <m:oMath xmlns:m="http://schemas.openxmlformats.org/officeDocument/2006/math">
                    <m:r>
                      <a:rPr lang="en-US" sz="1600" b="0" i="1" smtClean="0">
                        <a:latin typeface="Cambria Math"/>
                      </a:rPr>
                      <m:t>=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</a:rPr>
                  <a:t> </a:t>
                </a:r>
              </a:p>
              <a:p>
                <a:pPr algn="ctr"/>
                <a:r>
                  <a:rPr lang="en-US" sz="1600" dirty="0">
                    <a:latin typeface="Calibri" panose="020F0502020204030204" pitchFamily="34" charset="0"/>
                  </a:rPr>
                  <a:t>nearly singular submatrix associated with vertical lines</a:t>
                </a:r>
              </a:p>
            </p:txBody>
          </p:sp>
        </mc:Choice>
        <mc:Fallback xmlns="">
          <p:sp>
            <p:nvSpPr>
              <p:cNvPr id="4" name="TextBox 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22738" y="3972959"/>
                <a:ext cx="4834467" cy="1323439"/>
              </a:xfrm>
              <a:prstGeom prst="rect">
                <a:avLst/>
              </a:prstGeom>
              <a:blipFill>
                <a:blip r:embed="rId8"/>
                <a:stretch>
                  <a:fillRect t="-913" b="-4566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" name="TextBox 1"/>
          <p:cNvSpPr txBox="1"/>
          <p:nvPr/>
        </p:nvSpPr>
        <p:spPr>
          <a:xfrm>
            <a:off x="137532" y="1452598"/>
            <a:ext cx="5943600" cy="646331"/>
          </a:xfrm>
          <a:prstGeom prst="rect">
            <a:avLst/>
          </a:prstGeom>
          <a:solidFill>
            <a:srgbClr val="CCECF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</a:rPr>
              <a:t>Antarctica is fundamentally different than Greenland</a:t>
            </a:r>
            <a:r>
              <a:rPr lang="en-US" dirty="0">
                <a:latin typeface="Calibri" panose="020F0502020204030204" pitchFamily="34" charset="0"/>
              </a:rPr>
              <a:t>: </a:t>
            </a:r>
          </a:p>
          <a:p>
            <a:pPr algn="ctr"/>
            <a:r>
              <a:rPr lang="en-US" dirty="0">
                <a:latin typeface="Calibri" panose="020F0502020204030204" pitchFamily="34" charset="0"/>
              </a:rPr>
              <a:t>AIS contains large ice shelves (floating extensions of land ice).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/>
              <p:cNvSpPr txBox="1"/>
              <p:nvPr/>
            </p:nvSpPr>
            <p:spPr>
              <a:xfrm>
                <a:off x="265265" y="2201399"/>
                <a:ext cx="5715000" cy="172354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</a:rPr>
                  <a:t>Along ice shelf front: </a:t>
                </a:r>
                <a:r>
                  <a:rPr lang="en-US" dirty="0">
                    <a:latin typeface="Calibri" panose="020F0502020204030204" pitchFamily="34" charset="0"/>
                  </a:rPr>
                  <a:t>open-ocean BC (Neumann).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</a:rPr>
                  <a:t>Along ice shelf base: </a:t>
                </a:r>
                <a:r>
                  <a:rPr lang="en-US" dirty="0">
                    <a:latin typeface="Calibri" panose="020F0502020204030204" pitchFamily="34" charset="0"/>
                  </a:rPr>
                  <a:t>zero traction BC (Neumann).</a:t>
                </a:r>
              </a:p>
              <a:p>
                <a:endParaRPr lang="en-US" sz="800" dirty="0">
                  <a:latin typeface="Calibri" panose="020F0502020204030204" pitchFamily="34" charset="0"/>
                </a:endParaRPr>
              </a:p>
              <a:p>
                <a:endParaRPr lang="en-US" sz="800" dirty="0">
                  <a:latin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  <a:ea typeface="Cambria Math"/>
                      </a:rPr>
                      <m:t>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</a:rPr>
                  <a:t> For vertical grid lines that lie within ice shelves, top and bottom BCs resemble Neumann BCs so sub-matrix associated with one of these lines is almost* singular. </a:t>
                </a:r>
              </a:p>
            </p:txBody>
          </p:sp>
        </mc:Choice>
        <mc:Fallback xmlns="">
          <p:sp>
            <p:nvSpPr>
              <p:cNvPr id="6" name="TextBox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5265" y="2201399"/>
                <a:ext cx="5715000" cy="1723549"/>
              </a:xfrm>
              <a:prstGeom prst="rect">
                <a:avLst/>
              </a:prstGeom>
              <a:blipFill>
                <a:blip r:embed="rId9"/>
                <a:stretch>
                  <a:fillRect l="-961" t="-1767" b="-459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4" name="TextBox 33"/>
              <p:cNvSpPr txBox="1"/>
              <p:nvPr/>
            </p:nvSpPr>
            <p:spPr>
              <a:xfrm>
                <a:off x="938814" y="5536049"/>
                <a:ext cx="3767667" cy="646331"/>
              </a:xfrm>
              <a:prstGeom prst="rect">
                <a:avLst/>
              </a:prstGeom>
              <a:solidFill>
                <a:srgbClr val="FFE69F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i="1" dirty="0">
                        <a:latin typeface="Cambria Math"/>
                        <a:ea typeface="Cambria Math"/>
                      </a:rPr>
                      <m:t>⇒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</a:rPr>
                  <a:t>Ice shelves give rise to severe ill-conditioning of linear systems!</a:t>
                </a:r>
              </a:p>
            </p:txBody>
          </p:sp>
        </mc:Choice>
        <mc:Fallback xmlns="">
          <p:sp>
            <p:nvSpPr>
              <p:cNvPr id="34" name="TextBox 3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38814" y="5536049"/>
                <a:ext cx="3767667" cy="646331"/>
              </a:xfrm>
              <a:prstGeom prst="rect">
                <a:avLst/>
              </a:prstGeom>
              <a:blipFill>
                <a:blip r:embed="rId10"/>
                <a:stretch>
                  <a:fillRect t="-4717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9" name="TextBox 18"/>
          <p:cNvSpPr txBox="1"/>
          <p:nvPr/>
        </p:nvSpPr>
        <p:spPr>
          <a:xfrm>
            <a:off x="5754873" y="5585855"/>
            <a:ext cx="2979295" cy="523220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</a:rPr>
              <a:t>*Completely singular in the presence of islands and some ice tongues.</a:t>
            </a:r>
          </a:p>
        </p:txBody>
      </p:sp>
    </p:spTree>
    <p:extLst>
      <p:ext uri="{BB962C8B-B14F-4D97-AF65-F5344CB8AC3E}">
        <p14:creationId xmlns:p14="http://schemas.microsoft.com/office/powerpoint/2010/main" val="1185865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2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05201" y="2694082"/>
            <a:ext cx="3662976" cy="28176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99631" y="770491"/>
            <a:ext cx="2606430" cy="18720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" name="Rectangle 2"/>
          <p:cNvSpPr txBox="1">
            <a:spLocks noChangeArrowheads="1"/>
          </p:cNvSpPr>
          <p:nvPr/>
        </p:nvSpPr>
        <p:spPr>
          <a:xfrm>
            <a:off x="76200" y="0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</a:rPr>
              <a:t>Moderate Resolution Antarctica Weak Scaling Study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/>
              <p:cNvSpPr txBox="1"/>
              <p:nvPr/>
            </p:nvSpPr>
            <p:spPr>
              <a:xfrm>
                <a:off x="0" y="1143000"/>
                <a:ext cx="7168176" cy="150810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Calibri" panose="020F0502020204030204" pitchFamily="34" charset="0"/>
                  </a:rPr>
                  <a:t>Weak scaling study on Antarctic problem (8km w/ 5 layers </a:t>
                </a:r>
                <a14:m>
                  <m:oMath xmlns:m="http://schemas.openxmlformats.org/officeDocument/2006/math">
                    <m:r>
                      <a:rPr lang="en-US" sz="1600" i="1" smtClean="0">
                        <a:latin typeface="Cambria Math"/>
                        <a:ea typeface="Cambria Math"/>
                      </a:rPr>
                      <m:t>→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</a:rPr>
                  <a:t> 2km w/ 20 layers).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Calibri" panose="020F0502020204030204" pitchFamily="34" charset="0"/>
                  </a:rPr>
                  <a:t>Initialized with realistic basal friction (from deterministic inversion) and temperature field from BEDMAP2.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b="1" dirty="0">
                    <a:latin typeface="Calibri" panose="020F0502020204030204" pitchFamily="34" charset="0"/>
                  </a:rPr>
                  <a:t>Iterative linear solver</a:t>
                </a:r>
                <a:r>
                  <a:rPr lang="en-US" sz="1600" dirty="0">
                    <a:latin typeface="Calibri" panose="020F0502020204030204" pitchFamily="34" charset="0"/>
                  </a:rPr>
                  <a:t>: GMRES.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b="1" dirty="0">
                    <a:latin typeface="Calibri" panose="020F0502020204030204" pitchFamily="34" charset="0"/>
                  </a:rPr>
                  <a:t>Preconditioner</a:t>
                </a:r>
                <a:r>
                  <a:rPr lang="en-US" sz="1600" dirty="0">
                    <a:latin typeface="Calibri" panose="020F0502020204030204" pitchFamily="34" charset="0"/>
                  </a:rPr>
                  <a:t>: ILU vs. new AMG based on aggressive semi-coarsening.</a:t>
                </a:r>
              </a:p>
            </p:txBody>
          </p:sp>
        </mc:Choice>
        <mc:Fallback xmlns="">
          <p:sp>
            <p:nvSpPr>
              <p:cNvPr id="8" name="TextBox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0" y="1143000"/>
                <a:ext cx="7168176" cy="1508105"/>
              </a:xfrm>
              <a:prstGeom prst="rect">
                <a:avLst/>
              </a:prstGeom>
              <a:blipFill>
                <a:blip r:embed="rId5"/>
                <a:stretch>
                  <a:fillRect l="-340" t="-1215" b="-404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2736234"/>
            <a:ext cx="3471451" cy="27414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" name="TextBox 13"/>
          <p:cNvSpPr txBox="1"/>
          <p:nvPr/>
        </p:nvSpPr>
        <p:spPr>
          <a:xfrm>
            <a:off x="152400" y="4898141"/>
            <a:ext cx="685800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+mn-lt"/>
              </a:rPr>
              <a:t>16 cores </a:t>
            </a:r>
          </a:p>
        </p:txBody>
      </p:sp>
      <p:sp>
        <p:nvSpPr>
          <p:cNvPr id="16" name="TextBox 15"/>
          <p:cNvSpPr txBox="1"/>
          <p:nvPr/>
        </p:nvSpPr>
        <p:spPr>
          <a:xfrm>
            <a:off x="2667000" y="4868108"/>
            <a:ext cx="685800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+mn-lt"/>
              </a:rPr>
              <a:t>1024 cores 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1295400" y="5574505"/>
            <a:ext cx="1371600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+mn-lt"/>
              </a:rPr>
              <a:t># cores</a:t>
            </a:r>
          </a:p>
          <a:p>
            <a:pPr algn="ctr"/>
            <a:endParaRPr lang="en-US" sz="400" dirty="0">
              <a:latin typeface="+mn-lt"/>
            </a:endParaRPr>
          </a:p>
        </p:txBody>
      </p:sp>
      <p:sp>
        <p:nvSpPr>
          <p:cNvPr id="18" name="TextBox 17"/>
          <p:cNvSpPr txBox="1"/>
          <p:nvPr/>
        </p:nvSpPr>
        <p:spPr>
          <a:xfrm>
            <a:off x="3581400" y="4898141"/>
            <a:ext cx="685800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+mn-lt"/>
              </a:rPr>
              <a:t>16 cores 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096000" y="4868108"/>
            <a:ext cx="685800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+mn-lt"/>
              </a:rPr>
              <a:t>1024 cores </a:t>
            </a:r>
          </a:p>
        </p:txBody>
      </p:sp>
      <p:sp>
        <p:nvSpPr>
          <p:cNvPr id="20" name="TextBox 19"/>
          <p:cNvSpPr txBox="1"/>
          <p:nvPr/>
        </p:nvSpPr>
        <p:spPr>
          <a:xfrm>
            <a:off x="4724400" y="5574505"/>
            <a:ext cx="1371600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+mn-lt"/>
              </a:rPr>
              <a:t># cores</a:t>
            </a:r>
          </a:p>
          <a:p>
            <a:pPr algn="ctr"/>
            <a:endParaRPr lang="en-US" sz="400" dirty="0">
              <a:latin typeface="+mn-lt"/>
            </a:endParaRPr>
          </a:p>
        </p:txBody>
      </p:sp>
      <p:sp>
        <p:nvSpPr>
          <p:cNvPr id="21" name="TextBox 20"/>
          <p:cNvSpPr txBox="1"/>
          <p:nvPr/>
        </p:nvSpPr>
        <p:spPr>
          <a:xfrm>
            <a:off x="762000" y="2667000"/>
            <a:ext cx="1981200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ILU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4267200" y="2667000"/>
            <a:ext cx="1981200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AMG</a:t>
            </a:r>
          </a:p>
        </p:txBody>
      </p:sp>
      <p:pic>
        <p:nvPicPr>
          <p:cNvPr id="23" name="Picture 22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93869" y="2608371"/>
            <a:ext cx="1872614" cy="146434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7849237" y="3920311"/>
            <a:ext cx="127823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dirty="0">
                <a:latin typeface="Calibri" panose="020F0502020204030204" pitchFamily="34" charset="0"/>
              </a:rPr>
              <a:t>AMG preconditioner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/>
              <p:cNvSpPr txBox="1"/>
              <p:nvPr/>
            </p:nvSpPr>
            <p:spPr>
              <a:xfrm>
                <a:off x="474856" y="5869394"/>
                <a:ext cx="6286500" cy="584775"/>
              </a:xfrm>
              <a:prstGeom prst="rect">
                <a:avLst/>
              </a:prstGeom>
              <a:solidFill>
                <a:srgbClr val="FFCCFF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dirty="0">
                    <a:latin typeface="Calibri" panose="020F0502020204030204" pitchFamily="34" charset="0"/>
                  </a:rPr>
                  <a:t>AMG preconditioner less sensitive than ILU to ill-conditioning (ice shelves </a:t>
                </a:r>
                <a14:m>
                  <m:oMath xmlns:m="http://schemas.openxmlformats.org/officeDocument/2006/math">
                    <m:r>
                      <a:rPr lang="en-US" sz="1600" i="1" smtClean="0">
                        <a:latin typeface="Cambria Math"/>
                        <a:ea typeface="Cambria Math"/>
                      </a:rPr>
                      <m:t>→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</a:rPr>
                  <a:t> Green’s function* with modest horizontal decay </a:t>
                </a:r>
                <a14:m>
                  <m:oMath xmlns:m="http://schemas.openxmlformats.org/officeDocument/2006/math">
                    <m:r>
                      <a:rPr lang="en-US" sz="1600" i="1">
                        <a:latin typeface="Cambria Math"/>
                        <a:ea typeface="Cambria Math"/>
                      </a:rPr>
                      <m:t>→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</a:rPr>
                  <a:t> ILU is less effective).</a:t>
                </a:r>
              </a:p>
            </p:txBody>
          </p:sp>
        </mc:Choice>
        <mc:Fallback xmlns="">
          <p:sp>
            <p:nvSpPr>
              <p:cNvPr id="11" name="TextBox 1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4856" y="5869394"/>
                <a:ext cx="6286500" cy="584775"/>
              </a:xfrm>
              <a:prstGeom prst="rect">
                <a:avLst/>
              </a:prstGeom>
              <a:blipFill>
                <a:blip r:embed="rId8"/>
                <a:stretch>
                  <a:fillRect t="-3125" r="-776" b="-125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TextBox 12"/>
          <p:cNvSpPr txBox="1"/>
          <p:nvPr/>
        </p:nvSpPr>
        <p:spPr>
          <a:xfrm>
            <a:off x="2552700" y="2755766"/>
            <a:ext cx="2057400" cy="584775"/>
          </a:xfrm>
          <a:prstGeom prst="rect">
            <a:avLst/>
          </a:prstGeom>
          <a:solidFill>
            <a:srgbClr val="FFE69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Severe ill-conditioning caused by ice shelves!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/>
              <p:cNvSpPr txBox="1"/>
              <p:nvPr/>
            </p:nvSpPr>
            <p:spPr>
              <a:xfrm>
                <a:off x="7127388" y="4513420"/>
                <a:ext cx="1828800" cy="1815882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400" dirty="0">
                    <a:latin typeface="Calibri" panose="020F0502020204030204" pitchFamily="34" charset="0"/>
                  </a:rPr>
                  <a:t>(vertical &gt; horizontal coupling) </a:t>
                </a:r>
              </a:p>
              <a:p>
                <a:pPr algn="ctr"/>
                <a:r>
                  <a:rPr lang="en-US" sz="1400" dirty="0">
                    <a:latin typeface="Calibri" panose="020F0502020204030204" pitchFamily="34" charset="0"/>
                  </a:rPr>
                  <a:t>+ </a:t>
                </a:r>
              </a:p>
              <a:p>
                <a:pPr algn="ctr"/>
                <a:r>
                  <a:rPr lang="en-US" sz="1400" dirty="0">
                    <a:latin typeface="Calibri" panose="020F0502020204030204" pitchFamily="34" charset="0"/>
                  </a:rPr>
                  <a:t>Neumann BCs </a:t>
                </a:r>
                <a:endParaRPr lang="en-US" sz="1400" i="1" dirty="0">
                  <a:latin typeface="Calibri" panose="020F0502020204030204" pitchFamily="34" charset="0"/>
                  <a:ea typeface="Cambria Math"/>
                </a:endParaRPr>
              </a:p>
              <a:p>
                <a:pPr algn="ctr"/>
                <a14:m>
                  <m:oMath xmlns:m="http://schemas.openxmlformats.org/officeDocument/2006/math">
                    <m:r>
                      <a:rPr lang="en-US" sz="1400" b="0" i="1" smtClean="0">
                        <a:latin typeface="Cambria Math"/>
                      </a:rPr>
                      <m:t>=</m:t>
                    </m:r>
                  </m:oMath>
                </a14:m>
                <a:r>
                  <a:rPr lang="en-US" sz="1400" dirty="0">
                    <a:latin typeface="Calibri" panose="020F0502020204030204" pitchFamily="34" charset="0"/>
                  </a:rPr>
                  <a:t> </a:t>
                </a:r>
              </a:p>
              <a:p>
                <a:pPr algn="ctr"/>
                <a:r>
                  <a:rPr lang="en-US" sz="1400" dirty="0">
                    <a:latin typeface="Calibri" panose="020F0502020204030204" pitchFamily="34" charset="0"/>
                  </a:rPr>
                  <a:t>nearly singular submatrix associated with vertical lines</a:t>
                </a:r>
              </a:p>
            </p:txBody>
          </p:sp>
        </mc:Choice>
        <mc:Fallback xmlns="">
          <p:sp>
            <p:nvSpPr>
              <p:cNvPr id="4" name="TextBox 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127388" y="4513420"/>
                <a:ext cx="1828800" cy="1815882"/>
              </a:xfrm>
              <a:prstGeom prst="rect">
                <a:avLst/>
              </a:prstGeom>
              <a:blipFill>
                <a:blip r:embed="rId9"/>
                <a:stretch>
                  <a:fillRect b="-2333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24" name="Picture 23"/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79318" y="3836668"/>
            <a:ext cx="1238477" cy="807074"/>
          </a:xfrm>
          <a:prstGeom prst="rect">
            <a:avLst/>
          </a:prstGeom>
        </p:spPr>
      </p:pic>
      <p:sp>
        <p:nvSpPr>
          <p:cNvPr id="2" name="Rectangle 1"/>
          <p:cNvSpPr/>
          <p:nvPr/>
        </p:nvSpPr>
        <p:spPr>
          <a:xfrm>
            <a:off x="-33131" y="6530823"/>
            <a:ext cx="259038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</a:rPr>
              <a:t>*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</a:rPr>
              <a:t>Tuminaro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</a:rPr>
              <a:t>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</a:rPr>
              <a:t>et al., SISC, 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</a:rPr>
              <a:t>2016.</a:t>
            </a:r>
            <a:endParaRPr lang="en-US" sz="16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553116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81699" y="622031"/>
            <a:ext cx="8686800" cy="75713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457200" indent="-457200">
              <a:buAutoNum type="arabicPeriod"/>
            </a:pPr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ISMs, ESMs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Our codes: ALI, MALI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2.   </a:t>
            </a:r>
            <a:r>
              <a:rPr lang="en-US" sz="2200" b="1" dirty="0">
                <a:latin typeface="Calibri" panose="020F0502020204030204" pitchFamily="34" charset="0"/>
              </a:rPr>
              <a:t>Algorithms and software</a:t>
            </a:r>
          </a:p>
          <a:p>
            <a:endParaRPr lang="en-US" sz="400" b="1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ALI steady stress-velocity solver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Discretization &amp; meshes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Nonlinear solvers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Linear solvers &amp; parallelization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b="1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Ice sheet initialization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MALI for dynamic simulations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Velocity-thickness/temperature coupling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Towards science runs &amp; UQ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39000" y="2743101"/>
            <a:ext cx="1676400" cy="166458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80C1262A-45A6-4D1D-AC10-ED5463DA9CD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4648201"/>
            <a:ext cx="2673626" cy="17824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26545955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342899" y="2133600"/>
            <a:ext cx="8115301" cy="240065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 err="1">
                <a:latin typeface="Calibri" panose="020F0502020204030204" pitchFamily="34" charset="0"/>
              </a:rPr>
              <a:t>Kokkos</a:t>
            </a:r>
            <a:r>
              <a:rPr lang="en-US" b="1" i="1" dirty="0">
                <a:latin typeface="Calibri" panose="020F0502020204030204" pitchFamily="34" charset="0"/>
              </a:rPr>
              <a:t>**</a:t>
            </a:r>
            <a:r>
              <a:rPr lang="en-US" dirty="0">
                <a:latin typeface="Calibri" panose="020F0502020204030204" pitchFamily="34" charset="0"/>
              </a:rPr>
              <a:t>: open-source C++ library that provides performance portability across diverse devises with different memory models.</a:t>
            </a:r>
          </a:p>
          <a:p>
            <a:pPr lvl="1"/>
            <a:endParaRPr lang="en-US" sz="400" i="1" kern="0" dirty="0">
              <a:latin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kern="0" dirty="0">
                <a:latin typeface="Calibri" panose="020F0502020204030204" pitchFamily="34" charset="0"/>
                <a:cs typeface="Courier"/>
              </a:rPr>
              <a:t>A </a:t>
            </a:r>
            <a:r>
              <a:rPr lang="en-US" i="1" kern="0" dirty="0">
                <a:latin typeface="Calibri" panose="020F0502020204030204" pitchFamily="34" charset="0"/>
                <a:cs typeface="Courier"/>
              </a:rPr>
              <a:t>programming model</a:t>
            </a:r>
            <a:r>
              <a:rPr lang="en-US" kern="0" dirty="0">
                <a:latin typeface="Calibri" panose="020F0502020204030204" pitchFamily="34" charset="0"/>
                <a:cs typeface="Courier"/>
              </a:rPr>
              <a:t> as much as a software library.</a:t>
            </a:r>
          </a:p>
          <a:p>
            <a:pPr lvl="1"/>
            <a:endParaRPr lang="en-US" sz="400" kern="0" dirty="0">
              <a:latin typeface="Calibri" panose="020F0502020204030204" pitchFamily="34" charset="0"/>
              <a:cs typeface="Courier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kern="0" dirty="0">
                <a:latin typeface="Calibri" panose="020F0502020204030204" pitchFamily="34" charset="0"/>
                <a:cs typeface="Courier"/>
              </a:rPr>
              <a:t>Provides automatic access to </a:t>
            </a:r>
            <a:r>
              <a:rPr lang="en-US" kern="0" dirty="0" err="1">
                <a:latin typeface="Calibri" panose="020F0502020204030204" pitchFamily="34" charset="0"/>
                <a:cs typeface="Courier"/>
              </a:rPr>
              <a:t>OpenMP</a:t>
            </a:r>
            <a:r>
              <a:rPr lang="en-US" kern="0" dirty="0">
                <a:latin typeface="Calibri" panose="020F0502020204030204" pitchFamily="34" charset="0"/>
                <a:cs typeface="Courier"/>
              </a:rPr>
              <a:t>, CUDA, </a:t>
            </a:r>
            <a:r>
              <a:rPr lang="en-US" kern="0" dirty="0" err="1">
                <a:latin typeface="Calibri" panose="020F0502020204030204" pitchFamily="34" charset="0"/>
                <a:cs typeface="Courier"/>
              </a:rPr>
              <a:t>Pthreads</a:t>
            </a:r>
            <a:r>
              <a:rPr lang="en-US" kern="0" dirty="0">
                <a:latin typeface="Calibri" panose="020F0502020204030204" pitchFamily="34" charset="0"/>
                <a:cs typeface="Courier"/>
              </a:rPr>
              <a:t>, ...</a:t>
            </a:r>
          </a:p>
          <a:p>
            <a:pPr lvl="1"/>
            <a:endParaRPr lang="en-US" sz="400" kern="0" dirty="0">
              <a:latin typeface="Calibri" panose="020F0502020204030204" pitchFamily="34" charset="0"/>
              <a:cs typeface="Courier"/>
            </a:endParaRPr>
          </a:p>
          <a:p>
            <a:pPr marL="800100" lvl="1" indent="-342900">
              <a:buFont typeface="Wingdings" panose="05000000000000000000" pitchFamily="2" charset="2"/>
              <a:buChar char="Ø"/>
            </a:pPr>
            <a:r>
              <a:rPr lang="en-US" kern="0" dirty="0" err="1">
                <a:latin typeface="Calibri" panose="020F0502020204030204" pitchFamily="34" charset="0"/>
              </a:rPr>
              <a:t>Templated</a:t>
            </a:r>
            <a:r>
              <a:rPr lang="en-US" kern="0" dirty="0">
                <a:latin typeface="Calibri" panose="020F0502020204030204" pitchFamily="34" charset="0"/>
              </a:rPr>
              <a:t> meta-programming: </a:t>
            </a:r>
            <a:r>
              <a:rPr lang="en-US" kern="0" dirty="0" err="1">
                <a:latin typeface="Calibri" panose="020F0502020204030204" pitchFamily="34" charset="0"/>
                <a:cs typeface="Courier"/>
              </a:rPr>
              <a:t>parallel_for</a:t>
            </a:r>
            <a:r>
              <a:rPr lang="en-US" kern="0" dirty="0">
                <a:latin typeface="Calibri" panose="020F0502020204030204" pitchFamily="34" charset="0"/>
              </a:rPr>
              <a:t>, </a:t>
            </a:r>
            <a:r>
              <a:rPr lang="en-US" kern="0" dirty="0" err="1">
                <a:latin typeface="Calibri" panose="020F0502020204030204" pitchFamily="34" charset="0"/>
                <a:cs typeface="Courier"/>
              </a:rPr>
              <a:t>parallel_reduce</a:t>
            </a:r>
            <a:r>
              <a:rPr lang="en-US" kern="0" dirty="0">
                <a:latin typeface="Calibri" panose="020F0502020204030204" pitchFamily="34" charset="0"/>
                <a:cs typeface="Courier"/>
              </a:rPr>
              <a:t> (</a:t>
            </a:r>
            <a:r>
              <a:rPr lang="en-US" kern="0" dirty="0" err="1">
                <a:latin typeface="Calibri" panose="020F0502020204030204" pitchFamily="34" charset="0"/>
                <a:cs typeface="Courier"/>
              </a:rPr>
              <a:t>templated</a:t>
            </a:r>
            <a:r>
              <a:rPr lang="en-US" kern="0" dirty="0">
                <a:latin typeface="Calibri" panose="020F0502020204030204" pitchFamily="34" charset="0"/>
                <a:cs typeface="Courier"/>
              </a:rPr>
              <a:t> on an </a:t>
            </a:r>
            <a:r>
              <a:rPr lang="en-US" i="1" kern="0" dirty="0">
                <a:latin typeface="Calibri" panose="020F0502020204030204" pitchFamily="34" charset="0"/>
                <a:cs typeface="Courier"/>
              </a:rPr>
              <a:t>execution space</a:t>
            </a:r>
            <a:r>
              <a:rPr lang="en-US" kern="0" dirty="0">
                <a:latin typeface="Calibri" panose="020F0502020204030204" pitchFamily="34" charset="0"/>
                <a:cs typeface="Courier"/>
              </a:rPr>
              <a:t>).</a:t>
            </a:r>
          </a:p>
          <a:p>
            <a:pPr lvl="1"/>
            <a:endParaRPr lang="en-US" sz="400" kern="0" dirty="0">
              <a:latin typeface="Calibri" panose="020F0502020204030204" pitchFamily="34" charset="0"/>
              <a:cs typeface="Courier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kern="0" dirty="0">
                <a:latin typeface="Calibri" panose="020F0502020204030204" pitchFamily="34" charset="0"/>
              </a:rPr>
              <a:t>Memory layout abstraction (“array of </a:t>
            </a:r>
            <a:r>
              <a:rPr lang="en-US" kern="0" dirty="0" err="1">
                <a:latin typeface="Calibri" panose="020F0502020204030204" pitchFamily="34" charset="0"/>
              </a:rPr>
              <a:t>structs</a:t>
            </a:r>
            <a:r>
              <a:rPr lang="en-US" kern="0" dirty="0">
                <a:latin typeface="Calibri" panose="020F0502020204030204" pitchFamily="34" charset="0"/>
              </a:rPr>
              <a:t>” vs. “</a:t>
            </a:r>
            <a:r>
              <a:rPr lang="en-US" kern="0" dirty="0" err="1">
                <a:latin typeface="Calibri" panose="020F0502020204030204" pitchFamily="34" charset="0"/>
              </a:rPr>
              <a:t>struct</a:t>
            </a:r>
            <a:r>
              <a:rPr lang="en-US" kern="0" dirty="0">
                <a:latin typeface="Calibri" panose="020F0502020204030204" pitchFamily="34" charset="0"/>
              </a:rPr>
              <a:t> of arrays”, locality).</a:t>
            </a:r>
          </a:p>
          <a:p>
            <a:endParaRPr lang="en-US" sz="800" dirty="0">
              <a:latin typeface="Calibri" panose="020F0502020204030204" pitchFamily="34" charset="0"/>
            </a:endParaRPr>
          </a:p>
        </p:txBody>
      </p:sp>
      <p:sp>
        <p:nvSpPr>
          <p:cNvPr id="12" name="Title 1"/>
          <p:cNvSpPr txBox="1">
            <a:spLocks/>
          </p:cNvSpPr>
          <p:nvPr/>
        </p:nvSpPr>
        <p:spPr>
          <a:xfrm>
            <a:off x="152400" y="152400"/>
            <a:ext cx="8077200" cy="12192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</a:rPr>
              <a:t>Performance-Portability via </a:t>
            </a:r>
            <a:r>
              <a:rPr lang="en-US" sz="3600" i="1" kern="0" dirty="0">
                <a:solidFill>
                  <a:schemeClr val="tx1"/>
                </a:solidFill>
                <a:latin typeface="Calibri" panose="020F0502020204030204" pitchFamily="34" charset="0"/>
              </a:rPr>
              <a:t>Kokkos</a:t>
            </a:r>
          </a:p>
        </p:txBody>
      </p:sp>
      <p:pic>
        <p:nvPicPr>
          <p:cNvPr id="13" name="Picture 20" descr="trilinos_over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96633" y="214423"/>
            <a:ext cx="1265933" cy="707495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TextBox 8"/>
          <p:cNvSpPr txBox="1"/>
          <p:nvPr/>
        </p:nvSpPr>
        <p:spPr>
          <a:xfrm>
            <a:off x="122661" y="5388114"/>
            <a:ext cx="855577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dirty="0">
                <a:latin typeface="Calibri" panose="020F0502020204030204" pitchFamily="34" charset="0"/>
              </a:rPr>
              <a:t>Finite element assembly </a:t>
            </a:r>
            <a:r>
              <a:rPr lang="en-US" dirty="0">
                <a:latin typeface="Calibri" panose="020F0502020204030204" pitchFamily="34" charset="0"/>
              </a:rPr>
              <a:t>in </a:t>
            </a:r>
            <a:r>
              <a:rPr lang="en-US" i="1" dirty="0">
                <a:latin typeface="Calibri" panose="020F0502020204030204" pitchFamily="34" charset="0"/>
              </a:rPr>
              <a:t>Albany Land-Ice </a:t>
            </a:r>
            <a:r>
              <a:rPr lang="en-US" dirty="0">
                <a:latin typeface="Calibri" panose="020F0502020204030204" pitchFamily="34" charset="0"/>
              </a:rPr>
              <a:t>has been rewritten using </a:t>
            </a:r>
            <a:r>
              <a:rPr lang="en-US" i="1" dirty="0">
                <a:latin typeface="Calibri" panose="020F0502020204030204" pitchFamily="34" charset="0"/>
              </a:rPr>
              <a:t>Kokkos </a:t>
            </a:r>
            <a:r>
              <a:rPr lang="en-US" dirty="0" err="1">
                <a:latin typeface="Calibri" panose="020F0502020204030204" pitchFamily="34" charset="0"/>
              </a:rPr>
              <a:t>functors</a:t>
            </a:r>
            <a:r>
              <a:rPr lang="en-US" dirty="0">
                <a:latin typeface="Calibri" panose="020F0502020204030204" pitchFamily="34" charset="0"/>
              </a:rPr>
              <a:t>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Performance portability for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linear solvers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is an ongoing research topic within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Trilinos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  <a:endParaRPr lang="en-US" dirty="0">
              <a:latin typeface="Calibri" panose="020F0502020204030204" pitchFamily="34" charset="0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425449" y="921918"/>
            <a:ext cx="7950200" cy="646331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We need to be able to run </a:t>
            </a:r>
            <a:r>
              <a:rPr lang="en-US" i="1" dirty="0">
                <a:latin typeface="Calibri" panose="020F0502020204030204" pitchFamily="34" charset="0"/>
              </a:rPr>
              <a:t>Albany Land-Ice</a:t>
            </a:r>
            <a:r>
              <a:rPr lang="en-US" dirty="0">
                <a:latin typeface="Calibri" panose="020F0502020204030204" pitchFamily="34" charset="0"/>
              </a:rPr>
              <a:t> on </a:t>
            </a:r>
            <a:r>
              <a:rPr lang="en-US" b="1" i="1" dirty="0">
                <a:latin typeface="Calibri" panose="020F0502020204030204" pitchFamily="34" charset="0"/>
              </a:rPr>
              <a:t>new architecture machines </a:t>
            </a:r>
            <a:r>
              <a:rPr lang="en-US" dirty="0">
                <a:latin typeface="Calibri" panose="020F0502020204030204" pitchFamily="34" charset="0"/>
              </a:rPr>
              <a:t>(hybrid systems) and </a:t>
            </a:r>
            <a:r>
              <a:rPr lang="en-US" b="1" i="1" dirty="0">
                <a:latin typeface="Calibri" panose="020F0502020204030204" pitchFamily="34" charset="0"/>
              </a:rPr>
              <a:t>manycore devices </a:t>
            </a:r>
            <a:r>
              <a:rPr lang="en-US" dirty="0">
                <a:latin typeface="Calibri" panose="020F0502020204030204" pitchFamily="34" charset="0"/>
              </a:rPr>
              <a:t>(multi-core CPU, NVIDIA GPU, Intel Xeon Phi, etc.) .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1280447" y="1726483"/>
            <a:ext cx="5969000" cy="36933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</a:rPr>
              <a:t>MPI </a:t>
            </a:r>
            <a:r>
              <a:rPr lang="en-US" dirty="0">
                <a:latin typeface="Calibri" panose="020F0502020204030204" pitchFamily="34" charset="0"/>
              </a:rPr>
              <a:t>(inter-node parallelism) </a:t>
            </a:r>
            <a:r>
              <a:rPr lang="en-US" b="1" dirty="0">
                <a:latin typeface="Calibri" panose="020F0502020204030204" pitchFamily="34" charset="0"/>
              </a:rPr>
              <a:t>+</a:t>
            </a:r>
            <a:r>
              <a:rPr lang="en-US" dirty="0">
                <a:latin typeface="Calibri" panose="020F0502020204030204" pitchFamily="34" charset="0"/>
              </a:rPr>
              <a:t> </a:t>
            </a:r>
            <a:r>
              <a:rPr lang="en-US" b="1" dirty="0">
                <a:latin typeface="Calibri" panose="020F0502020204030204" pitchFamily="34" charset="0"/>
              </a:rPr>
              <a:t>X*</a:t>
            </a:r>
            <a:r>
              <a:rPr lang="en-US" dirty="0">
                <a:latin typeface="Calibri" panose="020F0502020204030204" pitchFamily="34" charset="0"/>
              </a:rPr>
              <a:t> (intra-node parallelism)</a:t>
            </a:r>
          </a:p>
        </p:txBody>
      </p:sp>
      <p:sp>
        <p:nvSpPr>
          <p:cNvPr id="4" name="Rectangle 3"/>
          <p:cNvSpPr/>
          <p:nvPr/>
        </p:nvSpPr>
        <p:spPr>
          <a:xfrm>
            <a:off x="9525" y="6536323"/>
            <a:ext cx="8555774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</a:rPr>
              <a:t>*X = OpenMP, CUDA, etc.  **https://github.com/kokkos/kokkos</a:t>
            </a:r>
          </a:p>
        </p:txBody>
      </p:sp>
      <p:pic>
        <p:nvPicPr>
          <p:cNvPr id="14" name="Picture 13" descr="Xeon_Phi_PCIe_Card_M.jpg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5509" y="2539076"/>
            <a:ext cx="1201803" cy="759540"/>
          </a:xfrm>
          <a:prstGeom prst="rect">
            <a:avLst/>
          </a:prstGeom>
        </p:spPr>
      </p:pic>
      <p:pic>
        <p:nvPicPr>
          <p:cNvPr id="17" name="Picture 16" descr="prev_NVIDIA-Tesla-GPU-Card.pn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65439" y="2714052"/>
            <a:ext cx="1231789" cy="833511"/>
          </a:xfrm>
          <a:prstGeom prst="rect">
            <a:avLst/>
          </a:prstGeom>
        </p:spPr>
      </p:pic>
      <p:sp>
        <p:nvSpPr>
          <p:cNvPr id="15" name="TextBox 14"/>
          <p:cNvSpPr txBox="1"/>
          <p:nvPr/>
        </p:nvSpPr>
        <p:spPr>
          <a:xfrm>
            <a:off x="536573" y="4542896"/>
            <a:ext cx="7727951" cy="646331"/>
          </a:xfrm>
          <a:prstGeom prst="rect">
            <a:avLst/>
          </a:prstGeom>
          <a:solidFill>
            <a:srgbClr val="99FF66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With </a:t>
            </a:r>
            <a:r>
              <a:rPr lang="en-US" i="1" dirty="0">
                <a:latin typeface="Calibri" panose="020F0502020204030204" pitchFamily="34" charset="0"/>
              </a:rPr>
              <a:t>Kokkos</a:t>
            </a:r>
            <a:r>
              <a:rPr lang="en-US" dirty="0">
                <a:latin typeface="Calibri" panose="020F0502020204030204" pitchFamily="34" charset="0"/>
              </a:rPr>
              <a:t>, you write an algorithm </a:t>
            </a:r>
            <a:r>
              <a:rPr lang="en-US" b="1" dirty="0">
                <a:latin typeface="Calibri" panose="020F0502020204030204" pitchFamily="34" charset="0"/>
              </a:rPr>
              <a:t>once</a:t>
            </a:r>
            <a:r>
              <a:rPr lang="en-US" dirty="0">
                <a:latin typeface="Calibri" panose="020F0502020204030204" pitchFamily="34" charset="0"/>
              </a:rPr>
              <a:t>, and just change a template parameter to get the optimal data layout for your hardware (e.g., (</a:t>
            </a:r>
            <a:r>
              <a:rPr lang="en-US" dirty="0" err="1">
                <a:latin typeface="Calibri" panose="020F0502020204030204" pitchFamily="34" charset="0"/>
              </a:rPr>
              <a:t>i,j,k</a:t>
            </a:r>
            <a:r>
              <a:rPr lang="en-US" dirty="0">
                <a:latin typeface="Calibri" panose="020F0502020204030204" pitchFamily="34" charset="0"/>
              </a:rPr>
              <a:t>) vs. (</a:t>
            </a:r>
            <a:r>
              <a:rPr lang="en-US" dirty="0" err="1">
                <a:latin typeface="Calibri" panose="020F0502020204030204" pitchFamily="34" charset="0"/>
              </a:rPr>
              <a:t>k,i,j</a:t>
            </a:r>
            <a:r>
              <a:rPr lang="en-US" dirty="0">
                <a:latin typeface="Calibri" panose="020F0502020204030204" pitchFamily="34" charset="0"/>
              </a:rPr>
              <a:t>)).</a:t>
            </a:r>
          </a:p>
        </p:txBody>
      </p:sp>
    </p:spTree>
    <p:extLst>
      <p:ext uri="{BB962C8B-B14F-4D97-AF65-F5344CB8AC3E}">
        <p14:creationId xmlns:p14="http://schemas.microsoft.com/office/powerpoint/2010/main" val="28437202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/>
          <p:cNvSpPr txBox="1">
            <a:spLocks/>
          </p:cNvSpPr>
          <p:nvPr/>
        </p:nvSpPr>
        <p:spPr>
          <a:xfrm>
            <a:off x="304800" y="76200"/>
            <a:ext cx="8915400" cy="121920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i="1" kern="0" dirty="0" err="1">
                <a:solidFill>
                  <a:schemeClr val="tx1"/>
                </a:solidFill>
                <a:latin typeface="Calibri" panose="020F0502020204030204" pitchFamily="34" charset="0"/>
              </a:rPr>
              <a:t>Kokkos-</a:t>
            </a:r>
            <a:r>
              <a:rPr lang="en-US" sz="3600" kern="0" dirty="0" err="1">
                <a:solidFill>
                  <a:schemeClr val="tx1"/>
                </a:solidFill>
                <a:latin typeface="Calibri" panose="020F0502020204030204" pitchFamily="34" charset="0"/>
              </a:rPr>
              <a:t>ification</a:t>
            </a:r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</a:rPr>
              <a:t> of Finite Element Assembly (FEA)</a:t>
            </a:r>
            <a:endParaRPr lang="en-US" sz="3600" i="1" kern="0" dirty="0">
              <a:solidFill>
                <a:schemeClr val="tx1"/>
              </a:solidFill>
              <a:latin typeface="Calibri" panose="020F0502020204030204" pitchFamily="34" charset="0"/>
            </a:endParaRP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5120" y="1387985"/>
            <a:ext cx="8305800" cy="50276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Picture 1" descr="image00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72200" y="3124200"/>
            <a:ext cx="1762986" cy="91981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5867400" y="4191000"/>
            <a:ext cx="2514600" cy="83099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>
                <a:latin typeface="Calibri" panose="020F0502020204030204" pitchFamily="34" charset="0"/>
              </a:rPr>
              <a:t>ExecutionSpace</a:t>
            </a:r>
            <a:r>
              <a:rPr lang="en-US" sz="1600" dirty="0">
                <a:latin typeface="Calibri" panose="020F0502020204030204" pitchFamily="34" charset="0"/>
              </a:rPr>
              <a:t> parameter tailors code for device (e.g., </a:t>
            </a:r>
            <a:r>
              <a:rPr lang="en-US" sz="1600" dirty="0" err="1">
                <a:latin typeface="Calibri" panose="020F0502020204030204" pitchFamily="34" charset="0"/>
              </a:rPr>
              <a:t>OpenMP</a:t>
            </a:r>
            <a:r>
              <a:rPr lang="en-US" sz="1600" dirty="0">
                <a:latin typeface="Calibri" panose="020F0502020204030204" pitchFamily="34" charset="0"/>
              </a:rPr>
              <a:t>, CUDA, etc.)</a:t>
            </a: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48C06582-9CB7-4DD9-A836-21FBD0EFBBCA}"/>
              </a:ext>
            </a:extLst>
          </p:cNvPr>
          <p:cNvGrpSpPr/>
          <p:nvPr/>
        </p:nvGrpSpPr>
        <p:grpSpPr>
          <a:xfrm>
            <a:off x="2590800" y="855338"/>
            <a:ext cx="3505199" cy="560927"/>
            <a:chOff x="4260980" y="886872"/>
            <a:chExt cx="3791337" cy="560927"/>
          </a:xfrm>
        </p:grpSpPr>
        <p:sp>
          <p:nvSpPr>
            <p:cNvPr id="7" name="Rectangle 6">
              <a:extLst>
                <a:ext uri="{FF2B5EF4-FFF2-40B4-BE49-F238E27FC236}">
                  <a16:creationId xmlns:a16="http://schemas.microsoft.com/office/drawing/2014/main" id="{D12348BA-FB00-4F9E-89D3-07EDE107F046}"/>
                </a:ext>
              </a:extLst>
            </p:cNvPr>
            <p:cNvSpPr/>
            <p:nvPr/>
          </p:nvSpPr>
          <p:spPr>
            <a:xfrm>
              <a:off x="4260980" y="886872"/>
              <a:ext cx="3791337" cy="560927"/>
            </a:xfrm>
            <a:prstGeom prst="rect">
              <a:avLst/>
            </a:prstGeom>
            <a:solidFill>
              <a:schemeClr val="bg2"/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6D1982B6-C263-437E-8D2F-20EF78F6EE4F}"/>
                </a:ext>
              </a:extLst>
            </p:cNvPr>
            <p:cNvSpPr txBox="1"/>
            <p:nvPr/>
          </p:nvSpPr>
          <p:spPr>
            <a:xfrm>
              <a:off x="4419599" y="1001318"/>
              <a:ext cx="1447800" cy="338554"/>
            </a:xfrm>
            <a:prstGeom prst="rect">
              <a:avLst/>
            </a:prstGeom>
            <a:solidFill>
              <a:srgbClr val="A5F7BA"/>
            </a:solidFill>
            <a:ln>
              <a:solidFill>
                <a:schemeClr val="tx1"/>
              </a:solidFill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600" dirty="0">
                  <a:latin typeface="Calibri" panose="020F0502020204030204" pitchFamily="34" charset="0"/>
                  <a:cs typeface="Calibri" panose="020F0502020204030204" pitchFamily="34" charset="0"/>
                </a:rPr>
                <a:t>MPI-only FEA</a:t>
              </a: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692AA15F-1DBD-4021-9224-2695302D9D87}"/>
                </a:ext>
              </a:extLst>
            </p:cNvPr>
            <p:cNvSpPr txBox="1"/>
            <p:nvPr/>
          </p:nvSpPr>
          <p:spPr>
            <a:xfrm>
              <a:off x="6543041" y="986630"/>
              <a:ext cx="1371600" cy="338554"/>
            </a:xfrm>
            <a:prstGeom prst="rect">
              <a:avLst/>
            </a:prstGeom>
            <a:solidFill>
              <a:srgbClr val="CCFF99"/>
            </a:solidFill>
            <a:ln>
              <a:solidFill>
                <a:schemeClr val="tx1"/>
              </a:solidFill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600" dirty="0">
                  <a:latin typeface="Calibri" panose="020F0502020204030204" pitchFamily="34" charset="0"/>
                  <a:cs typeface="Calibri" panose="020F0502020204030204" pitchFamily="34" charset="0"/>
                </a:rPr>
                <a:t>MPI+X  FEA</a:t>
              </a:r>
            </a:p>
          </p:txBody>
        </p:sp>
        <p:sp>
          <p:nvSpPr>
            <p:cNvPr id="10" name="Arrow: Right 9">
              <a:extLst>
                <a:ext uri="{FF2B5EF4-FFF2-40B4-BE49-F238E27FC236}">
                  <a16:creationId xmlns:a16="http://schemas.microsoft.com/office/drawing/2014/main" id="{74AB2DCC-462E-4B7B-9203-2327A1A2CED6}"/>
                </a:ext>
              </a:extLst>
            </p:cNvPr>
            <p:cNvSpPr/>
            <p:nvPr/>
          </p:nvSpPr>
          <p:spPr>
            <a:xfrm>
              <a:off x="5974080" y="1078113"/>
              <a:ext cx="457200" cy="184964"/>
            </a:xfrm>
            <a:prstGeom prst="rightArrow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16213863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587" name="Content Placeholder 2"/>
          <p:cNvSpPr>
            <a:spLocks noGrp="1"/>
          </p:cNvSpPr>
          <p:nvPr>
            <p:ph idx="4294967295"/>
          </p:nvPr>
        </p:nvSpPr>
        <p:spPr>
          <a:xfrm>
            <a:off x="76200" y="1981200"/>
            <a:ext cx="6606975" cy="4886187"/>
          </a:xfrm>
        </p:spPr>
        <p:txBody>
          <a:bodyPr/>
          <a:lstStyle/>
          <a:p>
            <a:r>
              <a:rPr lang="en-US" b="1" kern="0" dirty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Cori </a:t>
            </a:r>
            <a:r>
              <a:rPr lang="en-US" kern="0" dirty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(NERSC): 2,388 Haswell nodes [2 Haswell (32 cores)] 	               	       	       9,688 KNL nodes [1 Xeon Phi KNL (68 cores)]</a:t>
            </a:r>
          </a:p>
          <a:p>
            <a:endParaRPr lang="en-US" altLang="en-US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r>
              <a:rPr lang="en-US" altLang="en-US" b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Summit</a:t>
            </a:r>
            <a:r>
              <a:rPr lang="en-US" altLang="en-US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(ORLCF): 4600 nodes [2 P9 (22 cores) + V100 (6 GPUs)]</a:t>
            </a:r>
          </a:p>
          <a:p>
            <a:endParaRPr lang="en-US" altLang="en-US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r>
              <a:rPr lang="en-US" altLang="en-US" b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Aurora</a:t>
            </a:r>
            <a:r>
              <a:rPr lang="en-US" altLang="en-US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(ALCF): U.S.’s first </a:t>
            </a:r>
            <a:r>
              <a:rPr lang="en-US" altLang="en-US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exascale</a:t>
            </a:r>
            <a:r>
              <a:rPr lang="en-US" altLang="en-US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supercomputer (ETA: 2021)</a:t>
            </a:r>
          </a:p>
          <a:p>
            <a:r>
              <a:rPr lang="en-US" altLang="en-US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                    New Intel Xeon Phi Processor (Knights Hill cancelled)</a:t>
            </a:r>
          </a:p>
          <a:p>
            <a:pPr lvl="1"/>
            <a:endParaRPr lang="en-US" altLang="en-US" sz="180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endParaRPr lang="en-US" altLang="en-US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48524AF0-B2FA-4A41-90FC-9E396F80E9D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85896" y="3935617"/>
            <a:ext cx="4199023" cy="2472152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32710CB6-71F7-4EA3-8AF2-9BE56EBE1CDE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200" y="4241044"/>
            <a:ext cx="4944303" cy="2472151"/>
          </a:xfrm>
          <a:prstGeom prst="rect">
            <a:avLst/>
          </a:prstGeom>
        </p:spPr>
      </p:pic>
      <p:sp>
        <p:nvSpPr>
          <p:cNvPr id="67586" name="Title 1"/>
          <p:cNvSpPr>
            <a:spLocks noGrp="1"/>
          </p:cNvSpPr>
          <p:nvPr>
            <p:ph type="title" idx="4294967295"/>
          </p:nvPr>
        </p:nvSpPr>
        <p:spPr>
          <a:xfrm>
            <a:off x="23468" y="-187582"/>
            <a:ext cx="8229240" cy="991440"/>
          </a:xfrm>
        </p:spPr>
        <p:txBody>
          <a:bodyPr/>
          <a:lstStyle/>
          <a:p>
            <a:r>
              <a:rPr lang="en-US" altLang="en-US" sz="34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Targeted Computer Architectures/Results</a:t>
            </a:r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70509" y="774982"/>
            <a:ext cx="2957380" cy="897345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09070" y="2467013"/>
            <a:ext cx="2382866" cy="1414346"/>
          </a:xfrm>
          <a:prstGeom prst="rect">
            <a:avLst/>
          </a:prstGeom>
        </p:spPr>
      </p:pic>
      <p:pic>
        <p:nvPicPr>
          <p:cNvPr id="13" name="Picture 12" descr="Xeon_Phi_PCIe_Card_M.jpg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39389" y="1630939"/>
            <a:ext cx="1074417" cy="679032"/>
          </a:xfrm>
          <a:prstGeom prst="rect">
            <a:avLst/>
          </a:prstGeom>
        </p:spPr>
      </p:pic>
      <p:pic>
        <p:nvPicPr>
          <p:cNvPr id="14" name="Picture 13" descr="prev_NVIDIA-Tesla-GPU-Card.png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42576" y="1769438"/>
            <a:ext cx="1101224" cy="745162"/>
          </a:xfrm>
          <a:prstGeom prst="rect">
            <a:avLst/>
          </a:prstGeom>
        </p:spPr>
      </p:pic>
      <p:sp>
        <p:nvSpPr>
          <p:cNvPr id="15" name="Text Box 8">
            <a:extLst>
              <a:ext uri="{FF2B5EF4-FFF2-40B4-BE49-F238E27FC236}">
                <a16:creationId xmlns:a16="http://schemas.microsoft.com/office/drawing/2014/main" id="{297E6FD2-1BCD-40B2-AF98-69DE956E4A0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40160" y="704671"/>
            <a:ext cx="4966757" cy="1200329"/>
          </a:xfrm>
          <a:prstGeom prst="rect">
            <a:avLst/>
          </a:prstGeom>
          <a:solidFill>
            <a:srgbClr val="FFCC00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50000"/>
              </a:spcBef>
            </a:pPr>
            <a:r>
              <a:rPr lang="en-US" altLang="en-US" b="0" dirty="0">
                <a:latin typeface="Calibri" panose="020F0502020204030204" pitchFamily="34" charset="0"/>
              </a:rPr>
              <a:t>Performance-portability of FEA in ALI has been tested across </a:t>
            </a:r>
            <a:r>
              <a:rPr lang="en-US" altLang="en-US" b="1" i="1" dirty="0">
                <a:latin typeface="Calibri" panose="020F0502020204030204" pitchFamily="34" charset="0"/>
              </a:rPr>
              <a:t>multiple architectures</a:t>
            </a:r>
            <a:r>
              <a:rPr lang="en-US" altLang="en-US" b="0" dirty="0">
                <a:latin typeface="Calibri" panose="020F0502020204030204" pitchFamily="34" charset="0"/>
              </a:rPr>
              <a:t>: Intel Sandy Bridge, Intel </a:t>
            </a:r>
            <a:r>
              <a:rPr lang="en-US" altLang="en-US" b="0" dirty="0" err="1">
                <a:latin typeface="Calibri" panose="020F0502020204030204" pitchFamily="34" charset="0"/>
              </a:rPr>
              <a:t>SkyLake</a:t>
            </a:r>
            <a:r>
              <a:rPr lang="en-US" altLang="en-US" b="0" dirty="0">
                <a:latin typeface="Calibri" panose="020F0502020204030204" pitchFamily="34" charset="0"/>
              </a:rPr>
              <a:t>, IBM POWER8, IBM POWER9, </a:t>
            </a:r>
            <a:r>
              <a:rPr lang="en-US" altLang="en-US" b="0" dirty="0" err="1">
                <a:latin typeface="Calibri" panose="020F0502020204030204" pitchFamily="34" charset="0"/>
              </a:rPr>
              <a:t>Keplar</a:t>
            </a:r>
            <a:r>
              <a:rPr lang="en-US" altLang="en-US" b="0" dirty="0">
                <a:latin typeface="Calibri" panose="020F0502020204030204" pitchFamily="34" charset="0"/>
              </a:rPr>
              <a:t>/Pascal/Volta GPUs, KNL Xeon Phi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570204F7-D773-43E5-96EC-20C0ADEFB617}"/>
              </a:ext>
            </a:extLst>
          </p:cNvPr>
          <p:cNvSpPr txBox="1"/>
          <p:nvPr/>
        </p:nvSpPr>
        <p:spPr>
          <a:xfrm>
            <a:off x="1010298" y="4114800"/>
            <a:ext cx="2941629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MPI+X Single-Node Speedups*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6474191" y="4211867"/>
            <a:ext cx="2941629" cy="3231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500" dirty="0">
                <a:latin typeface="Calibri" panose="020F0502020204030204" pitchFamily="34" charset="0"/>
                <a:cs typeface="Calibri" panose="020F0502020204030204" pitchFamily="34" charset="0"/>
              </a:rPr>
              <a:t>MPI+X strong-scaling*</a:t>
            </a:r>
          </a:p>
        </p:txBody>
      </p:sp>
    </p:spTree>
    <p:extLst>
      <p:ext uri="{BB962C8B-B14F-4D97-AF65-F5344CB8AC3E}">
        <p14:creationId xmlns:p14="http://schemas.microsoft.com/office/powerpoint/2010/main" val="15156528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81699" y="622031"/>
            <a:ext cx="8686800" cy="75713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457200" indent="-457200">
              <a:buAutoNum type="arabicPeriod"/>
            </a:pPr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ISMs, ESMs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Our codes: ALI, MALI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2.   </a:t>
            </a:r>
            <a:r>
              <a:rPr lang="en-US" sz="2200" b="1" dirty="0">
                <a:latin typeface="Calibri" panose="020F0502020204030204" pitchFamily="34" charset="0"/>
              </a:rPr>
              <a:t>Algorithms and software</a:t>
            </a:r>
          </a:p>
          <a:p>
            <a:endParaRPr lang="en-US" sz="400" b="1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ALI steady stress-velocity solver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Discretization &amp; meshes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Nonlinear solvers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Linear solvers &amp; parallelization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b="1" dirty="0">
                <a:latin typeface="Calibri" panose="020F0502020204030204" pitchFamily="34" charset="0"/>
              </a:rPr>
              <a:t>Ice sheet initialization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MALI for dynamic simulations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Velocity-thickness/temperature coupling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Towards science runs &amp; UQ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39000" y="2743101"/>
            <a:ext cx="1676400" cy="166458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80C1262A-45A6-4D1D-AC10-ED5463DA9CD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4648201"/>
            <a:ext cx="2673626" cy="17824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52868279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TextBox 19">
            <a:extLst>
              <a:ext uri="{FF2B5EF4-FFF2-40B4-BE49-F238E27FC236}">
                <a16:creationId xmlns:a16="http://schemas.microsoft.com/office/drawing/2014/main" id="{E78F92AA-62A6-4D04-A8B9-D84B9AF1FCF3}"/>
              </a:ext>
            </a:extLst>
          </p:cNvPr>
          <p:cNvSpPr txBox="1"/>
          <p:nvPr/>
        </p:nvSpPr>
        <p:spPr>
          <a:xfrm>
            <a:off x="152400" y="4178296"/>
            <a:ext cx="8839200" cy="243143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742950" lvl="1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“Spin-up” approach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initialize model with (imperfect/unknown) present state and integrate forward until states consistent with observations are reached.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Can require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a lot of CPU time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(“spin-up time”): long timescale adjustments to past BC forcing requires a model “spin-up” of order 10</a:t>
            </a:r>
            <a:r>
              <a:rPr lang="en-US" baseline="30000" dirty="0">
                <a:latin typeface="Calibri" panose="020F0502020204030204" pitchFamily="34" charset="0"/>
                <a:cs typeface="Calibri" panose="020F0502020204030204" pitchFamily="34" charset="0"/>
              </a:rPr>
              <a:t>4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-10</a:t>
            </a:r>
            <a:r>
              <a:rPr lang="en-US" baseline="30000" dirty="0">
                <a:latin typeface="Calibri" panose="020F0502020204030204" pitchFamily="34" charset="0"/>
                <a:cs typeface="Calibri" panose="020F0502020204030204" pitchFamily="34" charset="0"/>
              </a:rPr>
              <a:t>5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years*.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“Spun-up” initial conditions can result in “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shocks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”, which initiate large transients that can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derail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dynamic ice simulations*.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108751" y="90390"/>
            <a:ext cx="7130250" cy="67108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Inversion for Ice Sheet Initialization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/>
              <p:cNvSpPr txBox="1"/>
              <p:nvPr/>
            </p:nvSpPr>
            <p:spPr>
              <a:xfrm>
                <a:off x="152400" y="2289570"/>
                <a:ext cx="5334000" cy="147732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Available data/measurements:</a:t>
                </a:r>
              </a:p>
              <a:p>
                <a:pPr marL="742950" lvl="1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 extent and surface topography.</a:t>
                </a:r>
              </a:p>
              <a:p>
                <a:pPr marL="742950" lvl="1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Surface velocity.</a:t>
                </a:r>
              </a:p>
              <a:p>
                <a:pPr marL="742950" lvl="1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Surface mass balance (SMB).</a:t>
                </a:r>
              </a:p>
              <a:p>
                <a:pPr marL="742950" lvl="1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 thickness </a:t>
                </a:r>
                <a14:m>
                  <m:oMath xmlns:m="http://schemas.openxmlformats.org/officeDocument/2006/math">
                    <m:r>
                      <a:rPr lang="en-US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(sparse measurements).</a:t>
                </a:r>
              </a:p>
            </p:txBody>
          </p:sp>
        </mc:Choice>
        <mc:Fallback xmlns=""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2400" y="2289570"/>
                <a:ext cx="5334000" cy="1477328"/>
              </a:xfrm>
              <a:prstGeom prst="rect">
                <a:avLst/>
              </a:prstGeom>
              <a:blipFill>
                <a:blip r:embed="rId3"/>
                <a:stretch>
                  <a:fillRect l="-914" t="-2479" b="-578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4" name="Picture 13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859092"/>
            <a:ext cx="2532720" cy="2057400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4" name="TextBox 3"/>
          <p:cNvSpPr txBox="1"/>
          <p:nvPr/>
        </p:nvSpPr>
        <p:spPr>
          <a:xfrm>
            <a:off x="6136479" y="3039070"/>
            <a:ext cx="2729330" cy="923330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itchFamily="34" charset="0"/>
              </a:rPr>
              <a:t>Sources of data</a:t>
            </a:r>
            <a:r>
              <a:rPr lang="en-US" dirty="0">
                <a:latin typeface="Calibri" pitchFamily="34" charset="0"/>
              </a:rPr>
              <a:t>: satellite </a:t>
            </a:r>
            <a:r>
              <a:rPr lang="en-US" dirty="0" err="1">
                <a:latin typeface="Calibri" pitchFamily="34" charset="0"/>
              </a:rPr>
              <a:t>infrarometry</a:t>
            </a:r>
            <a:r>
              <a:rPr lang="en-US" dirty="0">
                <a:latin typeface="Calibri" pitchFamily="34" charset="0"/>
              </a:rPr>
              <a:t>, radar, altimetry, etc.</a:t>
            </a:r>
            <a:endParaRPr lang="en-US" dirty="0"/>
          </a:p>
        </p:txBody>
      </p:sp>
      <p:sp>
        <p:nvSpPr>
          <p:cNvPr id="17" name="TextBox 16"/>
          <p:cNvSpPr txBox="1"/>
          <p:nvPr/>
        </p:nvSpPr>
        <p:spPr>
          <a:xfrm>
            <a:off x="168166" y="1027962"/>
            <a:ext cx="6014906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matches observations (e.g. surface velocity, temperature).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matches present-day geometry (elevation, thickness).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is in “equilibrium” with climate </a:t>
            </a:r>
            <a:r>
              <a:rPr lang="en-US" dirty="0" err="1">
                <a:latin typeface="Calibri" panose="020F0502020204030204" pitchFamily="34" charset="0"/>
              </a:rPr>
              <a:t>forcings</a:t>
            </a:r>
            <a:r>
              <a:rPr lang="en-US" dirty="0">
                <a:latin typeface="Calibri" panose="020F0502020204030204" pitchFamily="34" charset="0"/>
              </a:rPr>
              <a:t> (SMB).</a:t>
            </a:r>
            <a:endParaRPr lang="en-US" sz="400" dirty="0">
              <a:latin typeface="Calibri" panose="020F0502020204030204" pitchFamily="34" charset="0"/>
            </a:endParaRPr>
          </a:p>
        </p:txBody>
      </p:sp>
      <p:sp>
        <p:nvSpPr>
          <p:cNvPr id="18" name="TextBox 17"/>
          <p:cNvSpPr txBox="1"/>
          <p:nvPr/>
        </p:nvSpPr>
        <p:spPr>
          <a:xfrm>
            <a:off x="80366" y="762000"/>
            <a:ext cx="5586926" cy="430887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Goal: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find ice sheet initial state that:</a:t>
            </a:r>
          </a:p>
          <a:p>
            <a:pPr algn="ctr"/>
            <a:endParaRPr lang="en-US" sz="400" dirty="0"/>
          </a:p>
        </p:txBody>
      </p:sp>
      <p:sp>
        <p:nvSpPr>
          <p:cNvPr id="19" name="Rectangle 18"/>
          <p:cNvSpPr/>
          <p:nvPr/>
        </p:nvSpPr>
        <p:spPr>
          <a:xfrm>
            <a:off x="152400" y="761470"/>
            <a:ext cx="5829301" cy="1436043"/>
          </a:xfrm>
          <a:prstGeom prst="rect">
            <a:avLst/>
          </a:prstGeom>
          <a:noFill/>
          <a:ln w="190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29CBABAC-D930-48B4-B3C7-3D21240017C2}"/>
                  </a:ext>
                </a:extLst>
              </p:cNvPr>
              <p:cNvSpPr txBox="1"/>
              <p:nvPr/>
            </p:nvSpPr>
            <p:spPr>
              <a:xfrm>
                <a:off x="152400" y="3758730"/>
                <a:ext cx="5334000" cy="6463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Fields to be estimated:</a:t>
                </a:r>
              </a:p>
              <a:p>
                <a:pPr marL="742950" lvl="1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Basal friction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𝛽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ice thickness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29CBABAC-D930-48B4-B3C7-3D21240017C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2400" y="3758730"/>
                <a:ext cx="5334000" cy="646331"/>
              </a:xfrm>
              <a:prstGeom prst="rect">
                <a:avLst/>
              </a:prstGeom>
              <a:blipFill>
                <a:blip r:embed="rId5"/>
                <a:stretch>
                  <a:fillRect l="-914" t="-5660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1" name="TextBox 10">
            <a:extLst>
              <a:ext uri="{FF2B5EF4-FFF2-40B4-BE49-F238E27FC236}">
                <a16:creationId xmlns:a16="http://schemas.microsoft.com/office/drawing/2014/main" id="{80ED7A4C-C801-4E7A-9D7F-3951BDBDA5A9}"/>
              </a:ext>
            </a:extLst>
          </p:cNvPr>
          <p:cNvSpPr txBox="1"/>
          <p:nvPr/>
        </p:nvSpPr>
        <p:spPr>
          <a:xfrm>
            <a:off x="0" y="6519446"/>
            <a:ext cx="507285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Perego,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Price,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JGR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2014.</a:t>
            </a:r>
          </a:p>
        </p:txBody>
      </p:sp>
    </p:spTree>
    <p:extLst>
      <p:ext uri="{BB962C8B-B14F-4D97-AF65-F5344CB8AC3E}">
        <p14:creationId xmlns:p14="http://schemas.microsoft.com/office/powerpoint/2010/main" val="81551208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108750" y="76200"/>
            <a:ext cx="8349450" cy="60907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Deterministic Inversion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/>
              <p:cNvSpPr txBox="1"/>
              <p:nvPr/>
            </p:nvSpPr>
            <p:spPr>
              <a:xfrm>
                <a:off x="304800" y="947624"/>
                <a:ext cx="4419600" cy="1253035"/>
              </a:xfrm>
              <a:prstGeom prst="rect">
                <a:avLst/>
              </a:prstGeom>
              <a:solidFill>
                <a:srgbClr val="CCECFF"/>
              </a:solidFill>
              <a:ln>
                <a:solidFill>
                  <a:schemeClr val="bg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First-Order Stokes PDE-Constrained optimization problem for initial condition*:</a:t>
                </a:r>
              </a:p>
              <a:p>
                <a:pPr algn="ctr"/>
                <a:endParaRPr lang="en-US" sz="10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 xmlns:m="http://schemas.openxmlformats.org/officeDocument/2006/math">
                    <m:sSub>
                      <m:sSubPr>
                        <m:ctrlPr>
                          <a:rPr lang="en-US" sz="16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nor/>
                          </m:rPr>
                          <a:rPr lang="en-US" sz="1600" dirty="0">
                            <a:latin typeface="Calibri" panose="020F0502020204030204" pitchFamily="34" charset="0"/>
                            <a:cs typeface="Calibri" panose="020F0502020204030204" pitchFamily="34" charset="0"/>
                          </a:rPr>
                          <m:t>minimize</m:t>
                        </m:r>
                        <m:r>
                          <m:rPr>
                            <m:nor/>
                          </m:rPr>
                          <a:rPr lang="en-US" sz="1600" b="0" i="0" dirty="0" smtClean="0">
                            <a:latin typeface="Calibri" panose="020F0502020204030204" pitchFamily="34" charset="0"/>
                            <a:cs typeface="Calibri" panose="020F0502020204030204" pitchFamily="34" charset="0"/>
                          </a:rPr>
                          <m:t> </m:t>
                        </m:r>
                      </m:e>
                      <m:sub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𝛽</m:t>
                        </m:r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sz="1600" b="0" i="1" smtClean="0">
                            <a:latin typeface="Cambria Math" panose="02040503050406030204" pitchFamily="18" charset="0"/>
                            <a:ea typeface="Cambria Math"/>
                          </a:rPr>
                          <m:t>𝐻</m:t>
                        </m:r>
                      </m:sub>
                    </m:sSub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</a:t>
                </a:r>
                <a14:m>
                  <m:oMath xmlns:m="http://schemas.openxmlformats.org/officeDocument/2006/math">
                    <m:r>
                      <a:rPr lang="en-US" sz="1600" b="0" i="1" smtClean="0">
                        <a:latin typeface="Cambria Math" panose="02040503050406030204" pitchFamily="18" charset="0"/>
                      </a:rPr>
                      <m:t>𝑚</m:t>
                    </m:r>
                    <m:d>
                      <m:dPr>
                        <m:ctrlPr>
                          <a:rPr lang="en-US" sz="1600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1600" b="1" i="1" smtClean="0">
                            <a:latin typeface="Cambria Math" panose="02040503050406030204" pitchFamily="18" charset="0"/>
                            <a:ea typeface="Cambria Math"/>
                          </a:rPr>
                          <m:t>𝒖</m:t>
                        </m:r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sz="1600" b="0" i="1" smtClean="0">
                            <a:latin typeface="Cambria Math" panose="02040503050406030204" pitchFamily="18" charset="0"/>
                            <a:ea typeface="Cambria Math"/>
                          </a:rPr>
                          <m:t>𝐻</m:t>
                        </m:r>
                      </m:e>
                    </m:d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:r>
                  <a:rPr lang="en-US" sz="16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s.t.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FO Stokes PDEs</a:t>
                </a:r>
              </a:p>
            </p:txBody>
          </p:sp>
        </mc:Choice>
        <mc:Fallback xmlns="">
          <p:sp>
            <p:nvSpPr>
              <p:cNvPr id="8" name="TextBox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4800" y="947624"/>
                <a:ext cx="4419600" cy="1253035"/>
              </a:xfrm>
              <a:prstGeom prst="rect">
                <a:avLst/>
              </a:prstGeom>
              <a:blipFill>
                <a:blip r:embed="rId3"/>
                <a:stretch>
                  <a:fillRect t="-962" b="-4808"/>
                </a:stretch>
              </a:blipFill>
              <a:ln>
                <a:solidFill>
                  <a:schemeClr val="bg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TextBox 3"/>
          <p:cNvSpPr txBox="1"/>
          <p:nvPr/>
        </p:nvSpPr>
        <p:spPr>
          <a:xfrm>
            <a:off x="0" y="6519446"/>
            <a:ext cx="507285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Perego,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Price,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JGR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2014.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CE4F0730-2ED4-4AF4-954C-29B885DC7260}"/>
                  </a:ext>
                </a:extLst>
              </p:cNvPr>
              <p:cNvSpPr txBox="1"/>
              <p:nvPr/>
            </p:nvSpPr>
            <p:spPr>
              <a:xfrm>
                <a:off x="790852" y="2884978"/>
                <a:ext cx="8229600" cy="2647007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 panose="02040503050406030204" pitchFamily="18" charset="0"/>
                        </a:rPr>
                        <m:t>𝑚</m:t>
                      </m:r>
                      <m:d>
                        <m:dPr>
                          <m:ctrlPr>
                            <a:rPr lang="en-US" sz="1600" i="1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600" b="1" i="1" smtClean="0">
                              <a:latin typeface="Cambria Math" panose="02040503050406030204" pitchFamily="18" charset="0"/>
                              <a:ea typeface="Cambria Math"/>
                            </a:rPr>
                            <m:t>𝒖</m:t>
                          </m:r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,</m:t>
                          </m:r>
                          <m:r>
                            <a:rPr lang="en-US" sz="1600" b="0" i="1" smtClean="0">
                              <a:latin typeface="Cambria Math" panose="02040503050406030204" pitchFamily="18" charset="0"/>
                              <a:ea typeface="Cambria Math"/>
                            </a:rPr>
                            <m:t>𝐻</m:t>
                          </m:r>
                        </m:e>
                      </m:d>
                      <m:r>
                        <a:rPr lang="en-US" sz="1600" i="1">
                          <a:latin typeface="Cambria Math"/>
                          <a:ea typeface="Cambria Math"/>
                        </a:rPr>
                        <m:t>=</m:t>
                      </m:r>
                      <m:r>
                        <a:rPr lang="en-US" sz="1600" b="0" i="1" smtClean="0">
                          <a:latin typeface="Cambria Math" panose="02040503050406030204" pitchFamily="18" charset="0"/>
                          <a:ea typeface="Cambria Math"/>
                        </a:rPr>
                        <m:t> </m:t>
                      </m:r>
                      <m:nary>
                        <m:naryPr>
                          <m:ctrlPr>
                            <a:rPr lang="en-US" sz="1600" i="1" smtClean="0">
                              <a:solidFill>
                                <a:schemeClr val="accent2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naryPr>
                        <m:sub>
                          <m:r>
                            <m:rPr>
                              <m:sty m:val="p"/>
                              <m:brk m:alnAt="23"/>
                            </m:rPr>
                            <a:rPr lang="el-GR" sz="1600" i="1">
                              <a:solidFill>
                                <a:schemeClr val="accent2"/>
                              </a:solidFill>
                              <a:latin typeface="Cambria Math"/>
                              <a:ea typeface="Cambria Math"/>
                            </a:rPr>
                            <m:t>Γ</m:t>
                          </m:r>
                        </m:sub>
                        <m:sup/>
                        <m:e>
                          <m:f>
                            <m:fPr>
                              <m:ctrlPr>
                                <a:rPr lang="en-US" sz="1600" i="1">
                                  <a:solidFill>
                                    <a:schemeClr val="accent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fPr>
                            <m:num>
                              <m:r>
                                <a:rPr lang="en-US" sz="1600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1</m:t>
                              </m:r>
                            </m:num>
                            <m:den>
                              <m:sSubSup>
                                <m:sSubSupPr>
                                  <m:ctrlPr>
                                    <a:rPr lang="en-US" sz="160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SupPr>
                                <m:e>
                                  <m:r>
                                    <a:rPr lang="en-US" sz="160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𝜎</m:t>
                                  </m:r>
                                </m:e>
                                <m:sub>
                                  <m:r>
                                    <a:rPr lang="en-US" sz="1600" b="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𝑢</m:t>
                                  </m:r>
                                </m:sub>
                                <m:sup>
                                  <m:r>
                                    <a:rPr lang="en-US" sz="1600" b="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2</m:t>
                                  </m:r>
                                </m:sup>
                              </m:sSubSup>
                            </m:den>
                          </m:f>
                          <m:d>
                            <m:dPr>
                              <m:begChr m:val="|"/>
                              <m:endChr m:val="|"/>
                              <m:ctrlPr>
                                <a:rPr lang="en-US" sz="1600" i="1" smtClean="0">
                                  <a:solidFill>
                                    <a:schemeClr val="accent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r>
                                <a:rPr lang="en-US" sz="1600" b="1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  <m:r>
                                <a:rPr lang="en-US" sz="1600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r>
                                <a:rPr lang="en-US" sz="1600" b="1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  <m:r>
                                <a:rPr lang="en-US" sz="1600" i="1" baseline="30000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𝑜𝑏𝑠</m:t>
                              </m:r>
                            </m:e>
                          </m:d>
                          <m:r>
                            <a:rPr lang="en-US" sz="1600" i="1" baseline="30000">
                              <a:solidFill>
                                <a:schemeClr val="accent2"/>
                              </a:solidFill>
                              <a:latin typeface="Cambria Math"/>
                              <a:ea typeface="Cambria Math"/>
                            </a:rPr>
                            <m:t>2</m:t>
                          </m:r>
                          <m:r>
                            <a:rPr lang="en-US" sz="1600" i="1">
                              <a:solidFill>
                                <a:schemeClr val="accent2"/>
                              </a:solidFill>
                              <a:latin typeface="Cambria Math"/>
                              <a:ea typeface="Cambria Math"/>
                            </a:rPr>
                            <m:t>𝑑𝑠</m:t>
                          </m:r>
                        </m:e>
                      </m:nary>
                    </m:oMath>
                  </m:oMathPara>
                </a14:m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pPr algn="ctr"/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pPr algn="ctr"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 panose="02040503050406030204" pitchFamily="18" charset="0"/>
                          <a:ea typeface="Cambria Math"/>
                        </a:rPr>
                        <m:t>               </m:t>
                      </m:r>
                      <m:r>
                        <a:rPr lang="en-US" sz="1600" i="1" smtClean="0">
                          <a:solidFill>
                            <a:schemeClr val="tx2"/>
                          </a:solidFill>
                          <a:latin typeface="Cambria Math"/>
                          <a:ea typeface="Cambria Math"/>
                        </a:rPr>
                        <m:t>+</m:t>
                      </m:r>
                      <m:r>
                        <a:rPr lang="en-US" sz="1600" b="0" i="1" smtClean="0">
                          <a:solidFill>
                            <a:schemeClr val="tx2"/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 </m:t>
                      </m:r>
                      <m:nary>
                        <m:naryPr>
                          <m:ctrlPr>
                            <a:rPr lang="en-US" sz="1600" i="1">
                              <a:solidFill>
                                <a:schemeClr val="tx2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naryPr>
                        <m:sub>
                          <m:r>
                            <m:rPr>
                              <m:sty m:val="p"/>
                              <m:brk m:alnAt="23"/>
                            </m:rPr>
                            <a:rPr lang="el-GR" sz="1600" i="1">
                              <a:solidFill>
                                <a:schemeClr val="tx2"/>
                              </a:solidFill>
                              <a:latin typeface="Cambria Math"/>
                              <a:ea typeface="Cambria Math"/>
                            </a:rPr>
                            <m:t>Γ</m:t>
                          </m:r>
                        </m:sub>
                        <m:sup/>
                        <m:e>
                          <m:f>
                            <m:fPr>
                              <m:ctrlP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fPr>
                            <m:num>
                              <m: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/>
                                  <a:ea typeface="Cambria Math"/>
                                </a:rPr>
                                <m:t>1</m:t>
                              </m:r>
                            </m:num>
                            <m:den>
                              <m:sSubSup>
                                <m:sSubSupPr>
                                  <m:ctrlP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SupPr>
                                <m:e>
                                  <m: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𝜎</m:t>
                                  </m:r>
                                </m:e>
                                <m:sub>
                                  <m:r>
                                    <a:rPr lang="en-US" sz="160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𝜏</m:t>
                                  </m:r>
                                </m:sub>
                                <m:sup>
                                  <m: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2</m:t>
                                  </m:r>
                                </m:sup>
                              </m:sSubSup>
                            </m:den>
                          </m:f>
                          <m:d>
                            <m:dPr>
                              <m:begChr m:val="|"/>
                              <m:endChr m:val="|"/>
                              <m:ctrlP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/>
                                  <a:ea typeface="Cambria Math"/>
                                </a:rPr>
                                <m:t>𝑑𝑖𝑣</m:t>
                              </m:r>
                              <m:d>
                                <m:dPr>
                                  <m:ctrlP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dPr>
                                <m:e>
                                  <m:r>
                                    <a:rPr lang="en-US" sz="1600" b="1" i="1">
                                      <a:solidFill>
                                        <a:schemeClr val="tx2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𝑼</m:t>
                                  </m:r>
                                  <m:r>
                                    <a:rPr lang="en-US" sz="1600" b="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𝐻</m:t>
                                  </m:r>
                                </m:e>
                              </m:d>
                              <m: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sSub>
                                <m:sSubPr>
                                  <m:ctrlPr>
                                    <a:rPr lang="en-US" sz="160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Pr>
                                <m:e>
                                  <m:r>
                                    <a:rPr lang="en-US" sz="160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𝜏</m:t>
                                  </m:r>
                                </m:e>
                                <m:sub>
                                  <m:r>
                                    <a:rPr lang="en-US" sz="1600" b="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𝑠</m:t>
                                  </m:r>
                                </m:sub>
                              </m:sSub>
                            </m:e>
                          </m:d>
                          <m:r>
                            <a:rPr lang="en-US" sz="1600" i="1" baseline="30000">
                              <a:solidFill>
                                <a:schemeClr val="tx2"/>
                              </a:solidFill>
                              <a:latin typeface="Cambria Math"/>
                              <a:ea typeface="Cambria Math"/>
                            </a:rPr>
                            <m:t>2</m:t>
                          </m:r>
                          <m:r>
                            <a:rPr lang="en-US" sz="1600" i="1">
                              <a:solidFill>
                                <a:schemeClr val="tx2"/>
                              </a:solidFill>
                              <a:latin typeface="Cambria Math"/>
                              <a:ea typeface="Cambria Math"/>
                            </a:rPr>
                            <m:t>𝑑𝑠</m:t>
                          </m:r>
                        </m:e>
                      </m:nary>
                    </m:oMath>
                  </m:oMathPara>
                </a14:m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pPr algn="ctr"/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r>
                  <a:rPr lang="en-US" sz="1600" b="0" dirty="0">
                    <a:ea typeface="Cambria Math"/>
                  </a:rPr>
                  <a:t>            </a:t>
                </a:r>
                <a14:m>
                  <m:oMath xmlns:m="http://schemas.openxmlformats.org/officeDocument/2006/math">
                    <m:r>
                      <a:rPr lang="en-US" sz="1600" b="0" i="1" smtClean="0">
                        <a:solidFill>
                          <a:schemeClr val="accent3">
                            <a:lumMod val="50000"/>
                          </a:schemeClr>
                        </a:solidFill>
                        <a:latin typeface="Cambria Math" panose="02040503050406030204" pitchFamily="18" charset="0"/>
                        <a:ea typeface="Cambria Math"/>
                      </a:rPr>
                      <m:t>+ </m:t>
                    </m:r>
                    <m:nary>
                      <m:naryPr>
                        <m:ctrlPr>
                          <a:rPr lang="en-US" sz="1600" i="1" smtClean="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naryPr>
                      <m:sub>
                        <m:r>
                          <m:rPr>
                            <m:sty m:val="p"/>
                            <m:brk m:alnAt="23"/>
                          </m:rPr>
                          <a:rPr lang="el-GR" sz="1600" i="1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/>
                            <a:ea typeface="Cambria Math"/>
                          </a:rPr>
                          <m:t>Γ</m:t>
                        </m:r>
                      </m:sub>
                      <m:sup/>
                      <m:e>
                        <m:f>
                          <m:fPr>
                            <m:ctrlPr>
                              <a:rPr lang="en-US" sz="1600" i="1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sz="1600" i="1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/>
                                <a:ea typeface="Cambria Math"/>
                              </a:rPr>
                              <m:t>1</m:t>
                            </m:r>
                          </m:num>
                          <m:den>
                            <m:sSubSup>
                              <m:sSubSupPr>
                                <m:ctrlPr>
                                  <a:rPr lang="en-US" sz="1600" i="1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SupPr>
                              <m:e>
                                <m:r>
                                  <a:rPr lang="en-US" sz="1600" i="1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𝜎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  <m:t>𝐻</m:t>
                                </m:r>
                              </m:sub>
                              <m:sup>
                                <m:r>
                                  <a:rPr lang="en-US" sz="1600" i="1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  <m:t>2</m:t>
                                </m:r>
                              </m:sup>
                            </m:sSubSup>
                          </m:den>
                        </m:f>
                        <m:r>
                          <a:rPr lang="en-US" sz="1600" i="0" smtClean="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  <m:t>|</m:t>
                        </m:r>
                        <m:sSup>
                          <m:sSupPr>
                            <m:ctrlPr>
                              <a:rPr lang="en-US" sz="160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pPr>
                          <m:e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𝐻</m:t>
                            </m:r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−</m:t>
                            </m:r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𝐻</m:t>
                            </m:r>
                          </m:e>
                          <m:sup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𝑜𝑏𝑠</m:t>
                            </m:r>
                          </m:sup>
                        </m:sSup>
                        <m:r>
                          <a:rPr lang="en-US" sz="1600" i="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  <m:t>|</m:t>
                        </m:r>
                        <m:r>
                          <a:rPr lang="en-US" sz="1600" i="1" baseline="3000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/>
                            <a:ea typeface="Cambria Math"/>
                          </a:rPr>
                          <m:t>2</m:t>
                        </m:r>
                        <m:r>
                          <a:rPr lang="en-US" sz="1600" i="1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/>
                            <a:ea typeface="Cambria Math"/>
                          </a:rPr>
                          <m:t>𝑑𝑠</m:t>
                        </m:r>
                      </m:e>
                    </m:nary>
                  </m:oMath>
                </a14:m>
                <a:endParaRPr lang="en-US" sz="1600" dirty="0">
                  <a:ea typeface="Cambria Math"/>
                </a:endParaRPr>
              </a:p>
              <a:p>
                <a:endParaRPr lang="en-US" sz="1600" dirty="0">
                  <a:ea typeface="Cambria Math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 panose="02040503050406030204" pitchFamily="18" charset="0"/>
                          <a:ea typeface="Cambria Math"/>
                        </a:rPr>
                        <m:t>               </m:t>
                      </m:r>
                      <m:r>
                        <a:rPr lang="en-US" sz="160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+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 </m:t>
                      </m:r>
                      <m:r>
                        <a:rPr lang="en-US" sz="1600" i="1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ℛ</m:t>
                      </m:r>
                      <m:r>
                        <a:rPr lang="en-US" sz="1600" i="1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(</m:t>
                      </m:r>
                      <m:r>
                        <a:rPr lang="en-US" sz="1600" b="1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𝒖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,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𝐻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)</m:t>
                      </m:r>
                    </m:oMath>
                  </m:oMathPara>
                </a14:m>
                <a:endParaRPr lang="en-US" sz="1600" dirty="0">
                  <a:solidFill>
                    <a:schemeClr val="accent4">
                      <a:lumMod val="75000"/>
                    </a:schemeClr>
                  </a:solidFill>
                </a:endParaRPr>
              </a:p>
            </p:txBody>
          </p:sp>
        </mc:Choice>
        <mc:Fallback xmlns="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CE4F0730-2ED4-4AF4-954C-29B885DC726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90852" y="2884978"/>
                <a:ext cx="8229600" cy="2647007"/>
              </a:xfrm>
              <a:prstGeom prst="rect">
                <a:avLst/>
              </a:prstGeom>
              <a:blipFill>
                <a:blip r:embed="rId4"/>
                <a:stretch>
                  <a:fillRect b="-4378"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4" name="TextBox 23">
            <a:extLst>
              <a:ext uri="{FF2B5EF4-FFF2-40B4-BE49-F238E27FC236}">
                <a16:creationId xmlns:a16="http://schemas.microsoft.com/office/drawing/2014/main" id="{C4E61474-CE45-454C-882C-F46CB136D01A}"/>
              </a:ext>
            </a:extLst>
          </p:cNvPr>
          <p:cNvSpPr txBox="1"/>
          <p:nvPr/>
        </p:nvSpPr>
        <p:spPr>
          <a:xfrm>
            <a:off x="4736237" y="3037378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surface velocity mismatch</a:t>
            </a: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B7CDB7C5-4EDC-479E-8158-3BB187B3266E}"/>
              </a:ext>
            </a:extLst>
          </p:cNvPr>
          <p:cNvSpPr txBox="1"/>
          <p:nvPr/>
        </p:nvSpPr>
        <p:spPr>
          <a:xfrm>
            <a:off x="4724400" y="3841824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tx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SMB mismatch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D379FEA4-CBC7-4F81-808A-87341EB99DAF}"/>
              </a:ext>
            </a:extLst>
          </p:cNvPr>
          <p:cNvSpPr txBox="1"/>
          <p:nvPr/>
        </p:nvSpPr>
        <p:spPr>
          <a:xfrm>
            <a:off x="4724400" y="4561378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3">
                    <a:lumMod val="50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thickness mismatch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5463570C-ACC1-4B8B-A9C4-70A1AB9FCA91}"/>
              </a:ext>
            </a:extLst>
          </p:cNvPr>
          <p:cNvSpPr txBox="1"/>
          <p:nvPr/>
        </p:nvSpPr>
        <p:spPr>
          <a:xfrm>
            <a:off x="4736237" y="5094778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4">
                    <a:lumMod val="50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regularization terms</a:t>
            </a:r>
          </a:p>
        </p:txBody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F94B12D3-9EB0-4673-8094-3C18673B33CB}"/>
              </a:ext>
            </a:extLst>
          </p:cNvPr>
          <p:cNvSpPr/>
          <p:nvPr/>
        </p:nvSpPr>
        <p:spPr>
          <a:xfrm>
            <a:off x="609600" y="2732578"/>
            <a:ext cx="6717437" cy="2895600"/>
          </a:xfrm>
          <a:prstGeom prst="rect">
            <a:avLst/>
          </a:prstGeom>
          <a:noFill/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4FADB007-96A9-4B86-B21C-8C42C04FFA7D}"/>
              </a:ext>
            </a:extLst>
          </p:cNvPr>
          <p:cNvSpPr txBox="1"/>
          <p:nvPr/>
        </p:nvSpPr>
        <p:spPr>
          <a:xfrm>
            <a:off x="4736237" y="3037378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surface velocity mismatch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4A97AD9D-0FE8-40B3-B0A0-A7535790EBF1}"/>
                  </a:ext>
                </a:extLst>
              </p:cNvPr>
              <p:cNvSpPr txBox="1"/>
              <p:nvPr/>
            </p:nvSpPr>
            <p:spPr>
              <a:xfrm>
                <a:off x="4862003" y="399871"/>
                <a:ext cx="4082249" cy="1877437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sz="1600" b="1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𝑼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computed depth averaged velocity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b="0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ice thickness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𝛽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basal sliding friction coefficient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sz="160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sSubPr>
                      <m:e>
                        <m:r>
                          <a:rPr lang="en-US" sz="1600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𝜏</m:t>
                        </m:r>
                      </m:e>
                      <m:sub>
                        <m:r>
                          <a:rPr lang="en-US" sz="1600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  <m:t>𝑠</m:t>
                        </m:r>
                      </m:sub>
                    </m:sSub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surface mass balance (SMB)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ℛ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(</m:t>
                    </m:r>
                    <m:r>
                      <a:rPr lang="en-US" sz="1600" b="1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𝒖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,</m:t>
                    </m:r>
                    <m:r>
                      <a:rPr lang="en-US" sz="1600" b="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𝐻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)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</a:rPr>
                  <a:t>: </a:t>
                </a:r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regularization term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𝜎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standard deviation (weight of </a:t>
                </a:r>
                <a:r>
                  <a:rPr lang="en-US" sz="1600" dirty="0" err="1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uncertanties</a:t>
                </a:r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)</a:t>
                </a:r>
              </a:p>
            </p:txBody>
          </p:sp>
        </mc:Choice>
        <mc:Fallback xmlns="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4A97AD9D-0FE8-40B3-B0A0-A7535790EBF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62003" y="399871"/>
                <a:ext cx="4082249" cy="1877437"/>
              </a:xfrm>
              <a:prstGeom prst="rect">
                <a:avLst/>
              </a:prstGeom>
              <a:blipFill>
                <a:blip r:embed="rId5"/>
                <a:stretch>
                  <a:fillRect t="-645" b="-2903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Rectangle 2">
            <a:extLst>
              <a:ext uri="{FF2B5EF4-FFF2-40B4-BE49-F238E27FC236}">
                <a16:creationId xmlns:a16="http://schemas.microsoft.com/office/drawing/2014/main" id="{F68D033A-6207-417C-90A8-71E848650768}"/>
              </a:ext>
            </a:extLst>
          </p:cNvPr>
          <p:cNvSpPr/>
          <p:nvPr/>
        </p:nvSpPr>
        <p:spPr>
          <a:xfrm>
            <a:off x="250425" y="2336832"/>
            <a:ext cx="9644850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Modeling Assumptions: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ice described by FO Stokes equations; ice close to mechanical equilibrium.</a:t>
            </a:r>
          </a:p>
        </p:txBody>
      </p:sp>
    </p:spTree>
    <p:extLst>
      <p:ext uri="{BB962C8B-B14F-4D97-AF65-F5344CB8AC3E}">
        <p14:creationId xmlns:p14="http://schemas.microsoft.com/office/powerpoint/2010/main" val="8384715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108750" y="76200"/>
            <a:ext cx="8349450" cy="60907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Deterministic Inversion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/>
              <p:cNvSpPr txBox="1"/>
              <p:nvPr/>
            </p:nvSpPr>
            <p:spPr>
              <a:xfrm>
                <a:off x="304800" y="947624"/>
                <a:ext cx="4419600" cy="1253035"/>
              </a:xfrm>
              <a:prstGeom prst="rect">
                <a:avLst/>
              </a:prstGeom>
              <a:solidFill>
                <a:srgbClr val="CCECFF"/>
              </a:solidFill>
              <a:ln>
                <a:solidFill>
                  <a:schemeClr val="bg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First-Order Stokes PDE-Constrained optimization problem for initial condition*:</a:t>
                </a:r>
              </a:p>
              <a:p>
                <a:pPr algn="ctr"/>
                <a:endParaRPr lang="en-US" sz="10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 xmlns:m="http://schemas.openxmlformats.org/officeDocument/2006/math">
                    <m:sSub>
                      <m:sSubPr>
                        <m:ctrlPr>
                          <a:rPr lang="en-US" sz="16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nor/>
                          </m:rPr>
                          <a:rPr lang="en-US" sz="1600" dirty="0">
                            <a:latin typeface="Calibri" panose="020F0502020204030204" pitchFamily="34" charset="0"/>
                            <a:cs typeface="Calibri" panose="020F0502020204030204" pitchFamily="34" charset="0"/>
                          </a:rPr>
                          <m:t>minimize</m:t>
                        </m:r>
                        <m:r>
                          <m:rPr>
                            <m:nor/>
                          </m:rPr>
                          <a:rPr lang="en-US" sz="1600" b="0" i="0" dirty="0" smtClean="0">
                            <a:latin typeface="Calibri" panose="020F0502020204030204" pitchFamily="34" charset="0"/>
                            <a:cs typeface="Calibri" panose="020F0502020204030204" pitchFamily="34" charset="0"/>
                          </a:rPr>
                          <m:t> </m:t>
                        </m:r>
                      </m:e>
                      <m:sub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𝛽</m:t>
                        </m:r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sz="1600" b="0" i="1" smtClean="0">
                            <a:latin typeface="Cambria Math" panose="02040503050406030204" pitchFamily="18" charset="0"/>
                            <a:ea typeface="Cambria Math"/>
                          </a:rPr>
                          <m:t>𝐻</m:t>
                        </m:r>
                      </m:sub>
                    </m:sSub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</a:t>
                </a:r>
                <a14:m>
                  <m:oMath xmlns:m="http://schemas.openxmlformats.org/officeDocument/2006/math">
                    <m:r>
                      <a:rPr lang="en-US" sz="1600" b="0" i="1" smtClean="0">
                        <a:latin typeface="Cambria Math" panose="02040503050406030204" pitchFamily="18" charset="0"/>
                      </a:rPr>
                      <m:t>𝑚</m:t>
                    </m:r>
                    <m:d>
                      <m:dPr>
                        <m:ctrlPr>
                          <a:rPr lang="en-US" sz="1600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1600" b="1" i="1" smtClean="0">
                            <a:latin typeface="Cambria Math" panose="02040503050406030204" pitchFamily="18" charset="0"/>
                            <a:ea typeface="Cambria Math"/>
                          </a:rPr>
                          <m:t>𝒖</m:t>
                        </m:r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sz="1600" b="0" i="1" smtClean="0">
                            <a:latin typeface="Cambria Math" panose="02040503050406030204" pitchFamily="18" charset="0"/>
                            <a:ea typeface="Cambria Math"/>
                          </a:rPr>
                          <m:t>𝐻</m:t>
                        </m:r>
                      </m:e>
                    </m:d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:r>
                  <a:rPr lang="en-US" sz="16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s.t.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FO Stokes PDEs</a:t>
                </a:r>
              </a:p>
            </p:txBody>
          </p:sp>
        </mc:Choice>
        <mc:Fallback xmlns="">
          <p:sp>
            <p:nvSpPr>
              <p:cNvPr id="8" name="TextBox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4800" y="947624"/>
                <a:ext cx="4419600" cy="1253035"/>
              </a:xfrm>
              <a:prstGeom prst="rect">
                <a:avLst/>
              </a:prstGeom>
              <a:blipFill>
                <a:blip r:embed="rId3"/>
                <a:stretch>
                  <a:fillRect t="-962" b="-4808"/>
                </a:stretch>
              </a:blipFill>
              <a:ln>
                <a:solidFill>
                  <a:schemeClr val="bg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TextBox 3"/>
          <p:cNvSpPr txBox="1"/>
          <p:nvPr/>
        </p:nvSpPr>
        <p:spPr>
          <a:xfrm>
            <a:off x="0" y="6519446"/>
            <a:ext cx="507285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Perego,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Price,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JGR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2014.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CE4F0730-2ED4-4AF4-954C-29B885DC7260}"/>
                  </a:ext>
                </a:extLst>
              </p:cNvPr>
              <p:cNvSpPr txBox="1"/>
              <p:nvPr/>
            </p:nvSpPr>
            <p:spPr>
              <a:xfrm>
                <a:off x="790852" y="2884978"/>
                <a:ext cx="8229600" cy="2647007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 panose="02040503050406030204" pitchFamily="18" charset="0"/>
                        </a:rPr>
                        <m:t>𝑚</m:t>
                      </m:r>
                      <m:d>
                        <m:dPr>
                          <m:ctrlPr>
                            <a:rPr lang="en-US" sz="1600" i="1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600" b="1" i="1" smtClean="0">
                              <a:latin typeface="Cambria Math" panose="02040503050406030204" pitchFamily="18" charset="0"/>
                              <a:ea typeface="Cambria Math"/>
                            </a:rPr>
                            <m:t>𝒖</m:t>
                          </m:r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,</m:t>
                          </m:r>
                          <m:r>
                            <a:rPr lang="en-US" sz="1600" b="0" i="1" smtClean="0">
                              <a:latin typeface="Cambria Math" panose="02040503050406030204" pitchFamily="18" charset="0"/>
                              <a:ea typeface="Cambria Math"/>
                            </a:rPr>
                            <m:t>𝐻</m:t>
                          </m:r>
                        </m:e>
                      </m:d>
                      <m:r>
                        <a:rPr lang="en-US" sz="1600" i="1">
                          <a:latin typeface="Cambria Math"/>
                          <a:ea typeface="Cambria Math"/>
                        </a:rPr>
                        <m:t>=</m:t>
                      </m:r>
                      <m:r>
                        <a:rPr lang="en-US" sz="1600" b="0" i="1" smtClean="0">
                          <a:latin typeface="Cambria Math" panose="02040503050406030204" pitchFamily="18" charset="0"/>
                          <a:ea typeface="Cambria Math"/>
                        </a:rPr>
                        <m:t> </m:t>
                      </m:r>
                      <m:nary>
                        <m:naryPr>
                          <m:ctrlPr>
                            <a:rPr lang="en-US" sz="1600" i="1" smtClean="0">
                              <a:solidFill>
                                <a:schemeClr val="accent2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naryPr>
                        <m:sub>
                          <m:r>
                            <m:rPr>
                              <m:sty m:val="p"/>
                              <m:brk m:alnAt="23"/>
                            </m:rPr>
                            <a:rPr lang="el-GR" sz="1600" i="1">
                              <a:solidFill>
                                <a:schemeClr val="accent2"/>
                              </a:solidFill>
                              <a:latin typeface="Cambria Math"/>
                              <a:ea typeface="Cambria Math"/>
                            </a:rPr>
                            <m:t>Γ</m:t>
                          </m:r>
                        </m:sub>
                        <m:sup/>
                        <m:e>
                          <m:f>
                            <m:fPr>
                              <m:ctrlPr>
                                <a:rPr lang="en-US" sz="1600" i="1">
                                  <a:solidFill>
                                    <a:schemeClr val="accent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fPr>
                            <m:num>
                              <m:r>
                                <a:rPr lang="en-US" sz="1600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1</m:t>
                              </m:r>
                            </m:num>
                            <m:den>
                              <m:sSubSup>
                                <m:sSubSupPr>
                                  <m:ctrlPr>
                                    <a:rPr lang="en-US" sz="160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SupPr>
                                <m:e>
                                  <m:r>
                                    <a:rPr lang="en-US" sz="160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𝜎</m:t>
                                  </m:r>
                                </m:e>
                                <m:sub>
                                  <m:r>
                                    <a:rPr lang="en-US" sz="1600" b="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𝑢</m:t>
                                  </m:r>
                                </m:sub>
                                <m:sup>
                                  <m:r>
                                    <a:rPr lang="en-US" sz="1600" b="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2</m:t>
                                  </m:r>
                                </m:sup>
                              </m:sSubSup>
                            </m:den>
                          </m:f>
                          <m:d>
                            <m:dPr>
                              <m:begChr m:val="|"/>
                              <m:endChr m:val="|"/>
                              <m:ctrlPr>
                                <a:rPr lang="en-US" sz="1600" i="1" smtClean="0">
                                  <a:solidFill>
                                    <a:schemeClr val="accent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r>
                                <a:rPr lang="en-US" sz="1600" b="1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  <m:r>
                                <a:rPr lang="en-US" sz="1600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r>
                                <a:rPr lang="en-US" sz="1600" b="1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  <m:r>
                                <a:rPr lang="en-US" sz="1600" i="1" baseline="30000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𝑜𝑏𝑠</m:t>
                              </m:r>
                            </m:e>
                          </m:d>
                          <m:r>
                            <a:rPr lang="en-US" sz="1600" i="1" baseline="30000">
                              <a:solidFill>
                                <a:schemeClr val="accent2"/>
                              </a:solidFill>
                              <a:latin typeface="Cambria Math"/>
                              <a:ea typeface="Cambria Math"/>
                            </a:rPr>
                            <m:t>2</m:t>
                          </m:r>
                          <m:r>
                            <a:rPr lang="en-US" sz="1600" i="1">
                              <a:solidFill>
                                <a:schemeClr val="accent2"/>
                              </a:solidFill>
                              <a:latin typeface="Cambria Math"/>
                              <a:ea typeface="Cambria Math"/>
                            </a:rPr>
                            <m:t>𝑑𝑠</m:t>
                          </m:r>
                        </m:e>
                      </m:nary>
                    </m:oMath>
                  </m:oMathPara>
                </a14:m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pPr algn="ctr"/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pPr algn="ctr"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 panose="02040503050406030204" pitchFamily="18" charset="0"/>
                          <a:ea typeface="Cambria Math"/>
                        </a:rPr>
                        <m:t>               </m:t>
                      </m:r>
                      <m:r>
                        <a:rPr lang="en-US" sz="1600" i="1" smtClean="0">
                          <a:solidFill>
                            <a:schemeClr val="tx2"/>
                          </a:solidFill>
                          <a:latin typeface="Cambria Math"/>
                          <a:ea typeface="Cambria Math"/>
                        </a:rPr>
                        <m:t>+</m:t>
                      </m:r>
                      <m:r>
                        <a:rPr lang="en-US" sz="1600" b="0" i="1" smtClean="0">
                          <a:solidFill>
                            <a:schemeClr val="tx2"/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 </m:t>
                      </m:r>
                      <m:nary>
                        <m:naryPr>
                          <m:ctrlPr>
                            <a:rPr lang="en-US" sz="1600" i="1">
                              <a:solidFill>
                                <a:schemeClr val="tx2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naryPr>
                        <m:sub>
                          <m:r>
                            <m:rPr>
                              <m:sty m:val="p"/>
                              <m:brk m:alnAt="23"/>
                            </m:rPr>
                            <a:rPr lang="el-GR" sz="1600" i="1">
                              <a:solidFill>
                                <a:schemeClr val="tx2"/>
                              </a:solidFill>
                              <a:latin typeface="Cambria Math"/>
                              <a:ea typeface="Cambria Math"/>
                            </a:rPr>
                            <m:t>Γ</m:t>
                          </m:r>
                        </m:sub>
                        <m:sup/>
                        <m:e>
                          <m:f>
                            <m:fPr>
                              <m:ctrlP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fPr>
                            <m:num>
                              <m: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/>
                                  <a:ea typeface="Cambria Math"/>
                                </a:rPr>
                                <m:t>1</m:t>
                              </m:r>
                            </m:num>
                            <m:den>
                              <m:sSubSup>
                                <m:sSubSupPr>
                                  <m:ctrlP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SupPr>
                                <m:e>
                                  <m: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𝜎</m:t>
                                  </m:r>
                                </m:e>
                                <m:sub>
                                  <m:r>
                                    <a:rPr lang="en-US" sz="160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𝜏</m:t>
                                  </m:r>
                                </m:sub>
                                <m:sup>
                                  <m: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2</m:t>
                                  </m:r>
                                </m:sup>
                              </m:sSubSup>
                            </m:den>
                          </m:f>
                          <m:d>
                            <m:dPr>
                              <m:begChr m:val="|"/>
                              <m:endChr m:val="|"/>
                              <m:ctrlP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/>
                                  <a:ea typeface="Cambria Math"/>
                                </a:rPr>
                                <m:t>𝑑𝑖𝑣</m:t>
                              </m:r>
                              <m:d>
                                <m:dPr>
                                  <m:ctrlP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dPr>
                                <m:e>
                                  <m:r>
                                    <a:rPr lang="en-US" sz="1600" b="1" i="1">
                                      <a:solidFill>
                                        <a:schemeClr val="tx2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𝑼</m:t>
                                  </m:r>
                                  <m:r>
                                    <a:rPr lang="en-US" sz="1600" b="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𝐻</m:t>
                                  </m:r>
                                </m:e>
                              </m:d>
                              <m: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sSub>
                                <m:sSubPr>
                                  <m:ctrlPr>
                                    <a:rPr lang="en-US" sz="160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Pr>
                                <m:e>
                                  <m:r>
                                    <a:rPr lang="en-US" sz="160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𝜏</m:t>
                                  </m:r>
                                </m:e>
                                <m:sub>
                                  <m:r>
                                    <a:rPr lang="en-US" sz="1600" b="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𝑠</m:t>
                                  </m:r>
                                </m:sub>
                              </m:sSub>
                            </m:e>
                          </m:d>
                          <m:r>
                            <a:rPr lang="en-US" sz="1600" i="1" baseline="30000">
                              <a:solidFill>
                                <a:schemeClr val="tx2"/>
                              </a:solidFill>
                              <a:latin typeface="Cambria Math"/>
                              <a:ea typeface="Cambria Math"/>
                            </a:rPr>
                            <m:t>2</m:t>
                          </m:r>
                          <m:r>
                            <a:rPr lang="en-US" sz="1600" i="1">
                              <a:solidFill>
                                <a:schemeClr val="tx2"/>
                              </a:solidFill>
                              <a:latin typeface="Cambria Math"/>
                              <a:ea typeface="Cambria Math"/>
                            </a:rPr>
                            <m:t>𝑑𝑠</m:t>
                          </m:r>
                        </m:e>
                      </m:nary>
                    </m:oMath>
                  </m:oMathPara>
                </a14:m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pPr algn="ctr"/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r>
                  <a:rPr lang="en-US" sz="1600" b="0" dirty="0">
                    <a:ea typeface="Cambria Math"/>
                  </a:rPr>
                  <a:t>            </a:t>
                </a:r>
                <a14:m>
                  <m:oMath xmlns:m="http://schemas.openxmlformats.org/officeDocument/2006/math">
                    <m:r>
                      <a:rPr lang="en-US" sz="1600" b="0" i="1" smtClean="0">
                        <a:solidFill>
                          <a:schemeClr val="accent3">
                            <a:lumMod val="50000"/>
                          </a:schemeClr>
                        </a:solidFill>
                        <a:latin typeface="Cambria Math" panose="02040503050406030204" pitchFamily="18" charset="0"/>
                        <a:ea typeface="Cambria Math"/>
                      </a:rPr>
                      <m:t>+ </m:t>
                    </m:r>
                    <m:nary>
                      <m:naryPr>
                        <m:ctrlPr>
                          <a:rPr lang="en-US" sz="1600" i="1" smtClean="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naryPr>
                      <m:sub>
                        <m:r>
                          <m:rPr>
                            <m:sty m:val="p"/>
                            <m:brk m:alnAt="23"/>
                          </m:rPr>
                          <a:rPr lang="el-GR" sz="1600" i="1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/>
                            <a:ea typeface="Cambria Math"/>
                          </a:rPr>
                          <m:t>Γ</m:t>
                        </m:r>
                      </m:sub>
                      <m:sup/>
                      <m:e>
                        <m:f>
                          <m:fPr>
                            <m:ctrlPr>
                              <a:rPr lang="en-US" sz="1600" i="1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sz="1600" i="1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/>
                                <a:ea typeface="Cambria Math"/>
                              </a:rPr>
                              <m:t>1</m:t>
                            </m:r>
                          </m:num>
                          <m:den>
                            <m:sSubSup>
                              <m:sSubSupPr>
                                <m:ctrlPr>
                                  <a:rPr lang="en-US" sz="1600" i="1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SupPr>
                              <m:e>
                                <m:r>
                                  <a:rPr lang="en-US" sz="1600" i="1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𝜎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  <m:t>𝐻</m:t>
                                </m:r>
                              </m:sub>
                              <m:sup>
                                <m:r>
                                  <a:rPr lang="en-US" sz="1600" i="1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  <m:t>2</m:t>
                                </m:r>
                              </m:sup>
                            </m:sSubSup>
                          </m:den>
                        </m:f>
                        <m:r>
                          <a:rPr lang="en-US" sz="1600" i="0" smtClean="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  <m:t>|</m:t>
                        </m:r>
                        <m:sSup>
                          <m:sSupPr>
                            <m:ctrlPr>
                              <a:rPr lang="en-US" sz="160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pPr>
                          <m:e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𝐻</m:t>
                            </m:r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−</m:t>
                            </m:r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𝐻</m:t>
                            </m:r>
                          </m:e>
                          <m:sup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𝑜𝑏𝑠</m:t>
                            </m:r>
                          </m:sup>
                        </m:sSup>
                        <m:r>
                          <a:rPr lang="en-US" sz="1600" i="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  <m:t>|</m:t>
                        </m:r>
                        <m:r>
                          <a:rPr lang="en-US" sz="1600" i="1" baseline="3000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/>
                            <a:ea typeface="Cambria Math"/>
                          </a:rPr>
                          <m:t>2</m:t>
                        </m:r>
                        <m:r>
                          <a:rPr lang="en-US" sz="1600" i="1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/>
                            <a:ea typeface="Cambria Math"/>
                          </a:rPr>
                          <m:t>𝑑𝑠</m:t>
                        </m:r>
                      </m:e>
                    </m:nary>
                  </m:oMath>
                </a14:m>
                <a:endParaRPr lang="en-US" sz="1600" dirty="0">
                  <a:ea typeface="Cambria Math"/>
                </a:endParaRPr>
              </a:p>
              <a:p>
                <a:endParaRPr lang="en-US" sz="1600" dirty="0">
                  <a:ea typeface="Cambria Math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 panose="02040503050406030204" pitchFamily="18" charset="0"/>
                          <a:ea typeface="Cambria Math"/>
                        </a:rPr>
                        <m:t>               </m:t>
                      </m:r>
                      <m:r>
                        <a:rPr lang="en-US" sz="160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+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 </m:t>
                      </m:r>
                      <m:r>
                        <a:rPr lang="en-US" sz="1600" i="1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ℛ</m:t>
                      </m:r>
                      <m:r>
                        <a:rPr lang="en-US" sz="1600" i="1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(</m:t>
                      </m:r>
                      <m:r>
                        <a:rPr lang="en-US" sz="1600" b="1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𝒖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,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𝐻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)</m:t>
                      </m:r>
                    </m:oMath>
                  </m:oMathPara>
                </a14:m>
                <a:endParaRPr lang="en-US" sz="1600" dirty="0">
                  <a:solidFill>
                    <a:schemeClr val="accent4">
                      <a:lumMod val="75000"/>
                    </a:schemeClr>
                  </a:solidFill>
                </a:endParaRPr>
              </a:p>
            </p:txBody>
          </p:sp>
        </mc:Choice>
        <mc:Fallback xmlns="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CE4F0730-2ED4-4AF4-954C-29B885DC726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90852" y="2884978"/>
                <a:ext cx="8229600" cy="2647007"/>
              </a:xfrm>
              <a:prstGeom prst="rect">
                <a:avLst/>
              </a:prstGeom>
              <a:blipFill>
                <a:blip r:embed="rId4"/>
                <a:stretch>
                  <a:fillRect b="-4378"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4" name="TextBox 23">
            <a:extLst>
              <a:ext uri="{FF2B5EF4-FFF2-40B4-BE49-F238E27FC236}">
                <a16:creationId xmlns:a16="http://schemas.microsoft.com/office/drawing/2014/main" id="{C4E61474-CE45-454C-882C-F46CB136D01A}"/>
              </a:ext>
            </a:extLst>
          </p:cNvPr>
          <p:cNvSpPr txBox="1"/>
          <p:nvPr/>
        </p:nvSpPr>
        <p:spPr>
          <a:xfrm>
            <a:off x="4736237" y="3037378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surface velocity mismatch</a:t>
            </a: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B7CDB7C5-4EDC-479E-8158-3BB187B3266E}"/>
              </a:ext>
            </a:extLst>
          </p:cNvPr>
          <p:cNvSpPr txBox="1"/>
          <p:nvPr/>
        </p:nvSpPr>
        <p:spPr>
          <a:xfrm>
            <a:off x="4724400" y="3841824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tx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SMB mismatch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D379FEA4-CBC7-4F81-808A-87341EB99DAF}"/>
              </a:ext>
            </a:extLst>
          </p:cNvPr>
          <p:cNvSpPr txBox="1"/>
          <p:nvPr/>
        </p:nvSpPr>
        <p:spPr>
          <a:xfrm>
            <a:off x="4724400" y="4561378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3">
                    <a:lumMod val="50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thickness mismatch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5463570C-ACC1-4B8B-A9C4-70A1AB9FCA91}"/>
              </a:ext>
            </a:extLst>
          </p:cNvPr>
          <p:cNvSpPr txBox="1"/>
          <p:nvPr/>
        </p:nvSpPr>
        <p:spPr>
          <a:xfrm>
            <a:off x="4736237" y="5094778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4">
                    <a:lumMod val="50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regularization terms</a:t>
            </a:r>
          </a:p>
        </p:txBody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F94B12D3-9EB0-4673-8094-3C18673B33CB}"/>
              </a:ext>
            </a:extLst>
          </p:cNvPr>
          <p:cNvSpPr/>
          <p:nvPr/>
        </p:nvSpPr>
        <p:spPr>
          <a:xfrm>
            <a:off x="609600" y="2732578"/>
            <a:ext cx="6717437" cy="2895600"/>
          </a:xfrm>
          <a:prstGeom prst="rect">
            <a:avLst/>
          </a:prstGeom>
          <a:noFill/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4FADB007-96A9-4B86-B21C-8C42C04FFA7D}"/>
              </a:ext>
            </a:extLst>
          </p:cNvPr>
          <p:cNvSpPr txBox="1"/>
          <p:nvPr/>
        </p:nvSpPr>
        <p:spPr>
          <a:xfrm>
            <a:off x="4736237" y="3037378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surface velocity mismatch</a:t>
            </a:r>
          </a:p>
        </p:txBody>
      </p:sp>
      <p:sp>
        <p:nvSpPr>
          <p:cNvPr id="30" name="Right Brace 29">
            <a:extLst>
              <a:ext uri="{FF2B5EF4-FFF2-40B4-BE49-F238E27FC236}">
                <a16:creationId xmlns:a16="http://schemas.microsoft.com/office/drawing/2014/main" id="{7B55F9DD-30A4-4E30-9D54-5953A0BE848F}"/>
              </a:ext>
            </a:extLst>
          </p:cNvPr>
          <p:cNvSpPr/>
          <p:nvPr/>
        </p:nvSpPr>
        <p:spPr>
          <a:xfrm>
            <a:off x="7403237" y="3841824"/>
            <a:ext cx="533400" cy="1058108"/>
          </a:xfrm>
          <a:prstGeom prst="rightBrac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1" name="Right Brace 30">
            <a:extLst>
              <a:ext uri="{FF2B5EF4-FFF2-40B4-BE49-F238E27FC236}">
                <a16:creationId xmlns:a16="http://schemas.microsoft.com/office/drawing/2014/main" id="{F0E83819-179E-447B-8484-769DA51A23EC}"/>
              </a:ext>
            </a:extLst>
          </p:cNvPr>
          <p:cNvSpPr/>
          <p:nvPr/>
        </p:nvSpPr>
        <p:spPr>
          <a:xfrm>
            <a:off x="7403237" y="2788784"/>
            <a:ext cx="580748" cy="1010593"/>
          </a:xfrm>
          <a:prstGeom prst="rightBrac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D0EE7C96-E3BF-416D-9F7B-335AE0F54155}"/>
              </a:ext>
            </a:extLst>
          </p:cNvPr>
          <p:cNvSpPr txBox="1"/>
          <p:nvPr/>
        </p:nvSpPr>
        <p:spPr>
          <a:xfrm>
            <a:off x="8077200" y="4192046"/>
            <a:ext cx="120736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novel</a:t>
            </a: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43FE2C9C-BCBA-4634-A490-DEFBF1AE7603}"/>
              </a:ext>
            </a:extLst>
          </p:cNvPr>
          <p:cNvSpPr txBox="1"/>
          <p:nvPr/>
        </p:nvSpPr>
        <p:spPr>
          <a:xfrm>
            <a:off x="8012837" y="3125246"/>
            <a:ext cx="120736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common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4A97AD9D-0FE8-40B3-B0A0-A7535790EBF1}"/>
                  </a:ext>
                </a:extLst>
              </p:cNvPr>
              <p:cNvSpPr txBox="1"/>
              <p:nvPr/>
            </p:nvSpPr>
            <p:spPr>
              <a:xfrm>
                <a:off x="4862003" y="399871"/>
                <a:ext cx="4082249" cy="1877437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sz="1600" b="1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𝑼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computed depth averaged velocity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b="0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ice thickness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𝛽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basal sliding friction coefficient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sz="160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sSubPr>
                      <m:e>
                        <m:r>
                          <a:rPr lang="en-US" sz="1600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𝜏</m:t>
                        </m:r>
                      </m:e>
                      <m:sub>
                        <m:r>
                          <a:rPr lang="en-US" sz="1600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  <m:t>𝑠</m:t>
                        </m:r>
                      </m:sub>
                    </m:sSub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surface mass balance (SMB)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ℛ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(</m:t>
                    </m:r>
                    <m:r>
                      <a:rPr lang="en-US" sz="1600" b="1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𝒖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,</m:t>
                    </m:r>
                    <m:r>
                      <a:rPr lang="en-US" sz="1600" b="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𝐻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)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</a:rPr>
                  <a:t>: </a:t>
                </a:r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regularization term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𝜎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standard deviation (weight of </a:t>
                </a:r>
                <a:r>
                  <a:rPr lang="en-US" sz="1600" dirty="0" err="1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uncertanties</a:t>
                </a:r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)</a:t>
                </a:r>
              </a:p>
            </p:txBody>
          </p:sp>
        </mc:Choice>
        <mc:Fallback xmlns="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4A97AD9D-0FE8-40B3-B0A0-A7535790EBF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62003" y="399871"/>
                <a:ext cx="4082249" cy="1877437"/>
              </a:xfrm>
              <a:prstGeom prst="rect">
                <a:avLst/>
              </a:prstGeom>
              <a:blipFill>
                <a:blip r:embed="rId5"/>
                <a:stretch>
                  <a:fillRect t="-645" b="-2903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Rectangle 2">
            <a:extLst>
              <a:ext uri="{FF2B5EF4-FFF2-40B4-BE49-F238E27FC236}">
                <a16:creationId xmlns:a16="http://schemas.microsoft.com/office/drawing/2014/main" id="{F68D033A-6207-417C-90A8-71E848650768}"/>
              </a:ext>
            </a:extLst>
          </p:cNvPr>
          <p:cNvSpPr/>
          <p:nvPr/>
        </p:nvSpPr>
        <p:spPr>
          <a:xfrm>
            <a:off x="250425" y="2336832"/>
            <a:ext cx="9644850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Modeling Assumptions: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ice described by FO Stokes equations; ice close to mechanical equilibrium.</a:t>
            </a:r>
          </a:p>
        </p:txBody>
      </p:sp>
    </p:spTree>
    <p:extLst>
      <p:ext uri="{BB962C8B-B14F-4D97-AF65-F5344CB8AC3E}">
        <p14:creationId xmlns:p14="http://schemas.microsoft.com/office/powerpoint/2010/main" val="34481904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108750" y="76200"/>
            <a:ext cx="8349450" cy="60907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Deterministic Inversion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/>
              <p:cNvSpPr txBox="1"/>
              <p:nvPr/>
            </p:nvSpPr>
            <p:spPr>
              <a:xfrm>
                <a:off x="304800" y="947624"/>
                <a:ext cx="4419600" cy="1253035"/>
              </a:xfrm>
              <a:prstGeom prst="rect">
                <a:avLst/>
              </a:prstGeom>
              <a:solidFill>
                <a:srgbClr val="CCECFF"/>
              </a:solidFill>
              <a:ln>
                <a:solidFill>
                  <a:schemeClr val="bg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First-Order Stokes PDE-Constrained optimization problem for initial condition*:</a:t>
                </a:r>
              </a:p>
              <a:p>
                <a:pPr algn="ctr"/>
                <a:endParaRPr lang="en-US" sz="10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 xmlns:m="http://schemas.openxmlformats.org/officeDocument/2006/math">
                    <m:sSub>
                      <m:sSubPr>
                        <m:ctrlPr>
                          <a:rPr lang="en-US" sz="16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nor/>
                          </m:rPr>
                          <a:rPr lang="en-US" sz="1600" dirty="0">
                            <a:latin typeface="Calibri" panose="020F0502020204030204" pitchFamily="34" charset="0"/>
                            <a:cs typeface="Calibri" panose="020F0502020204030204" pitchFamily="34" charset="0"/>
                          </a:rPr>
                          <m:t>minimize</m:t>
                        </m:r>
                        <m:r>
                          <m:rPr>
                            <m:nor/>
                          </m:rPr>
                          <a:rPr lang="en-US" sz="1600" b="0" i="0" dirty="0" smtClean="0">
                            <a:latin typeface="Calibri" panose="020F0502020204030204" pitchFamily="34" charset="0"/>
                            <a:cs typeface="Calibri" panose="020F0502020204030204" pitchFamily="34" charset="0"/>
                          </a:rPr>
                          <m:t> </m:t>
                        </m:r>
                      </m:e>
                      <m:sub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𝛽</m:t>
                        </m:r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sz="1600" b="0" i="1" smtClean="0">
                            <a:latin typeface="Cambria Math" panose="02040503050406030204" pitchFamily="18" charset="0"/>
                            <a:ea typeface="Cambria Math"/>
                          </a:rPr>
                          <m:t>𝐻</m:t>
                        </m:r>
                      </m:sub>
                    </m:sSub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</a:t>
                </a:r>
                <a14:m>
                  <m:oMath xmlns:m="http://schemas.openxmlformats.org/officeDocument/2006/math">
                    <m:r>
                      <a:rPr lang="en-US" sz="1600" b="0" i="1" smtClean="0">
                        <a:latin typeface="Cambria Math" panose="02040503050406030204" pitchFamily="18" charset="0"/>
                      </a:rPr>
                      <m:t>𝑚</m:t>
                    </m:r>
                    <m:d>
                      <m:dPr>
                        <m:ctrlPr>
                          <a:rPr lang="en-US" sz="1600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1600" b="1" i="1" smtClean="0">
                            <a:latin typeface="Cambria Math" panose="02040503050406030204" pitchFamily="18" charset="0"/>
                            <a:ea typeface="Cambria Math"/>
                          </a:rPr>
                          <m:t>𝒖</m:t>
                        </m:r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sz="1600" b="0" i="1" smtClean="0">
                            <a:latin typeface="Cambria Math" panose="02040503050406030204" pitchFamily="18" charset="0"/>
                            <a:ea typeface="Cambria Math"/>
                          </a:rPr>
                          <m:t>𝐻</m:t>
                        </m:r>
                      </m:e>
                    </m:d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:r>
                  <a:rPr lang="en-US" sz="16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s.t.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FO Stokes PDEs</a:t>
                </a:r>
              </a:p>
            </p:txBody>
          </p:sp>
        </mc:Choice>
        <mc:Fallback xmlns="">
          <p:sp>
            <p:nvSpPr>
              <p:cNvPr id="8" name="TextBox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4800" y="947624"/>
                <a:ext cx="4419600" cy="1253035"/>
              </a:xfrm>
              <a:prstGeom prst="rect">
                <a:avLst/>
              </a:prstGeom>
              <a:blipFill>
                <a:blip r:embed="rId3"/>
                <a:stretch>
                  <a:fillRect t="-962" b="-4808"/>
                </a:stretch>
              </a:blipFill>
              <a:ln>
                <a:solidFill>
                  <a:schemeClr val="bg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TextBox 3"/>
          <p:cNvSpPr txBox="1"/>
          <p:nvPr/>
        </p:nvSpPr>
        <p:spPr>
          <a:xfrm>
            <a:off x="0" y="6519446"/>
            <a:ext cx="507285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Perego,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Price,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JGR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2014.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CE4F0730-2ED4-4AF4-954C-29B885DC7260}"/>
                  </a:ext>
                </a:extLst>
              </p:cNvPr>
              <p:cNvSpPr txBox="1"/>
              <p:nvPr/>
            </p:nvSpPr>
            <p:spPr>
              <a:xfrm>
                <a:off x="790852" y="2884978"/>
                <a:ext cx="8229600" cy="2647007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 panose="02040503050406030204" pitchFamily="18" charset="0"/>
                        </a:rPr>
                        <m:t>𝑚</m:t>
                      </m:r>
                      <m:d>
                        <m:dPr>
                          <m:ctrlPr>
                            <a:rPr lang="en-US" sz="1600" i="1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600" b="1" i="1" smtClean="0">
                              <a:latin typeface="Cambria Math" panose="02040503050406030204" pitchFamily="18" charset="0"/>
                              <a:ea typeface="Cambria Math"/>
                            </a:rPr>
                            <m:t>𝒖</m:t>
                          </m:r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,</m:t>
                          </m:r>
                          <m:r>
                            <a:rPr lang="en-US" sz="1600" b="0" i="1" smtClean="0">
                              <a:latin typeface="Cambria Math" panose="02040503050406030204" pitchFamily="18" charset="0"/>
                              <a:ea typeface="Cambria Math"/>
                            </a:rPr>
                            <m:t>𝐻</m:t>
                          </m:r>
                        </m:e>
                      </m:d>
                      <m:r>
                        <a:rPr lang="en-US" sz="1600" i="1">
                          <a:latin typeface="Cambria Math"/>
                          <a:ea typeface="Cambria Math"/>
                        </a:rPr>
                        <m:t>=</m:t>
                      </m:r>
                      <m:r>
                        <a:rPr lang="en-US" sz="1600" b="0" i="1" smtClean="0">
                          <a:latin typeface="Cambria Math" panose="02040503050406030204" pitchFamily="18" charset="0"/>
                          <a:ea typeface="Cambria Math"/>
                        </a:rPr>
                        <m:t> </m:t>
                      </m:r>
                      <m:nary>
                        <m:naryPr>
                          <m:ctrlPr>
                            <a:rPr lang="en-US" sz="1600" i="1" smtClean="0">
                              <a:solidFill>
                                <a:schemeClr val="accent2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naryPr>
                        <m:sub>
                          <m:r>
                            <m:rPr>
                              <m:sty m:val="p"/>
                              <m:brk m:alnAt="23"/>
                            </m:rPr>
                            <a:rPr lang="el-GR" sz="1600" i="1">
                              <a:solidFill>
                                <a:schemeClr val="accent2"/>
                              </a:solidFill>
                              <a:latin typeface="Cambria Math"/>
                              <a:ea typeface="Cambria Math"/>
                            </a:rPr>
                            <m:t>Γ</m:t>
                          </m:r>
                        </m:sub>
                        <m:sup/>
                        <m:e>
                          <m:f>
                            <m:fPr>
                              <m:ctrlPr>
                                <a:rPr lang="en-US" sz="1600" i="1">
                                  <a:solidFill>
                                    <a:schemeClr val="accent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fPr>
                            <m:num>
                              <m:r>
                                <a:rPr lang="en-US" sz="1600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1</m:t>
                              </m:r>
                            </m:num>
                            <m:den>
                              <m:sSubSup>
                                <m:sSubSupPr>
                                  <m:ctrlPr>
                                    <a:rPr lang="en-US" sz="160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SupPr>
                                <m:e>
                                  <m:r>
                                    <a:rPr lang="en-US" sz="160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𝜎</m:t>
                                  </m:r>
                                </m:e>
                                <m:sub>
                                  <m:r>
                                    <a:rPr lang="en-US" sz="1600" b="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𝑢</m:t>
                                  </m:r>
                                </m:sub>
                                <m:sup>
                                  <m:r>
                                    <a:rPr lang="en-US" sz="1600" b="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2</m:t>
                                  </m:r>
                                </m:sup>
                              </m:sSubSup>
                            </m:den>
                          </m:f>
                          <m:d>
                            <m:dPr>
                              <m:begChr m:val="|"/>
                              <m:endChr m:val="|"/>
                              <m:ctrlPr>
                                <a:rPr lang="en-US" sz="1600" i="1" smtClean="0">
                                  <a:solidFill>
                                    <a:schemeClr val="accent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r>
                                <a:rPr lang="en-US" sz="1600" b="1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  <m:r>
                                <a:rPr lang="en-US" sz="1600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r>
                                <a:rPr lang="en-US" sz="1600" b="1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  <m:r>
                                <a:rPr lang="en-US" sz="1600" i="1" baseline="30000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𝑜𝑏𝑠</m:t>
                              </m:r>
                            </m:e>
                          </m:d>
                          <m:r>
                            <a:rPr lang="en-US" sz="1600" i="1" baseline="30000">
                              <a:solidFill>
                                <a:schemeClr val="accent2"/>
                              </a:solidFill>
                              <a:latin typeface="Cambria Math"/>
                              <a:ea typeface="Cambria Math"/>
                            </a:rPr>
                            <m:t>2</m:t>
                          </m:r>
                          <m:r>
                            <a:rPr lang="en-US" sz="1600" i="1">
                              <a:solidFill>
                                <a:schemeClr val="accent2"/>
                              </a:solidFill>
                              <a:latin typeface="Cambria Math"/>
                              <a:ea typeface="Cambria Math"/>
                            </a:rPr>
                            <m:t>𝑑𝑠</m:t>
                          </m:r>
                        </m:e>
                      </m:nary>
                    </m:oMath>
                  </m:oMathPara>
                </a14:m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pPr algn="ctr"/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pPr algn="ctr"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 panose="02040503050406030204" pitchFamily="18" charset="0"/>
                          <a:ea typeface="Cambria Math"/>
                        </a:rPr>
                        <m:t>               </m:t>
                      </m:r>
                      <m:r>
                        <a:rPr lang="en-US" sz="1600" i="1" smtClean="0">
                          <a:solidFill>
                            <a:schemeClr val="tx2"/>
                          </a:solidFill>
                          <a:latin typeface="Cambria Math"/>
                          <a:ea typeface="Cambria Math"/>
                        </a:rPr>
                        <m:t>+</m:t>
                      </m:r>
                      <m:r>
                        <a:rPr lang="en-US" sz="1600" b="0" i="1" smtClean="0">
                          <a:solidFill>
                            <a:schemeClr val="tx2"/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 </m:t>
                      </m:r>
                      <m:nary>
                        <m:naryPr>
                          <m:ctrlPr>
                            <a:rPr lang="en-US" sz="1600" i="1">
                              <a:solidFill>
                                <a:schemeClr val="tx2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naryPr>
                        <m:sub>
                          <m:r>
                            <m:rPr>
                              <m:sty m:val="p"/>
                              <m:brk m:alnAt="23"/>
                            </m:rPr>
                            <a:rPr lang="el-GR" sz="1600" i="1">
                              <a:solidFill>
                                <a:schemeClr val="tx2"/>
                              </a:solidFill>
                              <a:latin typeface="Cambria Math"/>
                              <a:ea typeface="Cambria Math"/>
                            </a:rPr>
                            <m:t>Γ</m:t>
                          </m:r>
                        </m:sub>
                        <m:sup/>
                        <m:e>
                          <m:f>
                            <m:fPr>
                              <m:ctrlP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fPr>
                            <m:num>
                              <m: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/>
                                  <a:ea typeface="Cambria Math"/>
                                </a:rPr>
                                <m:t>1</m:t>
                              </m:r>
                            </m:num>
                            <m:den>
                              <m:sSubSup>
                                <m:sSubSupPr>
                                  <m:ctrlP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SupPr>
                                <m:e>
                                  <m: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𝜎</m:t>
                                  </m:r>
                                </m:e>
                                <m:sub>
                                  <m:r>
                                    <a:rPr lang="en-US" sz="160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𝜏</m:t>
                                  </m:r>
                                </m:sub>
                                <m:sup>
                                  <m: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2</m:t>
                                  </m:r>
                                </m:sup>
                              </m:sSubSup>
                            </m:den>
                          </m:f>
                          <m:d>
                            <m:dPr>
                              <m:begChr m:val="|"/>
                              <m:endChr m:val="|"/>
                              <m:ctrlP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/>
                                  <a:ea typeface="Cambria Math"/>
                                </a:rPr>
                                <m:t>𝑑𝑖𝑣</m:t>
                              </m:r>
                              <m:d>
                                <m:dPr>
                                  <m:ctrlP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dPr>
                                <m:e>
                                  <m:r>
                                    <a:rPr lang="en-US" sz="1600" b="1" i="1">
                                      <a:solidFill>
                                        <a:schemeClr val="tx2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𝑼</m:t>
                                  </m:r>
                                  <m:r>
                                    <a:rPr lang="en-US" sz="1600" b="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𝐻</m:t>
                                  </m:r>
                                </m:e>
                              </m:d>
                              <m: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sSub>
                                <m:sSubPr>
                                  <m:ctrlPr>
                                    <a:rPr lang="en-US" sz="160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Pr>
                                <m:e>
                                  <m:r>
                                    <a:rPr lang="en-US" sz="160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𝜏</m:t>
                                  </m:r>
                                </m:e>
                                <m:sub>
                                  <m:r>
                                    <a:rPr lang="en-US" sz="1600" b="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𝑠</m:t>
                                  </m:r>
                                </m:sub>
                              </m:sSub>
                            </m:e>
                          </m:d>
                          <m:r>
                            <a:rPr lang="en-US" sz="1600" i="1" baseline="30000">
                              <a:solidFill>
                                <a:schemeClr val="tx2"/>
                              </a:solidFill>
                              <a:latin typeface="Cambria Math"/>
                              <a:ea typeface="Cambria Math"/>
                            </a:rPr>
                            <m:t>2</m:t>
                          </m:r>
                          <m:r>
                            <a:rPr lang="en-US" sz="1600" i="1">
                              <a:solidFill>
                                <a:schemeClr val="tx2"/>
                              </a:solidFill>
                              <a:latin typeface="Cambria Math"/>
                              <a:ea typeface="Cambria Math"/>
                            </a:rPr>
                            <m:t>𝑑𝑠</m:t>
                          </m:r>
                        </m:e>
                      </m:nary>
                    </m:oMath>
                  </m:oMathPara>
                </a14:m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pPr algn="ctr"/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r>
                  <a:rPr lang="en-US" sz="1600" b="0" dirty="0">
                    <a:ea typeface="Cambria Math"/>
                  </a:rPr>
                  <a:t>            </a:t>
                </a:r>
                <a14:m>
                  <m:oMath xmlns:m="http://schemas.openxmlformats.org/officeDocument/2006/math">
                    <m:r>
                      <a:rPr lang="en-US" sz="1600" b="0" i="1" smtClean="0">
                        <a:solidFill>
                          <a:schemeClr val="accent3">
                            <a:lumMod val="50000"/>
                          </a:schemeClr>
                        </a:solidFill>
                        <a:latin typeface="Cambria Math" panose="02040503050406030204" pitchFamily="18" charset="0"/>
                        <a:ea typeface="Cambria Math"/>
                      </a:rPr>
                      <m:t>+ </m:t>
                    </m:r>
                    <m:nary>
                      <m:naryPr>
                        <m:ctrlPr>
                          <a:rPr lang="en-US" sz="1600" i="1" smtClean="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naryPr>
                      <m:sub>
                        <m:r>
                          <m:rPr>
                            <m:sty m:val="p"/>
                            <m:brk m:alnAt="23"/>
                          </m:rPr>
                          <a:rPr lang="el-GR" sz="1600" i="1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/>
                            <a:ea typeface="Cambria Math"/>
                          </a:rPr>
                          <m:t>Γ</m:t>
                        </m:r>
                      </m:sub>
                      <m:sup/>
                      <m:e>
                        <m:f>
                          <m:fPr>
                            <m:ctrlPr>
                              <a:rPr lang="en-US" sz="1600" i="1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sz="1600" i="1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/>
                                <a:ea typeface="Cambria Math"/>
                              </a:rPr>
                              <m:t>1</m:t>
                            </m:r>
                          </m:num>
                          <m:den>
                            <m:sSubSup>
                              <m:sSubSupPr>
                                <m:ctrlPr>
                                  <a:rPr lang="en-US" sz="1600" i="1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SupPr>
                              <m:e>
                                <m:r>
                                  <a:rPr lang="en-US" sz="1600" i="1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𝜎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  <m:t>𝐻</m:t>
                                </m:r>
                              </m:sub>
                              <m:sup>
                                <m:r>
                                  <a:rPr lang="en-US" sz="1600" i="1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  <m:t>2</m:t>
                                </m:r>
                              </m:sup>
                            </m:sSubSup>
                          </m:den>
                        </m:f>
                        <m:r>
                          <a:rPr lang="en-US" sz="1600" i="0" smtClean="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  <m:t>|</m:t>
                        </m:r>
                        <m:sSup>
                          <m:sSupPr>
                            <m:ctrlPr>
                              <a:rPr lang="en-US" sz="160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pPr>
                          <m:e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𝐻</m:t>
                            </m:r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−</m:t>
                            </m:r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𝐻</m:t>
                            </m:r>
                          </m:e>
                          <m:sup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𝑜𝑏𝑠</m:t>
                            </m:r>
                          </m:sup>
                        </m:sSup>
                        <m:r>
                          <a:rPr lang="en-US" sz="1600" i="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  <m:t>|</m:t>
                        </m:r>
                        <m:r>
                          <a:rPr lang="en-US" sz="1600" i="1" baseline="3000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/>
                            <a:ea typeface="Cambria Math"/>
                          </a:rPr>
                          <m:t>2</m:t>
                        </m:r>
                        <m:r>
                          <a:rPr lang="en-US" sz="1600" i="1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/>
                            <a:ea typeface="Cambria Math"/>
                          </a:rPr>
                          <m:t>𝑑𝑠</m:t>
                        </m:r>
                      </m:e>
                    </m:nary>
                  </m:oMath>
                </a14:m>
                <a:endParaRPr lang="en-US" sz="1600" dirty="0">
                  <a:ea typeface="Cambria Math"/>
                </a:endParaRPr>
              </a:p>
              <a:p>
                <a:endParaRPr lang="en-US" sz="1600" dirty="0">
                  <a:ea typeface="Cambria Math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 panose="02040503050406030204" pitchFamily="18" charset="0"/>
                          <a:ea typeface="Cambria Math"/>
                        </a:rPr>
                        <m:t>               </m:t>
                      </m:r>
                      <m:r>
                        <a:rPr lang="en-US" sz="160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+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 </m:t>
                      </m:r>
                      <m:r>
                        <a:rPr lang="en-US" sz="1600" i="1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ℛ</m:t>
                      </m:r>
                      <m:r>
                        <a:rPr lang="en-US" sz="1600" i="1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(</m:t>
                      </m:r>
                      <m:r>
                        <a:rPr lang="en-US" sz="1600" b="1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𝒖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,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𝐻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)</m:t>
                      </m:r>
                    </m:oMath>
                  </m:oMathPara>
                </a14:m>
                <a:endParaRPr lang="en-US" sz="1600" dirty="0">
                  <a:solidFill>
                    <a:schemeClr val="accent4">
                      <a:lumMod val="75000"/>
                    </a:schemeClr>
                  </a:solidFill>
                </a:endParaRPr>
              </a:p>
            </p:txBody>
          </p:sp>
        </mc:Choice>
        <mc:Fallback xmlns="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CE4F0730-2ED4-4AF4-954C-29B885DC726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90852" y="2884978"/>
                <a:ext cx="8229600" cy="2647007"/>
              </a:xfrm>
              <a:prstGeom prst="rect">
                <a:avLst/>
              </a:prstGeom>
              <a:blipFill>
                <a:blip r:embed="rId4"/>
                <a:stretch>
                  <a:fillRect b="-4378"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4" name="TextBox 23">
            <a:extLst>
              <a:ext uri="{FF2B5EF4-FFF2-40B4-BE49-F238E27FC236}">
                <a16:creationId xmlns:a16="http://schemas.microsoft.com/office/drawing/2014/main" id="{C4E61474-CE45-454C-882C-F46CB136D01A}"/>
              </a:ext>
            </a:extLst>
          </p:cNvPr>
          <p:cNvSpPr txBox="1"/>
          <p:nvPr/>
        </p:nvSpPr>
        <p:spPr>
          <a:xfrm>
            <a:off x="4736237" y="3037378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surface velocity mismatch</a:t>
            </a: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B7CDB7C5-4EDC-479E-8158-3BB187B3266E}"/>
              </a:ext>
            </a:extLst>
          </p:cNvPr>
          <p:cNvSpPr txBox="1"/>
          <p:nvPr/>
        </p:nvSpPr>
        <p:spPr>
          <a:xfrm>
            <a:off x="4724400" y="3841824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tx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SMB mismatch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D379FEA4-CBC7-4F81-808A-87341EB99DAF}"/>
              </a:ext>
            </a:extLst>
          </p:cNvPr>
          <p:cNvSpPr txBox="1"/>
          <p:nvPr/>
        </p:nvSpPr>
        <p:spPr>
          <a:xfrm>
            <a:off x="4724400" y="4561378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3">
                    <a:lumMod val="50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thickness mismatch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5463570C-ACC1-4B8B-A9C4-70A1AB9FCA91}"/>
              </a:ext>
            </a:extLst>
          </p:cNvPr>
          <p:cNvSpPr txBox="1"/>
          <p:nvPr/>
        </p:nvSpPr>
        <p:spPr>
          <a:xfrm>
            <a:off x="4736237" y="5094778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4">
                    <a:lumMod val="50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regularization terms</a:t>
            </a:r>
          </a:p>
        </p:txBody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F94B12D3-9EB0-4673-8094-3C18673B33CB}"/>
              </a:ext>
            </a:extLst>
          </p:cNvPr>
          <p:cNvSpPr/>
          <p:nvPr/>
        </p:nvSpPr>
        <p:spPr>
          <a:xfrm>
            <a:off x="609600" y="2732578"/>
            <a:ext cx="6717437" cy="2895600"/>
          </a:xfrm>
          <a:prstGeom prst="rect">
            <a:avLst/>
          </a:prstGeom>
          <a:noFill/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4FADB007-96A9-4B86-B21C-8C42C04FFA7D}"/>
              </a:ext>
            </a:extLst>
          </p:cNvPr>
          <p:cNvSpPr txBox="1"/>
          <p:nvPr/>
        </p:nvSpPr>
        <p:spPr>
          <a:xfrm>
            <a:off x="4736237" y="3037378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surface velocity mismatch</a:t>
            </a:r>
          </a:p>
        </p:txBody>
      </p:sp>
      <p:sp>
        <p:nvSpPr>
          <p:cNvPr id="30" name="Right Brace 29">
            <a:extLst>
              <a:ext uri="{FF2B5EF4-FFF2-40B4-BE49-F238E27FC236}">
                <a16:creationId xmlns:a16="http://schemas.microsoft.com/office/drawing/2014/main" id="{7B55F9DD-30A4-4E30-9D54-5953A0BE848F}"/>
              </a:ext>
            </a:extLst>
          </p:cNvPr>
          <p:cNvSpPr/>
          <p:nvPr/>
        </p:nvSpPr>
        <p:spPr>
          <a:xfrm>
            <a:off x="7403237" y="3841824"/>
            <a:ext cx="533400" cy="1058108"/>
          </a:xfrm>
          <a:prstGeom prst="rightBrac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1" name="Right Brace 30">
            <a:extLst>
              <a:ext uri="{FF2B5EF4-FFF2-40B4-BE49-F238E27FC236}">
                <a16:creationId xmlns:a16="http://schemas.microsoft.com/office/drawing/2014/main" id="{F0E83819-179E-447B-8484-769DA51A23EC}"/>
              </a:ext>
            </a:extLst>
          </p:cNvPr>
          <p:cNvSpPr/>
          <p:nvPr/>
        </p:nvSpPr>
        <p:spPr>
          <a:xfrm>
            <a:off x="7403237" y="2788784"/>
            <a:ext cx="580748" cy="1010593"/>
          </a:xfrm>
          <a:prstGeom prst="rightBrac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D0EE7C96-E3BF-416D-9F7B-335AE0F54155}"/>
              </a:ext>
            </a:extLst>
          </p:cNvPr>
          <p:cNvSpPr txBox="1"/>
          <p:nvPr/>
        </p:nvSpPr>
        <p:spPr>
          <a:xfrm>
            <a:off x="8077200" y="4192046"/>
            <a:ext cx="120736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novel</a:t>
            </a: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43FE2C9C-BCBA-4634-A490-DEFBF1AE7603}"/>
              </a:ext>
            </a:extLst>
          </p:cNvPr>
          <p:cNvSpPr txBox="1"/>
          <p:nvPr/>
        </p:nvSpPr>
        <p:spPr>
          <a:xfrm>
            <a:off x="8012837" y="3125246"/>
            <a:ext cx="120736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common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95C615D5-C6F7-4E41-B420-F4400B3BC9DA}"/>
              </a:ext>
            </a:extLst>
          </p:cNvPr>
          <p:cNvSpPr txBox="1"/>
          <p:nvPr/>
        </p:nvSpPr>
        <p:spPr>
          <a:xfrm>
            <a:off x="1146418" y="5745076"/>
            <a:ext cx="6477000" cy="646331"/>
          </a:xfrm>
          <a:prstGeom prst="rect">
            <a:avLst/>
          </a:prstGeom>
          <a:solidFill>
            <a:srgbClr val="A5F7BA"/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i="1" dirty="0">
                <a:latin typeface="Calibri" panose="020F0502020204030204" pitchFamily="34" charset="0"/>
              </a:rPr>
              <a:t>Solving FO Stokes PDE-constrained optimization problem for initial condition significantly </a:t>
            </a:r>
            <a:r>
              <a:rPr lang="en-US" b="1" dirty="0">
                <a:latin typeface="Calibri" panose="020F0502020204030204" pitchFamily="34" charset="0"/>
              </a:rPr>
              <a:t>reduces non-physical model transients</a:t>
            </a:r>
            <a:r>
              <a:rPr lang="en-US" dirty="0">
                <a:latin typeface="Calibri" panose="020F0502020204030204" pitchFamily="34" charset="0"/>
              </a:rPr>
              <a:t>!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4A97AD9D-0FE8-40B3-B0A0-A7535790EBF1}"/>
                  </a:ext>
                </a:extLst>
              </p:cNvPr>
              <p:cNvSpPr txBox="1"/>
              <p:nvPr/>
            </p:nvSpPr>
            <p:spPr>
              <a:xfrm>
                <a:off x="4862003" y="399871"/>
                <a:ext cx="4082249" cy="1877437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sz="1600" b="1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𝑼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computed depth averaged velocity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b="0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ice thickness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𝛽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basal sliding friction coefficient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sz="160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sSubPr>
                      <m:e>
                        <m:r>
                          <a:rPr lang="en-US" sz="1600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𝜏</m:t>
                        </m:r>
                      </m:e>
                      <m:sub>
                        <m:r>
                          <a:rPr lang="en-US" sz="1600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  <m:t>𝑠</m:t>
                        </m:r>
                      </m:sub>
                    </m:sSub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surface mass balance (SMB)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ℛ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(</m:t>
                    </m:r>
                    <m:r>
                      <a:rPr lang="en-US" sz="1600" b="1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𝒖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,</m:t>
                    </m:r>
                    <m:r>
                      <a:rPr lang="en-US" sz="1600" b="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𝐻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)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</a:rPr>
                  <a:t>: </a:t>
                </a:r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regularization term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𝜎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standard deviation (weight of </a:t>
                </a:r>
                <a:r>
                  <a:rPr lang="en-US" sz="1600" dirty="0" err="1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uncertanties</a:t>
                </a:r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)</a:t>
                </a:r>
              </a:p>
            </p:txBody>
          </p:sp>
        </mc:Choice>
        <mc:Fallback xmlns="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4A97AD9D-0FE8-40B3-B0A0-A7535790EBF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62003" y="399871"/>
                <a:ext cx="4082249" cy="1877437"/>
              </a:xfrm>
              <a:prstGeom prst="rect">
                <a:avLst/>
              </a:prstGeom>
              <a:blipFill>
                <a:blip r:embed="rId5"/>
                <a:stretch>
                  <a:fillRect t="-645" b="-2903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Rectangle 2">
            <a:extLst>
              <a:ext uri="{FF2B5EF4-FFF2-40B4-BE49-F238E27FC236}">
                <a16:creationId xmlns:a16="http://schemas.microsoft.com/office/drawing/2014/main" id="{F68D033A-6207-417C-90A8-71E848650768}"/>
              </a:ext>
            </a:extLst>
          </p:cNvPr>
          <p:cNvSpPr/>
          <p:nvPr/>
        </p:nvSpPr>
        <p:spPr>
          <a:xfrm>
            <a:off x="250425" y="2336832"/>
            <a:ext cx="9644850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Modeling Assumptions: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ice described by FO Stokes equations; ice close to mechanical equilibrium.</a:t>
            </a:r>
          </a:p>
        </p:txBody>
      </p:sp>
    </p:spTree>
    <p:extLst>
      <p:ext uri="{BB962C8B-B14F-4D97-AF65-F5344CB8AC3E}">
        <p14:creationId xmlns:p14="http://schemas.microsoft.com/office/powerpoint/2010/main" val="35142884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108750" y="76200"/>
            <a:ext cx="8806649" cy="68527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Deterministic Inversion Algorithm &amp; Software</a:t>
            </a:r>
            <a:endParaRPr lang="en-US" sz="3600" kern="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graphicFrame>
        <p:nvGraphicFramePr>
          <p:cNvPr id="3" name="Table 2"/>
          <p:cNvGraphicFramePr>
            <a:graphicFrameLocks noGrp="1"/>
          </p:cNvGraphicFramePr>
          <p:nvPr>
            <p:extLst/>
          </p:nvPr>
        </p:nvGraphicFramePr>
        <p:xfrm>
          <a:off x="533400" y="2512874"/>
          <a:ext cx="6152134" cy="18491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887306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26482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289560"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Algorithm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Software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Finite Element Method</a:t>
                      </a:r>
                      <a:r>
                        <a:rPr lang="en-US" sz="1800" baseline="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 discretization</a:t>
                      </a:r>
                      <a:endParaRPr lang="en-US" sz="1800" dirty="0"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Albany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Quasi-Newton</a:t>
                      </a:r>
                      <a:r>
                        <a:rPr lang="en-US" sz="1800" baseline="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 optimization (L-BFGS)</a:t>
                      </a:r>
                      <a:endParaRPr lang="en-US" sz="1800" dirty="0"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ROL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Nonlinear</a:t>
                      </a:r>
                      <a:r>
                        <a:rPr lang="en-US" sz="1800" baseline="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 solver (Newton)</a:t>
                      </a:r>
                      <a:endParaRPr lang="en-US" sz="1800" dirty="0"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NOX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1800" dirty="0" err="1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Krylov</a:t>
                      </a:r>
                      <a:r>
                        <a:rPr lang="en-US" sz="1800" baseline="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 linear solvers</a:t>
                      </a:r>
                      <a:endParaRPr lang="en-US" sz="1800" dirty="0"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 err="1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AztecOO+Ifpack</a:t>
                      </a:r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/ML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</a:tbl>
          </a:graphicData>
        </a:graphic>
      </p:graphicFrame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/>
              <p:cNvSpPr txBox="1"/>
              <p:nvPr/>
            </p:nvSpPr>
            <p:spPr>
              <a:xfrm>
                <a:off x="108750" y="4460335"/>
                <a:ext cx="8153400" cy="200054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Some details:</a:t>
                </a:r>
                <a:endParaRPr lang="en-US" sz="400" b="1" u="sng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4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Regularization: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Tikhonov.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Total derivatives of objective functional </a:t>
                </a:r>
                <a14:m>
                  <m:oMath xmlns:m="http://schemas.openxmlformats.org/officeDocument/2006/math"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𝑚</m:t>
                    </m:r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  <a:ea typeface="Cambria Math"/>
                          </a:rPr>
                          <m:t>𝒖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/>
                          </a:rPr>
                          <m:t>𝐻</m:t>
                        </m:r>
                      </m:e>
                    </m:d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computed using </a:t>
                </a:r>
                <a:r>
                  <a:rPr lang="en-US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adjoints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and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automatic differentiation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(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Sacado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package of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Trilinos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).</a:t>
                </a:r>
              </a:p>
              <a:p>
                <a:pPr lvl="1"/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Gradient-based optimization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limited memory BFGS initialized with Hessian of regularization terms (ROL) with backtrack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linesearch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</p:txBody>
          </p:sp>
        </mc:Choice>
        <mc:Fallback xmlns="">
          <p:sp>
            <p:nvSpPr>
              <p:cNvPr id="4" name="TextBox 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8750" y="4460335"/>
                <a:ext cx="8153400" cy="2000548"/>
              </a:xfrm>
              <a:prstGeom prst="rect">
                <a:avLst/>
              </a:prstGeom>
              <a:blipFill>
                <a:blip r:embed="rId3"/>
                <a:stretch>
                  <a:fillRect l="-524" t="-1829" b="-396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" name="Right Brace 4"/>
          <p:cNvSpPr/>
          <p:nvPr/>
        </p:nvSpPr>
        <p:spPr>
          <a:xfrm>
            <a:off x="6781800" y="3276599"/>
            <a:ext cx="223138" cy="1065074"/>
          </a:xfrm>
          <a:prstGeom prst="rightBrace">
            <a:avLst>
              <a:gd name="adj1" fmla="val 8333"/>
              <a:gd name="adj2" fmla="val 51667"/>
            </a:avLst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/>
              <p:cNvSpPr txBox="1"/>
              <p:nvPr/>
            </p:nvSpPr>
            <p:spPr>
              <a:xfrm>
                <a:off x="304800" y="947624"/>
                <a:ext cx="4419600" cy="1253035"/>
              </a:xfrm>
              <a:prstGeom prst="rect">
                <a:avLst/>
              </a:prstGeom>
              <a:solidFill>
                <a:srgbClr val="CCECFF"/>
              </a:solidFill>
              <a:ln>
                <a:solidFill>
                  <a:schemeClr val="bg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First-Order Stokes PDE-Constrained optimization problem for initial condition*:</a:t>
                </a:r>
              </a:p>
              <a:p>
                <a:pPr algn="ctr"/>
                <a:endParaRPr lang="en-US" sz="10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 xmlns:m="http://schemas.openxmlformats.org/officeDocument/2006/math">
                    <m:sSub>
                      <m:sSubPr>
                        <m:ctrlPr>
                          <a:rPr lang="en-US" sz="16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nor/>
                          </m:rPr>
                          <a:rPr lang="en-US" sz="1600" dirty="0">
                            <a:latin typeface="Calibri" panose="020F0502020204030204" pitchFamily="34" charset="0"/>
                            <a:cs typeface="Calibri" panose="020F0502020204030204" pitchFamily="34" charset="0"/>
                          </a:rPr>
                          <m:t>minimize</m:t>
                        </m:r>
                        <m:r>
                          <m:rPr>
                            <m:nor/>
                          </m:rPr>
                          <a:rPr lang="en-US" sz="1600" b="0" i="0" dirty="0" smtClean="0">
                            <a:latin typeface="Calibri" panose="020F0502020204030204" pitchFamily="34" charset="0"/>
                            <a:cs typeface="Calibri" panose="020F0502020204030204" pitchFamily="34" charset="0"/>
                          </a:rPr>
                          <m:t> </m:t>
                        </m:r>
                      </m:e>
                      <m:sub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𝛽</m:t>
                        </m:r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sz="1600" b="0" i="1" smtClean="0">
                            <a:latin typeface="Cambria Math" panose="02040503050406030204" pitchFamily="18" charset="0"/>
                            <a:ea typeface="Cambria Math"/>
                          </a:rPr>
                          <m:t>𝐻</m:t>
                        </m:r>
                      </m:sub>
                    </m:sSub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</a:t>
                </a:r>
                <a14:m>
                  <m:oMath xmlns:m="http://schemas.openxmlformats.org/officeDocument/2006/math">
                    <m:r>
                      <a:rPr lang="en-US" sz="1600" b="0" i="1" smtClean="0">
                        <a:latin typeface="Cambria Math" panose="02040503050406030204" pitchFamily="18" charset="0"/>
                      </a:rPr>
                      <m:t>𝑚</m:t>
                    </m:r>
                    <m:d>
                      <m:dPr>
                        <m:ctrlPr>
                          <a:rPr lang="en-US" sz="1600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1600" b="1" i="1" smtClean="0">
                            <a:latin typeface="Cambria Math" panose="02040503050406030204" pitchFamily="18" charset="0"/>
                            <a:ea typeface="Cambria Math"/>
                          </a:rPr>
                          <m:t>𝒖</m:t>
                        </m:r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sz="1600" b="0" i="1" smtClean="0">
                            <a:latin typeface="Cambria Math" panose="02040503050406030204" pitchFamily="18" charset="0"/>
                            <a:ea typeface="Cambria Math"/>
                          </a:rPr>
                          <m:t>𝐻</m:t>
                        </m:r>
                      </m:e>
                    </m:d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:r>
                  <a:rPr lang="en-US" sz="16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s.t.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FO Stokes PDEs</a:t>
                </a:r>
              </a:p>
            </p:txBody>
          </p:sp>
        </mc:Choice>
        <mc:Fallback xmlns="">
          <p:sp>
            <p:nvSpPr>
              <p:cNvPr id="7" name="TextBox 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4800" y="947624"/>
                <a:ext cx="4419600" cy="1253035"/>
              </a:xfrm>
              <a:prstGeom prst="rect">
                <a:avLst/>
              </a:prstGeom>
              <a:blipFill>
                <a:blip r:embed="rId4"/>
                <a:stretch>
                  <a:fillRect t="-962" b="-4808"/>
                </a:stretch>
              </a:blipFill>
              <a:ln>
                <a:solidFill>
                  <a:schemeClr val="bg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8" name="TextBox 7"/>
          <p:cNvSpPr txBox="1"/>
          <p:nvPr/>
        </p:nvSpPr>
        <p:spPr>
          <a:xfrm>
            <a:off x="5143785" y="780825"/>
            <a:ext cx="3634666" cy="923330"/>
          </a:xfrm>
          <a:prstGeom prst="rect">
            <a:avLst/>
          </a:prstGeom>
          <a:solidFill>
            <a:srgbClr val="FFFF99"/>
          </a:solidFill>
          <a:ln>
            <a:solidFill>
              <a:srgbClr val="FFFF99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Solved via embedded </a:t>
            </a:r>
            <a:r>
              <a:rPr lang="en-US" b="1" i="1" dirty="0" err="1">
                <a:latin typeface="Calibri" panose="020F0502020204030204" pitchFamily="34" charset="0"/>
                <a:cs typeface="Calibri" panose="020F0502020204030204" pitchFamily="34" charset="0"/>
              </a:rPr>
              <a:t>adjoint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-based PDE-constrained optimization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algorithm in Albany Land-Ice.</a:t>
            </a:r>
          </a:p>
        </p:txBody>
      </p:sp>
      <p:pic>
        <p:nvPicPr>
          <p:cNvPr id="14" name="Picture 20" descr="trilinos_over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62800" y="3524403"/>
            <a:ext cx="1193009" cy="666597"/>
          </a:xfrm>
          <a:prstGeom prst="rect">
            <a:avLst/>
          </a:prstGeom>
          <a:noFill/>
          <a:ln w="9525">
            <a:solidFill>
              <a:schemeClr val="bg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14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858955" y="4116225"/>
            <a:ext cx="689752" cy="450897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pic>
        <p:nvPicPr>
          <p:cNvPr id="16" name="Picture 1" descr="image003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58506" y="2734911"/>
            <a:ext cx="1258780" cy="6571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" name="Right Brace 16"/>
          <p:cNvSpPr/>
          <p:nvPr/>
        </p:nvSpPr>
        <p:spPr>
          <a:xfrm>
            <a:off x="6796819" y="2895600"/>
            <a:ext cx="164299" cy="339420"/>
          </a:xfrm>
          <a:prstGeom prst="rightBrac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TextBox 12"/>
          <p:cNvSpPr txBox="1"/>
          <p:nvPr/>
        </p:nvSpPr>
        <p:spPr>
          <a:xfrm>
            <a:off x="0" y="6519446"/>
            <a:ext cx="507285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Perego,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Price,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JGR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2014.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334AD9DE-2BDE-48A1-B845-B64C7540EBAD}"/>
                  </a:ext>
                </a:extLst>
              </p:cNvPr>
              <p:cNvSpPr txBox="1"/>
              <p:nvPr/>
            </p:nvSpPr>
            <p:spPr>
              <a:xfrm>
                <a:off x="4871209" y="1730020"/>
                <a:ext cx="4179818" cy="6463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Approach efficiently computes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gradients</a:t>
                </a:r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of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</a:rPr>
                      <m:t>𝑚</m:t>
                    </m:r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</a:rPr>
                          <m:t>𝒖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  <m:t>𝐻</m:t>
                        </m:r>
                      </m:e>
                    </m:d>
                  </m:oMath>
                </a14:m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by solving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linear adjoint PDEs</a:t>
                </a:r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334AD9DE-2BDE-48A1-B845-B64C7540EBA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71209" y="1730020"/>
                <a:ext cx="4179818" cy="646331"/>
              </a:xfrm>
              <a:prstGeom prst="rect">
                <a:avLst/>
              </a:prstGeom>
              <a:blipFill>
                <a:blip r:embed="rId8"/>
                <a:stretch>
                  <a:fillRect l="-1166" t="-5660" r="-2187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7128607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52400" y="-76200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Deterministic Inversion: 1km Greenland </a:t>
            </a:r>
            <a:b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</a:br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Initial Condition*</a:t>
            </a:r>
          </a:p>
        </p:txBody>
      </p:sp>
      <p:pic>
        <p:nvPicPr>
          <p:cNvPr id="10" name="Picture 9" descr="figure1-full.png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1217041"/>
            <a:ext cx="8791976" cy="4903812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381000" y="1185446"/>
                <a:ext cx="2743200" cy="369332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|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| observed</a:t>
                </a: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1000" y="1185446"/>
                <a:ext cx="2743200" cy="369332"/>
              </a:xfrm>
              <a:prstGeom prst="rect">
                <a:avLst/>
              </a:prstGeom>
              <a:blipFill>
                <a:blip r:embed="rId4"/>
                <a:stretch>
                  <a:fillRect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/>
              <p:cNvSpPr txBox="1"/>
              <p:nvPr/>
            </p:nvSpPr>
            <p:spPr>
              <a:xfrm>
                <a:off x="2819400" y="1174019"/>
                <a:ext cx="2743200" cy="369332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|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| computed</a:t>
                </a:r>
              </a:p>
            </p:txBody>
          </p:sp>
        </mc:Choice>
        <mc:Fallback xmlns="">
          <p:sp>
            <p:nvSpPr>
              <p:cNvPr id="6" name="TextBox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819400" y="1174019"/>
                <a:ext cx="2743200" cy="369332"/>
              </a:xfrm>
              <a:prstGeom prst="rect">
                <a:avLst/>
              </a:prstGeom>
              <a:blipFill>
                <a:blip r:embed="rId5"/>
                <a:stretch>
                  <a:fillRect t="-10000" b="-266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/>
              <p:cNvSpPr txBox="1"/>
              <p:nvPr/>
            </p:nvSpPr>
            <p:spPr>
              <a:xfrm>
                <a:off x="5881888" y="1143000"/>
                <a:ext cx="3062488" cy="369332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Error in |</a:t>
                </a:r>
                <a14:m>
                  <m:oMath xmlns:m="http://schemas.openxmlformats.org/officeDocument/2006/math">
                    <m:r>
                      <a:rPr lang="en-US" b="1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| computed</a:t>
                </a:r>
              </a:p>
            </p:txBody>
          </p:sp>
        </mc:Choice>
        <mc:Fallback xmlns="">
          <p:sp>
            <p:nvSpPr>
              <p:cNvPr id="7" name="TextBox 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881888" y="1143000"/>
                <a:ext cx="3062488" cy="369332"/>
              </a:xfrm>
              <a:prstGeom prst="rect">
                <a:avLst/>
              </a:prstGeom>
              <a:blipFill>
                <a:blip r:embed="rId6"/>
                <a:stretch>
                  <a:fillRect t="-10000" b="-25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TextBox 8"/>
          <p:cNvSpPr txBox="1"/>
          <p:nvPr/>
        </p:nvSpPr>
        <p:spPr>
          <a:xfrm>
            <a:off x="0" y="6519446"/>
            <a:ext cx="507285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Perego,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Price,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JGR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2014.</a:t>
            </a:r>
          </a:p>
        </p:txBody>
      </p:sp>
    </p:spTree>
    <p:extLst>
      <p:ext uri="{BB962C8B-B14F-4D97-AF65-F5344CB8AC3E}">
        <p14:creationId xmlns:p14="http://schemas.microsoft.com/office/powerpoint/2010/main" val="36620424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76200" y="33754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Deterministic Inversion: Common vs.           Novel Approach*</a:t>
            </a: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6322" y="1905000"/>
            <a:ext cx="4724400" cy="4521971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096000" y="2133600"/>
            <a:ext cx="2667000" cy="4040355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612913" y="1295400"/>
            <a:ext cx="4191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SMB (m/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yr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) needed for equilibrium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5715000" y="1066800"/>
            <a:ext cx="4191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SMB (m/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yr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) from climate model </a:t>
            </a:r>
          </a:p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(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Ettema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et al. 2009, RACMO2/GR)</a:t>
            </a:r>
          </a:p>
        </p:txBody>
      </p:sp>
      <p:sp>
        <p:nvSpPr>
          <p:cNvPr id="12" name="Rectangle 11"/>
          <p:cNvSpPr/>
          <p:nvPr/>
        </p:nvSpPr>
        <p:spPr>
          <a:xfrm>
            <a:off x="7620000" y="5181600"/>
            <a:ext cx="1447800" cy="1143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TextBox 13"/>
          <p:cNvSpPr txBox="1"/>
          <p:nvPr/>
        </p:nvSpPr>
        <p:spPr>
          <a:xfrm>
            <a:off x="0" y="6519446"/>
            <a:ext cx="507285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Perego,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Price,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JGR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2014.</a:t>
            </a:r>
          </a:p>
        </p:txBody>
      </p:sp>
      <p:cxnSp>
        <p:nvCxnSpPr>
          <p:cNvPr id="16" name="Straight Connector 15"/>
          <p:cNvCxnSpPr/>
          <p:nvPr/>
        </p:nvCxnSpPr>
        <p:spPr>
          <a:xfrm>
            <a:off x="5072850" y="1295400"/>
            <a:ext cx="0" cy="4953000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/>
          <p:cNvCxnSpPr/>
          <p:nvPr/>
        </p:nvCxnSpPr>
        <p:spPr>
          <a:xfrm flipV="1">
            <a:off x="76200" y="1752600"/>
            <a:ext cx="8991600" cy="87868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6422774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63A8DBCE-6F5D-4AE9-849E-26C838BB7C6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1000" y="533400"/>
            <a:ext cx="8305800" cy="5914276"/>
          </a:xfrm>
          <a:prstGeom prst="rect">
            <a:avLst/>
          </a:prstGeom>
        </p:spPr>
      </p:pic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76200" y="0"/>
            <a:ext cx="7010400" cy="1143000"/>
          </a:xfrm>
          <a:noFill/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High-Resolution Antarctica Optimal Initial Condition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A77A90DC-8BC7-4D39-8639-11F46787F53F}"/>
              </a:ext>
            </a:extLst>
          </p:cNvPr>
          <p:cNvSpPr txBox="1"/>
          <p:nvPr/>
        </p:nvSpPr>
        <p:spPr>
          <a:xfrm>
            <a:off x="114300" y="1143000"/>
            <a:ext cx="4686300" cy="1323439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Optimized surface speed for 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variable-resolution Antarctic ice sheet initial condition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. Mesh resolution varies from ~40 km in slow moving EAIS interior to ~1.5 km in regions with ice shelves, ice streams, and below-sea level bedrock elevation.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01847CC3-9EBB-4B4D-BA3B-C51B3DCA3851}"/>
              </a:ext>
            </a:extLst>
          </p:cNvPr>
          <p:cNvSpPr txBox="1"/>
          <p:nvPr/>
        </p:nvSpPr>
        <p:spPr>
          <a:xfrm>
            <a:off x="4800600" y="5562600"/>
            <a:ext cx="3657600" cy="646331"/>
          </a:xfrm>
          <a:prstGeom prst="rect">
            <a:avLst/>
          </a:prstGeom>
          <a:noFill/>
          <a:ln>
            <a:solidFill>
              <a:schemeClr val="bg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Antarctic ice sheet inversion performed on O(1M) parameters!</a:t>
            </a:r>
          </a:p>
        </p:txBody>
      </p:sp>
    </p:spTree>
    <p:extLst>
      <p:ext uri="{BB962C8B-B14F-4D97-AF65-F5344CB8AC3E}">
        <p14:creationId xmlns:p14="http://schemas.microsoft.com/office/powerpoint/2010/main" val="35151971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81699" y="622031"/>
            <a:ext cx="8686800" cy="75713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457200" indent="-457200">
              <a:buAutoNum type="arabicPeriod"/>
            </a:pPr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ISMs, ESMs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Our codes: ALI, MALI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2.   Algorithms and software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ALI steady stress-velocity solver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Discretization &amp; meshes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Nonlinear solvers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Linear solvers &amp; parallelization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Ice sheet initialization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MALI for dynamic simulations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b="1" dirty="0">
                <a:latin typeface="Calibri" panose="020F0502020204030204" pitchFamily="34" charset="0"/>
              </a:rPr>
              <a:t>Velocity-thickness/temperature coupling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Towards science runs &amp; UQ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39000" y="2743101"/>
            <a:ext cx="1676400" cy="166458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80C1262A-45A6-4D1D-AC10-ED5463DA9CD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4648201"/>
            <a:ext cx="2673626" cy="17824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28914739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52400" y="-228600"/>
            <a:ext cx="8633478" cy="12954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MPAS + ALI Coupling</a:t>
            </a:r>
          </a:p>
        </p:txBody>
      </p:sp>
      <p:sp>
        <p:nvSpPr>
          <p:cNvPr id="56" name="TextBox 55"/>
          <p:cNvSpPr txBox="1"/>
          <p:nvPr/>
        </p:nvSpPr>
        <p:spPr>
          <a:xfrm>
            <a:off x="6935205" y="1642794"/>
            <a:ext cx="1475343" cy="769441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Albany Land-Ice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(C++)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velocity solve</a:t>
            </a:r>
          </a:p>
        </p:txBody>
      </p:sp>
      <p:sp>
        <p:nvSpPr>
          <p:cNvPr id="61" name="TextBox 60"/>
          <p:cNvSpPr txBox="1"/>
          <p:nvPr/>
        </p:nvSpPr>
        <p:spPr>
          <a:xfrm>
            <a:off x="1657013" y="1500588"/>
            <a:ext cx="1989669" cy="1138773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MPAS Land-Ice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(Fortran)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Thickness evolution,  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temperature solve, 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coupling to DOE-ESM</a:t>
            </a:r>
          </a:p>
        </p:txBody>
      </p:sp>
      <p:sp>
        <p:nvSpPr>
          <p:cNvPr id="64" name="TextBox 63"/>
          <p:cNvSpPr txBox="1"/>
          <p:nvPr/>
        </p:nvSpPr>
        <p:spPr>
          <a:xfrm>
            <a:off x="195344" y="1781971"/>
            <a:ext cx="1014897" cy="584775"/>
          </a:xfrm>
          <a:prstGeom prst="rect">
            <a:avLst/>
          </a:prstGeom>
          <a:solidFill>
            <a:srgbClr val="FF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LandIce_model</a:t>
            </a:r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cxnSp>
        <p:nvCxnSpPr>
          <p:cNvPr id="70" name="Straight Arrow Connector 69"/>
          <p:cNvCxnSpPr>
            <a:cxnSpLocks/>
          </p:cNvCxnSpPr>
          <p:nvPr/>
        </p:nvCxnSpPr>
        <p:spPr>
          <a:xfrm flipH="1">
            <a:off x="3646683" y="1905000"/>
            <a:ext cx="822456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3" name="Picture 3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5008707" y="2827626"/>
            <a:ext cx="1062048" cy="12744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31" name="Straight Arrow Connector 30"/>
          <p:cNvCxnSpPr>
            <a:cxnSpLocks/>
          </p:cNvCxnSpPr>
          <p:nvPr/>
        </p:nvCxnSpPr>
        <p:spPr>
          <a:xfrm flipV="1">
            <a:off x="2617924" y="1210074"/>
            <a:ext cx="0" cy="306036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/>
          <p:cNvSpPr txBox="1"/>
          <p:nvPr/>
        </p:nvSpPr>
        <p:spPr>
          <a:xfrm>
            <a:off x="1981200" y="880442"/>
            <a:ext cx="1273448" cy="338554"/>
          </a:xfrm>
          <a:prstGeom prst="rect">
            <a:avLst/>
          </a:prstGeom>
          <a:solidFill>
            <a:srgbClr val="CCFF66"/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output file</a:t>
            </a:r>
          </a:p>
        </p:txBody>
      </p:sp>
      <p:cxnSp>
        <p:nvCxnSpPr>
          <p:cNvPr id="51" name="Straight Arrow Connector 50"/>
          <p:cNvCxnSpPr>
            <a:cxnSpLocks/>
          </p:cNvCxnSpPr>
          <p:nvPr/>
        </p:nvCxnSpPr>
        <p:spPr>
          <a:xfrm>
            <a:off x="3646682" y="2195706"/>
            <a:ext cx="764448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Straight Arrow Connector 44">
            <a:extLst>
              <a:ext uri="{FF2B5EF4-FFF2-40B4-BE49-F238E27FC236}">
                <a16:creationId xmlns:a16="http://schemas.microsoft.com/office/drawing/2014/main" id="{10ED0573-7563-43C1-87C9-C61F4392862E}"/>
              </a:ext>
            </a:extLst>
          </p:cNvPr>
          <p:cNvCxnSpPr>
            <a:cxnSpLocks/>
          </p:cNvCxnSpPr>
          <p:nvPr/>
        </p:nvCxnSpPr>
        <p:spPr>
          <a:xfrm flipH="1">
            <a:off x="6253577" y="1866927"/>
            <a:ext cx="695304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6" name="Straight Arrow Connector 45">
            <a:extLst>
              <a:ext uri="{FF2B5EF4-FFF2-40B4-BE49-F238E27FC236}">
                <a16:creationId xmlns:a16="http://schemas.microsoft.com/office/drawing/2014/main" id="{4A8FDDA9-03B8-4490-B89E-E6D89D744190}"/>
              </a:ext>
            </a:extLst>
          </p:cNvPr>
          <p:cNvCxnSpPr>
            <a:cxnSpLocks/>
          </p:cNvCxnSpPr>
          <p:nvPr/>
        </p:nvCxnSpPr>
        <p:spPr>
          <a:xfrm flipV="1">
            <a:off x="6253576" y="2195706"/>
            <a:ext cx="680624" cy="1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7" name="Straight Arrow Connector 46">
            <a:extLst>
              <a:ext uri="{FF2B5EF4-FFF2-40B4-BE49-F238E27FC236}">
                <a16:creationId xmlns:a16="http://schemas.microsoft.com/office/drawing/2014/main" id="{92496DAC-D804-46DF-B003-F1BA8B930108}"/>
              </a:ext>
            </a:extLst>
          </p:cNvPr>
          <p:cNvCxnSpPr>
            <a:cxnSpLocks/>
          </p:cNvCxnSpPr>
          <p:nvPr/>
        </p:nvCxnSpPr>
        <p:spPr>
          <a:xfrm>
            <a:off x="1222524" y="2069974"/>
            <a:ext cx="450552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50" name="TextBox 49">
                <a:extLst>
                  <a:ext uri="{FF2B5EF4-FFF2-40B4-BE49-F238E27FC236}">
                    <a16:creationId xmlns:a16="http://schemas.microsoft.com/office/drawing/2014/main" id="{4D26814F-7073-473C-8D01-B79865B82140}"/>
                  </a:ext>
                </a:extLst>
              </p:cNvPr>
              <p:cNvSpPr txBox="1"/>
              <p:nvPr/>
            </p:nvSpPr>
            <p:spPr>
              <a:xfrm>
                <a:off x="6138540" y="2597363"/>
                <a:ext cx="3005460" cy="120218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{"/>
                          <m:endChr m:val=""/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eqArr>
                            <m:eqArrPr>
                              <m:ctrlPr>
                                <a:rPr lang="en-US" sz="1600" i="1" smtClean="0">
                                  <a:latin typeface="Cambria Math" panose="02040503050406030204" pitchFamily="18" charset="0"/>
                                </a:rPr>
                              </m:ctrlPr>
                            </m:eqArrPr>
                            <m:e>
                              <m:r>
                                <a:rPr lang="en-US" sz="1600" b="0" i="1" smtClean="0">
                                  <a:latin typeface="Cambria Math"/>
                                </a:rPr>
                                <m:t>−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𝛻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∙(2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𝜇</m:t>
                              </m:r>
                              <m:acc>
                                <m:accPr>
                                  <m:chr m:val="̇"/>
                                  <m:ctrlPr>
                                    <a:rPr lang="en-US" sz="1600" b="0" i="1" smtClean="0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accPr>
                                <m:e>
                                  <m:r>
                                    <a:rPr lang="en-US" sz="1600" b="1" i="1" smtClean="0">
                                      <a:latin typeface="Cambria Math"/>
                                      <a:ea typeface="Cambria Math"/>
                                    </a:rPr>
                                    <m:t>𝝐</m:t>
                                  </m:r>
                                </m:e>
                              </m:acc>
                              <m:r>
                                <a:rPr lang="en-US" sz="1600" b="0" i="1" baseline="-25000" smtClean="0">
                                  <a:latin typeface="Cambria Math"/>
                                </a:rPr>
                                <m:t>1</m:t>
                              </m:r>
                              <m:r>
                                <a:rPr lang="en-US" sz="1600" b="0" i="1" smtClean="0">
                                  <a:latin typeface="Cambria Math"/>
                                </a:rPr>
                                <m:t>)=−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𝜌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𝑔</m:t>
                              </m:r>
                              <m:f>
                                <m:fPr>
                                  <m:ctrlPr>
                                    <a:rPr lang="en-US" sz="1600" b="0" i="1" smtClean="0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𝑠</m:t>
                                  </m:r>
                                </m:num>
                                <m:den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𝑥</m:t>
                                  </m:r>
                                </m:den>
                              </m:f>
                            </m:e>
                            <m:e>
                              <m:r>
                                <a:rPr lang="en-US" sz="1600" i="1">
                                  <a:latin typeface="Cambria Math"/>
                                </a:rPr>
                                <m:t>−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𝛻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∙(2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𝜇</m:t>
                              </m:r>
                              <m:acc>
                                <m:accPr>
                                  <m:chr m:val="̇"/>
                                  <m:ctrlPr>
                                    <a:rPr lang="en-US" sz="1600" b="1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accPr>
                                <m:e>
                                  <m:r>
                                    <a:rPr lang="en-US" sz="1600" b="1" i="1">
                                      <a:latin typeface="Cambria Math"/>
                                      <a:ea typeface="Cambria Math"/>
                                    </a:rPr>
                                    <m:t>𝝐</m:t>
                                  </m:r>
                                </m:e>
                              </m:acc>
                              <m:r>
                                <a:rPr lang="en-US" sz="1600" b="1" i="1" baseline="-25000" smtClean="0">
                                  <a:latin typeface="Cambria Math"/>
                                  <a:ea typeface="Cambria Math"/>
                                </a:rPr>
                                <m:t>𝟐</m:t>
                              </m:r>
                              <m:r>
                                <a:rPr lang="en-US" sz="1600" i="1">
                                  <a:latin typeface="Cambria Math"/>
                                </a:rPr>
                                <m:t>)=−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𝜌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𝑔</m:t>
                              </m:r>
                              <m:f>
                                <m:fPr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600" i="1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i="1">
                                      <a:latin typeface="Cambria Math"/>
                                      <a:ea typeface="Cambria Math"/>
                                    </a:rPr>
                                    <m:t>𝑠</m:t>
                                  </m:r>
                                </m:num>
                                <m:den>
                                  <m:r>
                                    <a:rPr lang="en-US" sz="1600" i="1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𝑦</m:t>
                                  </m:r>
                                </m:den>
                              </m:f>
                            </m:e>
                          </m:eqArr>
                        </m:e>
                      </m:d>
                    </m:oMath>
                  </m:oMathPara>
                </a14:m>
                <a:endParaRPr lang="en-US" sz="1600" dirty="0">
                  <a:latin typeface="Calibri" pitchFamily="34" charset="0"/>
                  <a:ea typeface="Cambria Math"/>
                </a:endParaRPr>
              </a:p>
            </p:txBody>
          </p:sp>
        </mc:Choice>
        <mc:Fallback xmlns="">
          <p:sp>
            <p:nvSpPr>
              <p:cNvPr id="50" name="TextBox 49">
                <a:extLst>
                  <a:ext uri="{FF2B5EF4-FFF2-40B4-BE49-F238E27FC236}">
                    <a16:creationId xmlns:a16="http://schemas.microsoft.com/office/drawing/2014/main" id="{4D26814F-7073-473C-8D01-B79865B8214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38540" y="2597363"/>
                <a:ext cx="3005460" cy="1202189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2" name="TextBox 51">
                <a:extLst>
                  <a:ext uri="{FF2B5EF4-FFF2-40B4-BE49-F238E27FC236}">
                    <a16:creationId xmlns:a16="http://schemas.microsoft.com/office/drawing/2014/main" id="{0ED4C239-730F-4394-AC39-1DA5986158E0}"/>
                  </a:ext>
                </a:extLst>
              </p:cNvPr>
              <p:cNvSpPr txBox="1"/>
              <p:nvPr/>
            </p:nvSpPr>
            <p:spPr>
              <a:xfrm>
                <a:off x="1153844" y="2793994"/>
                <a:ext cx="2904067" cy="56053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1600" i="1">
                              <a:latin typeface="Cambria Math"/>
                            </a:rPr>
                            <m:t>𝜕</m:t>
                          </m:r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𝐻</m:t>
                          </m:r>
                        </m:num>
                        <m:den>
                          <m:r>
                            <a:rPr lang="en-US" sz="1600" i="1">
                              <a:latin typeface="Cambria Math"/>
                            </a:rPr>
                            <m:t>𝜕</m:t>
                          </m:r>
                          <m:r>
                            <a:rPr lang="en-US" sz="1600" i="1">
                              <a:latin typeface="Cambria Math"/>
                            </a:rPr>
                            <m:t>𝑡</m:t>
                          </m:r>
                        </m:den>
                      </m:f>
                      <m:r>
                        <a:rPr lang="en-US" sz="1600" i="1">
                          <a:latin typeface="Cambria Math"/>
                        </a:rPr>
                        <m:t>=−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∙</m:t>
                      </m:r>
                      <m:d>
                        <m:d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acc>
                            <m:accPr>
                              <m:chr m:val="̅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1" i="1"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</m:e>
                          </m:acc>
                          <m:r>
                            <a:rPr lang="en-US" sz="1600" b="0" i="1" smtClean="0">
                              <a:latin typeface="Cambria Math" panose="02040503050406030204" pitchFamily="18" charset="0"/>
                              <a:ea typeface="Cambria Math"/>
                            </a:rPr>
                            <m:t>𝐻</m:t>
                          </m:r>
                        </m:e>
                      </m:d>
                      <m:r>
                        <a:rPr lang="en-US" sz="1600" i="1">
                          <a:latin typeface="Cambria Math"/>
                          <a:ea typeface="Cambria Math"/>
                        </a:rPr>
                        <m:t>+</m:t>
                      </m:r>
                      <m:acc>
                        <m:accPr>
                          <m:chr m:val="̇"/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𝑏</m:t>
                          </m:r>
                        </m:e>
                      </m:acc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52" name="TextBox 51">
                <a:extLst>
                  <a:ext uri="{FF2B5EF4-FFF2-40B4-BE49-F238E27FC236}">
                    <a16:creationId xmlns:a16="http://schemas.microsoft.com/office/drawing/2014/main" id="{0ED4C239-730F-4394-AC39-1DA5986158E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53844" y="2793994"/>
                <a:ext cx="2904067" cy="560538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3" name="TextBox 52">
                <a:extLst>
                  <a:ext uri="{FF2B5EF4-FFF2-40B4-BE49-F238E27FC236}">
                    <a16:creationId xmlns:a16="http://schemas.microsoft.com/office/drawing/2014/main" id="{08BAD392-D8E3-4EAC-998C-06F8158B4596}"/>
                  </a:ext>
                </a:extLst>
              </p:cNvPr>
              <p:cNvSpPr txBox="1"/>
              <p:nvPr/>
            </p:nvSpPr>
            <p:spPr>
              <a:xfrm>
                <a:off x="1068041" y="3394209"/>
                <a:ext cx="3962400" cy="56053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i="1">
                          <a:latin typeface="Cambria Math"/>
                          <a:ea typeface="Cambria Math"/>
                        </a:rPr>
                        <m:t>𝜌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𝑐</m:t>
                      </m:r>
                      <m:f>
                        <m:f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fPr>
                        <m:num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𝜕</m:t>
                          </m:r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𝑇</m:t>
                          </m:r>
                        </m:num>
                        <m:den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𝜕</m:t>
                          </m:r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𝑡</m:t>
                          </m:r>
                        </m:den>
                      </m:f>
                      <m:r>
                        <a:rPr lang="en-US" sz="1600" i="1">
                          <a:latin typeface="Cambria Math"/>
                          <a:ea typeface="Cambria Math"/>
                        </a:rPr>
                        <m:t>=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∙(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𝑘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𝑇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)−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𝜌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𝑐</m:t>
                      </m:r>
                      <m:r>
                        <a:rPr lang="en-US" sz="1600" b="1" i="1">
                          <a:latin typeface="Cambria Math"/>
                          <a:ea typeface="Cambria Math"/>
                        </a:rPr>
                        <m:t>𝒖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∙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𝑇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+2</m:t>
                      </m:r>
                      <m:acc>
                        <m:accPr>
                          <m:chr m:val="̇"/>
                          <m:ctrlPr>
                            <a:rPr lang="en-US" sz="1600" b="1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sz="1600" b="1" i="1">
                              <a:latin typeface="Cambria Math"/>
                              <a:ea typeface="Cambria Math"/>
                            </a:rPr>
                            <m:t>𝝐</m:t>
                          </m:r>
                        </m:e>
                      </m:acc>
                      <m:r>
                        <a:rPr lang="en-US" sz="1600" b="1" i="1">
                          <a:latin typeface="Cambria Math"/>
                          <a:ea typeface="Cambria Math"/>
                        </a:rPr>
                        <m:t>𝝈</m:t>
                      </m:r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53" name="TextBox 52">
                <a:extLst>
                  <a:ext uri="{FF2B5EF4-FFF2-40B4-BE49-F238E27FC236}">
                    <a16:creationId xmlns:a16="http://schemas.microsoft.com/office/drawing/2014/main" id="{08BAD392-D8E3-4EAC-998C-06F8158B459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68041" y="3394209"/>
                <a:ext cx="3962400" cy="560538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54" name="Picture 1" descr="image003">
            <a:extLst>
              <a:ext uri="{FF2B5EF4-FFF2-40B4-BE49-F238E27FC236}">
                <a16:creationId xmlns:a16="http://schemas.microsoft.com/office/drawing/2014/main" id="{D3400CA0-9CEA-4C85-A6BE-6148E092EE1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34200" y="3789455"/>
            <a:ext cx="1483811" cy="7741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aphicFrame>
        <p:nvGraphicFramePr>
          <p:cNvPr id="55" name="Object 54">
            <a:extLst>
              <a:ext uri="{FF2B5EF4-FFF2-40B4-BE49-F238E27FC236}">
                <a16:creationId xmlns:a16="http://schemas.microsoft.com/office/drawing/2014/main" id="{CC79DD5F-A52A-488C-8BB3-2AB832A1AAC4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149819346"/>
              </p:ext>
            </p:extLst>
          </p:nvPr>
        </p:nvGraphicFramePr>
        <p:xfrm>
          <a:off x="2072130" y="3953427"/>
          <a:ext cx="1574552" cy="5787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3335" r:id="rId9" imgW="4698360" imgH="1726920" progId="">
                  <p:embed/>
                </p:oleObj>
              </mc:Choice>
              <mc:Fallback>
                <p:oleObj r:id="rId9" imgW="4698360" imgH="1726920" progId="">
                  <p:embed/>
                  <p:pic>
                    <p:nvPicPr>
                      <p:cNvPr id="253954" name="Object 253953"/>
                      <p:cNvPicPr/>
                      <p:nvPr/>
                    </p:nvPicPr>
                    <p:blipFill>
                      <a:blip r:embed="rId10"/>
                      <a:stretch>
                        <a:fillRect/>
                      </a:stretch>
                    </p:blipFill>
                    <p:spPr>
                      <a:xfrm>
                        <a:off x="2072130" y="3953427"/>
                        <a:ext cx="1574552" cy="5787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2" name="TextBox 61"/>
          <p:cNvSpPr txBox="1"/>
          <p:nvPr/>
        </p:nvSpPr>
        <p:spPr>
          <a:xfrm>
            <a:off x="4411130" y="1623120"/>
            <a:ext cx="1842446" cy="83099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  <a:prstDash val="dash"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C++/Fortran Interface, Mesh Conversion</a:t>
            </a:r>
            <a:endParaRPr lang="en-US" sz="12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graphicFrame>
        <p:nvGraphicFramePr>
          <p:cNvPr id="63" name="Object 62">
            <a:extLst>
              <a:ext uri="{FF2B5EF4-FFF2-40B4-BE49-F238E27FC236}">
                <a16:creationId xmlns:a16="http://schemas.microsoft.com/office/drawing/2014/main" id="{53C654E2-5ADF-406C-8F5D-A62367295B46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162786678"/>
              </p:ext>
            </p:extLst>
          </p:nvPr>
        </p:nvGraphicFramePr>
        <p:xfrm>
          <a:off x="144953" y="2816775"/>
          <a:ext cx="1227681" cy="6617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3336" r:id="rId11" imgW="3415680" imgH="1841040" progId="">
                  <p:embed/>
                </p:oleObj>
              </mc:Choice>
              <mc:Fallback>
                <p:oleObj r:id="rId11" imgW="3415680" imgH="1841040" progId="">
                  <p:embed/>
                  <p:pic>
                    <p:nvPicPr>
                      <p:cNvPr id="29" name="Object 28"/>
                      <p:cNvPicPr/>
                      <p:nvPr/>
                    </p:nvPicPr>
                    <p:blipFill>
                      <a:blip r:embed="rId12"/>
                      <a:stretch>
                        <a:fillRect/>
                      </a:stretch>
                    </p:blipFill>
                    <p:spPr>
                      <a:xfrm>
                        <a:off x="144953" y="2816775"/>
                        <a:ext cx="1227681" cy="66176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7B8527E5-791B-4961-B6C4-41B997E834EF}"/>
                  </a:ext>
                </a:extLst>
              </p:cNvPr>
              <p:cNvSpPr txBox="1"/>
              <p:nvPr/>
            </p:nvSpPr>
            <p:spPr>
              <a:xfrm>
                <a:off x="431029" y="5234880"/>
                <a:ext cx="8076220" cy="461665"/>
              </a:xfrm>
              <a:prstGeom prst="rect">
                <a:avLst/>
              </a:prstGeom>
              <a:solidFill>
                <a:schemeClr val="accent6">
                  <a:lumMod val="20000"/>
                  <a:lumOff val="8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“Loose” sequential/staggered coupling between </a:t>
                </a:r>
                <a14:m>
                  <m:oMath xmlns:m="http://schemas.openxmlformats.org/officeDocument/2006/math">
                    <m:r>
                      <a:rPr lang="en-US" sz="2400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</m:oMath>
                </a14:m>
                <a:r>
                  <a:rPr lang="en-US" sz="2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and </a:t>
                </a:r>
                <a14:m>
                  <m:oMath xmlns:m="http://schemas.openxmlformats.org/officeDocument/2006/math">
                    <m:r>
                      <a:rPr lang="en-US" sz="24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sz="24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𝑇</m:t>
                    </m:r>
                    <m:r>
                      <a:rPr lang="en-US" sz="24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r>
                      <a:rPr lang="en-US" sz="24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  <m:r>
                      <a:rPr lang="en-US" sz="24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</m:t>
                    </m:r>
                  </m:oMath>
                </a14:m>
                <a:r>
                  <a:rPr lang="en-US" sz="2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</p:txBody>
          </p:sp>
        </mc:Choice>
        <mc:Fallback xmlns="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7B8527E5-791B-4961-B6C4-41B997E834E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31029" y="5234880"/>
                <a:ext cx="8076220" cy="461665"/>
              </a:xfrm>
              <a:prstGeom prst="rect">
                <a:avLst/>
              </a:prstGeom>
              <a:blipFill>
                <a:blip r:embed="rId13"/>
                <a:stretch>
                  <a:fillRect t="-10667" b="-306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6732645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52400" y="-228600"/>
            <a:ext cx="8633478" cy="1295400"/>
          </a:xfrm>
        </p:spPr>
        <p:txBody>
          <a:bodyPr/>
          <a:lstStyle/>
          <a:p>
            <a:pPr algn="l"/>
            <a:r>
              <a:rPr lang="en-US" sz="3600" dirty="0" smtClean="0">
                <a:latin typeface="Calibri" panose="020F0502020204030204" pitchFamily="34" charset="0"/>
                <a:cs typeface="Calibri" panose="020F0502020204030204" pitchFamily="34" charset="0"/>
              </a:rPr>
              <a:t>FO </a:t>
            </a:r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Stokes-Thickness Coupling</a:t>
            </a:r>
          </a:p>
        </p:txBody>
      </p:sp>
      <p:sp>
        <p:nvSpPr>
          <p:cNvPr id="56" name="TextBox 55"/>
          <p:cNvSpPr txBox="1"/>
          <p:nvPr/>
        </p:nvSpPr>
        <p:spPr>
          <a:xfrm>
            <a:off x="6935205" y="1642794"/>
            <a:ext cx="1475343" cy="769441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Albany Land-Ice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(C++)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velocity solve</a:t>
            </a:r>
          </a:p>
        </p:txBody>
      </p:sp>
      <p:sp>
        <p:nvSpPr>
          <p:cNvPr id="61" name="TextBox 60"/>
          <p:cNvSpPr txBox="1"/>
          <p:nvPr/>
        </p:nvSpPr>
        <p:spPr>
          <a:xfrm>
            <a:off x="1657013" y="1500588"/>
            <a:ext cx="1989669" cy="1138773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MPAS Land-Ice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(Fortran)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Thickness evolution,  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temperature solve, 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coupling to DOE-ESM</a:t>
            </a:r>
          </a:p>
        </p:txBody>
      </p:sp>
      <p:sp>
        <p:nvSpPr>
          <p:cNvPr id="64" name="TextBox 63"/>
          <p:cNvSpPr txBox="1"/>
          <p:nvPr/>
        </p:nvSpPr>
        <p:spPr>
          <a:xfrm>
            <a:off x="195344" y="1781971"/>
            <a:ext cx="1014897" cy="584775"/>
          </a:xfrm>
          <a:prstGeom prst="rect">
            <a:avLst/>
          </a:prstGeom>
          <a:solidFill>
            <a:srgbClr val="FF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LandIce_model</a:t>
            </a:r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cxnSp>
        <p:nvCxnSpPr>
          <p:cNvPr id="70" name="Straight Arrow Connector 69"/>
          <p:cNvCxnSpPr>
            <a:cxnSpLocks/>
          </p:cNvCxnSpPr>
          <p:nvPr/>
        </p:nvCxnSpPr>
        <p:spPr>
          <a:xfrm flipH="1">
            <a:off x="3646683" y="1905000"/>
            <a:ext cx="822456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3" name="Picture 3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5008707" y="2827626"/>
            <a:ext cx="1062048" cy="12744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31" name="Straight Arrow Connector 30"/>
          <p:cNvCxnSpPr>
            <a:cxnSpLocks/>
          </p:cNvCxnSpPr>
          <p:nvPr/>
        </p:nvCxnSpPr>
        <p:spPr>
          <a:xfrm flipV="1">
            <a:off x="2617924" y="1210074"/>
            <a:ext cx="0" cy="306036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/>
          <p:cNvSpPr txBox="1"/>
          <p:nvPr/>
        </p:nvSpPr>
        <p:spPr>
          <a:xfrm>
            <a:off x="1981200" y="880442"/>
            <a:ext cx="1273448" cy="338554"/>
          </a:xfrm>
          <a:prstGeom prst="rect">
            <a:avLst/>
          </a:prstGeom>
          <a:solidFill>
            <a:srgbClr val="CCFF66"/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output file</a:t>
            </a:r>
          </a:p>
        </p:txBody>
      </p:sp>
      <p:cxnSp>
        <p:nvCxnSpPr>
          <p:cNvPr id="51" name="Straight Arrow Connector 50"/>
          <p:cNvCxnSpPr>
            <a:cxnSpLocks/>
          </p:cNvCxnSpPr>
          <p:nvPr/>
        </p:nvCxnSpPr>
        <p:spPr>
          <a:xfrm>
            <a:off x="3646682" y="2195706"/>
            <a:ext cx="764448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Straight Arrow Connector 44">
            <a:extLst>
              <a:ext uri="{FF2B5EF4-FFF2-40B4-BE49-F238E27FC236}">
                <a16:creationId xmlns:a16="http://schemas.microsoft.com/office/drawing/2014/main" id="{10ED0573-7563-43C1-87C9-C61F4392862E}"/>
              </a:ext>
            </a:extLst>
          </p:cNvPr>
          <p:cNvCxnSpPr>
            <a:cxnSpLocks/>
          </p:cNvCxnSpPr>
          <p:nvPr/>
        </p:nvCxnSpPr>
        <p:spPr>
          <a:xfrm flipH="1">
            <a:off x="6253577" y="1866927"/>
            <a:ext cx="695304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6" name="Straight Arrow Connector 45">
            <a:extLst>
              <a:ext uri="{FF2B5EF4-FFF2-40B4-BE49-F238E27FC236}">
                <a16:creationId xmlns:a16="http://schemas.microsoft.com/office/drawing/2014/main" id="{4A8FDDA9-03B8-4490-B89E-E6D89D744190}"/>
              </a:ext>
            </a:extLst>
          </p:cNvPr>
          <p:cNvCxnSpPr>
            <a:cxnSpLocks/>
          </p:cNvCxnSpPr>
          <p:nvPr/>
        </p:nvCxnSpPr>
        <p:spPr>
          <a:xfrm flipV="1">
            <a:off x="6253576" y="2195706"/>
            <a:ext cx="680624" cy="1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7" name="Straight Arrow Connector 46">
            <a:extLst>
              <a:ext uri="{FF2B5EF4-FFF2-40B4-BE49-F238E27FC236}">
                <a16:creationId xmlns:a16="http://schemas.microsoft.com/office/drawing/2014/main" id="{92496DAC-D804-46DF-B003-F1BA8B930108}"/>
              </a:ext>
            </a:extLst>
          </p:cNvPr>
          <p:cNvCxnSpPr>
            <a:cxnSpLocks/>
          </p:cNvCxnSpPr>
          <p:nvPr/>
        </p:nvCxnSpPr>
        <p:spPr>
          <a:xfrm>
            <a:off x="1222524" y="2069974"/>
            <a:ext cx="450552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50" name="TextBox 49">
                <a:extLst>
                  <a:ext uri="{FF2B5EF4-FFF2-40B4-BE49-F238E27FC236}">
                    <a16:creationId xmlns:a16="http://schemas.microsoft.com/office/drawing/2014/main" id="{4D26814F-7073-473C-8D01-B79865B82140}"/>
                  </a:ext>
                </a:extLst>
              </p:cNvPr>
              <p:cNvSpPr txBox="1"/>
              <p:nvPr/>
            </p:nvSpPr>
            <p:spPr>
              <a:xfrm>
                <a:off x="6138540" y="2597363"/>
                <a:ext cx="3005460" cy="120218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{"/>
                          <m:endChr m:val=""/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eqArr>
                            <m:eqArrPr>
                              <m:ctrlPr>
                                <a:rPr lang="en-US" sz="1600" i="1" smtClean="0">
                                  <a:latin typeface="Cambria Math" panose="02040503050406030204" pitchFamily="18" charset="0"/>
                                </a:rPr>
                              </m:ctrlPr>
                            </m:eqArrPr>
                            <m:e>
                              <m:r>
                                <a:rPr lang="en-US" sz="1600" b="0" i="1" smtClean="0">
                                  <a:latin typeface="Cambria Math"/>
                                </a:rPr>
                                <m:t>−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𝛻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∙(2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𝜇</m:t>
                              </m:r>
                              <m:acc>
                                <m:accPr>
                                  <m:chr m:val="̇"/>
                                  <m:ctrlPr>
                                    <a:rPr lang="en-US" sz="1600" b="0" i="1" smtClean="0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accPr>
                                <m:e>
                                  <m:r>
                                    <a:rPr lang="en-US" sz="1600" b="1" i="1" smtClean="0">
                                      <a:latin typeface="Cambria Math"/>
                                      <a:ea typeface="Cambria Math"/>
                                    </a:rPr>
                                    <m:t>𝝐</m:t>
                                  </m:r>
                                </m:e>
                              </m:acc>
                              <m:r>
                                <a:rPr lang="en-US" sz="1600" b="0" i="1" baseline="-25000" smtClean="0">
                                  <a:latin typeface="Cambria Math"/>
                                </a:rPr>
                                <m:t>1</m:t>
                              </m:r>
                              <m:r>
                                <a:rPr lang="en-US" sz="1600" b="0" i="1" smtClean="0">
                                  <a:latin typeface="Cambria Math"/>
                                </a:rPr>
                                <m:t>)=−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𝜌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𝑔</m:t>
                              </m:r>
                              <m:f>
                                <m:fPr>
                                  <m:ctrlPr>
                                    <a:rPr lang="en-US" sz="1600" b="0" i="1" smtClean="0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𝑠</m:t>
                                  </m:r>
                                </m:num>
                                <m:den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𝑥</m:t>
                                  </m:r>
                                </m:den>
                              </m:f>
                            </m:e>
                            <m:e>
                              <m:r>
                                <a:rPr lang="en-US" sz="1600" i="1">
                                  <a:latin typeface="Cambria Math"/>
                                </a:rPr>
                                <m:t>−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𝛻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∙(2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𝜇</m:t>
                              </m:r>
                              <m:acc>
                                <m:accPr>
                                  <m:chr m:val="̇"/>
                                  <m:ctrlPr>
                                    <a:rPr lang="en-US" sz="1600" b="1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accPr>
                                <m:e>
                                  <m:r>
                                    <a:rPr lang="en-US" sz="1600" b="1" i="1">
                                      <a:latin typeface="Cambria Math"/>
                                      <a:ea typeface="Cambria Math"/>
                                    </a:rPr>
                                    <m:t>𝝐</m:t>
                                  </m:r>
                                </m:e>
                              </m:acc>
                              <m:r>
                                <a:rPr lang="en-US" sz="1600" b="1" i="1" baseline="-25000" smtClean="0">
                                  <a:latin typeface="Cambria Math"/>
                                  <a:ea typeface="Cambria Math"/>
                                </a:rPr>
                                <m:t>𝟐</m:t>
                              </m:r>
                              <m:r>
                                <a:rPr lang="en-US" sz="1600" i="1">
                                  <a:latin typeface="Cambria Math"/>
                                </a:rPr>
                                <m:t>)=−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𝜌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𝑔</m:t>
                              </m:r>
                              <m:f>
                                <m:fPr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600" i="1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i="1">
                                      <a:latin typeface="Cambria Math"/>
                                      <a:ea typeface="Cambria Math"/>
                                    </a:rPr>
                                    <m:t>𝑠</m:t>
                                  </m:r>
                                </m:num>
                                <m:den>
                                  <m:r>
                                    <a:rPr lang="en-US" sz="1600" i="1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𝑦</m:t>
                                  </m:r>
                                </m:den>
                              </m:f>
                            </m:e>
                          </m:eqArr>
                        </m:e>
                      </m:d>
                    </m:oMath>
                  </m:oMathPara>
                </a14:m>
                <a:endParaRPr lang="en-US" sz="1600" dirty="0">
                  <a:latin typeface="Calibri" pitchFamily="34" charset="0"/>
                  <a:ea typeface="Cambria Math"/>
                </a:endParaRPr>
              </a:p>
            </p:txBody>
          </p:sp>
        </mc:Choice>
        <mc:Fallback xmlns="">
          <p:sp>
            <p:nvSpPr>
              <p:cNvPr id="50" name="TextBox 49">
                <a:extLst>
                  <a:ext uri="{FF2B5EF4-FFF2-40B4-BE49-F238E27FC236}">
                    <a16:creationId xmlns:a16="http://schemas.microsoft.com/office/drawing/2014/main" id="{4D26814F-7073-473C-8D01-B79865B8214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38540" y="2597363"/>
                <a:ext cx="3005460" cy="1202189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2" name="TextBox 51">
                <a:extLst>
                  <a:ext uri="{FF2B5EF4-FFF2-40B4-BE49-F238E27FC236}">
                    <a16:creationId xmlns:a16="http://schemas.microsoft.com/office/drawing/2014/main" id="{0ED4C239-730F-4394-AC39-1DA5986158E0}"/>
                  </a:ext>
                </a:extLst>
              </p:cNvPr>
              <p:cNvSpPr txBox="1"/>
              <p:nvPr/>
            </p:nvSpPr>
            <p:spPr>
              <a:xfrm>
                <a:off x="1153844" y="2793994"/>
                <a:ext cx="2904067" cy="56053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1600" i="1">
                              <a:latin typeface="Cambria Math"/>
                            </a:rPr>
                            <m:t>𝜕</m:t>
                          </m:r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𝐻</m:t>
                          </m:r>
                        </m:num>
                        <m:den>
                          <m:r>
                            <a:rPr lang="en-US" sz="1600" i="1">
                              <a:latin typeface="Cambria Math"/>
                            </a:rPr>
                            <m:t>𝜕</m:t>
                          </m:r>
                          <m:r>
                            <a:rPr lang="en-US" sz="1600" i="1">
                              <a:latin typeface="Cambria Math"/>
                            </a:rPr>
                            <m:t>𝑡</m:t>
                          </m:r>
                        </m:den>
                      </m:f>
                      <m:r>
                        <a:rPr lang="en-US" sz="1600" i="1">
                          <a:latin typeface="Cambria Math"/>
                        </a:rPr>
                        <m:t>=−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∙</m:t>
                      </m:r>
                      <m:d>
                        <m:d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acc>
                            <m:accPr>
                              <m:chr m:val="̅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1" i="1"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</m:e>
                          </m:acc>
                          <m:r>
                            <a:rPr lang="en-US" sz="1600" b="0" i="1" smtClean="0">
                              <a:latin typeface="Cambria Math" panose="02040503050406030204" pitchFamily="18" charset="0"/>
                              <a:ea typeface="Cambria Math"/>
                            </a:rPr>
                            <m:t>𝐻</m:t>
                          </m:r>
                        </m:e>
                      </m:d>
                      <m:r>
                        <a:rPr lang="en-US" sz="1600" i="1">
                          <a:latin typeface="Cambria Math"/>
                          <a:ea typeface="Cambria Math"/>
                        </a:rPr>
                        <m:t>+</m:t>
                      </m:r>
                      <m:acc>
                        <m:accPr>
                          <m:chr m:val="̇"/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𝑏</m:t>
                          </m:r>
                        </m:e>
                      </m:acc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52" name="TextBox 51">
                <a:extLst>
                  <a:ext uri="{FF2B5EF4-FFF2-40B4-BE49-F238E27FC236}">
                    <a16:creationId xmlns:a16="http://schemas.microsoft.com/office/drawing/2014/main" id="{0ED4C239-730F-4394-AC39-1DA5986158E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53844" y="2793994"/>
                <a:ext cx="2904067" cy="560538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54" name="Picture 1" descr="image003">
            <a:extLst>
              <a:ext uri="{FF2B5EF4-FFF2-40B4-BE49-F238E27FC236}">
                <a16:creationId xmlns:a16="http://schemas.microsoft.com/office/drawing/2014/main" id="{D3400CA0-9CEA-4C85-A6BE-6148E092EE1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34200" y="3789455"/>
            <a:ext cx="1483811" cy="7741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aphicFrame>
        <p:nvGraphicFramePr>
          <p:cNvPr id="55" name="Object 54">
            <a:extLst>
              <a:ext uri="{FF2B5EF4-FFF2-40B4-BE49-F238E27FC236}">
                <a16:creationId xmlns:a16="http://schemas.microsoft.com/office/drawing/2014/main" id="{CC79DD5F-A52A-488C-8BB3-2AB832A1AAC4}"/>
              </a:ext>
            </a:extLst>
          </p:cNvPr>
          <p:cNvGraphicFramePr>
            <a:graphicFrameLocks noChangeAspect="1"/>
          </p:cNvGraphicFramePr>
          <p:nvPr>
            <p:extLst/>
          </p:nvPr>
        </p:nvGraphicFramePr>
        <p:xfrm>
          <a:off x="2072130" y="3953427"/>
          <a:ext cx="1574552" cy="5787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4328" r:id="rId8" imgW="4698360" imgH="1726920" progId="">
                  <p:embed/>
                </p:oleObj>
              </mc:Choice>
              <mc:Fallback>
                <p:oleObj r:id="rId8" imgW="4698360" imgH="1726920" progId="">
                  <p:embed/>
                  <p:pic>
                    <p:nvPicPr>
                      <p:cNvPr id="55" name="Object 54">
                        <a:extLst>
                          <a:ext uri="{FF2B5EF4-FFF2-40B4-BE49-F238E27FC236}">
                            <a16:creationId xmlns:a16="http://schemas.microsoft.com/office/drawing/2014/main" id="{CC79DD5F-A52A-488C-8BB3-2AB832A1AAC4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9"/>
                      <a:stretch>
                        <a:fillRect/>
                      </a:stretch>
                    </p:blipFill>
                    <p:spPr>
                      <a:xfrm>
                        <a:off x="2072130" y="3953427"/>
                        <a:ext cx="1574552" cy="5787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2" name="TextBox 61"/>
          <p:cNvSpPr txBox="1"/>
          <p:nvPr/>
        </p:nvSpPr>
        <p:spPr>
          <a:xfrm>
            <a:off x="4411130" y="1623120"/>
            <a:ext cx="1842446" cy="83099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  <a:prstDash val="dash"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C++/Fortran Interface, Mesh Conversion</a:t>
            </a:r>
            <a:endParaRPr lang="en-US" sz="12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graphicFrame>
        <p:nvGraphicFramePr>
          <p:cNvPr id="63" name="Object 62">
            <a:extLst>
              <a:ext uri="{FF2B5EF4-FFF2-40B4-BE49-F238E27FC236}">
                <a16:creationId xmlns:a16="http://schemas.microsoft.com/office/drawing/2014/main" id="{53C654E2-5ADF-406C-8F5D-A62367295B46}"/>
              </a:ext>
            </a:extLst>
          </p:cNvPr>
          <p:cNvGraphicFramePr>
            <a:graphicFrameLocks noChangeAspect="1"/>
          </p:cNvGraphicFramePr>
          <p:nvPr>
            <p:extLst/>
          </p:nvPr>
        </p:nvGraphicFramePr>
        <p:xfrm>
          <a:off x="144953" y="2816775"/>
          <a:ext cx="1227681" cy="6617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4329" r:id="rId10" imgW="3415680" imgH="1841040" progId="">
                  <p:embed/>
                </p:oleObj>
              </mc:Choice>
              <mc:Fallback>
                <p:oleObj r:id="rId10" imgW="3415680" imgH="1841040" progId="">
                  <p:embed/>
                  <p:pic>
                    <p:nvPicPr>
                      <p:cNvPr id="63" name="Object 62">
                        <a:extLst>
                          <a:ext uri="{FF2B5EF4-FFF2-40B4-BE49-F238E27FC236}">
                            <a16:creationId xmlns:a16="http://schemas.microsoft.com/office/drawing/2014/main" id="{53C654E2-5ADF-406C-8F5D-A62367295B46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11"/>
                      <a:stretch>
                        <a:fillRect/>
                      </a:stretch>
                    </p:blipFill>
                    <p:spPr>
                      <a:xfrm>
                        <a:off x="144953" y="2816775"/>
                        <a:ext cx="1227681" cy="66176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mc:AlternateContent xmlns:mc="http://schemas.openxmlformats.org/markup-compatibility/2006" xmlns:a14="http://schemas.microsoft.com/office/drawing/2010/main">
        <mc:Choice Requires="a14">
          <p:sp>
            <p:nvSpPr>
              <p:cNvPr id="2" name="Rectangle 1">
                <a:extLst>
                  <a:ext uri="{FF2B5EF4-FFF2-40B4-BE49-F238E27FC236}">
                    <a16:creationId xmlns:a16="http://schemas.microsoft.com/office/drawing/2014/main" id="{9745F972-F4AB-4734-9B38-6FFF39C41274}"/>
                  </a:ext>
                </a:extLst>
              </p:cNvPr>
              <p:cNvSpPr/>
              <p:nvPr/>
            </p:nvSpPr>
            <p:spPr>
              <a:xfrm>
                <a:off x="427232" y="3355928"/>
                <a:ext cx="4144768" cy="584775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 lvl="2" algn="ctr"/>
                <a14:m>
                  <m:oMath xmlns:m="http://schemas.openxmlformats.org/officeDocument/2006/math"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sz="16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equation is solved with upwind scheme + incremental remap.</a:t>
                </a:r>
              </a:p>
            </p:txBody>
          </p:sp>
        </mc:Choice>
        <mc:Fallback xmlns="">
          <p:sp>
            <p:nvSpPr>
              <p:cNvPr id="2" name="Rectangle 1">
                <a:extLst>
                  <a:ext uri="{FF2B5EF4-FFF2-40B4-BE49-F238E27FC236}">
                    <a16:creationId xmlns:a16="http://schemas.microsoft.com/office/drawing/2014/main" id="{9745F972-F4AB-4734-9B38-6FFF39C41274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7232" y="3355928"/>
                <a:ext cx="4144768" cy="584775"/>
              </a:xfrm>
              <a:prstGeom prst="rect">
                <a:avLst/>
              </a:prstGeom>
              <a:blipFill>
                <a:blip r:embed="rId12"/>
                <a:stretch>
                  <a:fillRect t="-3158" b="-1368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1151348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52400" y="-228600"/>
            <a:ext cx="8633478" cy="1295400"/>
          </a:xfrm>
        </p:spPr>
        <p:txBody>
          <a:bodyPr/>
          <a:lstStyle/>
          <a:p>
            <a:pPr algn="l"/>
            <a:r>
              <a:rPr lang="en-US" sz="3600" dirty="0" smtClean="0">
                <a:latin typeface="Calibri" panose="020F0502020204030204" pitchFamily="34" charset="0"/>
                <a:cs typeface="Calibri" panose="020F0502020204030204" pitchFamily="34" charset="0"/>
              </a:rPr>
              <a:t>FO </a:t>
            </a:r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Stokes-Thickness Coupling</a:t>
            </a:r>
          </a:p>
        </p:txBody>
      </p:sp>
      <p:sp>
        <p:nvSpPr>
          <p:cNvPr id="56" name="TextBox 55"/>
          <p:cNvSpPr txBox="1"/>
          <p:nvPr/>
        </p:nvSpPr>
        <p:spPr>
          <a:xfrm>
            <a:off x="6935205" y="1642794"/>
            <a:ext cx="1475343" cy="769441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Albany Land-Ice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(C++)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velocity solve</a:t>
            </a:r>
          </a:p>
        </p:txBody>
      </p:sp>
      <p:sp>
        <p:nvSpPr>
          <p:cNvPr id="61" name="TextBox 60"/>
          <p:cNvSpPr txBox="1"/>
          <p:nvPr/>
        </p:nvSpPr>
        <p:spPr>
          <a:xfrm>
            <a:off x="1657013" y="1500588"/>
            <a:ext cx="1989669" cy="1138773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MPAS Land-Ice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(Fortran)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Thickness evolution,  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temperature solve, 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coupling to DOE-ESM</a:t>
            </a:r>
          </a:p>
        </p:txBody>
      </p:sp>
      <p:sp>
        <p:nvSpPr>
          <p:cNvPr id="64" name="TextBox 63"/>
          <p:cNvSpPr txBox="1"/>
          <p:nvPr/>
        </p:nvSpPr>
        <p:spPr>
          <a:xfrm>
            <a:off x="195344" y="1781971"/>
            <a:ext cx="1014897" cy="584775"/>
          </a:xfrm>
          <a:prstGeom prst="rect">
            <a:avLst/>
          </a:prstGeom>
          <a:solidFill>
            <a:srgbClr val="FF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LandIce_model</a:t>
            </a:r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cxnSp>
        <p:nvCxnSpPr>
          <p:cNvPr id="70" name="Straight Arrow Connector 69"/>
          <p:cNvCxnSpPr>
            <a:cxnSpLocks/>
          </p:cNvCxnSpPr>
          <p:nvPr/>
        </p:nvCxnSpPr>
        <p:spPr>
          <a:xfrm flipH="1">
            <a:off x="3646683" y="1905000"/>
            <a:ext cx="822456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3" name="Picture 3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5008707" y="2827626"/>
            <a:ext cx="1062048" cy="12744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31" name="Straight Arrow Connector 30"/>
          <p:cNvCxnSpPr>
            <a:cxnSpLocks/>
          </p:cNvCxnSpPr>
          <p:nvPr/>
        </p:nvCxnSpPr>
        <p:spPr>
          <a:xfrm flipV="1">
            <a:off x="2617924" y="1210074"/>
            <a:ext cx="0" cy="306036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/>
          <p:cNvSpPr txBox="1"/>
          <p:nvPr/>
        </p:nvSpPr>
        <p:spPr>
          <a:xfrm>
            <a:off x="1981200" y="880442"/>
            <a:ext cx="1273448" cy="338554"/>
          </a:xfrm>
          <a:prstGeom prst="rect">
            <a:avLst/>
          </a:prstGeom>
          <a:solidFill>
            <a:srgbClr val="CCFF66"/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output file</a:t>
            </a:r>
          </a:p>
        </p:txBody>
      </p:sp>
      <p:cxnSp>
        <p:nvCxnSpPr>
          <p:cNvPr id="51" name="Straight Arrow Connector 50"/>
          <p:cNvCxnSpPr>
            <a:cxnSpLocks/>
          </p:cNvCxnSpPr>
          <p:nvPr/>
        </p:nvCxnSpPr>
        <p:spPr>
          <a:xfrm>
            <a:off x="3646682" y="2195706"/>
            <a:ext cx="764448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Straight Arrow Connector 44">
            <a:extLst>
              <a:ext uri="{FF2B5EF4-FFF2-40B4-BE49-F238E27FC236}">
                <a16:creationId xmlns:a16="http://schemas.microsoft.com/office/drawing/2014/main" id="{10ED0573-7563-43C1-87C9-C61F4392862E}"/>
              </a:ext>
            </a:extLst>
          </p:cNvPr>
          <p:cNvCxnSpPr>
            <a:cxnSpLocks/>
          </p:cNvCxnSpPr>
          <p:nvPr/>
        </p:nvCxnSpPr>
        <p:spPr>
          <a:xfrm flipH="1">
            <a:off x="6253577" y="1866927"/>
            <a:ext cx="695304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6" name="Straight Arrow Connector 45">
            <a:extLst>
              <a:ext uri="{FF2B5EF4-FFF2-40B4-BE49-F238E27FC236}">
                <a16:creationId xmlns:a16="http://schemas.microsoft.com/office/drawing/2014/main" id="{4A8FDDA9-03B8-4490-B89E-E6D89D744190}"/>
              </a:ext>
            </a:extLst>
          </p:cNvPr>
          <p:cNvCxnSpPr>
            <a:cxnSpLocks/>
          </p:cNvCxnSpPr>
          <p:nvPr/>
        </p:nvCxnSpPr>
        <p:spPr>
          <a:xfrm flipV="1">
            <a:off x="6253576" y="2195706"/>
            <a:ext cx="680624" cy="1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7" name="Straight Arrow Connector 46">
            <a:extLst>
              <a:ext uri="{FF2B5EF4-FFF2-40B4-BE49-F238E27FC236}">
                <a16:creationId xmlns:a16="http://schemas.microsoft.com/office/drawing/2014/main" id="{92496DAC-D804-46DF-B003-F1BA8B930108}"/>
              </a:ext>
            </a:extLst>
          </p:cNvPr>
          <p:cNvCxnSpPr>
            <a:cxnSpLocks/>
          </p:cNvCxnSpPr>
          <p:nvPr/>
        </p:nvCxnSpPr>
        <p:spPr>
          <a:xfrm>
            <a:off x="1222524" y="2069974"/>
            <a:ext cx="450552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50" name="TextBox 49">
                <a:extLst>
                  <a:ext uri="{FF2B5EF4-FFF2-40B4-BE49-F238E27FC236}">
                    <a16:creationId xmlns:a16="http://schemas.microsoft.com/office/drawing/2014/main" id="{4D26814F-7073-473C-8D01-B79865B82140}"/>
                  </a:ext>
                </a:extLst>
              </p:cNvPr>
              <p:cNvSpPr txBox="1"/>
              <p:nvPr/>
            </p:nvSpPr>
            <p:spPr>
              <a:xfrm>
                <a:off x="6138540" y="2597363"/>
                <a:ext cx="3005460" cy="120218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{"/>
                          <m:endChr m:val=""/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eqArr>
                            <m:eqArrPr>
                              <m:ctrlPr>
                                <a:rPr lang="en-US" sz="1600" i="1" smtClean="0">
                                  <a:latin typeface="Cambria Math" panose="02040503050406030204" pitchFamily="18" charset="0"/>
                                </a:rPr>
                              </m:ctrlPr>
                            </m:eqArrPr>
                            <m:e>
                              <m:r>
                                <a:rPr lang="en-US" sz="1600" b="0" i="1" smtClean="0">
                                  <a:latin typeface="Cambria Math"/>
                                </a:rPr>
                                <m:t>−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𝛻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∙(2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𝜇</m:t>
                              </m:r>
                              <m:acc>
                                <m:accPr>
                                  <m:chr m:val="̇"/>
                                  <m:ctrlPr>
                                    <a:rPr lang="en-US" sz="1600" b="0" i="1" smtClean="0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accPr>
                                <m:e>
                                  <m:r>
                                    <a:rPr lang="en-US" sz="1600" b="1" i="1" smtClean="0">
                                      <a:latin typeface="Cambria Math"/>
                                      <a:ea typeface="Cambria Math"/>
                                    </a:rPr>
                                    <m:t>𝝐</m:t>
                                  </m:r>
                                </m:e>
                              </m:acc>
                              <m:r>
                                <a:rPr lang="en-US" sz="1600" b="0" i="1" baseline="-25000" smtClean="0">
                                  <a:latin typeface="Cambria Math"/>
                                </a:rPr>
                                <m:t>1</m:t>
                              </m:r>
                              <m:r>
                                <a:rPr lang="en-US" sz="1600" b="0" i="1" smtClean="0">
                                  <a:latin typeface="Cambria Math"/>
                                </a:rPr>
                                <m:t>)=−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𝜌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𝑔</m:t>
                              </m:r>
                              <m:f>
                                <m:fPr>
                                  <m:ctrlPr>
                                    <a:rPr lang="en-US" sz="1600" b="0" i="1" smtClean="0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𝑠</m:t>
                                  </m:r>
                                </m:num>
                                <m:den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𝑥</m:t>
                                  </m:r>
                                </m:den>
                              </m:f>
                            </m:e>
                            <m:e>
                              <m:r>
                                <a:rPr lang="en-US" sz="1600" i="1">
                                  <a:latin typeface="Cambria Math"/>
                                </a:rPr>
                                <m:t>−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𝛻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∙(2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𝜇</m:t>
                              </m:r>
                              <m:acc>
                                <m:accPr>
                                  <m:chr m:val="̇"/>
                                  <m:ctrlPr>
                                    <a:rPr lang="en-US" sz="1600" b="1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accPr>
                                <m:e>
                                  <m:r>
                                    <a:rPr lang="en-US" sz="1600" b="1" i="1">
                                      <a:latin typeface="Cambria Math"/>
                                      <a:ea typeface="Cambria Math"/>
                                    </a:rPr>
                                    <m:t>𝝐</m:t>
                                  </m:r>
                                </m:e>
                              </m:acc>
                              <m:r>
                                <a:rPr lang="en-US" sz="1600" b="1" i="1" baseline="-25000" smtClean="0">
                                  <a:latin typeface="Cambria Math"/>
                                  <a:ea typeface="Cambria Math"/>
                                </a:rPr>
                                <m:t>𝟐</m:t>
                              </m:r>
                              <m:r>
                                <a:rPr lang="en-US" sz="1600" i="1">
                                  <a:latin typeface="Cambria Math"/>
                                </a:rPr>
                                <m:t>)=−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𝜌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𝑔</m:t>
                              </m:r>
                              <m:f>
                                <m:fPr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600" i="1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i="1">
                                      <a:latin typeface="Cambria Math"/>
                                      <a:ea typeface="Cambria Math"/>
                                    </a:rPr>
                                    <m:t>𝑠</m:t>
                                  </m:r>
                                </m:num>
                                <m:den>
                                  <m:r>
                                    <a:rPr lang="en-US" sz="1600" i="1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𝑦</m:t>
                                  </m:r>
                                </m:den>
                              </m:f>
                            </m:e>
                          </m:eqArr>
                        </m:e>
                      </m:d>
                    </m:oMath>
                  </m:oMathPara>
                </a14:m>
                <a:endParaRPr lang="en-US" sz="1600" dirty="0">
                  <a:latin typeface="Calibri" pitchFamily="34" charset="0"/>
                  <a:ea typeface="Cambria Math"/>
                </a:endParaRPr>
              </a:p>
            </p:txBody>
          </p:sp>
        </mc:Choice>
        <mc:Fallback xmlns="">
          <p:sp>
            <p:nvSpPr>
              <p:cNvPr id="50" name="TextBox 49">
                <a:extLst>
                  <a:ext uri="{FF2B5EF4-FFF2-40B4-BE49-F238E27FC236}">
                    <a16:creationId xmlns:a16="http://schemas.microsoft.com/office/drawing/2014/main" id="{4D26814F-7073-473C-8D01-B79865B8214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38540" y="2597363"/>
                <a:ext cx="3005460" cy="1202189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2" name="TextBox 51">
                <a:extLst>
                  <a:ext uri="{FF2B5EF4-FFF2-40B4-BE49-F238E27FC236}">
                    <a16:creationId xmlns:a16="http://schemas.microsoft.com/office/drawing/2014/main" id="{0ED4C239-730F-4394-AC39-1DA5986158E0}"/>
                  </a:ext>
                </a:extLst>
              </p:cNvPr>
              <p:cNvSpPr txBox="1"/>
              <p:nvPr/>
            </p:nvSpPr>
            <p:spPr>
              <a:xfrm>
                <a:off x="1153844" y="2793994"/>
                <a:ext cx="2904067" cy="56053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1600" i="1">
                              <a:latin typeface="Cambria Math"/>
                            </a:rPr>
                            <m:t>𝜕</m:t>
                          </m:r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𝐻</m:t>
                          </m:r>
                        </m:num>
                        <m:den>
                          <m:r>
                            <a:rPr lang="en-US" sz="1600" i="1">
                              <a:latin typeface="Cambria Math"/>
                            </a:rPr>
                            <m:t>𝜕</m:t>
                          </m:r>
                          <m:r>
                            <a:rPr lang="en-US" sz="1600" i="1">
                              <a:latin typeface="Cambria Math"/>
                            </a:rPr>
                            <m:t>𝑡</m:t>
                          </m:r>
                        </m:den>
                      </m:f>
                      <m:r>
                        <a:rPr lang="en-US" sz="1600" i="1">
                          <a:latin typeface="Cambria Math"/>
                        </a:rPr>
                        <m:t>=−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∙</m:t>
                      </m:r>
                      <m:d>
                        <m:d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acc>
                            <m:accPr>
                              <m:chr m:val="̅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1" i="1"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</m:e>
                          </m:acc>
                          <m:r>
                            <a:rPr lang="en-US" sz="1600" b="0" i="1" smtClean="0">
                              <a:latin typeface="Cambria Math" panose="02040503050406030204" pitchFamily="18" charset="0"/>
                              <a:ea typeface="Cambria Math"/>
                            </a:rPr>
                            <m:t>𝐻</m:t>
                          </m:r>
                        </m:e>
                      </m:d>
                      <m:r>
                        <a:rPr lang="en-US" sz="1600" i="1">
                          <a:latin typeface="Cambria Math"/>
                          <a:ea typeface="Cambria Math"/>
                        </a:rPr>
                        <m:t>+</m:t>
                      </m:r>
                      <m:acc>
                        <m:accPr>
                          <m:chr m:val="̇"/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𝑏</m:t>
                          </m:r>
                        </m:e>
                      </m:acc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52" name="TextBox 51">
                <a:extLst>
                  <a:ext uri="{FF2B5EF4-FFF2-40B4-BE49-F238E27FC236}">
                    <a16:creationId xmlns:a16="http://schemas.microsoft.com/office/drawing/2014/main" id="{0ED4C239-730F-4394-AC39-1DA5986158E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53844" y="2793994"/>
                <a:ext cx="2904067" cy="560538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54" name="Picture 1" descr="image003">
            <a:extLst>
              <a:ext uri="{FF2B5EF4-FFF2-40B4-BE49-F238E27FC236}">
                <a16:creationId xmlns:a16="http://schemas.microsoft.com/office/drawing/2014/main" id="{D3400CA0-9CEA-4C85-A6BE-6148E092EE1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34200" y="3789455"/>
            <a:ext cx="1483811" cy="7741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aphicFrame>
        <p:nvGraphicFramePr>
          <p:cNvPr id="55" name="Object 54">
            <a:extLst>
              <a:ext uri="{FF2B5EF4-FFF2-40B4-BE49-F238E27FC236}">
                <a16:creationId xmlns:a16="http://schemas.microsoft.com/office/drawing/2014/main" id="{CC79DD5F-A52A-488C-8BB3-2AB832A1AAC4}"/>
              </a:ext>
            </a:extLst>
          </p:cNvPr>
          <p:cNvGraphicFramePr>
            <a:graphicFrameLocks noChangeAspect="1"/>
          </p:cNvGraphicFramePr>
          <p:nvPr>
            <p:extLst/>
          </p:nvPr>
        </p:nvGraphicFramePr>
        <p:xfrm>
          <a:off x="2072130" y="3953427"/>
          <a:ext cx="1574552" cy="5787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6376" r:id="rId8" imgW="4698360" imgH="1726920" progId="">
                  <p:embed/>
                </p:oleObj>
              </mc:Choice>
              <mc:Fallback>
                <p:oleObj r:id="rId8" imgW="4698360" imgH="1726920" progId="">
                  <p:embed/>
                  <p:pic>
                    <p:nvPicPr>
                      <p:cNvPr id="55" name="Object 54">
                        <a:extLst>
                          <a:ext uri="{FF2B5EF4-FFF2-40B4-BE49-F238E27FC236}">
                            <a16:creationId xmlns:a16="http://schemas.microsoft.com/office/drawing/2014/main" id="{CC79DD5F-A52A-488C-8BB3-2AB832A1AAC4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9"/>
                      <a:stretch>
                        <a:fillRect/>
                      </a:stretch>
                    </p:blipFill>
                    <p:spPr>
                      <a:xfrm>
                        <a:off x="2072130" y="3953427"/>
                        <a:ext cx="1574552" cy="5787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2" name="TextBox 61"/>
          <p:cNvSpPr txBox="1"/>
          <p:nvPr/>
        </p:nvSpPr>
        <p:spPr>
          <a:xfrm>
            <a:off x="4411130" y="1623120"/>
            <a:ext cx="1842446" cy="83099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  <a:prstDash val="dash"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C++/Fortran Interface, Mesh Conversion</a:t>
            </a:r>
            <a:endParaRPr lang="en-US" sz="12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graphicFrame>
        <p:nvGraphicFramePr>
          <p:cNvPr id="63" name="Object 62">
            <a:extLst>
              <a:ext uri="{FF2B5EF4-FFF2-40B4-BE49-F238E27FC236}">
                <a16:creationId xmlns:a16="http://schemas.microsoft.com/office/drawing/2014/main" id="{53C654E2-5ADF-406C-8F5D-A62367295B46}"/>
              </a:ext>
            </a:extLst>
          </p:cNvPr>
          <p:cNvGraphicFramePr>
            <a:graphicFrameLocks noChangeAspect="1"/>
          </p:cNvGraphicFramePr>
          <p:nvPr>
            <p:extLst/>
          </p:nvPr>
        </p:nvGraphicFramePr>
        <p:xfrm>
          <a:off x="144953" y="2816775"/>
          <a:ext cx="1227681" cy="6617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6377" r:id="rId10" imgW="3415680" imgH="1841040" progId="">
                  <p:embed/>
                </p:oleObj>
              </mc:Choice>
              <mc:Fallback>
                <p:oleObj r:id="rId10" imgW="3415680" imgH="1841040" progId="">
                  <p:embed/>
                  <p:pic>
                    <p:nvPicPr>
                      <p:cNvPr id="63" name="Object 62">
                        <a:extLst>
                          <a:ext uri="{FF2B5EF4-FFF2-40B4-BE49-F238E27FC236}">
                            <a16:creationId xmlns:a16="http://schemas.microsoft.com/office/drawing/2014/main" id="{53C654E2-5ADF-406C-8F5D-A62367295B46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11"/>
                      <a:stretch>
                        <a:fillRect/>
                      </a:stretch>
                    </p:blipFill>
                    <p:spPr>
                      <a:xfrm>
                        <a:off x="144953" y="2816775"/>
                        <a:ext cx="1227681" cy="66176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" name="Rectangle 22">
            <a:extLst>
              <a:ext uri="{FF2B5EF4-FFF2-40B4-BE49-F238E27FC236}">
                <a16:creationId xmlns:a16="http://schemas.microsoft.com/office/drawing/2014/main" id="{D022B489-DBA8-4B98-BE66-59FD5DAD501A}"/>
              </a:ext>
            </a:extLst>
          </p:cNvPr>
          <p:cNvSpPr/>
          <p:nvPr/>
        </p:nvSpPr>
        <p:spPr>
          <a:xfrm>
            <a:off x="-228600" y="4769253"/>
            <a:ext cx="8308442" cy="100540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800100" lvl="1" indent="-342900">
              <a:buFont typeface="Wingdings" panose="05000000000000000000" pitchFamily="2" charset="2"/>
              <a:buChar char="J"/>
            </a:pPr>
            <a:r>
              <a:rPr lang="en-US" sz="1900" b="1" dirty="0">
                <a:solidFill>
                  <a:srgbClr val="00B05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Upside:</a:t>
            </a:r>
            <a:r>
              <a:rPr lang="en-US" sz="1900" dirty="0">
                <a:latin typeface="Calibri" panose="020F0502020204030204" pitchFamily="34" charset="0"/>
                <a:cs typeface="Calibri" panose="020F0502020204030204" pitchFamily="34" charset="0"/>
              </a:rPr>
              <a:t> scheme fits nicely into existing codes</a:t>
            </a:r>
          </a:p>
          <a:p>
            <a:pPr marL="800100" lvl="1" indent="-342900">
              <a:buFont typeface="Wingdings" panose="05000000000000000000" pitchFamily="2" charset="2"/>
              <a:buChar char="J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Wingdings" panose="05000000000000000000" pitchFamily="2" charset="2"/>
              <a:buChar char="J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endParaRPr lang="en-US" sz="2000" baseline="30000" dirty="0"/>
          </a:p>
          <a:p>
            <a:pPr marL="800100" lvl="1" indent="-342900">
              <a:buFont typeface="Wingdings" panose="05000000000000000000" pitchFamily="2" charset="2"/>
              <a:buChar char="L"/>
            </a:pPr>
            <a:endParaRPr lang="en-US" sz="19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Rectangle 1">
                <a:extLst>
                  <a:ext uri="{FF2B5EF4-FFF2-40B4-BE49-F238E27FC236}">
                    <a16:creationId xmlns:a16="http://schemas.microsoft.com/office/drawing/2014/main" id="{9745F972-F4AB-4734-9B38-6FFF39C41274}"/>
                  </a:ext>
                </a:extLst>
              </p:cNvPr>
              <p:cNvSpPr/>
              <p:nvPr/>
            </p:nvSpPr>
            <p:spPr>
              <a:xfrm>
                <a:off x="427232" y="3355928"/>
                <a:ext cx="4144768" cy="584775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 lvl="2" algn="ctr"/>
                <a14:m>
                  <m:oMath xmlns:m="http://schemas.openxmlformats.org/officeDocument/2006/math"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sz="16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equation is solved with upwind scheme + incremental remap.</a:t>
                </a:r>
              </a:p>
            </p:txBody>
          </p:sp>
        </mc:Choice>
        <mc:Fallback xmlns="">
          <p:sp>
            <p:nvSpPr>
              <p:cNvPr id="2" name="Rectangle 1">
                <a:extLst>
                  <a:ext uri="{FF2B5EF4-FFF2-40B4-BE49-F238E27FC236}">
                    <a16:creationId xmlns:a16="http://schemas.microsoft.com/office/drawing/2014/main" id="{9745F972-F4AB-4734-9B38-6FFF39C41274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7232" y="3355928"/>
                <a:ext cx="4144768" cy="584775"/>
              </a:xfrm>
              <a:prstGeom prst="rect">
                <a:avLst/>
              </a:prstGeom>
              <a:blipFill>
                <a:blip r:embed="rId14"/>
                <a:stretch>
                  <a:fillRect t="-3158" b="-1368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3279717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52400" y="-228600"/>
            <a:ext cx="8633478" cy="1295400"/>
          </a:xfrm>
        </p:spPr>
        <p:txBody>
          <a:bodyPr/>
          <a:lstStyle/>
          <a:p>
            <a:pPr algn="l"/>
            <a:r>
              <a:rPr lang="en-US" sz="3600" dirty="0" smtClean="0">
                <a:latin typeface="Calibri" panose="020F0502020204030204" pitchFamily="34" charset="0"/>
                <a:cs typeface="Calibri" panose="020F0502020204030204" pitchFamily="34" charset="0"/>
              </a:rPr>
              <a:t>FO </a:t>
            </a:r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Stokes-Thickness Coupling</a:t>
            </a:r>
          </a:p>
        </p:txBody>
      </p:sp>
      <p:sp>
        <p:nvSpPr>
          <p:cNvPr id="56" name="TextBox 55"/>
          <p:cNvSpPr txBox="1"/>
          <p:nvPr/>
        </p:nvSpPr>
        <p:spPr>
          <a:xfrm>
            <a:off x="6935205" y="1642794"/>
            <a:ext cx="1475343" cy="769441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Albany Land-Ice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(C++)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velocity solve</a:t>
            </a:r>
          </a:p>
        </p:txBody>
      </p:sp>
      <p:sp>
        <p:nvSpPr>
          <p:cNvPr id="61" name="TextBox 60"/>
          <p:cNvSpPr txBox="1"/>
          <p:nvPr/>
        </p:nvSpPr>
        <p:spPr>
          <a:xfrm>
            <a:off x="1657013" y="1500588"/>
            <a:ext cx="1989669" cy="1138773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MPAS Land-Ice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(Fortran)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Thickness evolution,  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temperature solve, 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coupling to DOE-ESM</a:t>
            </a:r>
          </a:p>
        </p:txBody>
      </p:sp>
      <p:sp>
        <p:nvSpPr>
          <p:cNvPr id="64" name="TextBox 63"/>
          <p:cNvSpPr txBox="1"/>
          <p:nvPr/>
        </p:nvSpPr>
        <p:spPr>
          <a:xfrm>
            <a:off x="195344" y="1781971"/>
            <a:ext cx="1014897" cy="584775"/>
          </a:xfrm>
          <a:prstGeom prst="rect">
            <a:avLst/>
          </a:prstGeom>
          <a:solidFill>
            <a:srgbClr val="FF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LandIce_model</a:t>
            </a:r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cxnSp>
        <p:nvCxnSpPr>
          <p:cNvPr id="70" name="Straight Arrow Connector 69"/>
          <p:cNvCxnSpPr>
            <a:cxnSpLocks/>
          </p:cNvCxnSpPr>
          <p:nvPr/>
        </p:nvCxnSpPr>
        <p:spPr>
          <a:xfrm flipH="1">
            <a:off x="3646683" y="1905000"/>
            <a:ext cx="822456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3" name="Picture 3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5008707" y="2827626"/>
            <a:ext cx="1062048" cy="12744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31" name="Straight Arrow Connector 30"/>
          <p:cNvCxnSpPr>
            <a:cxnSpLocks/>
          </p:cNvCxnSpPr>
          <p:nvPr/>
        </p:nvCxnSpPr>
        <p:spPr>
          <a:xfrm flipV="1">
            <a:off x="2617924" y="1210074"/>
            <a:ext cx="0" cy="306036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/>
          <p:cNvSpPr txBox="1"/>
          <p:nvPr/>
        </p:nvSpPr>
        <p:spPr>
          <a:xfrm>
            <a:off x="1981200" y="880442"/>
            <a:ext cx="1273448" cy="338554"/>
          </a:xfrm>
          <a:prstGeom prst="rect">
            <a:avLst/>
          </a:prstGeom>
          <a:solidFill>
            <a:srgbClr val="CCFF66"/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output file</a:t>
            </a:r>
          </a:p>
        </p:txBody>
      </p:sp>
      <p:cxnSp>
        <p:nvCxnSpPr>
          <p:cNvPr id="51" name="Straight Arrow Connector 50"/>
          <p:cNvCxnSpPr>
            <a:cxnSpLocks/>
          </p:cNvCxnSpPr>
          <p:nvPr/>
        </p:nvCxnSpPr>
        <p:spPr>
          <a:xfrm>
            <a:off x="3646682" y="2195706"/>
            <a:ext cx="764448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Straight Arrow Connector 44">
            <a:extLst>
              <a:ext uri="{FF2B5EF4-FFF2-40B4-BE49-F238E27FC236}">
                <a16:creationId xmlns:a16="http://schemas.microsoft.com/office/drawing/2014/main" id="{10ED0573-7563-43C1-87C9-C61F4392862E}"/>
              </a:ext>
            </a:extLst>
          </p:cNvPr>
          <p:cNvCxnSpPr>
            <a:cxnSpLocks/>
          </p:cNvCxnSpPr>
          <p:nvPr/>
        </p:nvCxnSpPr>
        <p:spPr>
          <a:xfrm flipH="1">
            <a:off x="6253577" y="1866927"/>
            <a:ext cx="695304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6" name="Straight Arrow Connector 45">
            <a:extLst>
              <a:ext uri="{FF2B5EF4-FFF2-40B4-BE49-F238E27FC236}">
                <a16:creationId xmlns:a16="http://schemas.microsoft.com/office/drawing/2014/main" id="{4A8FDDA9-03B8-4490-B89E-E6D89D744190}"/>
              </a:ext>
            </a:extLst>
          </p:cNvPr>
          <p:cNvCxnSpPr>
            <a:cxnSpLocks/>
          </p:cNvCxnSpPr>
          <p:nvPr/>
        </p:nvCxnSpPr>
        <p:spPr>
          <a:xfrm flipV="1">
            <a:off x="6253576" y="2195706"/>
            <a:ext cx="680624" cy="1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7" name="Straight Arrow Connector 46">
            <a:extLst>
              <a:ext uri="{FF2B5EF4-FFF2-40B4-BE49-F238E27FC236}">
                <a16:creationId xmlns:a16="http://schemas.microsoft.com/office/drawing/2014/main" id="{92496DAC-D804-46DF-B003-F1BA8B930108}"/>
              </a:ext>
            </a:extLst>
          </p:cNvPr>
          <p:cNvCxnSpPr>
            <a:cxnSpLocks/>
          </p:cNvCxnSpPr>
          <p:nvPr/>
        </p:nvCxnSpPr>
        <p:spPr>
          <a:xfrm>
            <a:off x="1222524" y="2069974"/>
            <a:ext cx="450552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50" name="TextBox 49">
                <a:extLst>
                  <a:ext uri="{FF2B5EF4-FFF2-40B4-BE49-F238E27FC236}">
                    <a16:creationId xmlns:a16="http://schemas.microsoft.com/office/drawing/2014/main" id="{4D26814F-7073-473C-8D01-B79865B82140}"/>
                  </a:ext>
                </a:extLst>
              </p:cNvPr>
              <p:cNvSpPr txBox="1"/>
              <p:nvPr/>
            </p:nvSpPr>
            <p:spPr>
              <a:xfrm>
                <a:off x="6138540" y="2597363"/>
                <a:ext cx="3005460" cy="120218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{"/>
                          <m:endChr m:val=""/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eqArr>
                            <m:eqArrPr>
                              <m:ctrlPr>
                                <a:rPr lang="en-US" sz="1600" i="1" smtClean="0">
                                  <a:latin typeface="Cambria Math" panose="02040503050406030204" pitchFamily="18" charset="0"/>
                                </a:rPr>
                              </m:ctrlPr>
                            </m:eqArrPr>
                            <m:e>
                              <m:r>
                                <a:rPr lang="en-US" sz="1600" b="0" i="1" smtClean="0">
                                  <a:latin typeface="Cambria Math"/>
                                </a:rPr>
                                <m:t>−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𝛻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∙(2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𝜇</m:t>
                              </m:r>
                              <m:acc>
                                <m:accPr>
                                  <m:chr m:val="̇"/>
                                  <m:ctrlPr>
                                    <a:rPr lang="en-US" sz="1600" b="0" i="1" smtClean="0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accPr>
                                <m:e>
                                  <m:r>
                                    <a:rPr lang="en-US" sz="1600" b="1" i="1" smtClean="0">
                                      <a:latin typeface="Cambria Math"/>
                                      <a:ea typeface="Cambria Math"/>
                                    </a:rPr>
                                    <m:t>𝝐</m:t>
                                  </m:r>
                                </m:e>
                              </m:acc>
                              <m:r>
                                <a:rPr lang="en-US" sz="1600" b="0" i="1" baseline="-25000" smtClean="0">
                                  <a:latin typeface="Cambria Math"/>
                                </a:rPr>
                                <m:t>1</m:t>
                              </m:r>
                              <m:r>
                                <a:rPr lang="en-US" sz="1600" b="0" i="1" smtClean="0">
                                  <a:latin typeface="Cambria Math"/>
                                </a:rPr>
                                <m:t>)=−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𝜌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𝑔</m:t>
                              </m:r>
                              <m:f>
                                <m:fPr>
                                  <m:ctrlPr>
                                    <a:rPr lang="en-US" sz="1600" b="0" i="1" smtClean="0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𝑠</m:t>
                                  </m:r>
                                </m:num>
                                <m:den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𝑥</m:t>
                                  </m:r>
                                </m:den>
                              </m:f>
                            </m:e>
                            <m:e>
                              <m:r>
                                <a:rPr lang="en-US" sz="1600" i="1">
                                  <a:latin typeface="Cambria Math"/>
                                </a:rPr>
                                <m:t>−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𝛻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∙(2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𝜇</m:t>
                              </m:r>
                              <m:acc>
                                <m:accPr>
                                  <m:chr m:val="̇"/>
                                  <m:ctrlPr>
                                    <a:rPr lang="en-US" sz="1600" b="1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accPr>
                                <m:e>
                                  <m:r>
                                    <a:rPr lang="en-US" sz="1600" b="1" i="1">
                                      <a:latin typeface="Cambria Math"/>
                                      <a:ea typeface="Cambria Math"/>
                                    </a:rPr>
                                    <m:t>𝝐</m:t>
                                  </m:r>
                                </m:e>
                              </m:acc>
                              <m:r>
                                <a:rPr lang="en-US" sz="1600" b="1" i="1" baseline="-25000" smtClean="0">
                                  <a:latin typeface="Cambria Math"/>
                                  <a:ea typeface="Cambria Math"/>
                                </a:rPr>
                                <m:t>𝟐</m:t>
                              </m:r>
                              <m:r>
                                <a:rPr lang="en-US" sz="1600" i="1">
                                  <a:latin typeface="Cambria Math"/>
                                </a:rPr>
                                <m:t>)=−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𝜌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𝑔</m:t>
                              </m:r>
                              <m:f>
                                <m:fPr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600" i="1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i="1">
                                      <a:latin typeface="Cambria Math"/>
                                      <a:ea typeface="Cambria Math"/>
                                    </a:rPr>
                                    <m:t>𝑠</m:t>
                                  </m:r>
                                </m:num>
                                <m:den>
                                  <m:r>
                                    <a:rPr lang="en-US" sz="1600" i="1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𝑦</m:t>
                                  </m:r>
                                </m:den>
                              </m:f>
                            </m:e>
                          </m:eqArr>
                        </m:e>
                      </m:d>
                    </m:oMath>
                  </m:oMathPara>
                </a14:m>
                <a:endParaRPr lang="en-US" sz="1600" dirty="0">
                  <a:latin typeface="Calibri" pitchFamily="34" charset="0"/>
                  <a:ea typeface="Cambria Math"/>
                </a:endParaRPr>
              </a:p>
            </p:txBody>
          </p:sp>
        </mc:Choice>
        <mc:Fallback xmlns="">
          <p:sp>
            <p:nvSpPr>
              <p:cNvPr id="50" name="TextBox 49">
                <a:extLst>
                  <a:ext uri="{FF2B5EF4-FFF2-40B4-BE49-F238E27FC236}">
                    <a16:creationId xmlns:a16="http://schemas.microsoft.com/office/drawing/2014/main" id="{4D26814F-7073-473C-8D01-B79865B8214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38540" y="2597363"/>
                <a:ext cx="3005460" cy="1202189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2" name="TextBox 51">
                <a:extLst>
                  <a:ext uri="{FF2B5EF4-FFF2-40B4-BE49-F238E27FC236}">
                    <a16:creationId xmlns:a16="http://schemas.microsoft.com/office/drawing/2014/main" id="{0ED4C239-730F-4394-AC39-1DA5986158E0}"/>
                  </a:ext>
                </a:extLst>
              </p:cNvPr>
              <p:cNvSpPr txBox="1"/>
              <p:nvPr/>
            </p:nvSpPr>
            <p:spPr>
              <a:xfrm>
                <a:off x="1153844" y="2793994"/>
                <a:ext cx="2904067" cy="56053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1600" i="1">
                              <a:latin typeface="Cambria Math"/>
                            </a:rPr>
                            <m:t>𝜕</m:t>
                          </m:r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𝐻</m:t>
                          </m:r>
                        </m:num>
                        <m:den>
                          <m:r>
                            <a:rPr lang="en-US" sz="1600" i="1">
                              <a:latin typeface="Cambria Math"/>
                            </a:rPr>
                            <m:t>𝜕</m:t>
                          </m:r>
                          <m:r>
                            <a:rPr lang="en-US" sz="1600" i="1">
                              <a:latin typeface="Cambria Math"/>
                            </a:rPr>
                            <m:t>𝑡</m:t>
                          </m:r>
                        </m:den>
                      </m:f>
                      <m:r>
                        <a:rPr lang="en-US" sz="1600" i="1">
                          <a:latin typeface="Cambria Math"/>
                        </a:rPr>
                        <m:t>=−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∙</m:t>
                      </m:r>
                      <m:d>
                        <m:d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acc>
                            <m:accPr>
                              <m:chr m:val="̅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1" i="1"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</m:e>
                          </m:acc>
                          <m:r>
                            <a:rPr lang="en-US" sz="1600" b="0" i="1" smtClean="0">
                              <a:latin typeface="Cambria Math" panose="02040503050406030204" pitchFamily="18" charset="0"/>
                              <a:ea typeface="Cambria Math"/>
                            </a:rPr>
                            <m:t>𝐻</m:t>
                          </m:r>
                        </m:e>
                      </m:d>
                      <m:r>
                        <a:rPr lang="en-US" sz="1600" i="1">
                          <a:latin typeface="Cambria Math"/>
                          <a:ea typeface="Cambria Math"/>
                        </a:rPr>
                        <m:t>+</m:t>
                      </m:r>
                      <m:acc>
                        <m:accPr>
                          <m:chr m:val="̇"/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𝑏</m:t>
                          </m:r>
                        </m:e>
                      </m:acc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52" name="TextBox 51">
                <a:extLst>
                  <a:ext uri="{FF2B5EF4-FFF2-40B4-BE49-F238E27FC236}">
                    <a16:creationId xmlns:a16="http://schemas.microsoft.com/office/drawing/2014/main" id="{0ED4C239-730F-4394-AC39-1DA5986158E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53844" y="2793994"/>
                <a:ext cx="2904067" cy="560538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54" name="Picture 1" descr="image003">
            <a:extLst>
              <a:ext uri="{FF2B5EF4-FFF2-40B4-BE49-F238E27FC236}">
                <a16:creationId xmlns:a16="http://schemas.microsoft.com/office/drawing/2014/main" id="{D3400CA0-9CEA-4C85-A6BE-6148E092EE1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34200" y="3789455"/>
            <a:ext cx="1483811" cy="7741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aphicFrame>
        <p:nvGraphicFramePr>
          <p:cNvPr id="55" name="Object 54">
            <a:extLst>
              <a:ext uri="{FF2B5EF4-FFF2-40B4-BE49-F238E27FC236}">
                <a16:creationId xmlns:a16="http://schemas.microsoft.com/office/drawing/2014/main" id="{CC79DD5F-A52A-488C-8BB3-2AB832A1AAC4}"/>
              </a:ext>
            </a:extLst>
          </p:cNvPr>
          <p:cNvGraphicFramePr>
            <a:graphicFrameLocks noChangeAspect="1"/>
          </p:cNvGraphicFramePr>
          <p:nvPr>
            <p:extLst/>
          </p:nvPr>
        </p:nvGraphicFramePr>
        <p:xfrm>
          <a:off x="2072130" y="3953427"/>
          <a:ext cx="1574552" cy="5787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9398" r:id="rId8" imgW="4698360" imgH="1726920" progId="">
                  <p:embed/>
                </p:oleObj>
              </mc:Choice>
              <mc:Fallback>
                <p:oleObj r:id="rId8" imgW="4698360" imgH="1726920" progId="">
                  <p:embed/>
                  <p:pic>
                    <p:nvPicPr>
                      <p:cNvPr id="55" name="Object 54">
                        <a:extLst>
                          <a:ext uri="{FF2B5EF4-FFF2-40B4-BE49-F238E27FC236}">
                            <a16:creationId xmlns:a16="http://schemas.microsoft.com/office/drawing/2014/main" id="{CC79DD5F-A52A-488C-8BB3-2AB832A1AAC4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9"/>
                      <a:stretch>
                        <a:fillRect/>
                      </a:stretch>
                    </p:blipFill>
                    <p:spPr>
                      <a:xfrm>
                        <a:off x="2072130" y="3953427"/>
                        <a:ext cx="1574552" cy="5787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2" name="TextBox 61"/>
          <p:cNvSpPr txBox="1"/>
          <p:nvPr/>
        </p:nvSpPr>
        <p:spPr>
          <a:xfrm>
            <a:off x="4411130" y="1623120"/>
            <a:ext cx="1842446" cy="83099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  <a:prstDash val="dash"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C++/Fortran Interface, Mesh Conversion</a:t>
            </a:r>
            <a:endParaRPr lang="en-US" sz="12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graphicFrame>
        <p:nvGraphicFramePr>
          <p:cNvPr id="63" name="Object 62">
            <a:extLst>
              <a:ext uri="{FF2B5EF4-FFF2-40B4-BE49-F238E27FC236}">
                <a16:creationId xmlns:a16="http://schemas.microsoft.com/office/drawing/2014/main" id="{53C654E2-5ADF-406C-8F5D-A62367295B46}"/>
              </a:ext>
            </a:extLst>
          </p:cNvPr>
          <p:cNvGraphicFramePr>
            <a:graphicFrameLocks noChangeAspect="1"/>
          </p:cNvGraphicFramePr>
          <p:nvPr>
            <p:extLst/>
          </p:nvPr>
        </p:nvGraphicFramePr>
        <p:xfrm>
          <a:off x="144953" y="2816775"/>
          <a:ext cx="1227681" cy="6617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9399" r:id="rId10" imgW="3415680" imgH="1841040" progId="">
                  <p:embed/>
                </p:oleObj>
              </mc:Choice>
              <mc:Fallback>
                <p:oleObj r:id="rId10" imgW="3415680" imgH="1841040" progId="">
                  <p:embed/>
                  <p:pic>
                    <p:nvPicPr>
                      <p:cNvPr id="63" name="Object 62">
                        <a:extLst>
                          <a:ext uri="{FF2B5EF4-FFF2-40B4-BE49-F238E27FC236}">
                            <a16:creationId xmlns:a16="http://schemas.microsoft.com/office/drawing/2014/main" id="{53C654E2-5ADF-406C-8F5D-A62367295B46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11"/>
                      <a:stretch>
                        <a:fillRect/>
                      </a:stretch>
                    </p:blipFill>
                    <p:spPr>
                      <a:xfrm>
                        <a:off x="144953" y="2816775"/>
                        <a:ext cx="1227681" cy="66176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mc:AlternateContent xmlns:mc="http://schemas.openxmlformats.org/markup-compatibility/2006">
        <mc:Choice xmlns:a14="http://schemas.microsoft.com/office/drawing/2010/main" Requires="a14">
          <p:sp>
            <p:nvSpPr>
              <p:cNvPr id="23" name="Rectangle 22">
                <a:extLst>
                  <a:ext uri="{FF2B5EF4-FFF2-40B4-BE49-F238E27FC236}">
                    <a16:creationId xmlns:a16="http://schemas.microsoft.com/office/drawing/2014/main" id="{D022B489-DBA8-4B98-BE66-59FD5DAD501A}"/>
                  </a:ext>
                </a:extLst>
              </p:cNvPr>
              <p:cNvSpPr/>
              <p:nvPr/>
            </p:nvSpPr>
            <p:spPr>
              <a:xfrm>
                <a:off x="-228600" y="4769253"/>
                <a:ext cx="8308442" cy="1182953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 marL="800100" lvl="1" indent="-342900">
                  <a:buFont typeface="Wingdings" panose="05000000000000000000" pitchFamily="2" charset="2"/>
                  <a:buChar char="J"/>
                </a:pPr>
                <a:r>
                  <a:rPr lang="en-US" sz="1900" b="1" dirty="0">
                    <a:solidFill>
                      <a:srgbClr val="00B050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Upside: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scheme fits nicely into existing codes</a:t>
                </a:r>
              </a:p>
              <a:p>
                <a:pPr marL="800100" lvl="1" indent="-342900">
                  <a:buFont typeface="Wingdings" panose="05000000000000000000" pitchFamily="2" charset="2"/>
                  <a:buChar char="J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800100" lvl="1" indent="-342900">
                  <a:buFont typeface="Wingdings" panose="05000000000000000000" pitchFamily="2" charset="2"/>
                  <a:buChar char="J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800100" lvl="1" indent="-342900">
                  <a:buFont typeface="Wingdings" panose="05000000000000000000" pitchFamily="2" charset="2"/>
                  <a:buChar char="L"/>
                </a:pPr>
                <a:r>
                  <a:rPr lang="en-US" sz="1900" b="1" dirty="0">
                    <a:solidFill>
                      <a:srgbClr val="FF0000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Downside: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for problems with shallow ice on frozen bedrock, </a:t>
                </a:r>
                <a:r>
                  <a:rPr lang="en-US" sz="1900" dirty="0" smtClean="0">
                    <a:latin typeface="Calibri" panose="020F0502020204030204" pitchFamily="34" charset="0"/>
                    <a:cs typeface="Calibri" panose="020F0502020204030204" pitchFamily="34" charset="0"/>
                  </a:rPr>
                  <a:t>need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to satisfy very restrictive </a:t>
                </a:r>
                <a:r>
                  <a:rPr lang="en-US" sz="19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diffusive CFL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condition*: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Δ</m:t>
                    </m:r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𝑡</m:t>
                    </m:r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≤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𝐶𝐹𝐿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sz="200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diff</m:t>
                        </m:r>
                      </m:sub>
                    </m:sSub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∆</m:t>
                        </m:r>
                        <m:r>
                          <a:rPr lang="en-US" sz="2000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𝒙</m:t>
                        </m:r>
                      </m:e>
                    </m:d>
                    <m:r>
                      <a:rPr lang="en-US" sz="2000" i="1" baseline="3000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2</m:t>
                    </m:r>
                  </m:oMath>
                </a14:m>
                <a:endParaRPr lang="en-US" sz="2000" baseline="30000" dirty="0" smtClean="0"/>
              </a:p>
              <a:p>
                <a:pPr marL="800100" lvl="1" indent="-342900">
                  <a:buFont typeface="Wingdings" panose="05000000000000000000" pitchFamily="2" charset="2"/>
                  <a:buChar char="L"/>
                </a:pPr>
                <a:endParaRPr lang="en-US" sz="400" baseline="30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800100" lvl="1" indent="-342900">
                  <a:buFont typeface="Wingdings" panose="05000000000000000000" pitchFamily="2" charset="2"/>
                  <a:buChar char="L"/>
                </a:pPr>
                <a:endParaRPr lang="en-US" sz="400" baseline="30000" dirty="0" smtClean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>
          <p:sp>
            <p:nvSpPr>
              <p:cNvPr id="23" name="Rectangle 22">
                <a:extLst>
                  <a:ext uri="{FF2B5EF4-FFF2-40B4-BE49-F238E27FC236}">
                    <a16:creationId xmlns:a16="http://schemas.microsoft.com/office/drawing/2014/main" id="{D022B489-DBA8-4B98-BE66-59FD5DAD501A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-228600" y="4769253"/>
                <a:ext cx="8308442" cy="1182953"/>
              </a:xfrm>
              <a:prstGeom prst="rect">
                <a:avLst/>
              </a:prstGeom>
              <a:blipFill>
                <a:blip r:embed="rId12"/>
                <a:stretch>
                  <a:fillRect t="-2577" b="-154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" name="Rectangle 1">
                <a:extLst>
                  <a:ext uri="{FF2B5EF4-FFF2-40B4-BE49-F238E27FC236}">
                    <a16:creationId xmlns:a16="http://schemas.microsoft.com/office/drawing/2014/main" id="{9745F972-F4AB-4734-9B38-6FFF39C41274}"/>
                  </a:ext>
                </a:extLst>
              </p:cNvPr>
              <p:cNvSpPr/>
              <p:nvPr/>
            </p:nvSpPr>
            <p:spPr>
              <a:xfrm>
                <a:off x="427232" y="3355928"/>
                <a:ext cx="4144768" cy="584775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 lvl="2" algn="ctr"/>
                <a14:m>
                  <m:oMath xmlns:m="http://schemas.openxmlformats.org/officeDocument/2006/math"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sz="16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equation is solved with upwind scheme + incremental remap.</a:t>
                </a:r>
              </a:p>
            </p:txBody>
          </p:sp>
        </mc:Choice>
        <mc:Fallback xmlns="">
          <p:sp>
            <p:nvSpPr>
              <p:cNvPr id="2" name="Rectangle 1">
                <a:extLst>
                  <a:ext uri="{FF2B5EF4-FFF2-40B4-BE49-F238E27FC236}">
                    <a16:creationId xmlns:a16="http://schemas.microsoft.com/office/drawing/2014/main" id="{9745F972-F4AB-4734-9B38-6FFF39C41274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7232" y="3355928"/>
                <a:ext cx="4144768" cy="584775"/>
              </a:xfrm>
              <a:prstGeom prst="rect">
                <a:avLst/>
              </a:prstGeom>
              <a:blipFill>
                <a:blip r:embed="rId14"/>
                <a:stretch>
                  <a:fillRect t="-3158" b="-1368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66700043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52400" y="-228600"/>
            <a:ext cx="8633478" cy="1295400"/>
          </a:xfrm>
        </p:spPr>
        <p:txBody>
          <a:bodyPr/>
          <a:lstStyle/>
          <a:p>
            <a:pPr algn="l"/>
            <a:r>
              <a:rPr lang="en-US" sz="3600" dirty="0" smtClean="0">
                <a:latin typeface="Calibri" panose="020F0502020204030204" pitchFamily="34" charset="0"/>
                <a:cs typeface="Calibri" panose="020F0502020204030204" pitchFamily="34" charset="0"/>
              </a:rPr>
              <a:t>FO </a:t>
            </a:r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Stokes-Thickness Coupling</a:t>
            </a:r>
          </a:p>
        </p:txBody>
      </p:sp>
      <p:sp>
        <p:nvSpPr>
          <p:cNvPr id="56" name="TextBox 55"/>
          <p:cNvSpPr txBox="1"/>
          <p:nvPr/>
        </p:nvSpPr>
        <p:spPr>
          <a:xfrm>
            <a:off x="6935205" y="1642794"/>
            <a:ext cx="1475343" cy="769441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Albany Land-Ice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(C++)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velocity solve</a:t>
            </a:r>
          </a:p>
        </p:txBody>
      </p:sp>
      <p:sp>
        <p:nvSpPr>
          <p:cNvPr id="61" name="TextBox 60"/>
          <p:cNvSpPr txBox="1"/>
          <p:nvPr/>
        </p:nvSpPr>
        <p:spPr>
          <a:xfrm>
            <a:off x="1657013" y="1500588"/>
            <a:ext cx="1989669" cy="1138773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MPAS Land-Ice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(Fortran)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Thickness evolution,  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temperature solve, 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coupling to DOE-ESM</a:t>
            </a:r>
          </a:p>
        </p:txBody>
      </p:sp>
      <p:sp>
        <p:nvSpPr>
          <p:cNvPr id="64" name="TextBox 63"/>
          <p:cNvSpPr txBox="1"/>
          <p:nvPr/>
        </p:nvSpPr>
        <p:spPr>
          <a:xfrm>
            <a:off x="195344" y="1781971"/>
            <a:ext cx="1014897" cy="584775"/>
          </a:xfrm>
          <a:prstGeom prst="rect">
            <a:avLst/>
          </a:prstGeom>
          <a:solidFill>
            <a:srgbClr val="FF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LandIce_model</a:t>
            </a:r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cxnSp>
        <p:nvCxnSpPr>
          <p:cNvPr id="70" name="Straight Arrow Connector 69"/>
          <p:cNvCxnSpPr>
            <a:cxnSpLocks/>
          </p:cNvCxnSpPr>
          <p:nvPr/>
        </p:nvCxnSpPr>
        <p:spPr>
          <a:xfrm flipH="1">
            <a:off x="3646683" y="1905000"/>
            <a:ext cx="822456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3" name="Picture 3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5008707" y="2827626"/>
            <a:ext cx="1062048" cy="12744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31" name="Straight Arrow Connector 30"/>
          <p:cNvCxnSpPr>
            <a:cxnSpLocks/>
          </p:cNvCxnSpPr>
          <p:nvPr/>
        </p:nvCxnSpPr>
        <p:spPr>
          <a:xfrm flipV="1">
            <a:off x="2617924" y="1210074"/>
            <a:ext cx="0" cy="306036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/>
          <p:cNvSpPr txBox="1"/>
          <p:nvPr/>
        </p:nvSpPr>
        <p:spPr>
          <a:xfrm>
            <a:off x="1981200" y="880442"/>
            <a:ext cx="1273448" cy="338554"/>
          </a:xfrm>
          <a:prstGeom prst="rect">
            <a:avLst/>
          </a:prstGeom>
          <a:solidFill>
            <a:srgbClr val="CCFF66"/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output file</a:t>
            </a:r>
          </a:p>
        </p:txBody>
      </p:sp>
      <p:cxnSp>
        <p:nvCxnSpPr>
          <p:cNvPr id="51" name="Straight Arrow Connector 50"/>
          <p:cNvCxnSpPr>
            <a:cxnSpLocks/>
          </p:cNvCxnSpPr>
          <p:nvPr/>
        </p:nvCxnSpPr>
        <p:spPr>
          <a:xfrm>
            <a:off x="3646682" y="2195706"/>
            <a:ext cx="764448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Straight Arrow Connector 44">
            <a:extLst>
              <a:ext uri="{FF2B5EF4-FFF2-40B4-BE49-F238E27FC236}">
                <a16:creationId xmlns:a16="http://schemas.microsoft.com/office/drawing/2014/main" id="{10ED0573-7563-43C1-87C9-C61F4392862E}"/>
              </a:ext>
            </a:extLst>
          </p:cNvPr>
          <p:cNvCxnSpPr>
            <a:cxnSpLocks/>
          </p:cNvCxnSpPr>
          <p:nvPr/>
        </p:nvCxnSpPr>
        <p:spPr>
          <a:xfrm flipH="1">
            <a:off x="6253577" y="1866927"/>
            <a:ext cx="695304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6" name="Straight Arrow Connector 45">
            <a:extLst>
              <a:ext uri="{FF2B5EF4-FFF2-40B4-BE49-F238E27FC236}">
                <a16:creationId xmlns:a16="http://schemas.microsoft.com/office/drawing/2014/main" id="{4A8FDDA9-03B8-4490-B89E-E6D89D744190}"/>
              </a:ext>
            </a:extLst>
          </p:cNvPr>
          <p:cNvCxnSpPr>
            <a:cxnSpLocks/>
          </p:cNvCxnSpPr>
          <p:nvPr/>
        </p:nvCxnSpPr>
        <p:spPr>
          <a:xfrm flipV="1">
            <a:off x="6253576" y="2195706"/>
            <a:ext cx="680624" cy="1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7" name="Straight Arrow Connector 46">
            <a:extLst>
              <a:ext uri="{FF2B5EF4-FFF2-40B4-BE49-F238E27FC236}">
                <a16:creationId xmlns:a16="http://schemas.microsoft.com/office/drawing/2014/main" id="{92496DAC-D804-46DF-B003-F1BA8B930108}"/>
              </a:ext>
            </a:extLst>
          </p:cNvPr>
          <p:cNvCxnSpPr>
            <a:cxnSpLocks/>
          </p:cNvCxnSpPr>
          <p:nvPr/>
        </p:nvCxnSpPr>
        <p:spPr>
          <a:xfrm>
            <a:off x="1222524" y="2069974"/>
            <a:ext cx="450552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50" name="TextBox 49">
                <a:extLst>
                  <a:ext uri="{FF2B5EF4-FFF2-40B4-BE49-F238E27FC236}">
                    <a16:creationId xmlns:a16="http://schemas.microsoft.com/office/drawing/2014/main" id="{4D26814F-7073-473C-8D01-B79865B82140}"/>
                  </a:ext>
                </a:extLst>
              </p:cNvPr>
              <p:cNvSpPr txBox="1"/>
              <p:nvPr/>
            </p:nvSpPr>
            <p:spPr>
              <a:xfrm>
                <a:off x="6138540" y="2597363"/>
                <a:ext cx="3005460" cy="120218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{"/>
                          <m:endChr m:val=""/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eqArr>
                            <m:eqArrPr>
                              <m:ctrlPr>
                                <a:rPr lang="en-US" sz="1600" i="1" smtClean="0">
                                  <a:latin typeface="Cambria Math" panose="02040503050406030204" pitchFamily="18" charset="0"/>
                                </a:rPr>
                              </m:ctrlPr>
                            </m:eqArrPr>
                            <m:e>
                              <m:r>
                                <a:rPr lang="en-US" sz="1600" b="0" i="1" smtClean="0">
                                  <a:latin typeface="Cambria Math"/>
                                </a:rPr>
                                <m:t>−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𝛻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∙(2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𝜇</m:t>
                              </m:r>
                              <m:acc>
                                <m:accPr>
                                  <m:chr m:val="̇"/>
                                  <m:ctrlPr>
                                    <a:rPr lang="en-US" sz="1600" b="0" i="1" smtClean="0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accPr>
                                <m:e>
                                  <m:r>
                                    <a:rPr lang="en-US" sz="1600" b="1" i="1" smtClean="0">
                                      <a:latin typeface="Cambria Math"/>
                                      <a:ea typeface="Cambria Math"/>
                                    </a:rPr>
                                    <m:t>𝝐</m:t>
                                  </m:r>
                                </m:e>
                              </m:acc>
                              <m:r>
                                <a:rPr lang="en-US" sz="1600" b="0" i="1" baseline="-25000" smtClean="0">
                                  <a:latin typeface="Cambria Math"/>
                                </a:rPr>
                                <m:t>1</m:t>
                              </m:r>
                              <m:r>
                                <a:rPr lang="en-US" sz="1600" b="0" i="1" smtClean="0">
                                  <a:latin typeface="Cambria Math"/>
                                </a:rPr>
                                <m:t>)=−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𝜌</m:t>
                              </m:r>
                              <m:r>
                                <a:rPr lang="en-US" sz="1600" b="0" i="1" smtClean="0">
                                  <a:latin typeface="Cambria Math"/>
                                  <a:ea typeface="Cambria Math"/>
                                </a:rPr>
                                <m:t>𝑔</m:t>
                              </m:r>
                              <m:f>
                                <m:fPr>
                                  <m:ctrlPr>
                                    <a:rPr lang="en-US" sz="1600" b="0" i="1" smtClean="0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𝑠</m:t>
                                  </m:r>
                                </m:num>
                                <m:den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𝑥</m:t>
                                  </m:r>
                                </m:den>
                              </m:f>
                            </m:e>
                            <m:e>
                              <m:r>
                                <a:rPr lang="en-US" sz="1600" i="1">
                                  <a:latin typeface="Cambria Math"/>
                                </a:rPr>
                                <m:t>−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𝛻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∙(2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𝜇</m:t>
                              </m:r>
                              <m:acc>
                                <m:accPr>
                                  <m:chr m:val="̇"/>
                                  <m:ctrlPr>
                                    <a:rPr lang="en-US" sz="1600" b="1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accPr>
                                <m:e>
                                  <m:r>
                                    <a:rPr lang="en-US" sz="1600" b="1" i="1">
                                      <a:latin typeface="Cambria Math"/>
                                      <a:ea typeface="Cambria Math"/>
                                    </a:rPr>
                                    <m:t>𝝐</m:t>
                                  </m:r>
                                </m:e>
                              </m:acc>
                              <m:r>
                                <a:rPr lang="en-US" sz="1600" b="1" i="1" baseline="-25000" smtClean="0">
                                  <a:latin typeface="Cambria Math"/>
                                  <a:ea typeface="Cambria Math"/>
                                </a:rPr>
                                <m:t>𝟐</m:t>
                              </m:r>
                              <m:r>
                                <a:rPr lang="en-US" sz="1600" i="1">
                                  <a:latin typeface="Cambria Math"/>
                                </a:rPr>
                                <m:t>)=−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𝜌</m:t>
                              </m:r>
                              <m:r>
                                <a:rPr lang="en-US" sz="1600" i="1">
                                  <a:latin typeface="Cambria Math"/>
                                  <a:ea typeface="Cambria Math"/>
                                </a:rPr>
                                <m:t>𝑔</m:t>
                              </m:r>
                              <m:f>
                                <m:fPr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600" i="1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i="1">
                                      <a:latin typeface="Cambria Math"/>
                                      <a:ea typeface="Cambria Math"/>
                                    </a:rPr>
                                    <m:t>𝑠</m:t>
                                  </m:r>
                                </m:num>
                                <m:den>
                                  <m:r>
                                    <a:rPr lang="en-US" sz="1600" i="1">
                                      <a:latin typeface="Cambria Math"/>
                                      <a:ea typeface="Cambria Math"/>
                                    </a:rPr>
                                    <m:t>𝜕</m:t>
                                  </m:r>
                                  <m:r>
                                    <a:rPr lang="en-US" sz="1600" b="0" i="1" smtClean="0">
                                      <a:latin typeface="Cambria Math"/>
                                      <a:ea typeface="Cambria Math"/>
                                    </a:rPr>
                                    <m:t>𝑦</m:t>
                                  </m:r>
                                </m:den>
                              </m:f>
                            </m:e>
                          </m:eqArr>
                        </m:e>
                      </m:d>
                    </m:oMath>
                  </m:oMathPara>
                </a14:m>
                <a:endParaRPr lang="en-US" sz="1600" dirty="0">
                  <a:latin typeface="Calibri" pitchFamily="34" charset="0"/>
                  <a:ea typeface="Cambria Math"/>
                </a:endParaRPr>
              </a:p>
            </p:txBody>
          </p:sp>
        </mc:Choice>
        <mc:Fallback xmlns="">
          <p:sp>
            <p:nvSpPr>
              <p:cNvPr id="50" name="TextBox 49">
                <a:extLst>
                  <a:ext uri="{FF2B5EF4-FFF2-40B4-BE49-F238E27FC236}">
                    <a16:creationId xmlns:a16="http://schemas.microsoft.com/office/drawing/2014/main" id="{4D26814F-7073-473C-8D01-B79865B8214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38540" y="2597363"/>
                <a:ext cx="3005460" cy="1202189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2" name="TextBox 51">
                <a:extLst>
                  <a:ext uri="{FF2B5EF4-FFF2-40B4-BE49-F238E27FC236}">
                    <a16:creationId xmlns:a16="http://schemas.microsoft.com/office/drawing/2014/main" id="{0ED4C239-730F-4394-AC39-1DA5986158E0}"/>
                  </a:ext>
                </a:extLst>
              </p:cNvPr>
              <p:cNvSpPr txBox="1"/>
              <p:nvPr/>
            </p:nvSpPr>
            <p:spPr>
              <a:xfrm>
                <a:off x="1153844" y="2793994"/>
                <a:ext cx="2904067" cy="56053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1600" i="1">
                              <a:latin typeface="Cambria Math"/>
                            </a:rPr>
                            <m:t>𝜕</m:t>
                          </m:r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𝐻</m:t>
                          </m:r>
                        </m:num>
                        <m:den>
                          <m:r>
                            <a:rPr lang="en-US" sz="1600" i="1">
                              <a:latin typeface="Cambria Math"/>
                            </a:rPr>
                            <m:t>𝜕</m:t>
                          </m:r>
                          <m:r>
                            <a:rPr lang="en-US" sz="1600" i="1">
                              <a:latin typeface="Cambria Math"/>
                            </a:rPr>
                            <m:t>𝑡</m:t>
                          </m:r>
                        </m:den>
                      </m:f>
                      <m:r>
                        <a:rPr lang="en-US" sz="1600" i="1">
                          <a:latin typeface="Cambria Math"/>
                        </a:rPr>
                        <m:t>=−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sz="1600" i="1">
                          <a:latin typeface="Cambria Math"/>
                          <a:ea typeface="Cambria Math"/>
                        </a:rPr>
                        <m:t>∙</m:t>
                      </m:r>
                      <m:d>
                        <m:d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acc>
                            <m:accPr>
                              <m:chr m:val="̅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1" i="1"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</m:e>
                          </m:acc>
                          <m:r>
                            <a:rPr lang="en-US" sz="1600" b="0" i="1" smtClean="0">
                              <a:latin typeface="Cambria Math" panose="02040503050406030204" pitchFamily="18" charset="0"/>
                              <a:ea typeface="Cambria Math"/>
                            </a:rPr>
                            <m:t>𝐻</m:t>
                          </m:r>
                        </m:e>
                      </m:d>
                      <m:r>
                        <a:rPr lang="en-US" sz="1600" i="1">
                          <a:latin typeface="Cambria Math"/>
                          <a:ea typeface="Cambria Math"/>
                        </a:rPr>
                        <m:t>+</m:t>
                      </m:r>
                      <m:acc>
                        <m:accPr>
                          <m:chr m:val="̇"/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𝑏</m:t>
                          </m:r>
                        </m:e>
                      </m:acc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52" name="TextBox 51">
                <a:extLst>
                  <a:ext uri="{FF2B5EF4-FFF2-40B4-BE49-F238E27FC236}">
                    <a16:creationId xmlns:a16="http://schemas.microsoft.com/office/drawing/2014/main" id="{0ED4C239-730F-4394-AC39-1DA5986158E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53844" y="2793994"/>
                <a:ext cx="2904067" cy="560538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54" name="Picture 1" descr="image003">
            <a:extLst>
              <a:ext uri="{FF2B5EF4-FFF2-40B4-BE49-F238E27FC236}">
                <a16:creationId xmlns:a16="http://schemas.microsoft.com/office/drawing/2014/main" id="{D3400CA0-9CEA-4C85-A6BE-6148E092EE1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34200" y="3789455"/>
            <a:ext cx="1483811" cy="7741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aphicFrame>
        <p:nvGraphicFramePr>
          <p:cNvPr id="55" name="Object 54">
            <a:extLst>
              <a:ext uri="{FF2B5EF4-FFF2-40B4-BE49-F238E27FC236}">
                <a16:creationId xmlns:a16="http://schemas.microsoft.com/office/drawing/2014/main" id="{CC79DD5F-A52A-488C-8BB3-2AB832A1AAC4}"/>
              </a:ext>
            </a:extLst>
          </p:cNvPr>
          <p:cNvGraphicFramePr>
            <a:graphicFrameLocks noChangeAspect="1"/>
          </p:cNvGraphicFramePr>
          <p:nvPr>
            <p:extLst/>
          </p:nvPr>
        </p:nvGraphicFramePr>
        <p:xfrm>
          <a:off x="2072130" y="3953427"/>
          <a:ext cx="1574552" cy="5787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0422" r:id="rId8" imgW="4698360" imgH="1726920" progId="">
                  <p:embed/>
                </p:oleObj>
              </mc:Choice>
              <mc:Fallback>
                <p:oleObj r:id="rId8" imgW="4698360" imgH="1726920" progId="">
                  <p:embed/>
                  <p:pic>
                    <p:nvPicPr>
                      <p:cNvPr id="55" name="Object 54">
                        <a:extLst>
                          <a:ext uri="{FF2B5EF4-FFF2-40B4-BE49-F238E27FC236}">
                            <a16:creationId xmlns:a16="http://schemas.microsoft.com/office/drawing/2014/main" id="{CC79DD5F-A52A-488C-8BB3-2AB832A1AAC4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9"/>
                      <a:stretch>
                        <a:fillRect/>
                      </a:stretch>
                    </p:blipFill>
                    <p:spPr>
                      <a:xfrm>
                        <a:off x="2072130" y="3953427"/>
                        <a:ext cx="1574552" cy="5787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2" name="TextBox 61"/>
          <p:cNvSpPr txBox="1"/>
          <p:nvPr/>
        </p:nvSpPr>
        <p:spPr>
          <a:xfrm>
            <a:off x="4411130" y="1623120"/>
            <a:ext cx="1842446" cy="83099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  <a:prstDash val="dash"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C++/Fortran Interface, Mesh Conversion</a:t>
            </a:r>
            <a:endParaRPr lang="en-US" sz="12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graphicFrame>
        <p:nvGraphicFramePr>
          <p:cNvPr id="63" name="Object 62">
            <a:extLst>
              <a:ext uri="{FF2B5EF4-FFF2-40B4-BE49-F238E27FC236}">
                <a16:creationId xmlns:a16="http://schemas.microsoft.com/office/drawing/2014/main" id="{53C654E2-5ADF-406C-8F5D-A62367295B46}"/>
              </a:ext>
            </a:extLst>
          </p:cNvPr>
          <p:cNvGraphicFramePr>
            <a:graphicFrameLocks noChangeAspect="1"/>
          </p:cNvGraphicFramePr>
          <p:nvPr>
            <p:extLst/>
          </p:nvPr>
        </p:nvGraphicFramePr>
        <p:xfrm>
          <a:off x="144953" y="2816775"/>
          <a:ext cx="1227681" cy="6617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0423" r:id="rId10" imgW="3415680" imgH="1841040" progId="">
                  <p:embed/>
                </p:oleObj>
              </mc:Choice>
              <mc:Fallback>
                <p:oleObj r:id="rId10" imgW="3415680" imgH="1841040" progId="">
                  <p:embed/>
                  <p:pic>
                    <p:nvPicPr>
                      <p:cNvPr id="63" name="Object 62">
                        <a:extLst>
                          <a:ext uri="{FF2B5EF4-FFF2-40B4-BE49-F238E27FC236}">
                            <a16:creationId xmlns:a16="http://schemas.microsoft.com/office/drawing/2014/main" id="{53C654E2-5ADF-406C-8F5D-A62367295B46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11"/>
                      <a:stretch>
                        <a:fillRect/>
                      </a:stretch>
                    </p:blipFill>
                    <p:spPr>
                      <a:xfrm>
                        <a:off x="144953" y="2816775"/>
                        <a:ext cx="1227681" cy="66176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mc:AlternateContent xmlns:mc="http://schemas.openxmlformats.org/markup-compatibility/2006">
        <mc:Choice xmlns:a14="http://schemas.microsoft.com/office/drawing/2010/main" Requires="a14">
          <p:sp>
            <p:nvSpPr>
              <p:cNvPr id="23" name="Rectangle 22">
                <a:extLst>
                  <a:ext uri="{FF2B5EF4-FFF2-40B4-BE49-F238E27FC236}">
                    <a16:creationId xmlns:a16="http://schemas.microsoft.com/office/drawing/2014/main" id="{D022B489-DBA8-4B98-BE66-59FD5DAD501A}"/>
                  </a:ext>
                </a:extLst>
              </p:cNvPr>
              <p:cNvSpPr/>
              <p:nvPr/>
            </p:nvSpPr>
            <p:spPr>
              <a:xfrm>
                <a:off x="-228600" y="4769253"/>
                <a:ext cx="8308442" cy="1972912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 marL="800100" lvl="1" indent="-342900">
                  <a:buFont typeface="Wingdings" panose="05000000000000000000" pitchFamily="2" charset="2"/>
                  <a:buChar char="J"/>
                </a:pPr>
                <a:r>
                  <a:rPr lang="en-US" sz="1900" b="1" dirty="0">
                    <a:solidFill>
                      <a:srgbClr val="00B050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Upside: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scheme fits nicely into existing codes</a:t>
                </a:r>
              </a:p>
              <a:p>
                <a:pPr marL="800100" lvl="1" indent="-342900">
                  <a:buFont typeface="Wingdings" panose="05000000000000000000" pitchFamily="2" charset="2"/>
                  <a:buChar char="J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800100" lvl="1" indent="-342900">
                  <a:buFont typeface="Wingdings" panose="05000000000000000000" pitchFamily="2" charset="2"/>
                  <a:buChar char="J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800100" lvl="1" indent="-342900">
                  <a:buFont typeface="Wingdings" panose="05000000000000000000" pitchFamily="2" charset="2"/>
                  <a:buChar char="L"/>
                </a:pPr>
                <a:r>
                  <a:rPr lang="en-US" sz="1900" b="1" dirty="0">
                    <a:solidFill>
                      <a:srgbClr val="FF0000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Downside: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for problems with shallow ice on frozen bedrock, </a:t>
                </a:r>
                <a:r>
                  <a:rPr lang="en-US" sz="1900" dirty="0" smtClean="0">
                    <a:latin typeface="Calibri" panose="020F0502020204030204" pitchFamily="34" charset="0"/>
                    <a:cs typeface="Calibri" panose="020F0502020204030204" pitchFamily="34" charset="0"/>
                  </a:rPr>
                  <a:t>need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to satisfy very restrictive </a:t>
                </a:r>
                <a:r>
                  <a:rPr lang="en-US" sz="19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diffusive CFL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condition*: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Δ</m:t>
                    </m:r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𝑡</m:t>
                    </m:r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≤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𝐶𝐹𝐿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sz="200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diff</m:t>
                        </m:r>
                      </m:sub>
                    </m:sSub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∆</m:t>
                        </m:r>
                        <m:r>
                          <a:rPr lang="en-US" sz="2000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𝒙</m:t>
                        </m:r>
                      </m:e>
                    </m:d>
                    <m:r>
                      <a:rPr lang="en-US" sz="2000" i="1" baseline="3000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2</m:t>
                    </m:r>
                  </m:oMath>
                </a14:m>
                <a:endParaRPr lang="en-US" sz="2000" baseline="30000" dirty="0" smtClean="0"/>
              </a:p>
              <a:p>
                <a:pPr marL="800100" lvl="1" indent="-342900">
                  <a:buFont typeface="Wingdings" panose="05000000000000000000" pitchFamily="2" charset="2"/>
                  <a:buChar char="L"/>
                </a:pPr>
                <a:endParaRPr lang="en-US" sz="400" baseline="30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800100" lvl="1" indent="-342900">
                  <a:buFont typeface="Wingdings" panose="05000000000000000000" pitchFamily="2" charset="2"/>
                  <a:buChar char="L"/>
                </a:pPr>
                <a:endParaRPr lang="en-US" sz="400" baseline="30000" dirty="0" smtClean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800100" lvl="1" indent="-342900">
                  <a:buFont typeface="Wingdings" panose="05000000000000000000" pitchFamily="2" charset="2"/>
                  <a:buChar char="L"/>
                </a:pPr>
                <a:r>
                  <a:rPr lang="en-US" sz="1900" b="1" dirty="0" smtClean="0">
                    <a:solidFill>
                      <a:srgbClr val="FF0000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Downside:</a:t>
                </a:r>
                <a:r>
                  <a:rPr lang="en-US" sz="1900" dirty="0" smtClean="0">
                    <a:latin typeface="Calibri" panose="020F0502020204030204" pitchFamily="34" charset="0"/>
                    <a:cs typeface="Calibri" panose="020F0502020204030204" pitchFamily="34" charset="0"/>
                  </a:rPr>
                  <a:t> Very crude representation of </a:t>
                </a:r>
                <a:r>
                  <a:rPr lang="en-US" sz="19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 </a:t>
                </a:r>
                <a:r>
                  <a:rPr lang="en-US" sz="1900" b="1" dirty="0" smtClean="0">
                    <a:latin typeface="Calibri" panose="020F0502020204030204" pitchFamily="34" charset="0"/>
                    <a:cs typeface="Calibri" panose="020F0502020204030204" pitchFamily="34" charset="0"/>
                  </a:rPr>
                  <a:t>advancement/retreat</a:t>
                </a:r>
                <a:endParaRPr lang="en-US" sz="1900" dirty="0"/>
              </a:p>
              <a:p>
                <a:pPr lvl="1"/>
                <a:endParaRPr lang="en-US" sz="2000" baseline="30000" dirty="0"/>
              </a:p>
              <a:p>
                <a:pPr marL="800100" lvl="1" indent="-342900">
                  <a:buFont typeface="Wingdings" panose="05000000000000000000" pitchFamily="2" charset="2"/>
                  <a:buChar char="L"/>
                </a:pPr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>
          <p:sp>
            <p:nvSpPr>
              <p:cNvPr id="23" name="Rectangle 22">
                <a:extLst>
                  <a:ext uri="{FF2B5EF4-FFF2-40B4-BE49-F238E27FC236}">
                    <a16:creationId xmlns:a16="http://schemas.microsoft.com/office/drawing/2014/main" id="{D022B489-DBA8-4B98-BE66-59FD5DAD501A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-228600" y="4769253"/>
                <a:ext cx="8308442" cy="1972912"/>
              </a:xfrm>
              <a:prstGeom prst="rect">
                <a:avLst/>
              </a:prstGeom>
              <a:blipFill>
                <a:blip r:embed="rId12"/>
                <a:stretch>
                  <a:fillRect t="-154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" name="Rectangle 1">
                <a:extLst>
                  <a:ext uri="{FF2B5EF4-FFF2-40B4-BE49-F238E27FC236}">
                    <a16:creationId xmlns:a16="http://schemas.microsoft.com/office/drawing/2014/main" id="{9745F972-F4AB-4734-9B38-6FFF39C41274}"/>
                  </a:ext>
                </a:extLst>
              </p:cNvPr>
              <p:cNvSpPr/>
              <p:nvPr/>
            </p:nvSpPr>
            <p:spPr>
              <a:xfrm>
                <a:off x="427232" y="3355928"/>
                <a:ext cx="4144768" cy="584775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 lvl="2" algn="ctr"/>
                <a14:m>
                  <m:oMath xmlns:m="http://schemas.openxmlformats.org/officeDocument/2006/math"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sz="16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equation is solved with upwind scheme + incremental remap.</a:t>
                </a:r>
              </a:p>
            </p:txBody>
          </p:sp>
        </mc:Choice>
        <mc:Fallback xmlns="">
          <p:sp>
            <p:nvSpPr>
              <p:cNvPr id="2" name="Rectangle 1">
                <a:extLst>
                  <a:ext uri="{FF2B5EF4-FFF2-40B4-BE49-F238E27FC236}">
                    <a16:creationId xmlns:a16="http://schemas.microsoft.com/office/drawing/2014/main" id="{9745F972-F4AB-4734-9B38-6FFF39C41274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7232" y="3355928"/>
                <a:ext cx="4144768" cy="584775"/>
              </a:xfrm>
              <a:prstGeom prst="rect">
                <a:avLst/>
              </a:prstGeom>
              <a:blipFill>
                <a:blip r:embed="rId14"/>
                <a:stretch>
                  <a:fillRect t="-3158" b="-1368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24" name="Picture 23">
            <a:extLst>
              <a:ext uri="{FF2B5EF4-FFF2-40B4-BE49-F238E27FC236}">
                <a16:creationId xmlns:a16="http://schemas.microsoft.com/office/drawing/2014/main" id="{1F7E4466-87B4-4F05-B03D-49F287041C6B}"/>
              </a:ext>
            </a:extLst>
          </p:cNvPr>
          <p:cNvPicPr>
            <a:picLocks noChangeAspect="1"/>
          </p:cNvPicPr>
          <p:nvPr/>
        </p:nvPicPr>
        <p:blipFill>
          <a:blip r:embed="rId1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41270" y="4749659"/>
            <a:ext cx="1440545" cy="13971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395677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76200"/>
            <a:ext cx="8686800" cy="619016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Semi-Implicit Coupling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D3C0C1EA-8890-4B28-838F-D65BFE246851}"/>
              </a:ext>
            </a:extLst>
          </p:cNvPr>
          <p:cNvSpPr txBox="1"/>
          <p:nvPr/>
        </p:nvSpPr>
        <p:spPr>
          <a:xfrm>
            <a:off x="381000" y="714470"/>
            <a:ext cx="3352800" cy="1877437"/>
          </a:xfrm>
          <a:prstGeom prst="rect">
            <a:avLst/>
          </a:prstGeom>
          <a:solidFill>
            <a:schemeClr val="bg2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MPAS </a:t>
            </a:r>
          </a:p>
          <a:p>
            <a:pPr algn="ctr"/>
            <a:endParaRPr lang="en-US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Unstructured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explicit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finite volume on Voronoi grids</a:t>
            </a: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Solves for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thickness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(upwind method) </a:t>
            </a: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8C0F124D-4EBF-4F41-AFAC-341A2C46FD4B}"/>
              </a:ext>
            </a:extLst>
          </p:cNvPr>
          <p:cNvSpPr txBox="1"/>
          <p:nvPr/>
        </p:nvSpPr>
        <p:spPr>
          <a:xfrm>
            <a:off x="4953000" y="685800"/>
            <a:ext cx="3505200" cy="1938992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endParaRPr lang="en-US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Unstructured finite element </a:t>
            </a: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dirty="0">
                <a:solidFill>
                  <a:schemeClr val="accent6">
                    <a:lumMod val="20000"/>
                    <a:lumOff val="80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Solves FO Stokes for </a:t>
            </a:r>
            <a:r>
              <a:rPr lang="en-US" b="1" dirty="0">
                <a:solidFill>
                  <a:schemeClr val="accent6">
                    <a:lumMod val="20000"/>
                    <a:lumOff val="80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velocity-thickness </a:t>
            </a:r>
            <a:r>
              <a:rPr lang="en-US" dirty="0">
                <a:solidFill>
                  <a:schemeClr val="accent6">
                    <a:lumMod val="20000"/>
                    <a:lumOff val="80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together</a:t>
            </a:r>
          </a:p>
          <a:p>
            <a:pPr algn="ctr"/>
            <a:endParaRPr lang="en-US" sz="400" dirty="0">
              <a:solidFill>
                <a:schemeClr val="accent6">
                  <a:lumMod val="20000"/>
                  <a:lumOff val="80000"/>
                </a:schemeClr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id="{72C820E7-FEC6-4772-A37E-5881547FF033}"/>
              </a:ext>
            </a:extLst>
          </p:cNvPr>
          <p:cNvCxnSpPr/>
          <p:nvPr/>
        </p:nvCxnSpPr>
        <p:spPr>
          <a:xfrm>
            <a:off x="3733800" y="1171670"/>
            <a:ext cx="1219200" cy="0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84139CD4-26A5-4581-8162-67CF34786798}"/>
                  </a:ext>
                </a:extLst>
              </p:cNvPr>
              <p:cNvSpPr txBox="1"/>
              <p:nvPr/>
            </p:nvSpPr>
            <p:spPr>
              <a:xfrm>
                <a:off x="4210236" y="842656"/>
                <a:ext cx="239168" cy="276999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𝐻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84139CD4-26A5-4581-8162-67CF3478679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10236" y="842656"/>
                <a:ext cx="239168" cy="276999"/>
              </a:xfrm>
              <a:prstGeom prst="rect">
                <a:avLst/>
              </a:prstGeom>
              <a:blipFill>
                <a:blip r:embed="rId3"/>
                <a:stretch>
                  <a:fillRect l="-23077" r="-17949" b="-869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34" name="Picture 1" descr="image003">
            <a:extLst>
              <a:ext uri="{FF2B5EF4-FFF2-40B4-BE49-F238E27FC236}">
                <a16:creationId xmlns:a16="http://schemas.microsoft.com/office/drawing/2014/main" id="{C5F794B5-5952-49F9-90A7-A26BCF5F181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04467" y="842656"/>
            <a:ext cx="953980" cy="49800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5" name="Picture 34">
            <a:extLst>
              <a:ext uri="{FF2B5EF4-FFF2-40B4-BE49-F238E27FC236}">
                <a16:creationId xmlns:a16="http://schemas.microsoft.com/office/drawing/2014/main" id="{FBBC9E0D-DF3A-40F4-BBB8-53869BF78305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46201" y="800047"/>
            <a:ext cx="1222398" cy="451793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36" name="TextBox 35">
                <a:extLst>
                  <a:ext uri="{FF2B5EF4-FFF2-40B4-BE49-F238E27FC236}">
                    <a16:creationId xmlns:a16="http://schemas.microsoft.com/office/drawing/2014/main" id="{114EA99C-62C4-4F4D-B875-AB8154F97457}"/>
                  </a:ext>
                </a:extLst>
              </p:cNvPr>
              <p:cNvSpPr txBox="1"/>
              <p:nvPr/>
            </p:nvSpPr>
            <p:spPr>
              <a:xfrm>
                <a:off x="76200" y="2684541"/>
                <a:ext cx="8839200" cy="76944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MPAS computes thickness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uses it to define geometry, which is passed to ALI.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lvl="1"/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6" name="TextBox 35">
                <a:extLst>
                  <a:ext uri="{FF2B5EF4-FFF2-40B4-BE49-F238E27FC236}">
                    <a16:creationId xmlns:a16="http://schemas.microsoft.com/office/drawing/2014/main" id="{114EA99C-62C4-4F4D-B875-AB8154F9745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2684541"/>
                <a:ext cx="8839200" cy="769441"/>
              </a:xfrm>
              <a:prstGeom prst="rect">
                <a:avLst/>
              </a:prstGeom>
              <a:blipFill>
                <a:blip r:embed="rId6"/>
                <a:stretch>
                  <a:fillRect l="-48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0199091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76200"/>
            <a:ext cx="8686800" cy="619016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Semi-Implicit Coupling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D3C0C1EA-8890-4B28-838F-D65BFE246851}"/>
              </a:ext>
            </a:extLst>
          </p:cNvPr>
          <p:cNvSpPr txBox="1"/>
          <p:nvPr/>
        </p:nvSpPr>
        <p:spPr>
          <a:xfrm>
            <a:off x="381000" y="714470"/>
            <a:ext cx="3352800" cy="1877437"/>
          </a:xfrm>
          <a:prstGeom prst="rect">
            <a:avLst/>
          </a:prstGeom>
          <a:solidFill>
            <a:schemeClr val="bg2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MPAS </a:t>
            </a:r>
          </a:p>
          <a:p>
            <a:pPr algn="ctr"/>
            <a:endParaRPr lang="en-US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Unstructured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explicit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finite volume on Voronoi grids</a:t>
            </a: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Solves for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thickness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(upwind method) </a:t>
            </a: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8C0F124D-4EBF-4F41-AFAC-341A2C46FD4B}"/>
              </a:ext>
            </a:extLst>
          </p:cNvPr>
          <p:cNvSpPr txBox="1"/>
          <p:nvPr/>
        </p:nvSpPr>
        <p:spPr>
          <a:xfrm>
            <a:off x="4953000" y="685800"/>
            <a:ext cx="3505200" cy="1938992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endParaRPr lang="en-US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Unstructured finite element </a:t>
            </a: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Solves FO Stokes for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velocity-thickness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together</a:t>
            </a: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id="{72C820E7-FEC6-4772-A37E-5881547FF033}"/>
              </a:ext>
            </a:extLst>
          </p:cNvPr>
          <p:cNvCxnSpPr/>
          <p:nvPr/>
        </p:nvCxnSpPr>
        <p:spPr>
          <a:xfrm>
            <a:off x="3733800" y="1171670"/>
            <a:ext cx="1219200" cy="0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84139CD4-26A5-4581-8162-67CF34786798}"/>
                  </a:ext>
                </a:extLst>
              </p:cNvPr>
              <p:cNvSpPr txBox="1"/>
              <p:nvPr/>
            </p:nvSpPr>
            <p:spPr>
              <a:xfrm>
                <a:off x="4210236" y="842656"/>
                <a:ext cx="239168" cy="276999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𝐻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84139CD4-26A5-4581-8162-67CF3478679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10236" y="842656"/>
                <a:ext cx="239168" cy="276999"/>
              </a:xfrm>
              <a:prstGeom prst="rect">
                <a:avLst/>
              </a:prstGeom>
              <a:blipFill>
                <a:blip r:embed="rId3"/>
                <a:stretch>
                  <a:fillRect l="-23077" r="-17949" b="-869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34" name="Picture 1" descr="image003">
            <a:extLst>
              <a:ext uri="{FF2B5EF4-FFF2-40B4-BE49-F238E27FC236}">
                <a16:creationId xmlns:a16="http://schemas.microsoft.com/office/drawing/2014/main" id="{C5F794B5-5952-49F9-90A7-A26BCF5F181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04467" y="842656"/>
            <a:ext cx="953980" cy="49800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5" name="Picture 34">
            <a:extLst>
              <a:ext uri="{FF2B5EF4-FFF2-40B4-BE49-F238E27FC236}">
                <a16:creationId xmlns:a16="http://schemas.microsoft.com/office/drawing/2014/main" id="{FBBC9E0D-DF3A-40F4-BBB8-53869BF78305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46201" y="800047"/>
            <a:ext cx="1222398" cy="451793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36" name="TextBox 35">
                <a:extLst>
                  <a:ext uri="{FF2B5EF4-FFF2-40B4-BE49-F238E27FC236}">
                    <a16:creationId xmlns:a16="http://schemas.microsoft.com/office/drawing/2014/main" id="{114EA99C-62C4-4F4D-B875-AB8154F97457}"/>
                  </a:ext>
                </a:extLst>
              </p:cNvPr>
              <p:cNvSpPr txBox="1"/>
              <p:nvPr/>
            </p:nvSpPr>
            <p:spPr>
              <a:xfrm>
                <a:off x="76200" y="2684541"/>
                <a:ext cx="8839200" cy="104644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MPAS computes thickness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uses it to define geometry, which is passed to ALI.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ALI computes coupled velocity-thickness </a:t>
                </a:r>
                <a14:m>
                  <m:oMath xmlns:m="http://schemas.openxmlformats.org/officeDocument/2006/math">
                    <m:r>
                      <a:rPr lang="en-US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 </m:t>
                    </m:r>
                    <m:r>
                      <a:rPr lang="en-US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  <m:r>
                      <a:rPr lang="en-US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pair:</a:t>
                </a:r>
              </a:p>
              <a:p>
                <a:pPr lvl="1"/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6" name="TextBox 35">
                <a:extLst>
                  <a:ext uri="{FF2B5EF4-FFF2-40B4-BE49-F238E27FC236}">
                    <a16:creationId xmlns:a16="http://schemas.microsoft.com/office/drawing/2014/main" id="{114EA99C-62C4-4F4D-B875-AB8154F9745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2684541"/>
                <a:ext cx="8839200" cy="1046440"/>
              </a:xfrm>
              <a:prstGeom prst="rect">
                <a:avLst/>
              </a:prstGeom>
              <a:blipFill>
                <a:blip r:embed="rId7"/>
                <a:stretch>
                  <a:fillRect l="-48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385350DC-77A9-4F42-A9B9-2D5E9D65CD76}"/>
                  </a:ext>
                </a:extLst>
              </p:cNvPr>
              <p:cNvSpPr txBox="1"/>
              <p:nvPr/>
            </p:nvSpPr>
            <p:spPr>
              <a:xfrm>
                <a:off x="1447800" y="3510415"/>
                <a:ext cx="6096000" cy="1224502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endParaRPr lang="en-US" sz="800" i="1" dirty="0">
                  <a:latin typeface="Cambria Math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/>
                        </a:rPr>
                        <m:t>−2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𝜇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sSup>
                            <m:sSupPr>
                              <m:ctrlPr>
                                <a:rPr lang="en-US" b="0" i="1" smtClean="0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b="1" i="1" smtClean="0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𝒖</m:t>
                              </m:r>
                            </m:e>
                            <m:sup>
                              <m:d>
                                <m:dPr>
                                  <m:ctrlPr>
                                    <a:rPr lang="en-US" b="0" i="1" smtClean="0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dPr>
                                <m:e>
                                  <m:r>
                                    <a:rPr lang="en-US" b="0" i="1" smtClean="0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𝑛</m:t>
                                  </m:r>
                                  <m:r>
                                    <a:rPr lang="en-US" b="0" i="1" smtClean="0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+1</m:t>
                                  </m:r>
                                </m:e>
                              </m:d>
                            </m:sup>
                          </m:sSup>
                        </m:e>
                      </m:d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</m:t>
                      </m:r>
                      <m:acc>
                        <m:accPr>
                          <m:chr m:val="̇"/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b="1" i="1">
                              <a:latin typeface="Cambria Math"/>
                              <a:ea typeface="Cambria Math"/>
                            </a:rPr>
                            <m:t>𝝐</m:t>
                          </m:r>
                        </m:e>
                      </m:acc>
                      <m:d>
                        <m:dPr>
                          <m:ctrlPr>
                            <a:rPr lang="en-US" b="1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sSup>
                            <m:sSupPr>
                              <m:ctrlPr>
                                <a:rPr lang="en-US" i="1" smtClean="0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b="1" i="1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𝒖</m:t>
                              </m:r>
                            </m:e>
                            <m:sup>
                              <m:d>
                                <m:dPr>
                                  <m:ctrlPr>
                                    <a:rPr lang="en-US" i="1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dPr>
                                <m:e>
                                  <m:r>
                                    <a:rPr lang="en-US" i="1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𝑛</m:t>
                                  </m:r>
                                  <m:r>
                                    <a:rPr lang="en-US" i="1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+1</m:t>
                                  </m:r>
                                </m:e>
                              </m:d>
                            </m:sup>
                          </m:sSup>
                        </m:e>
                      </m:d>
                      <m:r>
                        <a:rPr lang="en-US" i="1" dirty="0">
                          <a:latin typeface="Cambria Math"/>
                        </a:rPr>
                        <m:t>=−</m:t>
                      </m:r>
                      <m:r>
                        <a:rPr lang="en-US" i="1" dirty="0">
                          <a:latin typeface="Cambria Math"/>
                          <a:ea typeface="Cambria Math"/>
                        </a:rPr>
                        <m:t>𝜌</m:t>
                      </m:r>
                      <m:r>
                        <a:rPr lang="en-US" i="1" dirty="0">
                          <a:latin typeface="Cambria Math"/>
                          <a:ea typeface="Cambria Math"/>
                        </a:rPr>
                        <m:t>𝑔</m:t>
                      </m:r>
                      <m:r>
                        <a:rPr lang="en-US" i="1" dirty="0">
                          <a:latin typeface="Cambria Math"/>
                          <a:ea typeface="Cambria Math"/>
                        </a:rPr>
                        <m:t>𝛻</m:t>
                      </m:r>
                      <m:d>
                        <m:dPr>
                          <m:ctrlPr>
                            <a:rPr lang="en-US" i="1" dirty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r>
                            <a:rPr lang="en-US" i="1" dirty="0">
                              <a:latin typeface="Cambria Math"/>
                              <a:ea typeface="Cambria Math"/>
                            </a:rPr>
                            <m:t>𝑏</m:t>
                          </m:r>
                          <m:r>
                            <a:rPr lang="en-US" i="1" dirty="0">
                              <a:latin typeface="Cambria Math"/>
                              <a:ea typeface="Cambria Math"/>
                            </a:rPr>
                            <m:t>+</m:t>
                          </m:r>
                          <m:sSup>
                            <m:sSupPr>
                              <m:ctrlPr>
                                <a:rPr lang="en-US" i="1" dirty="0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b="0" i="1" dirty="0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𝐻</m:t>
                              </m:r>
                            </m:e>
                            <m:sup>
                              <m:r>
                                <a:rPr lang="en-US" b="0" i="1" dirty="0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(</m:t>
                              </m:r>
                              <m:r>
                                <a:rPr lang="en-US" b="0" i="1" dirty="0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𝑛</m:t>
                              </m:r>
                              <m:r>
                                <a:rPr lang="en-US" b="0" i="1" dirty="0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+1)</m:t>
                              </m:r>
                            </m:sup>
                          </m:sSup>
                        </m:e>
                      </m:d>
                      <m:r>
                        <m:rPr>
                          <m:nor/>
                        </m:rPr>
                        <a:rPr lang="en-US" dirty="0">
                          <a:latin typeface="Cambria Math"/>
                          <a:ea typeface="Cambria Math"/>
                        </a:rPr>
                        <m:t> </m:t>
                      </m:r>
                      <m:r>
                        <m:rPr>
                          <m:nor/>
                        </m:rPr>
                        <a:rPr lang="en-US" dirty="0">
                          <a:latin typeface="Calibri" pitchFamily="34" charset="0"/>
                        </a:rPr>
                        <m:t>,    </m:t>
                      </m:r>
                      <m:r>
                        <m:rPr>
                          <m:nor/>
                        </m:rPr>
                        <a:rPr lang="en-US" dirty="0">
                          <a:latin typeface="Calibri" pitchFamily="34" charset="0"/>
                        </a:rPr>
                        <m:t>in</m:t>
                      </m:r>
                      <m:r>
                        <m:rPr>
                          <m:nor/>
                        </m:rPr>
                        <a:rPr lang="en-US" dirty="0">
                          <a:latin typeface="Calibri" pitchFamily="34" charset="0"/>
                        </a:rPr>
                        <m:t> </m:t>
                      </m:r>
                      <m:sSub>
                        <m:sSubPr>
                          <m:ctrlPr>
                            <a:rPr lang="en-US" i="1" dirty="0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i="1" dirty="0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sSup>
                            <m:sSupPr>
                              <m:ctrlPr>
                                <a:rPr lang="en-US" i="1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i="1">
                                  <a:solidFill>
                                    <a:srgbClr val="7030A0"/>
                                  </a:solidFill>
                                  <a:latin typeface="Cambria Math"/>
                                </a:rPr>
                                <m:t>𝐻</m:t>
                              </m:r>
                            </m:e>
                            <m:sup>
                              <m:r>
                                <a:rPr lang="en-US" i="1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</a:rPr>
                                <m:t>(</m:t>
                              </m:r>
                              <m:r>
                                <a:rPr lang="en-US" i="1">
                                  <a:solidFill>
                                    <a:srgbClr val="7030A0"/>
                                  </a:solidFill>
                                  <a:latin typeface="Cambria Math"/>
                                </a:rPr>
                                <m:t>𝑛</m:t>
                              </m:r>
                              <m:r>
                                <a:rPr lang="en-US" b="0" i="1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</a:rPr>
                                <m:t>+1</m:t>
                              </m:r>
                              <m:r>
                                <a:rPr lang="en-US" i="1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</a:rPr>
                                <m:t>)</m:t>
                              </m:r>
                            </m:sup>
                          </m:sSup>
                        </m:sub>
                      </m:sSub>
                    </m:oMath>
                  </m:oMathPara>
                </a14:m>
                <a:endParaRPr lang="en-US" baseline="-25000" dirty="0">
                  <a:latin typeface="Calibri" pitchFamily="34" charset="0"/>
                  <a:ea typeface="Cambria Math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i="1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sSup>
                            <m:sSupPr>
                              <m:ctrlP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𝐻</m:t>
                              </m:r>
                            </m:e>
                            <m:sup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(</m:t>
                              </m:r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𝑛</m:t>
                              </m:r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+1)</m:t>
                              </m:r>
                            </m:sup>
                          </m:sSup>
                          <m:r>
                            <a:rPr lang="en-US" i="1">
                              <a:latin typeface="Cambria Math"/>
                            </a:rPr>
                            <m:t>−</m:t>
                          </m:r>
                          <m:sSup>
                            <m:sSupPr>
                              <m:ctrlPr>
                                <a:rPr lang="en-US" i="1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i="1">
                                  <a:latin typeface="Cambria Math"/>
                                </a:rPr>
                                <m:t>𝐻</m:t>
                              </m:r>
                            </m:e>
                            <m:sup>
                              <m:r>
                                <a:rPr lang="en-US" i="1">
                                  <a:latin typeface="Cambria Math" panose="02040503050406030204" pitchFamily="18" charset="0"/>
                                </a:rPr>
                                <m:t>(</m:t>
                              </m:r>
                              <m:r>
                                <a:rPr lang="en-US" i="1">
                                  <a:latin typeface="Cambria Math"/>
                                </a:rPr>
                                <m:t>𝑛</m:t>
                              </m:r>
                              <m:r>
                                <a:rPr lang="en-US" i="1">
                                  <a:latin typeface="Cambria Math" panose="02040503050406030204" pitchFamily="18" charset="0"/>
                                </a:rPr>
                                <m:t>)</m:t>
                              </m:r>
                            </m:sup>
                          </m:sSup>
                        </m:num>
                        <m:den>
                          <m:r>
                            <m:rPr>
                              <m:sty m:val="p"/>
                            </m:rPr>
                            <a:rPr lang="el-GR" i="1">
                              <a:latin typeface="Cambria Math"/>
                              <a:ea typeface="Cambria Math"/>
                            </a:rPr>
                            <m:t>Δ</m:t>
                          </m:r>
                          <m:r>
                            <a:rPr lang="en-US" i="1">
                              <a:latin typeface="Cambria Math"/>
                            </a:rPr>
                            <m:t>𝑡</m:t>
                          </m:r>
                        </m:den>
                      </m:f>
                      <m:r>
                        <a:rPr lang="en-US" i="1">
                          <a:latin typeface="Cambria Math"/>
                        </a:rPr>
                        <m:t>=−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</m:t>
                      </m:r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sSup>
                            <m:sSupPr>
                              <m:ctrlPr>
                                <a:rPr lang="en-US" i="1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acc>
                                <m:accPr>
                                  <m:chr m:val="̅"/>
                                  <m:ctrlPr>
                                    <a:rPr lang="en-US" b="1" i="1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accPr>
                                <m:e>
                                  <m:r>
                                    <a:rPr lang="en-US" b="1" i="1">
                                      <a:solidFill>
                                        <a:srgbClr val="0070C0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𝒖</m:t>
                                  </m:r>
                                </m:e>
                              </m:acc>
                            </m:e>
                            <m:sup>
                              <m:r>
                                <a:rPr lang="en-US" i="1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(</m:t>
                              </m:r>
                              <m:r>
                                <a:rPr lang="en-US" i="1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𝑛</m:t>
                              </m:r>
                              <m:r>
                                <a:rPr lang="en-US" i="1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+1)</m:t>
                              </m:r>
                            </m:sup>
                          </m:sSup>
                          <m:sSup>
                            <m:sSupPr>
                              <m:ctrlP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𝐻</m:t>
                              </m:r>
                            </m:e>
                            <m:sup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(</m:t>
                              </m:r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𝑛</m:t>
                              </m:r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+1)</m:t>
                              </m:r>
                            </m:sup>
                          </m:sSup>
                        </m:e>
                      </m:d>
                      <m:r>
                        <a:rPr lang="en-US" i="1">
                          <a:latin typeface="Cambria Math"/>
                          <a:ea typeface="Cambria Math"/>
                        </a:rPr>
                        <m:t>+</m:t>
                      </m:r>
                      <m:acc>
                        <m:accPr>
                          <m:chr m:val="̇"/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i="1">
                              <a:latin typeface="Cambria Math"/>
                              <a:ea typeface="Cambria Math"/>
                            </a:rPr>
                            <m:t>𝑏</m:t>
                          </m:r>
                        </m:e>
                      </m:acc>
                    </m:oMath>
                  </m:oMathPara>
                </a14:m>
                <a:endParaRPr lang="en-US" baseline="-25000" dirty="0">
                  <a:latin typeface="Calibri" pitchFamily="34" charset="0"/>
                  <a:ea typeface="Cambria Math"/>
                </a:endParaRPr>
              </a:p>
              <a:p>
                <a:endParaRPr lang="en-US" sz="800" dirty="0">
                  <a:latin typeface="Calibri" pitchFamily="34" charset="0"/>
                  <a:ea typeface="Cambria Math"/>
                </a:endParaRPr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385350DC-77A9-4F42-A9B9-2D5E9D65CD7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47800" y="3510415"/>
                <a:ext cx="6096000" cy="1224502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DCC33F62-525C-4DC0-80D7-8E811E6DB14E}"/>
                  </a:ext>
                </a:extLst>
              </p:cNvPr>
              <p:cNvSpPr txBox="1"/>
              <p:nvPr/>
            </p:nvSpPr>
            <p:spPr>
              <a:xfrm>
                <a:off x="190499" y="4877646"/>
                <a:ext cx="8305800" cy="646331"/>
              </a:xfrm>
              <a:prstGeom prst="rect">
                <a:avLst/>
              </a:prstGeom>
              <a:solidFill>
                <a:srgbClr val="F5D699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Idea: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the velocity computed by the coupled system FO-thickness equation will be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more stable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than the one computed by FO Stokes only and will allow use of larger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>
                        <a:latin typeface="Cambria Math"/>
                        <a:ea typeface="Cambria Math"/>
                      </a:rPr>
                      <m:t>Δ</m:t>
                    </m:r>
                    <m:r>
                      <a:rPr lang="en-US" i="1">
                        <a:latin typeface="Cambria Math"/>
                      </a:rPr>
                      <m:t>𝑡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DCC33F62-525C-4DC0-80D7-8E811E6DB14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0499" y="4877646"/>
                <a:ext cx="8305800" cy="646331"/>
              </a:xfrm>
              <a:prstGeom prst="rect">
                <a:avLst/>
              </a:prstGeom>
              <a:blipFill>
                <a:blip r:embed="rId10"/>
                <a:stretch>
                  <a:fillRect l="-367" t="-4717" r="-880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9953779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76200"/>
            <a:ext cx="8686800" cy="619016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Semi-Implicit Coupling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D3C0C1EA-8890-4B28-838F-D65BFE246851}"/>
              </a:ext>
            </a:extLst>
          </p:cNvPr>
          <p:cNvSpPr txBox="1"/>
          <p:nvPr/>
        </p:nvSpPr>
        <p:spPr>
          <a:xfrm>
            <a:off x="381000" y="714470"/>
            <a:ext cx="3352800" cy="1877437"/>
          </a:xfrm>
          <a:prstGeom prst="rect">
            <a:avLst/>
          </a:prstGeom>
          <a:solidFill>
            <a:schemeClr val="bg2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MPAS </a:t>
            </a:r>
          </a:p>
          <a:p>
            <a:pPr algn="ctr"/>
            <a:endParaRPr lang="en-US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Unstructured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explicit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finite volume on Voronoi grids</a:t>
            </a: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Solves for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thickness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(upwind method) </a:t>
            </a: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8C0F124D-4EBF-4F41-AFAC-341A2C46FD4B}"/>
              </a:ext>
            </a:extLst>
          </p:cNvPr>
          <p:cNvSpPr txBox="1"/>
          <p:nvPr/>
        </p:nvSpPr>
        <p:spPr>
          <a:xfrm>
            <a:off x="4953000" y="685800"/>
            <a:ext cx="3505200" cy="1938992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endParaRPr lang="en-US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Unstructured finite element </a:t>
            </a: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Solves FO Stokes for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velocity-thickness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together</a:t>
            </a: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cxnSp>
        <p:nvCxnSpPr>
          <p:cNvPr id="5" name="Straight Arrow Connector 4">
            <a:extLst>
              <a:ext uri="{FF2B5EF4-FFF2-40B4-BE49-F238E27FC236}">
                <a16:creationId xmlns:a16="http://schemas.microsoft.com/office/drawing/2014/main" id="{D417678C-36B9-4D24-BD06-B16302613649}"/>
              </a:ext>
            </a:extLst>
          </p:cNvPr>
          <p:cNvCxnSpPr/>
          <p:nvPr/>
        </p:nvCxnSpPr>
        <p:spPr>
          <a:xfrm flipH="1">
            <a:off x="3733800" y="1933670"/>
            <a:ext cx="1219200" cy="0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id="{72C820E7-FEC6-4772-A37E-5881547FF033}"/>
              </a:ext>
            </a:extLst>
          </p:cNvPr>
          <p:cNvCxnSpPr/>
          <p:nvPr/>
        </p:nvCxnSpPr>
        <p:spPr>
          <a:xfrm>
            <a:off x="3733800" y="1171670"/>
            <a:ext cx="1219200" cy="0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84139CD4-26A5-4581-8162-67CF34786798}"/>
                  </a:ext>
                </a:extLst>
              </p:cNvPr>
              <p:cNvSpPr txBox="1"/>
              <p:nvPr/>
            </p:nvSpPr>
            <p:spPr>
              <a:xfrm>
                <a:off x="4210236" y="842656"/>
                <a:ext cx="239168" cy="276999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𝐻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84139CD4-26A5-4581-8162-67CF3478679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10236" y="842656"/>
                <a:ext cx="239168" cy="276999"/>
              </a:xfrm>
              <a:prstGeom prst="rect">
                <a:avLst/>
              </a:prstGeom>
              <a:blipFill>
                <a:blip r:embed="rId3"/>
                <a:stretch>
                  <a:fillRect l="-23077" r="-17949" b="-869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DDCCD29B-64B4-4E76-B38F-68A0D4036A2B}"/>
                  </a:ext>
                </a:extLst>
              </p:cNvPr>
              <p:cNvSpPr txBox="1"/>
              <p:nvPr/>
            </p:nvSpPr>
            <p:spPr>
              <a:xfrm>
                <a:off x="4236800" y="1615972"/>
                <a:ext cx="213199" cy="276999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1" i="1" smtClean="0">
                          <a:latin typeface="Cambria Math" panose="02040503050406030204" pitchFamily="18" charset="0"/>
                        </a:rPr>
                        <m:t>𝒖</m:t>
                      </m:r>
                    </m:oMath>
                  </m:oMathPara>
                </a14:m>
                <a:endParaRPr lang="en-US" b="1" dirty="0"/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DDCCD29B-64B4-4E76-B38F-68A0D4036A2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36800" y="1615972"/>
                <a:ext cx="213199" cy="276999"/>
              </a:xfrm>
              <a:prstGeom prst="rect">
                <a:avLst/>
              </a:prstGeom>
              <a:blipFill>
                <a:blip r:embed="rId4"/>
                <a:stretch>
                  <a:fillRect l="-14286" r="-1428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34" name="Picture 1" descr="image003">
            <a:extLst>
              <a:ext uri="{FF2B5EF4-FFF2-40B4-BE49-F238E27FC236}">
                <a16:creationId xmlns:a16="http://schemas.microsoft.com/office/drawing/2014/main" id="{C5F794B5-5952-49F9-90A7-A26BCF5F181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04467" y="842656"/>
            <a:ext cx="953980" cy="49800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5" name="Picture 34">
            <a:extLst>
              <a:ext uri="{FF2B5EF4-FFF2-40B4-BE49-F238E27FC236}">
                <a16:creationId xmlns:a16="http://schemas.microsoft.com/office/drawing/2014/main" id="{FBBC9E0D-DF3A-40F4-BBB8-53869BF78305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46201" y="800047"/>
            <a:ext cx="1222398" cy="451793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36" name="TextBox 35">
                <a:extLst>
                  <a:ext uri="{FF2B5EF4-FFF2-40B4-BE49-F238E27FC236}">
                    <a16:creationId xmlns:a16="http://schemas.microsoft.com/office/drawing/2014/main" id="{114EA99C-62C4-4F4D-B875-AB8154F97457}"/>
                  </a:ext>
                </a:extLst>
              </p:cNvPr>
              <p:cNvSpPr txBox="1"/>
              <p:nvPr/>
            </p:nvSpPr>
            <p:spPr>
              <a:xfrm>
                <a:off x="76200" y="2684541"/>
                <a:ext cx="8839200" cy="104644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MPAS computes thickness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uses it to define geometry, which is passed to ALI.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ALI computes coupled velocity-thickness </a:t>
                </a:r>
                <a14:m>
                  <m:oMath xmlns:m="http://schemas.openxmlformats.org/officeDocument/2006/math">
                    <m:r>
                      <a:rPr lang="en-US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 </m:t>
                    </m:r>
                    <m:r>
                      <a:rPr lang="en-US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  <m:r>
                      <a:rPr lang="en-US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pair:</a:t>
                </a:r>
              </a:p>
              <a:p>
                <a:pPr lvl="1"/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6" name="TextBox 35">
                <a:extLst>
                  <a:ext uri="{FF2B5EF4-FFF2-40B4-BE49-F238E27FC236}">
                    <a16:creationId xmlns:a16="http://schemas.microsoft.com/office/drawing/2014/main" id="{114EA99C-62C4-4F4D-B875-AB8154F9745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2684541"/>
                <a:ext cx="8839200" cy="1046440"/>
              </a:xfrm>
              <a:prstGeom prst="rect">
                <a:avLst/>
              </a:prstGeom>
              <a:blipFill>
                <a:blip r:embed="rId7"/>
                <a:stretch>
                  <a:fillRect l="-48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385350DC-77A9-4F42-A9B9-2D5E9D65CD76}"/>
                  </a:ext>
                </a:extLst>
              </p:cNvPr>
              <p:cNvSpPr txBox="1"/>
              <p:nvPr/>
            </p:nvSpPr>
            <p:spPr>
              <a:xfrm>
                <a:off x="1447800" y="3510415"/>
                <a:ext cx="6096000" cy="1224502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endParaRPr lang="en-US" sz="800" i="1" dirty="0">
                  <a:latin typeface="Cambria Math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/>
                        </a:rPr>
                        <m:t>−2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𝜇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sSup>
                            <m:sSupPr>
                              <m:ctrlPr>
                                <a:rPr lang="en-US" b="0" i="1" smtClean="0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b="1" i="1" smtClean="0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𝒖</m:t>
                              </m:r>
                            </m:e>
                            <m:sup>
                              <m:d>
                                <m:dPr>
                                  <m:ctrlPr>
                                    <a:rPr lang="en-US" b="0" i="1" smtClean="0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dPr>
                                <m:e>
                                  <m:r>
                                    <a:rPr lang="en-US" b="0" i="1" smtClean="0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𝑛</m:t>
                                  </m:r>
                                  <m:r>
                                    <a:rPr lang="en-US" b="0" i="1" smtClean="0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+1</m:t>
                                  </m:r>
                                </m:e>
                              </m:d>
                            </m:sup>
                          </m:sSup>
                        </m:e>
                      </m:d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</m:t>
                      </m:r>
                      <m:acc>
                        <m:accPr>
                          <m:chr m:val="̇"/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b="1" i="1">
                              <a:latin typeface="Cambria Math"/>
                              <a:ea typeface="Cambria Math"/>
                            </a:rPr>
                            <m:t>𝝐</m:t>
                          </m:r>
                        </m:e>
                      </m:acc>
                      <m:d>
                        <m:dPr>
                          <m:ctrlPr>
                            <a:rPr lang="en-US" b="1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sSup>
                            <m:sSupPr>
                              <m:ctrlPr>
                                <a:rPr lang="en-US" i="1" smtClean="0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b="1" i="1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𝒖</m:t>
                              </m:r>
                            </m:e>
                            <m:sup>
                              <m:d>
                                <m:dPr>
                                  <m:ctrlPr>
                                    <a:rPr lang="en-US" i="1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dPr>
                                <m:e>
                                  <m:r>
                                    <a:rPr lang="en-US" i="1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𝑛</m:t>
                                  </m:r>
                                  <m:r>
                                    <a:rPr lang="en-US" i="1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+1</m:t>
                                  </m:r>
                                </m:e>
                              </m:d>
                            </m:sup>
                          </m:sSup>
                        </m:e>
                      </m:d>
                      <m:r>
                        <a:rPr lang="en-US" i="1" dirty="0">
                          <a:latin typeface="Cambria Math"/>
                        </a:rPr>
                        <m:t>=−</m:t>
                      </m:r>
                      <m:r>
                        <a:rPr lang="en-US" i="1" dirty="0">
                          <a:latin typeface="Cambria Math"/>
                          <a:ea typeface="Cambria Math"/>
                        </a:rPr>
                        <m:t>𝜌</m:t>
                      </m:r>
                      <m:r>
                        <a:rPr lang="en-US" i="1" dirty="0">
                          <a:latin typeface="Cambria Math"/>
                          <a:ea typeface="Cambria Math"/>
                        </a:rPr>
                        <m:t>𝑔</m:t>
                      </m:r>
                      <m:r>
                        <a:rPr lang="en-US" i="1" dirty="0">
                          <a:latin typeface="Cambria Math"/>
                          <a:ea typeface="Cambria Math"/>
                        </a:rPr>
                        <m:t>𝛻</m:t>
                      </m:r>
                      <m:d>
                        <m:dPr>
                          <m:ctrlPr>
                            <a:rPr lang="en-US" i="1" dirty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r>
                            <a:rPr lang="en-US" i="1" dirty="0">
                              <a:latin typeface="Cambria Math"/>
                              <a:ea typeface="Cambria Math"/>
                            </a:rPr>
                            <m:t>𝑏</m:t>
                          </m:r>
                          <m:r>
                            <a:rPr lang="en-US" i="1" dirty="0">
                              <a:latin typeface="Cambria Math"/>
                              <a:ea typeface="Cambria Math"/>
                            </a:rPr>
                            <m:t>+</m:t>
                          </m:r>
                          <m:sSup>
                            <m:sSupPr>
                              <m:ctrlPr>
                                <a:rPr lang="en-US" i="1" dirty="0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b="0" i="1" dirty="0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𝐻</m:t>
                              </m:r>
                            </m:e>
                            <m:sup>
                              <m:r>
                                <a:rPr lang="en-US" b="0" i="1" dirty="0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(</m:t>
                              </m:r>
                              <m:r>
                                <a:rPr lang="en-US" b="0" i="1" dirty="0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𝑛</m:t>
                              </m:r>
                              <m:r>
                                <a:rPr lang="en-US" b="0" i="1" dirty="0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+1)</m:t>
                              </m:r>
                            </m:sup>
                          </m:sSup>
                        </m:e>
                      </m:d>
                      <m:r>
                        <m:rPr>
                          <m:nor/>
                        </m:rPr>
                        <a:rPr lang="en-US" dirty="0">
                          <a:latin typeface="Cambria Math"/>
                          <a:ea typeface="Cambria Math"/>
                        </a:rPr>
                        <m:t> </m:t>
                      </m:r>
                      <m:r>
                        <m:rPr>
                          <m:nor/>
                        </m:rPr>
                        <a:rPr lang="en-US" dirty="0">
                          <a:latin typeface="Calibri" pitchFamily="34" charset="0"/>
                        </a:rPr>
                        <m:t>,    </m:t>
                      </m:r>
                      <m:r>
                        <m:rPr>
                          <m:nor/>
                        </m:rPr>
                        <a:rPr lang="en-US" dirty="0">
                          <a:latin typeface="Calibri" pitchFamily="34" charset="0"/>
                        </a:rPr>
                        <m:t>in</m:t>
                      </m:r>
                      <m:r>
                        <m:rPr>
                          <m:nor/>
                        </m:rPr>
                        <a:rPr lang="en-US" dirty="0">
                          <a:latin typeface="Calibri" pitchFamily="34" charset="0"/>
                        </a:rPr>
                        <m:t> </m:t>
                      </m:r>
                      <m:sSub>
                        <m:sSubPr>
                          <m:ctrlPr>
                            <a:rPr lang="en-US" i="1" dirty="0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i="1" dirty="0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sSup>
                            <m:sSupPr>
                              <m:ctrlPr>
                                <a:rPr lang="en-US" i="1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i="1">
                                  <a:solidFill>
                                    <a:srgbClr val="7030A0"/>
                                  </a:solidFill>
                                  <a:latin typeface="Cambria Math"/>
                                </a:rPr>
                                <m:t>𝐻</m:t>
                              </m:r>
                            </m:e>
                            <m:sup>
                              <m:r>
                                <a:rPr lang="en-US" i="1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</a:rPr>
                                <m:t>(</m:t>
                              </m:r>
                              <m:r>
                                <a:rPr lang="en-US" i="1">
                                  <a:solidFill>
                                    <a:srgbClr val="7030A0"/>
                                  </a:solidFill>
                                  <a:latin typeface="Cambria Math"/>
                                </a:rPr>
                                <m:t>𝑛</m:t>
                              </m:r>
                              <m:r>
                                <a:rPr lang="en-US" b="0" i="1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</a:rPr>
                                <m:t>+1</m:t>
                              </m:r>
                              <m:r>
                                <a:rPr lang="en-US" i="1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</a:rPr>
                                <m:t>)</m:t>
                              </m:r>
                            </m:sup>
                          </m:sSup>
                        </m:sub>
                      </m:sSub>
                    </m:oMath>
                  </m:oMathPara>
                </a14:m>
                <a:endParaRPr lang="en-US" baseline="-25000" dirty="0">
                  <a:latin typeface="Calibri" pitchFamily="34" charset="0"/>
                  <a:ea typeface="Cambria Math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i="1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sSup>
                            <m:sSupPr>
                              <m:ctrlP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𝐻</m:t>
                              </m:r>
                            </m:e>
                            <m:sup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(</m:t>
                              </m:r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𝑛</m:t>
                              </m:r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+1)</m:t>
                              </m:r>
                            </m:sup>
                          </m:sSup>
                          <m:r>
                            <a:rPr lang="en-US" i="1">
                              <a:latin typeface="Cambria Math"/>
                            </a:rPr>
                            <m:t>−</m:t>
                          </m:r>
                          <m:sSup>
                            <m:sSupPr>
                              <m:ctrlPr>
                                <a:rPr lang="en-US" i="1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i="1">
                                  <a:latin typeface="Cambria Math"/>
                                </a:rPr>
                                <m:t>𝐻</m:t>
                              </m:r>
                            </m:e>
                            <m:sup>
                              <m:r>
                                <a:rPr lang="en-US" i="1">
                                  <a:latin typeface="Cambria Math" panose="02040503050406030204" pitchFamily="18" charset="0"/>
                                </a:rPr>
                                <m:t>(</m:t>
                              </m:r>
                              <m:r>
                                <a:rPr lang="en-US" i="1">
                                  <a:latin typeface="Cambria Math"/>
                                </a:rPr>
                                <m:t>𝑛</m:t>
                              </m:r>
                              <m:r>
                                <a:rPr lang="en-US" i="1">
                                  <a:latin typeface="Cambria Math" panose="02040503050406030204" pitchFamily="18" charset="0"/>
                                </a:rPr>
                                <m:t>)</m:t>
                              </m:r>
                            </m:sup>
                          </m:sSup>
                        </m:num>
                        <m:den>
                          <m:r>
                            <m:rPr>
                              <m:sty m:val="p"/>
                            </m:rPr>
                            <a:rPr lang="el-GR" i="1">
                              <a:latin typeface="Cambria Math"/>
                              <a:ea typeface="Cambria Math"/>
                            </a:rPr>
                            <m:t>Δ</m:t>
                          </m:r>
                          <m:r>
                            <a:rPr lang="en-US" i="1">
                              <a:latin typeface="Cambria Math"/>
                            </a:rPr>
                            <m:t>𝑡</m:t>
                          </m:r>
                        </m:den>
                      </m:f>
                      <m:r>
                        <a:rPr lang="en-US" i="1">
                          <a:latin typeface="Cambria Math"/>
                        </a:rPr>
                        <m:t>=−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</m:t>
                      </m:r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sSup>
                            <m:sSupPr>
                              <m:ctrlPr>
                                <a:rPr lang="en-US" i="1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acc>
                                <m:accPr>
                                  <m:chr m:val="̅"/>
                                  <m:ctrlPr>
                                    <a:rPr lang="en-US" b="1" i="1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accPr>
                                <m:e>
                                  <m:r>
                                    <a:rPr lang="en-US" b="1" i="1">
                                      <a:solidFill>
                                        <a:srgbClr val="0070C0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𝒖</m:t>
                                  </m:r>
                                </m:e>
                              </m:acc>
                            </m:e>
                            <m:sup>
                              <m:r>
                                <a:rPr lang="en-US" i="1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(</m:t>
                              </m:r>
                              <m:r>
                                <a:rPr lang="en-US" i="1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𝑛</m:t>
                              </m:r>
                              <m:r>
                                <a:rPr lang="en-US" i="1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+1)</m:t>
                              </m:r>
                            </m:sup>
                          </m:sSup>
                          <m:sSup>
                            <m:sSupPr>
                              <m:ctrlP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𝐻</m:t>
                              </m:r>
                            </m:e>
                            <m:sup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(</m:t>
                              </m:r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𝑛</m:t>
                              </m:r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+1)</m:t>
                              </m:r>
                            </m:sup>
                          </m:sSup>
                        </m:e>
                      </m:d>
                      <m:r>
                        <a:rPr lang="en-US" i="1">
                          <a:latin typeface="Cambria Math"/>
                          <a:ea typeface="Cambria Math"/>
                        </a:rPr>
                        <m:t>+</m:t>
                      </m:r>
                      <m:acc>
                        <m:accPr>
                          <m:chr m:val="̇"/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i="1">
                              <a:latin typeface="Cambria Math"/>
                              <a:ea typeface="Cambria Math"/>
                            </a:rPr>
                            <m:t>𝑏</m:t>
                          </m:r>
                        </m:e>
                      </m:acc>
                    </m:oMath>
                  </m:oMathPara>
                </a14:m>
                <a:endParaRPr lang="en-US" baseline="-25000" dirty="0">
                  <a:latin typeface="Calibri" pitchFamily="34" charset="0"/>
                  <a:ea typeface="Cambria Math"/>
                </a:endParaRPr>
              </a:p>
              <a:p>
                <a:endParaRPr lang="en-US" sz="800" dirty="0">
                  <a:latin typeface="Calibri" pitchFamily="34" charset="0"/>
                  <a:ea typeface="Cambria Math"/>
                </a:endParaRPr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385350DC-77A9-4F42-A9B9-2D5E9D65CD7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47800" y="3510415"/>
                <a:ext cx="6096000" cy="1224502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Rectangle 3">
            <a:extLst>
              <a:ext uri="{FF2B5EF4-FFF2-40B4-BE49-F238E27FC236}">
                <a16:creationId xmlns:a16="http://schemas.microsoft.com/office/drawing/2014/main" id="{AE12A913-5538-43C6-AB17-CDBAD29AE176}"/>
              </a:ext>
            </a:extLst>
          </p:cNvPr>
          <p:cNvSpPr/>
          <p:nvPr/>
        </p:nvSpPr>
        <p:spPr>
          <a:xfrm>
            <a:off x="0" y="6015344"/>
            <a:ext cx="9296400" cy="369332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" name="Rectangle 5">
                <a:extLst>
                  <a:ext uri="{FF2B5EF4-FFF2-40B4-BE49-F238E27FC236}">
                    <a16:creationId xmlns:a16="http://schemas.microsoft.com/office/drawing/2014/main" id="{24E1E071-A47E-4C85-AEE3-82C698270AF7}"/>
                  </a:ext>
                </a:extLst>
              </p:cNvPr>
              <p:cNvSpPr/>
              <p:nvPr/>
            </p:nvSpPr>
            <p:spPr>
              <a:xfrm>
                <a:off x="699" y="5623775"/>
                <a:ext cx="4165884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Only velocity </a:t>
                </a:r>
                <a14:m>
                  <m:oMath xmlns:m="http://schemas.openxmlformats.org/officeDocument/2006/math">
                    <m:r>
                      <a:rPr lang="en-US" b="1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is passed back to MPAS.</a:t>
                </a:r>
                <a:endParaRPr lang="en-US" dirty="0"/>
              </a:p>
            </p:txBody>
          </p:sp>
        </mc:Choice>
        <mc:Fallback xmlns="">
          <p:sp>
            <p:nvSpPr>
              <p:cNvPr id="6" name="Rectangle 5">
                <a:extLst>
                  <a:ext uri="{FF2B5EF4-FFF2-40B4-BE49-F238E27FC236}">
                    <a16:creationId xmlns:a16="http://schemas.microsoft.com/office/drawing/2014/main" id="{24E1E071-A47E-4C85-AEE3-82C698270AF7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99" y="5623775"/>
                <a:ext cx="4165884" cy="369332"/>
              </a:xfrm>
              <a:prstGeom prst="rect">
                <a:avLst/>
              </a:prstGeom>
              <a:blipFill>
                <a:blip r:embed="rId10"/>
                <a:stretch>
                  <a:fillRect l="-878" t="-10000" r="-586" b="-266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DCC33F62-525C-4DC0-80D7-8E811E6DB14E}"/>
                  </a:ext>
                </a:extLst>
              </p:cNvPr>
              <p:cNvSpPr txBox="1"/>
              <p:nvPr/>
            </p:nvSpPr>
            <p:spPr>
              <a:xfrm>
                <a:off x="190499" y="4877646"/>
                <a:ext cx="8305800" cy="646331"/>
              </a:xfrm>
              <a:prstGeom prst="rect">
                <a:avLst/>
              </a:prstGeom>
              <a:solidFill>
                <a:srgbClr val="F5D699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Idea: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the velocity computed by the coupled system FO-thickness equation will be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more stable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than the one computed by FO Stokes only and will allow use of larger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>
                        <a:latin typeface="Cambria Math"/>
                        <a:ea typeface="Cambria Math"/>
                      </a:rPr>
                      <m:t>Δ</m:t>
                    </m:r>
                    <m:r>
                      <a:rPr lang="en-US" i="1">
                        <a:latin typeface="Cambria Math"/>
                      </a:rPr>
                      <m:t>𝑡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DCC33F62-525C-4DC0-80D7-8E811E6DB14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0499" y="4877646"/>
                <a:ext cx="8305800" cy="646331"/>
              </a:xfrm>
              <a:prstGeom prst="rect">
                <a:avLst/>
              </a:prstGeom>
              <a:blipFill>
                <a:blip r:embed="rId11"/>
                <a:stretch>
                  <a:fillRect l="-367" t="-4717" r="-880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8078468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76200"/>
            <a:ext cx="8686800" cy="619016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Semi-Implicit Coupling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D3C0C1EA-8890-4B28-838F-D65BFE246851}"/>
              </a:ext>
            </a:extLst>
          </p:cNvPr>
          <p:cNvSpPr txBox="1"/>
          <p:nvPr/>
        </p:nvSpPr>
        <p:spPr>
          <a:xfrm>
            <a:off x="381000" y="714470"/>
            <a:ext cx="3352800" cy="1877437"/>
          </a:xfrm>
          <a:prstGeom prst="rect">
            <a:avLst/>
          </a:prstGeom>
          <a:solidFill>
            <a:schemeClr val="bg2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MPAS </a:t>
            </a:r>
          </a:p>
          <a:p>
            <a:pPr algn="ctr"/>
            <a:endParaRPr lang="en-US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Unstructured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explicit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finite volume on Voronoi grids</a:t>
            </a: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Solves for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thickness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(upwind method) </a:t>
            </a: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8C0F124D-4EBF-4F41-AFAC-341A2C46FD4B}"/>
              </a:ext>
            </a:extLst>
          </p:cNvPr>
          <p:cNvSpPr txBox="1"/>
          <p:nvPr/>
        </p:nvSpPr>
        <p:spPr>
          <a:xfrm>
            <a:off x="4953000" y="685800"/>
            <a:ext cx="3505200" cy="1938992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endParaRPr lang="en-US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Unstructured finite element </a:t>
            </a: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Solves FO Stokes for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velocity-thickness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together</a:t>
            </a: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cxnSp>
        <p:nvCxnSpPr>
          <p:cNvPr id="5" name="Straight Arrow Connector 4">
            <a:extLst>
              <a:ext uri="{FF2B5EF4-FFF2-40B4-BE49-F238E27FC236}">
                <a16:creationId xmlns:a16="http://schemas.microsoft.com/office/drawing/2014/main" id="{D417678C-36B9-4D24-BD06-B16302613649}"/>
              </a:ext>
            </a:extLst>
          </p:cNvPr>
          <p:cNvCxnSpPr/>
          <p:nvPr/>
        </p:nvCxnSpPr>
        <p:spPr>
          <a:xfrm flipH="1">
            <a:off x="3733800" y="1933670"/>
            <a:ext cx="1219200" cy="0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id="{72C820E7-FEC6-4772-A37E-5881547FF033}"/>
              </a:ext>
            </a:extLst>
          </p:cNvPr>
          <p:cNvCxnSpPr/>
          <p:nvPr/>
        </p:nvCxnSpPr>
        <p:spPr>
          <a:xfrm>
            <a:off x="3733800" y="1171670"/>
            <a:ext cx="1219200" cy="0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84139CD4-26A5-4581-8162-67CF34786798}"/>
                  </a:ext>
                </a:extLst>
              </p:cNvPr>
              <p:cNvSpPr txBox="1"/>
              <p:nvPr/>
            </p:nvSpPr>
            <p:spPr>
              <a:xfrm>
                <a:off x="4210236" y="842656"/>
                <a:ext cx="239168" cy="276999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𝐻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84139CD4-26A5-4581-8162-67CF3478679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10236" y="842656"/>
                <a:ext cx="239168" cy="276999"/>
              </a:xfrm>
              <a:prstGeom prst="rect">
                <a:avLst/>
              </a:prstGeom>
              <a:blipFill>
                <a:blip r:embed="rId3"/>
                <a:stretch>
                  <a:fillRect l="-23077" r="-17949" b="-869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DDCCD29B-64B4-4E76-B38F-68A0D4036A2B}"/>
                  </a:ext>
                </a:extLst>
              </p:cNvPr>
              <p:cNvSpPr txBox="1"/>
              <p:nvPr/>
            </p:nvSpPr>
            <p:spPr>
              <a:xfrm>
                <a:off x="4236800" y="1615972"/>
                <a:ext cx="213199" cy="276999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1" i="1" smtClean="0">
                          <a:latin typeface="Cambria Math" panose="02040503050406030204" pitchFamily="18" charset="0"/>
                        </a:rPr>
                        <m:t>𝒖</m:t>
                      </m:r>
                    </m:oMath>
                  </m:oMathPara>
                </a14:m>
                <a:endParaRPr lang="en-US" b="1" dirty="0"/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DDCCD29B-64B4-4E76-B38F-68A0D4036A2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36800" y="1615972"/>
                <a:ext cx="213199" cy="276999"/>
              </a:xfrm>
              <a:prstGeom prst="rect">
                <a:avLst/>
              </a:prstGeom>
              <a:blipFill>
                <a:blip r:embed="rId4"/>
                <a:stretch>
                  <a:fillRect l="-14286" r="-1428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34" name="Picture 1" descr="image003">
            <a:extLst>
              <a:ext uri="{FF2B5EF4-FFF2-40B4-BE49-F238E27FC236}">
                <a16:creationId xmlns:a16="http://schemas.microsoft.com/office/drawing/2014/main" id="{C5F794B5-5952-49F9-90A7-A26BCF5F181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04467" y="842656"/>
            <a:ext cx="953980" cy="49800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5" name="Picture 34">
            <a:extLst>
              <a:ext uri="{FF2B5EF4-FFF2-40B4-BE49-F238E27FC236}">
                <a16:creationId xmlns:a16="http://schemas.microsoft.com/office/drawing/2014/main" id="{FBBC9E0D-DF3A-40F4-BBB8-53869BF78305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46201" y="800047"/>
            <a:ext cx="1222398" cy="451793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36" name="TextBox 35">
                <a:extLst>
                  <a:ext uri="{FF2B5EF4-FFF2-40B4-BE49-F238E27FC236}">
                    <a16:creationId xmlns:a16="http://schemas.microsoft.com/office/drawing/2014/main" id="{114EA99C-62C4-4F4D-B875-AB8154F97457}"/>
                  </a:ext>
                </a:extLst>
              </p:cNvPr>
              <p:cNvSpPr txBox="1"/>
              <p:nvPr/>
            </p:nvSpPr>
            <p:spPr>
              <a:xfrm>
                <a:off x="76200" y="2684541"/>
                <a:ext cx="8839200" cy="104644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MPAS computes thickness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uses it to define geometry, which is passed to ALI.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ALI computes coupled velocity-thickness </a:t>
                </a:r>
                <a14:m>
                  <m:oMath xmlns:m="http://schemas.openxmlformats.org/officeDocument/2006/math">
                    <m:r>
                      <a:rPr lang="en-US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 </m:t>
                    </m:r>
                    <m:r>
                      <a:rPr lang="en-US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  <m:r>
                      <a:rPr lang="en-US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pair:</a:t>
                </a:r>
              </a:p>
              <a:p>
                <a:pPr lvl="1"/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6" name="TextBox 35">
                <a:extLst>
                  <a:ext uri="{FF2B5EF4-FFF2-40B4-BE49-F238E27FC236}">
                    <a16:creationId xmlns:a16="http://schemas.microsoft.com/office/drawing/2014/main" id="{114EA99C-62C4-4F4D-B875-AB8154F9745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2684541"/>
                <a:ext cx="8839200" cy="1046440"/>
              </a:xfrm>
              <a:prstGeom prst="rect">
                <a:avLst/>
              </a:prstGeom>
              <a:blipFill>
                <a:blip r:embed="rId7"/>
                <a:stretch>
                  <a:fillRect l="-48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385350DC-77A9-4F42-A9B9-2D5E9D65CD76}"/>
                  </a:ext>
                </a:extLst>
              </p:cNvPr>
              <p:cNvSpPr txBox="1"/>
              <p:nvPr/>
            </p:nvSpPr>
            <p:spPr>
              <a:xfrm>
                <a:off x="1447800" y="3510415"/>
                <a:ext cx="6096000" cy="1224502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endParaRPr lang="en-US" sz="800" i="1" dirty="0">
                  <a:latin typeface="Cambria Math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/>
                        </a:rPr>
                        <m:t>−2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𝜇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sSup>
                            <m:sSupPr>
                              <m:ctrlPr>
                                <a:rPr lang="en-US" b="0" i="1" smtClean="0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b="1" i="1" smtClean="0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𝒖</m:t>
                              </m:r>
                            </m:e>
                            <m:sup>
                              <m:d>
                                <m:dPr>
                                  <m:ctrlPr>
                                    <a:rPr lang="en-US" b="0" i="1" smtClean="0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dPr>
                                <m:e>
                                  <m:r>
                                    <a:rPr lang="en-US" b="0" i="1" smtClean="0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𝑛</m:t>
                                  </m:r>
                                  <m:r>
                                    <a:rPr lang="en-US" b="0" i="1" smtClean="0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+1</m:t>
                                  </m:r>
                                </m:e>
                              </m:d>
                            </m:sup>
                          </m:sSup>
                        </m:e>
                      </m:d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</m:t>
                      </m:r>
                      <m:acc>
                        <m:accPr>
                          <m:chr m:val="̇"/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b="1" i="1">
                              <a:latin typeface="Cambria Math"/>
                              <a:ea typeface="Cambria Math"/>
                            </a:rPr>
                            <m:t>𝝐</m:t>
                          </m:r>
                        </m:e>
                      </m:acc>
                      <m:d>
                        <m:dPr>
                          <m:ctrlPr>
                            <a:rPr lang="en-US" b="1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sSup>
                            <m:sSupPr>
                              <m:ctrlPr>
                                <a:rPr lang="en-US" i="1" smtClean="0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b="1" i="1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𝒖</m:t>
                              </m:r>
                            </m:e>
                            <m:sup>
                              <m:d>
                                <m:dPr>
                                  <m:ctrlPr>
                                    <a:rPr lang="en-US" i="1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dPr>
                                <m:e>
                                  <m:r>
                                    <a:rPr lang="en-US" i="1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𝑛</m:t>
                                  </m:r>
                                  <m:r>
                                    <a:rPr lang="en-US" i="1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+1</m:t>
                                  </m:r>
                                </m:e>
                              </m:d>
                            </m:sup>
                          </m:sSup>
                        </m:e>
                      </m:d>
                      <m:r>
                        <a:rPr lang="en-US" i="1" dirty="0">
                          <a:latin typeface="Cambria Math"/>
                        </a:rPr>
                        <m:t>=−</m:t>
                      </m:r>
                      <m:r>
                        <a:rPr lang="en-US" i="1" dirty="0">
                          <a:latin typeface="Cambria Math"/>
                          <a:ea typeface="Cambria Math"/>
                        </a:rPr>
                        <m:t>𝜌</m:t>
                      </m:r>
                      <m:r>
                        <a:rPr lang="en-US" i="1" dirty="0">
                          <a:latin typeface="Cambria Math"/>
                          <a:ea typeface="Cambria Math"/>
                        </a:rPr>
                        <m:t>𝑔</m:t>
                      </m:r>
                      <m:r>
                        <a:rPr lang="en-US" i="1" dirty="0">
                          <a:latin typeface="Cambria Math"/>
                          <a:ea typeface="Cambria Math"/>
                        </a:rPr>
                        <m:t>𝛻</m:t>
                      </m:r>
                      <m:d>
                        <m:dPr>
                          <m:ctrlPr>
                            <a:rPr lang="en-US" i="1" dirty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r>
                            <a:rPr lang="en-US" i="1" dirty="0">
                              <a:latin typeface="Cambria Math"/>
                              <a:ea typeface="Cambria Math"/>
                            </a:rPr>
                            <m:t>𝑏</m:t>
                          </m:r>
                          <m:r>
                            <a:rPr lang="en-US" i="1" dirty="0">
                              <a:latin typeface="Cambria Math"/>
                              <a:ea typeface="Cambria Math"/>
                            </a:rPr>
                            <m:t>+</m:t>
                          </m:r>
                          <m:sSup>
                            <m:sSupPr>
                              <m:ctrlPr>
                                <a:rPr lang="en-US" i="1" dirty="0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b="0" i="1" dirty="0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𝐻</m:t>
                              </m:r>
                            </m:e>
                            <m:sup>
                              <m:r>
                                <a:rPr lang="en-US" b="0" i="1" dirty="0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(</m:t>
                              </m:r>
                              <m:r>
                                <a:rPr lang="en-US" b="0" i="1" dirty="0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𝑛</m:t>
                              </m:r>
                              <m:r>
                                <a:rPr lang="en-US" b="0" i="1" dirty="0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+1)</m:t>
                              </m:r>
                            </m:sup>
                          </m:sSup>
                        </m:e>
                      </m:d>
                      <m:r>
                        <m:rPr>
                          <m:nor/>
                        </m:rPr>
                        <a:rPr lang="en-US" dirty="0">
                          <a:latin typeface="Cambria Math"/>
                          <a:ea typeface="Cambria Math"/>
                        </a:rPr>
                        <m:t> </m:t>
                      </m:r>
                      <m:r>
                        <m:rPr>
                          <m:nor/>
                        </m:rPr>
                        <a:rPr lang="en-US" dirty="0">
                          <a:latin typeface="Calibri" pitchFamily="34" charset="0"/>
                        </a:rPr>
                        <m:t>,    </m:t>
                      </m:r>
                      <m:r>
                        <m:rPr>
                          <m:nor/>
                        </m:rPr>
                        <a:rPr lang="en-US" dirty="0">
                          <a:latin typeface="Calibri" pitchFamily="34" charset="0"/>
                        </a:rPr>
                        <m:t>in</m:t>
                      </m:r>
                      <m:r>
                        <m:rPr>
                          <m:nor/>
                        </m:rPr>
                        <a:rPr lang="en-US" dirty="0">
                          <a:latin typeface="Calibri" pitchFamily="34" charset="0"/>
                        </a:rPr>
                        <m:t> </m:t>
                      </m:r>
                      <m:sSub>
                        <m:sSubPr>
                          <m:ctrlPr>
                            <a:rPr lang="en-US" i="1" dirty="0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i="1" dirty="0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sSup>
                            <m:sSupPr>
                              <m:ctrlPr>
                                <a:rPr lang="en-US" i="1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i="1">
                                  <a:solidFill>
                                    <a:srgbClr val="7030A0"/>
                                  </a:solidFill>
                                  <a:latin typeface="Cambria Math"/>
                                </a:rPr>
                                <m:t>𝐻</m:t>
                              </m:r>
                            </m:e>
                            <m:sup>
                              <m:r>
                                <a:rPr lang="en-US" i="1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</a:rPr>
                                <m:t>(</m:t>
                              </m:r>
                              <m:r>
                                <a:rPr lang="en-US" i="1">
                                  <a:solidFill>
                                    <a:srgbClr val="7030A0"/>
                                  </a:solidFill>
                                  <a:latin typeface="Cambria Math"/>
                                </a:rPr>
                                <m:t>𝑛</m:t>
                              </m:r>
                              <m:r>
                                <a:rPr lang="en-US" b="0" i="1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</a:rPr>
                                <m:t>+1</m:t>
                              </m:r>
                              <m:r>
                                <a:rPr lang="en-US" i="1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</a:rPr>
                                <m:t>)</m:t>
                              </m:r>
                            </m:sup>
                          </m:sSup>
                        </m:sub>
                      </m:sSub>
                    </m:oMath>
                  </m:oMathPara>
                </a14:m>
                <a:endParaRPr lang="en-US" baseline="-25000" dirty="0">
                  <a:latin typeface="Calibri" pitchFamily="34" charset="0"/>
                  <a:ea typeface="Cambria Math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i="1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sSup>
                            <m:sSupPr>
                              <m:ctrlP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𝐻</m:t>
                              </m:r>
                            </m:e>
                            <m:sup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(</m:t>
                              </m:r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𝑛</m:t>
                              </m:r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+1)</m:t>
                              </m:r>
                            </m:sup>
                          </m:sSup>
                          <m:r>
                            <a:rPr lang="en-US" i="1">
                              <a:latin typeface="Cambria Math"/>
                            </a:rPr>
                            <m:t>−</m:t>
                          </m:r>
                          <m:sSup>
                            <m:sSupPr>
                              <m:ctrlPr>
                                <a:rPr lang="en-US" i="1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i="1">
                                  <a:latin typeface="Cambria Math"/>
                                </a:rPr>
                                <m:t>𝐻</m:t>
                              </m:r>
                            </m:e>
                            <m:sup>
                              <m:r>
                                <a:rPr lang="en-US" i="1">
                                  <a:latin typeface="Cambria Math" panose="02040503050406030204" pitchFamily="18" charset="0"/>
                                </a:rPr>
                                <m:t>(</m:t>
                              </m:r>
                              <m:r>
                                <a:rPr lang="en-US" i="1">
                                  <a:latin typeface="Cambria Math"/>
                                </a:rPr>
                                <m:t>𝑛</m:t>
                              </m:r>
                              <m:r>
                                <a:rPr lang="en-US" i="1">
                                  <a:latin typeface="Cambria Math" panose="02040503050406030204" pitchFamily="18" charset="0"/>
                                </a:rPr>
                                <m:t>)</m:t>
                              </m:r>
                            </m:sup>
                          </m:sSup>
                        </m:num>
                        <m:den>
                          <m:r>
                            <m:rPr>
                              <m:sty m:val="p"/>
                            </m:rPr>
                            <a:rPr lang="el-GR" i="1">
                              <a:latin typeface="Cambria Math"/>
                              <a:ea typeface="Cambria Math"/>
                            </a:rPr>
                            <m:t>Δ</m:t>
                          </m:r>
                          <m:r>
                            <a:rPr lang="en-US" i="1">
                              <a:latin typeface="Cambria Math"/>
                            </a:rPr>
                            <m:t>𝑡</m:t>
                          </m:r>
                        </m:den>
                      </m:f>
                      <m:r>
                        <a:rPr lang="en-US" i="1">
                          <a:latin typeface="Cambria Math"/>
                        </a:rPr>
                        <m:t>=−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</m:t>
                      </m:r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sSup>
                            <m:sSupPr>
                              <m:ctrlPr>
                                <a:rPr lang="en-US" i="1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acc>
                                <m:accPr>
                                  <m:chr m:val="̅"/>
                                  <m:ctrlPr>
                                    <a:rPr lang="en-US" b="1" i="1">
                                      <a:solidFill>
                                        <a:srgbClr val="0070C0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accPr>
                                <m:e>
                                  <m:r>
                                    <a:rPr lang="en-US" b="1" i="1">
                                      <a:solidFill>
                                        <a:srgbClr val="0070C0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𝒖</m:t>
                                  </m:r>
                                </m:e>
                              </m:acc>
                            </m:e>
                            <m:sup>
                              <m:r>
                                <a:rPr lang="en-US" i="1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(</m:t>
                              </m:r>
                              <m:r>
                                <a:rPr lang="en-US" i="1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𝑛</m:t>
                              </m:r>
                              <m:r>
                                <a:rPr lang="en-US" i="1">
                                  <a:solidFill>
                                    <a:srgbClr val="0070C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+1)</m:t>
                              </m:r>
                            </m:sup>
                          </m:sSup>
                          <m:sSup>
                            <m:sSupPr>
                              <m:ctrlP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𝐻</m:t>
                              </m:r>
                            </m:e>
                            <m:sup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(</m:t>
                              </m:r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𝑛</m:t>
                              </m:r>
                              <m:r>
                                <a:rPr lang="en-US" i="1" dirty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  <m:t>+1)</m:t>
                              </m:r>
                            </m:sup>
                          </m:sSup>
                        </m:e>
                      </m:d>
                      <m:r>
                        <a:rPr lang="en-US" i="1">
                          <a:latin typeface="Cambria Math"/>
                          <a:ea typeface="Cambria Math"/>
                        </a:rPr>
                        <m:t>+</m:t>
                      </m:r>
                      <m:acc>
                        <m:accPr>
                          <m:chr m:val="̇"/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i="1">
                              <a:latin typeface="Cambria Math"/>
                              <a:ea typeface="Cambria Math"/>
                            </a:rPr>
                            <m:t>𝑏</m:t>
                          </m:r>
                        </m:e>
                      </m:acc>
                    </m:oMath>
                  </m:oMathPara>
                </a14:m>
                <a:endParaRPr lang="en-US" baseline="-25000" dirty="0">
                  <a:latin typeface="Calibri" pitchFamily="34" charset="0"/>
                  <a:ea typeface="Cambria Math"/>
                </a:endParaRPr>
              </a:p>
              <a:p>
                <a:endParaRPr lang="en-US" sz="800" dirty="0">
                  <a:latin typeface="Calibri" pitchFamily="34" charset="0"/>
                  <a:ea typeface="Cambria Math"/>
                </a:endParaRPr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385350DC-77A9-4F42-A9B9-2D5E9D65CD7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47800" y="3510415"/>
                <a:ext cx="6096000" cy="1224502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Rectangle 3">
            <a:extLst>
              <a:ext uri="{FF2B5EF4-FFF2-40B4-BE49-F238E27FC236}">
                <a16:creationId xmlns:a16="http://schemas.microsoft.com/office/drawing/2014/main" id="{AE12A913-5538-43C6-AB17-CDBAD29AE176}"/>
              </a:ext>
            </a:extLst>
          </p:cNvPr>
          <p:cNvSpPr/>
          <p:nvPr/>
        </p:nvSpPr>
        <p:spPr>
          <a:xfrm>
            <a:off x="0" y="6015344"/>
            <a:ext cx="9296400" cy="646331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Downside: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more intrusive implementation; larger system; expense associated to geometry changing between iterations (use Newton to compute shape derivatives).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" name="Rectangle 5">
                <a:extLst>
                  <a:ext uri="{FF2B5EF4-FFF2-40B4-BE49-F238E27FC236}">
                    <a16:creationId xmlns:a16="http://schemas.microsoft.com/office/drawing/2014/main" id="{24E1E071-A47E-4C85-AEE3-82C698270AF7}"/>
                  </a:ext>
                </a:extLst>
              </p:cNvPr>
              <p:cNvSpPr/>
              <p:nvPr/>
            </p:nvSpPr>
            <p:spPr>
              <a:xfrm>
                <a:off x="699" y="5623775"/>
                <a:ext cx="4165884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Only velocity </a:t>
                </a:r>
                <a14:m>
                  <m:oMath xmlns:m="http://schemas.openxmlformats.org/officeDocument/2006/math">
                    <m:r>
                      <a:rPr lang="en-US" b="1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is passed back to MPAS.</a:t>
                </a:r>
                <a:endParaRPr lang="en-US" dirty="0"/>
              </a:p>
            </p:txBody>
          </p:sp>
        </mc:Choice>
        <mc:Fallback xmlns="">
          <p:sp>
            <p:nvSpPr>
              <p:cNvPr id="6" name="Rectangle 5">
                <a:extLst>
                  <a:ext uri="{FF2B5EF4-FFF2-40B4-BE49-F238E27FC236}">
                    <a16:creationId xmlns:a16="http://schemas.microsoft.com/office/drawing/2014/main" id="{24E1E071-A47E-4C85-AEE3-82C698270AF7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99" y="5623775"/>
                <a:ext cx="4165884" cy="369332"/>
              </a:xfrm>
              <a:prstGeom prst="rect">
                <a:avLst/>
              </a:prstGeom>
              <a:blipFill>
                <a:blip r:embed="rId10"/>
                <a:stretch>
                  <a:fillRect l="-878" t="-10000" r="-586" b="-266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DCC33F62-525C-4DC0-80D7-8E811E6DB14E}"/>
                  </a:ext>
                </a:extLst>
              </p:cNvPr>
              <p:cNvSpPr txBox="1"/>
              <p:nvPr/>
            </p:nvSpPr>
            <p:spPr>
              <a:xfrm>
                <a:off x="190499" y="4877646"/>
                <a:ext cx="8305800" cy="646331"/>
              </a:xfrm>
              <a:prstGeom prst="rect">
                <a:avLst/>
              </a:prstGeom>
              <a:solidFill>
                <a:srgbClr val="F5D699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Idea: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the velocity computed by the coupled system FO-thickness equation will be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more stable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than the one computed by FO Stokes only and will allow use of larger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>
                        <a:latin typeface="Cambria Math"/>
                        <a:ea typeface="Cambria Math"/>
                      </a:rPr>
                      <m:t>Δ</m:t>
                    </m:r>
                    <m:r>
                      <a:rPr lang="en-US" i="1">
                        <a:latin typeface="Cambria Math"/>
                      </a:rPr>
                      <m:t>𝑡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DCC33F62-525C-4DC0-80D7-8E811E6DB14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0499" y="4877646"/>
                <a:ext cx="8305800" cy="646331"/>
              </a:xfrm>
              <a:prstGeom prst="rect">
                <a:avLst/>
              </a:prstGeom>
              <a:blipFill>
                <a:blip r:embed="rId11"/>
                <a:stretch>
                  <a:fillRect l="-367" t="-4717" r="-880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41872250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152400" y="-194734"/>
            <a:ext cx="8077200" cy="13377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Semi-Implicit Approach: Dome Test Case</a:t>
            </a:r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" y="1008724"/>
            <a:ext cx="6019800" cy="507304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3810000" y="1474391"/>
            <a:ext cx="2362200" cy="147732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Top left: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reference solution computed using sequential approach and time step of 5 months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6705600" y="2464991"/>
            <a:ext cx="2209800" cy="1477328"/>
          </a:xfrm>
          <a:prstGeom prst="rect">
            <a:avLst/>
          </a:prstGeom>
          <a:solidFill>
            <a:srgbClr val="CCECF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Semi-implicit approach allows the use of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much larger time-steps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than sequential approach!</a:t>
            </a:r>
          </a:p>
        </p:txBody>
      </p:sp>
      <p:pic>
        <p:nvPicPr>
          <p:cNvPr id="6" name="Picture 5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43867" y="3531791"/>
            <a:ext cx="2501475" cy="25642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6686458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152400" y="-152400"/>
            <a:ext cx="7239000" cy="1295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Semi-Implicit Approach: Antarctica</a:t>
            </a:r>
          </a:p>
        </p:txBody>
      </p:sp>
      <p:pic>
        <p:nvPicPr>
          <p:cNvPr id="3077" name="Picture 5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81600" y="685800"/>
            <a:ext cx="3962400" cy="446280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76200" y="962271"/>
                <a:ext cx="5181600" cy="403187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Variable-resolution Antarctica grid with maximum resolution of 3km.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Compared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semi-implicit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adaptive </a:t>
                </a:r>
                <a14:m>
                  <m:oMath xmlns:m="http://schemas.openxmlformats.org/officeDocument/2006/math">
                    <m:r>
                      <a:rPr lang="en-US" i="1" dirty="0">
                        <a:latin typeface="Cambria Math"/>
                        <a:ea typeface="Cambria Math"/>
                      </a:rPr>
                      <m:t>∆</m:t>
                    </m:r>
                    <m:r>
                      <a:rPr lang="en-US" i="1" dirty="0">
                        <a:latin typeface="Cambria Math"/>
                        <a:ea typeface="Cambria Math"/>
                      </a:rPr>
                      <m:t>𝑡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based on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advective CFL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condition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vs.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explicit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scheme based on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diffusive CFL condition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Sequential approach: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  <a:ea typeface="Cambria Math"/>
                      </a:rPr>
                      <m:t>∆</m:t>
                    </m:r>
                    <m:r>
                      <a:rPr lang="en-US" b="0" i="1" dirty="0" smtClean="0">
                        <a:latin typeface="Cambria Math"/>
                        <a:ea typeface="Cambria Math"/>
                      </a:rPr>
                      <m:t>𝑡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= </m:t>
                    </m:r>
                    <m:r>
                      <a:rPr lang="en-US" i="1" dirty="0" smtClean="0">
                        <a:latin typeface="Cambria Math"/>
                      </a:rPr>
                      <m:t>𝑂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(days)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Semi-Implicit approach: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i="1" dirty="0">
                        <a:latin typeface="Cambria Math"/>
                        <a:ea typeface="Cambria Math"/>
                      </a:rPr>
                      <m:t>∆</m:t>
                    </m:r>
                    <m:r>
                      <a:rPr lang="en-US" i="1" dirty="0">
                        <a:latin typeface="Cambria Math"/>
                        <a:ea typeface="Cambria Math"/>
                      </a:rPr>
                      <m:t>𝑡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= </m:t>
                    </m:r>
                    <m:r>
                      <a:rPr lang="en-US" i="1" dirty="0" smtClean="0">
                        <a:latin typeface="Cambria Math"/>
                      </a:rPr>
                      <m:t>𝑂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(months)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Cost of iteration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is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larger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for semi-implicit scheme because of increased dimension of nonlinear system (more expensive assembly and solve).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Nonetheless, with semi-implicit scheme, we obtained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speedup of 4.5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/>
                        <a:ea typeface="Cambria Math"/>
                      </a:rPr>
                      <m:t>×</m:t>
                    </m:r>
                  </m:oMath>
                </a14:m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(~2 year run).</a:t>
                </a: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962271"/>
                <a:ext cx="5181600" cy="4031873"/>
              </a:xfrm>
              <a:prstGeom prst="rect">
                <a:avLst/>
              </a:prstGeom>
              <a:blipFill>
                <a:blip r:embed="rId4"/>
                <a:stretch>
                  <a:fillRect l="-824" t="-908" r="-706" b="-151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TextBox 2">
            <a:extLst>
              <a:ext uri="{FF2B5EF4-FFF2-40B4-BE49-F238E27FC236}">
                <a16:creationId xmlns:a16="http://schemas.microsoft.com/office/drawing/2014/main" id="{E08956BC-A019-4B3A-944E-8F52DCDA9EE3}"/>
              </a:ext>
            </a:extLst>
          </p:cNvPr>
          <p:cNvSpPr txBox="1"/>
          <p:nvPr/>
        </p:nvSpPr>
        <p:spPr>
          <a:xfrm>
            <a:off x="156927" y="5029200"/>
            <a:ext cx="89154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Basal friction: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obtained with inversion.</a:t>
            </a:r>
          </a:p>
          <a:p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Geometry: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Bedmap2 (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Fretwell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et al.,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Cryosphere, 2013), managed by D. Martin and X. Asay-Davis.</a:t>
            </a:r>
          </a:p>
          <a:p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Temperature: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Cornford, Martin 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et al,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2014;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Pattyn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et al., 2010.</a:t>
            </a:r>
          </a:p>
          <a:p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Mesh: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unstructured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Delaynay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mesh refined based on surface velocity (MPAS planar Voronoi grid generator by M.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Duda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NCAR).</a:t>
            </a:r>
          </a:p>
        </p:txBody>
      </p:sp>
    </p:spTree>
    <p:extLst>
      <p:ext uri="{BB962C8B-B14F-4D97-AF65-F5344CB8AC3E}">
        <p14:creationId xmlns:p14="http://schemas.microsoft.com/office/powerpoint/2010/main" val="36252793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105623" y="33355"/>
            <a:ext cx="8962177" cy="1246678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Towards Fully Implicit FO Stokes-Thickness Coupling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-25400" y="1233492"/>
            <a:ext cx="8610600" cy="243143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We are looking at the following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fully implicit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formulations: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Wingdings" panose="05000000000000000000" pitchFamily="2" charset="2"/>
              <a:buChar char="Ø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Level set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formulation coupled with the thickness evolution equation is used to track the front position*: no need to modify mesh, can handle changes in topography.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Thickness equation as an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obstacle problem/variational inequality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**: no need to track boundary, amenable to implicit integration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38A578F6-ED7F-4505-B373-2301D74E5D5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49853" y="3409794"/>
            <a:ext cx="2326173" cy="198039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0" name="Rectangle 9">
                <a:extLst>
                  <a:ext uri="{FF2B5EF4-FFF2-40B4-BE49-F238E27FC236}">
                    <a16:creationId xmlns:a16="http://schemas.microsoft.com/office/drawing/2014/main" id="{86EFD5E4-0612-4997-BA08-0FA04A27DC9B}"/>
                  </a:ext>
                </a:extLst>
              </p:cNvPr>
              <p:cNvSpPr/>
              <p:nvPr/>
            </p:nvSpPr>
            <p:spPr>
              <a:xfrm>
                <a:off x="308931" y="3786686"/>
                <a:ext cx="3052439" cy="499560"/>
              </a:xfrm>
              <a:prstGeom prst="rect">
                <a:avLst/>
              </a:prstGeom>
              <a:ln>
                <a:solidFill>
                  <a:schemeClr val="tx1"/>
                </a:solidFill>
              </a:ln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f>
                      <m:f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i="1">
                            <a:latin typeface="Cambria Math"/>
                          </a:rPr>
                          <m:t>𝜕</m:t>
                        </m:r>
                        <m:r>
                          <a:rPr lang="en-US" i="1" smtClean="0">
                            <a:solidFill>
                              <a:srgbClr val="7030A0"/>
                            </a:solidFill>
                            <a:latin typeface="Cambria Math"/>
                          </a:rPr>
                          <m:t>𝐻</m:t>
                        </m:r>
                      </m:num>
                      <m:den>
                        <m:r>
                          <a:rPr lang="en-US" i="1">
                            <a:latin typeface="Cambria Math"/>
                          </a:rPr>
                          <m:t>𝜕</m:t>
                        </m:r>
                        <m:r>
                          <a:rPr lang="en-US" i="1">
                            <a:latin typeface="Cambria Math"/>
                          </a:rPr>
                          <m:t>𝑡</m:t>
                        </m:r>
                      </m:den>
                    </m:f>
                    <m:r>
                      <a:rPr lang="en-US" i="1">
                        <a:latin typeface="Cambria Math"/>
                      </a:rPr>
                      <m:t>=−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𝛻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∙</m:t>
                    </m:r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acc>
                          <m:accPr>
                            <m:chr m:val="̅"/>
                            <m:ctrlPr>
                              <a:rPr lang="en-US" i="1" smtClean="0">
                                <a:solidFill>
                                  <a:srgbClr val="0070C0"/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solidFill>
                                  <a:srgbClr val="0070C0"/>
                                </a:solidFill>
                                <a:latin typeface="Cambria Math"/>
                                <a:ea typeface="Cambria Math"/>
                              </a:rPr>
                              <m:t>𝒖</m:t>
                            </m:r>
                          </m:e>
                        </m:acc>
                        <m:r>
                          <a:rPr lang="en-US" i="1" smtClean="0">
                            <a:solidFill>
                              <a:srgbClr val="7030A0"/>
                            </a:solidFill>
                            <a:latin typeface="Cambria Math"/>
                            <a:ea typeface="Cambria Math"/>
                          </a:rPr>
                          <m:t>𝐻</m:t>
                        </m:r>
                      </m:e>
                    </m:d>
                    <m:r>
                      <a:rPr lang="en-US" i="1">
                        <a:latin typeface="Cambria Math"/>
                        <a:ea typeface="Cambria Math"/>
                      </a:rPr>
                      <m:t>+</m:t>
                    </m:r>
                    <m:acc>
                      <m:accPr>
                        <m:chr m:val="̇"/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i="1">
                            <a:latin typeface="Cambria Math"/>
                            <a:ea typeface="Cambria Math"/>
                          </a:rPr>
                          <m:t>𝑏</m:t>
                        </m:r>
                      </m:e>
                    </m:acc>
                    <m:r>
                      <a:rPr lang="en-US" b="0" i="1" smtClean="0">
                        <a:latin typeface="Cambria Math" panose="02040503050406030204" pitchFamily="18" charset="0"/>
                        <a:ea typeface="Cambria Math"/>
                      </a:rPr>
                      <m:t>,      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</a:t>
                </a:r>
                <a:r>
                  <a:rPr lang="en-US" dirty="0"/>
                  <a:t>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l-GR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Σ</m:t>
                        </m:r>
                      </m:e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</m:oMath>
                </a14:m>
                <a:endParaRPr lang="en-US" dirty="0">
                  <a:ea typeface="Cambria Math" panose="02040503050406030204" pitchFamily="18" charset="0"/>
                </a:endParaRPr>
              </a:p>
            </p:txBody>
          </p:sp>
        </mc:Choice>
        <mc:Fallback xmlns="">
          <p:sp>
            <p:nvSpPr>
              <p:cNvPr id="10" name="Rectangle 9">
                <a:extLst>
                  <a:ext uri="{FF2B5EF4-FFF2-40B4-BE49-F238E27FC236}">
                    <a16:creationId xmlns:a16="http://schemas.microsoft.com/office/drawing/2014/main" id="{86EFD5E4-0612-4997-BA08-0FA04A27DC9B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8931" y="3786686"/>
                <a:ext cx="3052439" cy="499560"/>
              </a:xfrm>
              <a:prstGeom prst="rect">
                <a:avLst/>
              </a:prstGeom>
              <a:blipFill>
                <a:blip r:embed="rId4"/>
                <a:stretch>
                  <a:fillRect b="-5952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Rectangle 10">
                <a:extLst>
                  <a:ext uri="{FF2B5EF4-FFF2-40B4-BE49-F238E27FC236}">
                    <a16:creationId xmlns:a16="http://schemas.microsoft.com/office/drawing/2014/main" id="{BBE4BC3C-00D1-4755-AD4E-F667545B680D}"/>
                  </a:ext>
                </a:extLst>
              </p:cNvPr>
              <p:cNvSpPr/>
              <p:nvPr/>
            </p:nvSpPr>
            <p:spPr>
              <a:xfrm>
                <a:off x="-2209800" y="5505721"/>
                <a:ext cx="8442960" cy="818879"/>
              </a:xfrm>
              <a:prstGeom prst="rect">
                <a:avLst/>
              </a:prstGeom>
              <a:ln>
                <a:noFill/>
              </a:ln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nary>
                        <m:naryPr>
                          <m:limLoc m:val="undOvr"/>
                          <m:subHide m:val="on"/>
                          <m:supHide m:val="on"/>
                          <m:ctrlPr>
                            <a:rPr lang="en-US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naryPr>
                        <m:sub/>
                        <m:sup/>
                        <m:e>
                          <m:f>
                            <m:fPr>
                              <m:ctrlPr>
                                <a:rPr lang="en-US" i="1"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i="1">
                                  <a:latin typeface="Cambria Math"/>
                                </a:rPr>
                                <m:t>𝜕</m:t>
                              </m:r>
                              <m:r>
                                <a:rPr lang="en-US" i="1" smtClean="0">
                                  <a:solidFill>
                                    <a:srgbClr val="7030A0"/>
                                  </a:solidFill>
                                  <a:latin typeface="Cambria Math"/>
                                </a:rPr>
                                <m:t>𝐻</m:t>
                              </m:r>
                            </m:num>
                            <m:den>
                              <m:r>
                                <a:rPr lang="en-US" i="1">
                                  <a:latin typeface="Cambria Math"/>
                                </a:rPr>
                                <m:t>𝜕</m:t>
                              </m:r>
                              <m:r>
                                <a:rPr lang="en-US" i="1">
                                  <a:latin typeface="Cambria Math"/>
                                </a:rPr>
                                <m:t>𝑡</m:t>
                              </m:r>
                            </m:den>
                          </m:f>
                          <m:d>
                            <m:dPr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  <m:t>𝑣</m:t>
                              </m:r>
                              <m: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  <m:t>−</m:t>
                              </m:r>
                              <m:r>
                                <a:rPr lang="en-US" b="0" i="1" smtClean="0">
                                  <a:solidFill>
                                    <a:srgbClr val="7030A0"/>
                                  </a:solidFill>
                                  <a:latin typeface="Cambria Math" panose="02040503050406030204" pitchFamily="18" charset="0"/>
                                </a:rPr>
                                <m:t>𝐻</m:t>
                              </m:r>
                            </m:e>
                          </m:d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≥</m:t>
                          </m:r>
                          <m:nary>
                            <m:naryPr>
                              <m:limLoc m:val="undOvr"/>
                              <m:subHide m:val="on"/>
                              <m:supHide m:val="on"/>
                              <m:ctrlP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naryPr>
                            <m:sub/>
                            <m:sup/>
                            <m:e>
                              <m:d>
                                <m:dPr>
                                  <m:ctrlPr>
                                    <a:rPr lang="en-US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acc>
                                    <m:accPr>
                                      <m:chr m:val="̅"/>
                                      <m:ctrlPr>
                                        <a:rPr lang="en-US" b="1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b="1" i="1">
                                          <a:solidFill>
                                            <a:srgbClr val="0070C0"/>
                                          </a:solidFill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𝒖</m:t>
                                      </m:r>
                                    </m:e>
                                  </m:acc>
                                  <m:r>
                                    <m:rPr>
                                      <m:brk/>
                                    </m:rPr>
                                    <a:rPr lang="en-US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𝐻</m:t>
                                  </m:r>
                                </m:e>
                              </m:d>
                              <m:r>
                                <m:rPr>
                                  <m:brk/>
                                </m:rP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∙</m:t>
                              </m:r>
                              <m: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𝛻</m:t>
                              </m:r>
                              <m:d>
                                <m:dPr>
                                  <m:ctrlPr>
                                    <a:rPr lang="en-US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m:rPr>
                                      <m:brk/>
                                    </m:rPr>
                                    <a:rPr lang="en-US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𝑣</m:t>
                                  </m:r>
                                  <m:r>
                                    <a:rPr lang="en-US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−</m:t>
                                  </m:r>
                                  <m:r>
                                    <a:rPr lang="en-US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𝐻</m:t>
                                  </m:r>
                                </m:e>
                              </m:d>
                              <m:r>
                                <m:rPr>
                                  <m:brk/>
                                </m:rP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 </m:t>
                              </m:r>
                              <m: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 </m:t>
                              </m:r>
                            </m:e>
                          </m:nary>
                        </m:e>
                      </m:nary>
                    </m:oMath>
                  </m:oMathPara>
                </a14:m>
                <a:endParaRPr lang="en-US" dirty="0">
                  <a:ea typeface="Cambria Math" panose="02040503050406030204" pitchFamily="18" charset="0"/>
                </a:endParaRPr>
              </a:p>
            </p:txBody>
          </p:sp>
        </mc:Choice>
        <mc:Fallback xmlns="">
          <p:sp>
            <p:nvSpPr>
              <p:cNvPr id="11" name="Rectangle 10">
                <a:extLst>
                  <a:ext uri="{FF2B5EF4-FFF2-40B4-BE49-F238E27FC236}">
                    <a16:creationId xmlns:a16="http://schemas.microsoft.com/office/drawing/2014/main" id="{BBE4BC3C-00D1-4755-AD4E-F667545B680D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-2209800" y="5505721"/>
                <a:ext cx="8442960" cy="818879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9" name="Rectangle 8">
                <a:extLst>
                  <a:ext uri="{FF2B5EF4-FFF2-40B4-BE49-F238E27FC236}">
                    <a16:creationId xmlns:a16="http://schemas.microsoft.com/office/drawing/2014/main" id="{144CADA2-954B-4AD2-BE34-A932221ED5E6}"/>
                  </a:ext>
                </a:extLst>
              </p:cNvPr>
              <p:cNvSpPr/>
              <p:nvPr/>
            </p:nvSpPr>
            <p:spPr>
              <a:xfrm>
                <a:off x="5116225" y="5670544"/>
                <a:ext cx="2205091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m:rPr>
                          <m:brk/>
                        </m:rP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𝐻</m:t>
                      </m:r>
                      <m:r>
                        <a:rPr lang="el-GR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≥</m:t>
                      </m:r>
                      <m:r>
                        <m:rPr>
                          <m:brk/>
                        </m:rP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0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,∀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𝑣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≥</m:t>
                      </m:r>
                      <m:r>
                        <m:rPr>
                          <m:brk/>
                        </m:rP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0</m:t>
                      </m:r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,</m:t>
                      </m:r>
                      <m:r>
                        <a:rPr lang="en-US" b="0" i="0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 </m:t>
                      </m:r>
                      <m:r>
                        <m:rPr>
                          <m:sty m:val="p"/>
                        </m:rPr>
                        <a:rPr lang="en-US" i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in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  </m:t>
                      </m:r>
                      <m:r>
                        <m:rPr>
                          <m:sty m:val="p"/>
                        </m:rPr>
                        <a:rPr lang="el-GR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Σ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9" name="Rectangle 8">
                <a:extLst>
                  <a:ext uri="{FF2B5EF4-FFF2-40B4-BE49-F238E27FC236}">
                    <a16:creationId xmlns:a16="http://schemas.microsoft.com/office/drawing/2014/main" id="{144CADA2-954B-4AD2-BE34-A932221ED5E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116225" y="5670544"/>
                <a:ext cx="2205091" cy="369332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2" name="Rectangle 11">
            <a:extLst>
              <a:ext uri="{FF2B5EF4-FFF2-40B4-BE49-F238E27FC236}">
                <a16:creationId xmlns:a16="http://schemas.microsoft.com/office/drawing/2014/main" id="{6106CC05-719F-4F36-9CC9-3D654A6409F5}"/>
              </a:ext>
            </a:extLst>
          </p:cNvPr>
          <p:cNvSpPr/>
          <p:nvPr/>
        </p:nvSpPr>
        <p:spPr>
          <a:xfrm>
            <a:off x="76200" y="6520935"/>
            <a:ext cx="3770391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*Bondzio </a:t>
            </a:r>
            <a:r>
              <a:rPr lang="en-US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 al. </a:t>
            </a:r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2016.  **</a:t>
            </a:r>
            <a:r>
              <a:rPr lang="en-US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Bueler</a:t>
            </a:r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2016.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2C371EB5-1B55-47BF-A95F-0A60E5C895DC}"/>
              </a:ext>
            </a:extLst>
          </p:cNvPr>
          <p:cNvSpPr/>
          <p:nvPr/>
        </p:nvSpPr>
        <p:spPr>
          <a:xfrm>
            <a:off x="152400" y="5486384"/>
            <a:ext cx="7086600" cy="735287"/>
          </a:xfrm>
          <a:prstGeom prst="rect">
            <a:avLst/>
          </a:prstGeom>
          <a:noFill/>
          <a:ln w="31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Arrow: Down 13">
            <a:extLst>
              <a:ext uri="{FF2B5EF4-FFF2-40B4-BE49-F238E27FC236}">
                <a16:creationId xmlns:a16="http://schemas.microsoft.com/office/drawing/2014/main" id="{0D1D12E9-5483-4E6A-923D-A105E44D198A}"/>
              </a:ext>
            </a:extLst>
          </p:cNvPr>
          <p:cNvSpPr/>
          <p:nvPr/>
        </p:nvSpPr>
        <p:spPr>
          <a:xfrm>
            <a:off x="1664031" y="4511935"/>
            <a:ext cx="152400" cy="706259"/>
          </a:xfrm>
          <a:prstGeom prst="downArrow">
            <a:avLst/>
          </a:prstGeom>
          <a:noFill/>
          <a:ln w="31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8" name="Rectangle 17">
                <a:extLst>
                  <a:ext uri="{FF2B5EF4-FFF2-40B4-BE49-F238E27FC236}">
                    <a16:creationId xmlns:a16="http://schemas.microsoft.com/office/drawing/2014/main" id="{EBCEB2FE-6B99-433E-B8DF-4548ADFE81B7}"/>
                  </a:ext>
                </a:extLst>
              </p:cNvPr>
              <p:cNvSpPr/>
              <p:nvPr/>
            </p:nvSpPr>
            <p:spPr>
              <a:xfrm>
                <a:off x="3573780" y="5498189"/>
                <a:ext cx="1643847" cy="818879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m:rPr>
                          <m:brk/>
                        </m:rP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nary>
                        <m:naryPr>
                          <m:limLoc m:val="undOvr"/>
                          <m:subHide m:val="on"/>
                          <m:supHide m:val="on"/>
                          <m:ctrlP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naryPr>
                        <m:sub/>
                        <m:sup/>
                        <m:e>
                          <m:r>
                            <m:rPr>
                              <m:brk/>
                            </m:rP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𝜃</m:t>
                          </m:r>
                          <m:d>
                            <m:dPr>
                              <m:ctrlP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dPr>
                            <m:e>
                              <m: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𝑣</m:t>
                              </m:r>
                              <m: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−</m:t>
                              </m:r>
                              <m: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𝐻</m:t>
                              </m:r>
                            </m:e>
                          </m:d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,</m:t>
                          </m:r>
                        </m:e>
                      </m:nary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8" name="Rectangle 17">
                <a:extLst>
                  <a:ext uri="{FF2B5EF4-FFF2-40B4-BE49-F238E27FC236}">
                    <a16:creationId xmlns:a16="http://schemas.microsoft.com/office/drawing/2014/main" id="{EBCEB2FE-6B99-433E-B8DF-4548ADFE81B7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573780" y="5498189"/>
                <a:ext cx="1643847" cy="818879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4" name="Picture 3">
            <a:extLst>
              <a:ext uri="{FF2B5EF4-FFF2-40B4-BE49-F238E27FC236}">
                <a16:creationId xmlns:a16="http://schemas.microsoft.com/office/drawing/2014/main" id="{61D89EB3-43AE-4A6C-B275-DF2BB42E164A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06902" y="3561994"/>
            <a:ext cx="2205091" cy="17054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264541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Rectangle 27">
            <a:extLst>
              <a:ext uri="{FF2B5EF4-FFF2-40B4-BE49-F238E27FC236}">
                <a16:creationId xmlns:a16="http://schemas.microsoft.com/office/drawing/2014/main" id="{13900565-270B-41FE-9D51-438A06B815E3}"/>
              </a:ext>
            </a:extLst>
          </p:cNvPr>
          <p:cNvSpPr/>
          <p:nvPr/>
        </p:nvSpPr>
        <p:spPr>
          <a:xfrm>
            <a:off x="4744720" y="3810001"/>
            <a:ext cx="4363720" cy="3027478"/>
          </a:xfrm>
          <a:prstGeom prst="rect">
            <a:avLst/>
          </a:prstGeom>
          <a:solidFill>
            <a:schemeClr val="bg1"/>
          </a:solidFill>
          <a:ln w="190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76200"/>
            <a:ext cx="8229600" cy="6858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FO Stokes-Temperature Coupling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A5572811-846B-4A3F-9DE5-70F2A0236659}"/>
              </a:ext>
            </a:extLst>
          </p:cNvPr>
          <p:cNvSpPr txBox="1"/>
          <p:nvPr/>
        </p:nvSpPr>
        <p:spPr>
          <a:xfrm>
            <a:off x="40640" y="670170"/>
            <a:ext cx="8915400" cy="166199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MALI default coupling between FO Stokes and temperature is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sequential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We are working towards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fully-coupled flow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+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temperature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model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Enables computation of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self-consistent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ice sheet initial state (with ice temperature).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Current implementation in Albany Land-Ice: steady-state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enthalpy equation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coupled monolithically with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FO Stokes equations</a:t>
            </a: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E03EDFD1-CEF3-4EEC-B696-4FE740C937D5}"/>
                  </a:ext>
                </a:extLst>
              </p:cNvPr>
              <p:cNvSpPr txBox="1"/>
              <p:nvPr/>
            </p:nvSpPr>
            <p:spPr>
              <a:xfrm>
                <a:off x="1216660" y="2348140"/>
                <a:ext cx="4419600" cy="369332"/>
              </a:xfrm>
              <a:prstGeom prst="rect">
                <a:avLst/>
              </a:prstGeom>
              <a:solidFill>
                <a:schemeClr val="accent4">
                  <a:lumMod val="20000"/>
                  <a:lumOff val="8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Enthalpy equation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 </a:t>
                </a:r>
                <a:r>
                  <a:rPr lang="en-US" b="1" dirty="0"/>
                  <a:t> </a:t>
                </a:r>
                <a14:m>
                  <m:oMath xmlns:m="http://schemas.openxmlformats.org/officeDocument/2006/math">
                    <m:r>
                      <a:rPr lang="en-US" b="1" i="0" smtClean="0">
                        <a:latin typeface="Cambria Math" panose="02040503050406030204" pitchFamily="18" charset="0"/>
                      </a:rPr>
                      <m:t>   </m:t>
                    </m:r>
                    <m:r>
                      <a:rPr lang="en-US" b="1" i="1" smtClean="0">
                        <a:latin typeface="Cambria Math" panose="02040503050406030204" pitchFamily="18" charset="0"/>
                      </a:rPr>
                      <m:t>𝒖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∙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𝛻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h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𝛻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∙</m:t>
                    </m:r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𝒒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 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𝜏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:</m:t>
                    </m:r>
                    <m:acc>
                      <m:accPr>
                        <m:chr m:val="̇"/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𝝐</m:t>
                        </m:r>
                      </m:e>
                    </m:acc>
                  </m:oMath>
                </a14:m>
                <a:endParaRPr lang="en-US" dirty="0"/>
              </a:p>
            </p:txBody>
          </p:sp>
        </mc:Choice>
        <mc:Fallback xmlns="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E03EDFD1-CEF3-4EEC-B696-4FE740C937D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16660" y="2348140"/>
                <a:ext cx="4419600" cy="369332"/>
              </a:xfrm>
              <a:prstGeom prst="rect">
                <a:avLst/>
              </a:prstGeom>
              <a:blipFill>
                <a:blip r:embed="rId3"/>
                <a:stretch>
                  <a:fillRect l="-1241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4A87D4BC-C49B-4840-894D-02E57332BBEA}"/>
                  </a:ext>
                </a:extLst>
              </p:cNvPr>
              <p:cNvSpPr txBox="1"/>
              <p:nvPr/>
            </p:nvSpPr>
            <p:spPr>
              <a:xfrm>
                <a:off x="6646859" y="2050772"/>
                <a:ext cx="1735141" cy="738664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sz="1400" b="0" i="1" smtClean="0">
                        <a:latin typeface="Cambria Math" panose="02040503050406030204" pitchFamily="18" charset="0"/>
                      </a:rPr>
                      <m:t>h</m:t>
                    </m:r>
                    <m:r>
                      <a:rPr lang="en-US" sz="1400" b="0" i="1" smtClean="0">
                        <a:latin typeface="Cambria Math" panose="02040503050406030204" pitchFamily="18" charset="0"/>
                      </a:rPr>
                      <m:t>= </m:t>
                    </m:r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enthalpy</a:t>
                </a:r>
              </a:p>
              <a:p>
                <a14:m>
                  <m:oMath xmlns:m="http://schemas.openxmlformats.org/officeDocument/2006/math">
                    <m:r>
                      <a:rPr lang="en-US" sz="14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𝜏</m:t>
                    </m:r>
                    <m:r>
                      <a:rPr lang="en-US" sz="14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</m:t>
                    </m:r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dissipation heat</a:t>
                </a:r>
              </a:p>
              <a:p>
                <a14:m>
                  <m:oMath xmlns:m="http://schemas.openxmlformats.org/officeDocument/2006/math">
                    <m:r>
                      <a:rPr lang="en-US" sz="1400" b="1" i="1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𝒒</m:t>
                    </m:r>
                    <m:r>
                      <a:rPr lang="en-US" sz="1400" b="0" i="1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 </m:t>
                    </m:r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total heat flux</a:t>
                </a:r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4A87D4BC-C49B-4840-894D-02E57332BBE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46859" y="2050772"/>
                <a:ext cx="1735141" cy="738664"/>
              </a:xfrm>
              <a:prstGeom prst="rect">
                <a:avLst/>
              </a:prstGeom>
              <a:blipFill>
                <a:blip r:embed="rId4"/>
                <a:stretch>
                  <a:fillRect b="-6452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TextBox 12">
            <a:extLst>
              <a:ext uri="{FF2B5EF4-FFF2-40B4-BE49-F238E27FC236}">
                <a16:creationId xmlns:a16="http://schemas.microsoft.com/office/drawing/2014/main" id="{D48D55C6-53D4-4BDE-9F23-07D80579421B}"/>
              </a:ext>
            </a:extLst>
          </p:cNvPr>
          <p:cNvSpPr txBox="1"/>
          <p:nvPr/>
        </p:nvSpPr>
        <p:spPr>
          <a:xfrm>
            <a:off x="0" y="2743200"/>
            <a:ext cx="910336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Challenges include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strong nonlinearity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of basal BC due to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phase changes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and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 robust solvers.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Strategy: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approximate enthalpy/melting graph at bed by smooth function, perform parameter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continuation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to smoothly transition from cold to temperate ice</a:t>
            </a:r>
          </a:p>
        </p:txBody>
      </p:sp>
      <p:grpSp>
        <p:nvGrpSpPr>
          <p:cNvPr id="20" name="Group 19">
            <a:extLst>
              <a:ext uri="{FF2B5EF4-FFF2-40B4-BE49-F238E27FC236}">
                <a16:creationId xmlns:a16="http://schemas.microsoft.com/office/drawing/2014/main" id="{9A23CB88-F40B-4295-8263-AC9A3571531D}"/>
              </a:ext>
            </a:extLst>
          </p:cNvPr>
          <p:cNvGrpSpPr/>
          <p:nvPr/>
        </p:nvGrpSpPr>
        <p:grpSpPr>
          <a:xfrm>
            <a:off x="40640" y="3850048"/>
            <a:ext cx="4704080" cy="2883584"/>
            <a:chOff x="76200" y="3809999"/>
            <a:chExt cx="4724400" cy="2883584"/>
          </a:xfrm>
        </p:grpSpPr>
        <p:grpSp>
          <p:nvGrpSpPr>
            <p:cNvPr id="12" name="Group 11">
              <a:extLst>
                <a:ext uri="{FF2B5EF4-FFF2-40B4-BE49-F238E27FC236}">
                  <a16:creationId xmlns:a16="http://schemas.microsoft.com/office/drawing/2014/main" id="{66FD32A2-37B7-4B74-BEF3-8DA80DE34D0B}"/>
                </a:ext>
              </a:extLst>
            </p:cNvPr>
            <p:cNvGrpSpPr/>
            <p:nvPr/>
          </p:nvGrpSpPr>
          <p:grpSpPr>
            <a:xfrm>
              <a:off x="76200" y="3809999"/>
              <a:ext cx="4724400" cy="2883584"/>
              <a:chOff x="405262" y="3753694"/>
              <a:chExt cx="4534677" cy="2545580"/>
            </a:xfrm>
            <a:solidFill>
              <a:schemeClr val="bg1"/>
            </a:solidFill>
          </p:grpSpPr>
          <p:sp>
            <p:nvSpPr>
              <p:cNvPr id="17" name="Rectangle 16">
                <a:extLst>
                  <a:ext uri="{FF2B5EF4-FFF2-40B4-BE49-F238E27FC236}">
                    <a16:creationId xmlns:a16="http://schemas.microsoft.com/office/drawing/2014/main" id="{733E112A-4372-4FC2-B234-E305BF309A68}"/>
                  </a:ext>
                </a:extLst>
              </p:cNvPr>
              <p:cNvSpPr/>
              <p:nvPr/>
            </p:nvSpPr>
            <p:spPr>
              <a:xfrm>
                <a:off x="405262" y="3753694"/>
                <a:ext cx="4534677" cy="2545580"/>
              </a:xfrm>
              <a:prstGeom prst="rect">
                <a:avLst/>
              </a:prstGeom>
              <a:grpFill/>
              <a:ln w="1905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pic>
            <p:nvPicPr>
              <p:cNvPr id="15" name="Picture 14">
                <a:extLst>
                  <a:ext uri="{FF2B5EF4-FFF2-40B4-BE49-F238E27FC236}">
                    <a16:creationId xmlns:a16="http://schemas.microsoft.com/office/drawing/2014/main" id="{F44014C1-1F86-4DA4-B8F6-8077A57CA345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5"/>
              <a:stretch>
                <a:fillRect/>
              </a:stretch>
            </p:blipFill>
            <p:spPr>
              <a:xfrm>
                <a:off x="647512" y="3855255"/>
                <a:ext cx="4176245" cy="2431579"/>
              </a:xfrm>
              <a:prstGeom prst="rect">
                <a:avLst/>
              </a:prstGeom>
              <a:grpFill/>
            </p:spPr>
          </p:pic>
        </p:grpSp>
        <p:sp>
          <p:nvSpPr>
            <p:cNvPr id="19" name="TextBox 18">
              <a:extLst>
                <a:ext uri="{FF2B5EF4-FFF2-40B4-BE49-F238E27FC236}">
                  <a16:creationId xmlns:a16="http://schemas.microsoft.com/office/drawing/2014/main" id="{65DAFD55-D0BF-4A1E-9894-A36001A4A07D}"/>
                </a:ext>
              </a:extLst>
            </p:cNvPr>
            <p:cNvSpPr txBox="1"/>
            <p:nvPr/>
          </p:nvSpPr>
          <p:spPr>
            <a:xfrm>
              <a:off x="76200" y="3834825"/>
              <a:ext cx="2362200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b="1" dirty="0">
                  <a:latin typeface="Calibri" panose="020F0502020204030204" pitchFamily="34" charset="0"/>
                  <a:cs typeface="Calibri" panose="020F0502020204030204" pitchFamily="34" charset="0"/>
                </a:rPr>
                <a:t>Enthalpy/melting     graph at bed</a:t>
              </a:r>
            </a:p>
          </p:txBody>
        </p:sp>
      </p:grpSp>
      <p:pic>
        <p:nvPicPr>
          <p:cNvPr id="21" name="Picture 20">
            <a:extLst>
              <a:ext uri="{FF2B5EF4-FFF2-40B4-BE49-F238E27FC236}">
                <a16:creationId xmlns:a16="http://schemas.microsoft.com/office/drawing/2014/main" id="{577B8C39-402F-42D4-9289-AA9218D52836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435583" y="4297294"/>
            <a:ext cx="1614101" cy="2514600"/>
          </a:xfrm>
          <a:prstGeom prst="rect">
            <a:avLst/>
          </a:prstGeom>
        </p:spPr>
      </p:pic>
      <p:pic>
        <p:nvPicPr>
          <p:cNvPr id="22" name="Picture 21">
            <a:extLst>
              <a:ext uri="{FF2B5EF4-FFF2-40B4-BE49-F238E27FC236}">
                <a16:creationId xmlns:a16="http://schemas.microsoft.com/office/drawing/2014/main" id="{7FB358C2-9725-4513-B908-DD75C9ED98FE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/>
        </p:blipFill>
        <p:spPr>
          <a:xfrm>
            <a:off x="6060876" y="4251859"/>
            <a:ext cx="1374707" cy="2560035"/>
          </a:xfrm>
          <a:prstGeom prst="rect">
            <a:avLst/>
          </a:prstGeom>
          <a:ln>
            <a:noFill/>
          </a:ln>
        </p:spPr>
      </p:pic>
      <p:pic>
        <p:nvPicPr>
          <p:cNvPr id="25" name="Picture 24">
            <a:extLst>
              <a:ext uri="{FF2B5EF4-FFF2-40B4-BE49-F238E27FC236}">
                <a16:creationId xmlns:a16="http://schemas.microsoft.com/office/drawing/2014/main" id="{850C896B-A016-4E49-80DB-D0402B618379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/>
        </p:blipFill>
        <p:spPr>
          <a:xfrm>
            <a:off x="5574598" y="5037954"/>
            <a:ext cx="485842" cy="1428947"/>
          </a:xfrm>
          <a:prstGeom prst="rect">
            <a:avLst/>
          </a:prstGeom>
          <a:ln>
            <a:noFill/>
          </a:ln>
        </p:spPr>
      </p:pic>
      <p:sp>
        <p:nvSpPr>
          <p:cNvPr id="26" name="TextBox 25">
            <a:extLst>
              <a:ext uri="{FF2B5EF4-FFF2-40B4-BE49-F238E27FC236}">
                <a16:creationId xmlns:a16="http://schemas.microsoft.com/office/drawing/2014/main" id="{697CEDC3-C3F6-4F00-B8A5-4054A8D29BC3}"/>
              </a:ext>
            </a:extLst>
          </p:cNvPr>
          <p:cNvSpPr txBox="1"/>
          <p:nvPr/>
        </p:nvSpPr>
        <p:spPr>
          <a:xfrm>
            <a:off x="5574598" y="4709498"/>
            <a:ext cx="468398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T [K]</a:t>
            </a:r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id="{C9E57A25-9ECF-4057-8F25-E86337F2A9BA}"/>
              </a:ext>
            </a:extLst>
          </p:cNvPr>
          <p:cNvSpPr/>
          <p:nvPr/>
        </p:nvSpPr>
        <p:spPr>
          <a:xfrm>
            <a:off x="4765040" y="3810342"/>
            <a:ext cx="4572000" cy="954107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sz="1400" b="1" i="1" spc="-1" dirty="0">
                <a:solidFill>
                  <a:srgbClr val="000000"/>
                </a:solidFill>
                <a:uFill>
                  <a:solidFill>
                    <a:srgbClr val="FFFFFF"/>
                  </a:solidFill>
                </a:uFill>
                <a:latin typeface="Calibri" panose="020F0502020204030204" pitchFamily="34" charset="0"/>
                <a:cs typeface="Calibri" panose="020F0502020204030204" pitchFamily="34" charset="0"/>
              </a:rPr>
              <a:t>Left</a:t>
            </a:r>
            <a:r>
              <a:rPr lang="en-US" sz="1400" spc="-1" dirty="0">
                <a:solidFill>
                  <a:srgbClr val="000000"/>
                </a:solidFill>
                <a:uFill>
                  <a:solidFill>
                    <a:srgbClr val="FFFFFF"/>
                  </a:solidFill>
                </a:uFill>
                <a:latin typeface="Calibri" panose="020F0502020204030204" pitchFamily="34" charset="0"/>
                <a:cs typeface="Calibri" panose="020F0502020204030204" pitchFamily="34" charset="0"/>
              </a:rPr>
              <a:t>: Computed basal temperature </a:t>
            </a:r>
            <a:br>
              <a:rPr lang="en-US" sz="1400" spc="-1" dirty="0">
                <a:solidFill>
                  <a:srgbClr val="000000"/>
                </a:solidFill>
                <a:uFill>
                  <a:solidFill>
                    <a:srgbClr val="FFFFFF"/>
                  </a:solidFill>
                </a:uFill>
                <a:latin typeface="Calibri" panose="020F0502020204030204" pitchFamily="34" charset="0"/>
                <a:cs typeface="Calibri" panose="020F0502020204030204" pitchFamily="34" charset="0"/>
              </a:rPr>
            </a:br>
            <a:r>
              <a:rPr lang="en-US" sz="1400" b="1" i="1" spc="-1" dirty="0">
                <a:solidFill>
                  <a:srgbClr val="000000"/>
                </a:solidFill>
                <a:uFill>
                  <a:solidFill>
                    <a:srgbClr val="FFFFFF"/>
                  </a:solidFill>
                </a:uFill>
                <a:latin typeface="Calibri" panose="020F0502020204030204" pitchFamily="34" charset="0"/>
                <a:cs typeface="Calibri" panose="020F0502020204030204" pitchFamily="34" charset="0"/>
              </a:rPr>
              <a:t>Right</a:t>
            </a:r>
            <a:r>
              <a:rPr lang="en-US" sz="1400" spc="-1" dirty="0">
                <a:solidFill>
                  <a:srgbClr val="000000"/>
                </a:solidFill>
                <a:uFill>
                  <a:solidFill>
                    <a:srgbClr val="FFFFFF"/>
                  </a:solidFill>
                </a:uFill>
                <a:latin typeface="Calibri" panose="020F0502020204030204" pitchFamily="34" charset="0"/>
                <a:cs typeface="Calibri" panose="020F0502020204030204" pitchFamily="34" charset="0"/>
              </a:rPr>
              <a:t>: Thawed/frozen map from </a:t>
            </a:r>
          </a:p>
          <a:p>
            <a:r>
              <a:rPr lang="en-US" sz="1400" spc="-1" dirty="0">
                <a:solidFill>
                  <a:srgbClr val="000000"/>
                </a:solidFill>
                <a:uFill>
                  <a:solidFill>
                    <a:srgbClr val="FFFFFF"/>
                  </a:solidFill>
                </a:uFill>
                <a:latin typeface="Calibri" panose="020F0502020204030204" pitchFamily="34" charset="0"/>
                <a:cs typeface="Calibri" panose="020F0502020204030204" pitchFamily="34" charset="0"/>
              </a:rPr>
              <a:t>MacGregor </a:t>
            </a:r>
            <a:r>
              <a:rPr lang="en-US" sz="1400" i="1" spc="-1" dirty="0">
                <a:solidFill>
                  <a:srgbClr val="000000"/>
                </a:solidFill>
                <a:uFill>
                  <a:solidFill>
                    <a:srgbClr val="FFFFFF"/>
                  </a:solidFill>
                </a:uFill>
                <a:latin typeface="Calibri" panose="020F0502020204030204" pitchFamily="34" charset="0"/>
                <a:cs typeface="Calibri" panose="020F0502020204030204" pitchFamily="34" charset="0"/>
              </a:rPr>
              <a:t>et al., </a:t>
            </a:r>
          </a:p>
          <a:p>
            <a:r>
              <a:rPr lang="en-US" sz="1400" i="1" spc="-1" dirty="0">
                <a:solidFill>
                  <a:srgbClr val="000000"/>
                </a:solidFill>
                <a:uFill>
                  <a:solidFill>
                    <a:srgbClr val="FFFFFF"/>
                  </a:solidFill>
                </a:uFill>
                <a:latin typeface="Calibri" panose="020F0502020204030204" pitchFamily="34" charset="0"/>
                <a:cs typeface="Calibri" panose="020F0502020204030204" pitchFamily="34" charset="0"/>
              </a:rPr>
              <a:t>JGR</a:t>
            </a:r>
            <a:r>
              <a:rPr lang="en-US" sz="1400" spc="-1" dirty="0">
                <a:solidFill>
                  <a:srgbClr val="000000"/>
                </a:solidFill>
                <a:uFill>
                  <a:solidFill>
                    <a:srgbClr val="FFFFFF"/>
                  </a:solidFill>
                </a:uFill>
                <a:latin typeface="Calibri" panose="020F0502020204030204" pitchFamily="34" charset="0"/>
                <a:cs typeface="Calibri" panose="020F0502020204030204" pitchFamily="34" charset="0"/>
              </a:rPr>
              <a:t>, 2016</a:t>
            </a:r>
          </a:p>
        </p:txBody>
      </p:sp>
    </p:spTree>
    <p:extLst>
      <p:ext uri="{BB962C8B-B14F-4D97-AF65-F5344CB8AC3E}">
        <p14:creationId xmlns:p14="http://schemas.microsoft.com/office/powerpoint/2010/main" val="9509199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81699" y="622031"/>
            <a:ext cx="8686800" cy="75713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457200" indent="-457200">
              <a:buAutoNum type="arabicPeriod"/>
            </a:pPr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ISMs, ESMs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Our codes: ALI, MALI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b="1" dirty="0">
                <a:latin typeface="Calibri" panose="020F0502020204030204" pitchFamily="34" charset="0"/>
              </a:rPr>
              <a:t>2.   Algorithms and software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ALI steady stress-velocity solver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Discretization &amp; meshes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Nonlinear solvers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Linear solvers &amp; parallelization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Ice sheet initialization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MALI for dynamic simulations</a:t>
            </a:r>
          </a:p>
          <a:p>
            <a:pPr marL="1371600" lvl="2" indent="-457200">
              <a:buFont typeface="Wingdings" panose="05000000000000000000" pitchFamily="2" charset="2"/>
              <a:buChar char="Ø"/>
            </a:pPr>
            <a:r>
              <a:rPr lang="en-US" sz="2200" dirty="0">
                <a:latin typeface="Calibri" panose="020F0502020204030204" pitchFamily="34" charset="0"/>
              </a:rPr>
              <a:t>Velocity-thickness/temperature coupling</a:t>
            </a:r>
          </a:p>
          <a:p>
            <a:pPr marL="1371600" lvl="2" indent="-457200">
              <a:buFont typeface="Wingdings" panose="05000000000000000000" pitchFamily="2" charset="2"/>
              <a:buChar char="Ø"/>
            </a:pPr>
            <a:r>
              <a:rPr lang="en-US" sz="2200" b="1" dirty="0">
                <a:latin typeface="Calibri" panose="020F0502020204030204" pitchFamily="34" charset="0"/>
              </a:rPr>
              <a:t>Towards science runs &amp; UQ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39000" y="2743101"/>
            <a:ext cx="1676400" cy="166458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80C1262A-45A6-4D1D-AC10-ED5463DA9CD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4648201"/>
            <a:ext cx="2673626" cy="17824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07899282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52400" y="-304800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Dynamic Simulations: Validation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491400" y="742837"/>
            <a:ext cx="7494405" cy="369332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Our model has been </a:t>
            </a:r>
            <a:r>
              <a:rPr lang="en-US" b="1" dirty="0">
                <a:latin typeface="Calibri" panose="020F0502020204030204" pitchFamily="34" charset="0"/>
              </a:rPr>
              <a:t>validated* </a:t>
            </a:r>
            <a:r>
              <a:rPr lang="en-US" dirty="0">
                <a:latin typeface="Calibri" panose="020F0502020204030204" pitchFamily="34" charset="0"/>
              </a:rPr>
              <a:t>using data from two satellites: </a:t>
            </a:r>
            <a:r>
              <a:rPr lang="en-US" dirty="0" err="1">
                <a:latin typeface="Calibri" panose="020F0502020204030204" pitchFamily="34" charset="0"/>
              </a:rPr>
              <a:t>ICESat</a:t>
            </a:r>
            <a:r>
              <a:rPr lang="en-US" dirty="0">
                <a:latin typeface="Calibri" panose="020F0502020204030204" pitchFamily="34" charset="0"/>
              </a:rPr>
              <a:t>, GRACE.</a:t>
            </a:r>
          </a:p>
        </p:txBody>
      </p:sp>
      <p:pic>
        <p:nvPicPr>
          <p:cNvPr id="11" name="Picture 10" descr="icesatmap.png">
            <a:extLst>
              <a:ext uri="{FF2B5EF4-FFF2-40B4-BE49-F238E27FC236}">
                <a16:creationId xmlns:a16="http://schemas.microsoft.com/office/drawing/2014/main" id="{5B5C8D92-541F-4D2A-B012-3011398C02F4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101" t="6665" r="12447" b="5433"/>
          <a:stretch/>
        </p:blipFill>
        <p:spPr>
          <a:xfrm>
            <a:off x="167640" y="1386709"/>
            <a:ext cx="2251776" cy="3440483"/>
          </a:xfrm>
          <a:prstGeom prst="rect">
            <a:avLst/>
          </a:prstGeom>
        </p:spPr>
      </p:pic>
      <p:pic>
        <p:nvPicPr>
          <p:cNvPr id="13" name="Picture 12" descr="icesathist.jpg">
            <a:extLst>
              <a:ext uri="{FF2B5EF4-FFF2-40B4-BE49-F238E27FC236}">
                <a16:creationId xmlns:a16="http://schemas.microsoft.com/office/drawing/2014/main" id="{7AEE2D83-5BB3-471B-966F-F5997C5F9ADD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44572" y="2533297"/>
            <a:ext cx="2265137" cy="1812109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69C7288E-6E72-46BB-91C9-61FAF1290902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95616" y="1476826"/>
            <a:ext cx="1605827" cy="1076009"/>
          </a:xfrm>
          <a:prstGeom prst="rect">
            <a:avLst/>
          </a:prstGeom>
        </p:spPr>
      </p:pic>
      <p:sp>
        <p:nvSpPr>
          <p:cNvPr id="10" name="Rectangle 9">
            <a:extLst>
              <a:ext uri="{FF2B5EF4-FFF2-40B4-BE49-F238E27FC236}">
                <a16:creationId xmlns:a16="http://schemas.microsoft.com/office/drawing/2014/main" id="{2652505C-F103-4153-9264-8A2DA251E21D}"/>
              </a:ext>
            </a:extLst>
          </p:cNvPr>
          <p:cNvSpPr/>
          <p:nvPr/>
        </p:nvSpPr>
        <p:spPr>
          <a:xfrm>
            <a:off x="334844" y="5034245"/>
            <a:ext cx="3583294" cy="1077218"/>
          </a:xfrm>
          <a:prstGeom prst="rect">
            <a:avLst/>
          </a:prstGeom>
          <a:ln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Surface elevation predictions (states) agree pretty well with </a:t>
            </a:r>
            <a:r>
              <a:rPr lang="en-US" sz="1600" b="1" i="1" dirty="0">
                <a:latin typeface="Calibri" panose="020F0502020204030204" pitchFamily="34" charset="0"/>
              </a:rPr>
              <a:t>GLAS</a:t>
            </a:r>
            <a:r>
              <a:rPr lang="en-US" sz="1600" dirty="0">
                <a:latin typeface="Calibri" panose="020F0502020204030204" pitchFamily="34" charset="0"/>
              </a:rPr>
              <a:t> (</a:t>
            </a:r>
            <a:r>
              <a:rPr lang="da-DK" sz="1600" b="1" i="1" dirty="0">
                <a:latin typeface="Calibri" panose="020F0502020204030204" pitchFamily="34" charset="0"/>
              </a:rPr>
              <a:t>Geoscience Laser Altimeter System aboard ICESat</a:t>
            </a:r>
            <a:r>
              <a:rPr lang="en-US" sz="1600" dirty="0">
                <a:latin typeface="Calibri" panose="020F0502020204030204" pitchFamily="34" charset="0"/>
              </a:rPr>
              <a:t>): </a:t>
            </a:r>
            <a:r>
              <a:rPr lang="en-US" sz="1600" b="1" i="1" dirty="0">
                <a:latin typeface="Calibri" panose="020F0502020204030204" pitchFamily="34" charset="0"/>
              </a:rPr>
              <a:t>mean differences </a:t>
            </a:r>
            <a:r>
              <a:rPr lang="en-US" sz="1600" dirty="0">
                <a:latin typeface="Calibri" panose="020F0502020204030204" pitchFamily="34" charset="0"/>
              </a:rPr>
              <a:t>are</a:t>
            </a:r>
            <a:r>
              <a:rPr lang="en-US" sz="1600" b="1" i="1" dirty="0">
                <a:latin typeface="Calibri" panose="020F0502020204030204" pitchFamily="34" charset="0"/>
              </a:rPr>
              <a:t> &lt;1 m</a:t>
            </a:r>
          </a:p>
        </p:txBody>
      </p:sp>
      <p:pic>
        <p:nvPicPr>
          <p:cNvPr id="15" name="Picture 14" descr="bavgsGL13p4casesGTNEW.png">
            <a:extLst>
              <a:ext uri="{FF2B5EF4-FFF2-40B4-BE49-F238E27FC236}">
                <a16:creationId xmlns:a16="http://schemas.microsoft.com/office/drawing/2014/main" id="{AB06E75F-C5A2-4074-9C3A-BAD33C172ABD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87844" y="2201614"/>
            <a:ext cx="3999102" cy="2005580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518FE4E3-66E8-4E8E-87FF-7B4D5F74450B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34273" y="2799090"/>
            <a:ext cx="1152368" cy="710489"/>
          </a:xfrm>
          <a:prstGeom prst="rect">
            <a:avLst/>
          </a:prstGeom>
        </p:spPr>
      </p:pic>
      <p:graphicFrame>
        <p:nvGraphicFramePr>
          <p:cNvPr id="18" name="Table 17">
            <a:extLst>
              <a:ext uri="{FF2B5EF4-FFF2-40B4-BE49-F238E27FC236}">
                <a16:creationId xmlns:a16="http://schemas.microsoft.com/office/drawing/2014/main" id="{77F9B812-8664-439B-95FB-E4E098374B22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717680093"/>
              </p:ext>
            </p:extLst>
          </p:nvPr>
        </p:nvGraphicFramePr>
        <p:xfrm>
          <a:off x="4706670" y="1288345"/>
          <a:ext cx="4008756" cy="721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98930">
                  <a:extLst>
                    <a:ext uri="{9D8B030D-6E8A-4147-A177-3AD203B41FA5}">
                      <a16:colId xmlns:a16="http://schemas.microsoft.com/office/drawing/2014/main" val="592148849"/>
                    </a:ext>
                  </a:extLst>
                </a:gridCol>
                <a:gridCol w="2409826">
                  <a:extLst>
                    <a:ext uri="{9D8B030D-6E8A-4147-A177-3AD203B41FA5}">
                      <a16:colId xmlns:a16="http://schemas.microsoft.com/office/drawing/2014/main" val="4124554906"/>
                    </a:ext>
                  </a:extLst>
                </a:gridCol>
              </a:tblGrid>
              <a:tr h="0">
                <a:tc>
                  <a:txBody>
                    <a:bodyPr/>
                    <a:lstStyle/>
                    <a:p>
                      <a:pPr algn="ctr"/>
                      <a:r>
                        <a:rPr lang="en-US" sz="1700" b="0" dirty="0">
                          <a:latin typeface="Calibri" panose="020F0502020204030204" pitchFamily="34" charset="0"/>
                        </a:rPr>
                        <a:t>ICESat1 [states]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1" indent="0" algn="ctr" defTabSz="91440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700" b="0" dirty="0">
                          <a:latin typeface="Calibri" panose="020F0502020204030204" pitchFamily="34" charset="0"/>
                        </a:rPr>
                        <a:t>2003 – 2009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29775647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1700" b="0" dirty="0">
                          <a:latin typeface="Calibri" panose="020F0502020204030204" pitchFamily="34" charset="0"/>
                        </a:rPr>
                        <a:t>GRACE [trends]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700" b="0" dirty="0">
                          <a:latin typeface="Calibri" panose="020F0502020204030204" pitchFamily="34" charset="0"/>
                        </a:rPr>
                        <a:t>2002 – 201? (ongoing)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13595550"/>
                  </a:ext>
                </a:extLst>
              </a:tr>
            </a:tbl>
          </a:graphicData>
        </a:graphic>
      </p:graphicFrame>
      <p:sp>
        <p:nvSpPr>
          <p:cNvPr id="3" name="Rectangle 2">
            <a:extLst>
              <a:ext uri="{FF2B5EF4-FFF2-40B4-BE49-F238E27FC236}">
                <a16:creationId xmlns:a16="http://schemas.microsoft.com/office/drawing/2014/main" id="{E5AF0D49-4845-4BF8-9E62-B31534BF8528}"/>
              </a:ext>
            </a:extLst>
          </p:cNvPr>
          <p:cNvSpPr/>
          <p:nvPr/>
        </p:nvSpPr>
        <p:spPr>
          <a:xfrm>
            <a:off x="4101443" y="4370051"/>
            <a:ext cx="4867372" cy="200054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b="1" dirty="0" err="1">
                <a:latin typeface="Calibri" panose="020F0502020204030204" pitchFamily="34" charset="0"/>
                <a:cs typeface="Calibri" panose="020F0502020204030204" pitchFamily="34" charset="0"/>
              </a:rPr>
              <a:t>Forcings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**:</a:t>
            </a: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SMB-only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: Mass change computed by solving an ISM forced w/ RACMO SMB (2003-2012)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SMB+FF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: Mass change computed as in SMB-only with additional flux term on significant ice streams</a:t>
            </a:r>
          </a:p>
          <a:p>
            <a:endParaRPr lang="en-US" sz="2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2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RACMO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: mass change computed directly from SMB without using an ice sheet model</a:t>
            </a: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8971F972-A2CC-4D0D-A8AB-BF446372D305}"/>
              </a:ext>
            </a:extLst>
          </p:cNvPr>
          <p:cNvSpPr/>
          <p:nvPr/>
        </p:nvSpPr>
        <p:spPr>
          <a:xfrm>
            <a:off x="0" y="6542895"/>
            <a:ext cx="9372600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1600" dirty="0">
                <a:solidFill>
                  <a:schemeClr val="bg1"/>
                </a:solidFill>
                <a:latin typeface="Calibri" panose="020F0502020204030204" pitchFamily="34" charset="0"/>
              </a:rPr>
              <a:t>* S. Price </a:t>
            </a:r>
            <a:r>
              <a:rPr lang="en-GB" sz="1600" i="1" dirty="0">
                <a:solidFill>
                  <a:schemeClr val="bg1"/>
                </a:solidFill>
                <a:latin typeface="Calibri" panose="020F0502020204030204" pitchFamily="34" charset="0"/>
              </a:rPr>
              <a:t>et al. GMD</a:t>
            </a:r>
            <a:r>
              <a:rPr lang="en-GB" sz="1600" dirty="0">
                <a:solidFill>
                  <a:schemeClr val="bg1"/>
                </a:solidFill>
                <a:latin typeface="Calibri" panose="020F0502020204030204" pitchFamily="34" charset="0"/>
              </a:rPr>
              <a:t> (2017).  **van </a:t>
            </a:r>
            <a:r>
              <a:rPr lang="en-GB" sz="1600" dirty="0" err="1">
                <a:solidFill>
                  <a:schemeClr val="bg1"/>
                </a:solidFill>
                <a:latin typeface="Calibri" panose="020F0502020204030204" pitchFamily="34" charset="0"/>
              </a:rPr>
              <a:t>Angelen</a:t>
            </a:r>
            <a:r>
              <a:rPr lang="en-GB" sz="1600" dirty="0">
                <a:solidFill>
                  <a:schemeClr val="bg1"/>
                </a:solidFill>
                <a:latin typeface="Calibri" panose="020F0502020204030204" pitchFamily="34" charset="0"/>
              </a:rPr>
              <a:t> et al. (</a:t>
            </a:r>
            <a:r>
              <a:rPr lang="en-GB" sz="1600" i="1" dirty="0" err="1">
                <a:solidFill>
                  <a:schemeClr val="bg1"/>
                </a:solidFill>
                <a:latin typeface="Calibri" panose="020F0502020204030204" pitchFamily="34" charset="0"/>
              </a:rPr>
              <a:t>Surv</a:t>
            </a:r>
            <a:r>
              <a:rPr lang="en-GB" sz="1600" i="1" dirty="0">
                <a:solidFill>
                  <a:schemeClr val="bg1"/>
                </a:solidFill>
                <a:latin typeface="Calibri" panose="020F0502020204030204" pitchFamily="34" charset="0"/>
              </a:rPr>
              <a:t>. </a:t>
            </a:r>
            <a:r>
              <a:rPr lang="en-GB" sz="1600" i="1" dirty="0" err="1">
                <a:solidFill>
                  <a:schemeClr val="bg1"/>
                </a:solidFill>
                <a:latin typeface="Calibri" panose="020F0502020204030204" pitchFamily="34" charset="0"/>
              </a:rPr>
              <a:t>Geophys</a:t>
            </a:r>
            <a:r>
              <a:rPr lang="en-GB" sz="1600" i="1" dirty="0">
                <a:solidFill>
                  <a:schemeClr val="bg1"/>
                </a:solidFill>
                <a:latin typeface="Calibri" panose="020F0502020204030204" pitchFamily="34" charset="0"/>
              </a:rPr>
              <a:t>.</a:t>
            </a:r>
            <a:r>
              <a:rPr lang="en-GB" sz="1600" dirty="0">
                <a:solidFill>
                  <a:schemeClr val="bg1"/>
                </a:solidFill>
                <a:latin typeface="Calibri" panose="020F0502020204030204" pitchFamily="34" charset="0"/>
              </a:rPr>
              <a:t>, 2013), Enderlin et al. </a:t>
            </a:r>
            <a:r>
              <a:rPr lang="en-GB" sz="1600" i="1" dirty="0">
                <a:solidFill>
                  <a:schemeClr val="bg1"/>
                </a:solidFill>
                <a:latin typeface="Calibri" panose="020F0502020204030204" pitchFamily="34" charset="0"/>
              </a:rPr>
              <a:t>GRL</a:t>
            </a:r>
            <a:r>
              <a:rPr lang="en-GB" sz="1600" dirty="0">
                <a:solidFill>
                  <a:schemeClr val="bg1"/>
                </a:solidFill>
                <a:latin typeface="Calibri" panose="020F0502020204030204" pitchFamily="34" charset="0"/>
              </a:rPr>
              <a:t> (2014)</a:t>
            </a:r>
            <a:endParaRPr lang="en-US" sz="1600" dirty="0">
              <a:solidFill>
                <a:schemeClr val="bg1"/>
              </a:solidFill>
              <a:latin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647908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52400" y="-152400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ABUMIP-Antarctica Experiment*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C41B43DB-ACC5-4D74-B757-26C58F2026BB}"/>
              </a:ext>
            </a:extLst>
          </p:cNvPr>
          <p:cNvSpPr txBox="1"/>
          <p:nvPr/>
        </p:nvSpPr>
        <p:spPr>
          <a:xfrm>
            <a:off x="0" y="6519446"/>
            <a:ext cx="7620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http://www.climate-cryosphere.org/wiki/index.php?title=ABUMIP-Antarctica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E902FD05-1B29-4AED-9B6A-34E5E09850AA}"/>
              </a:ext>
            </a:extLst>
          </p:cNvPr>
          <p:cNvSpPr txBox="1"/>
          <p:nvPr/>
        </p:nvSpPr>
        <p:spPr>
          <a:xfrm>
            <a:off x="533400" y="914400"/>
            <a:ext cx="7696200" cy="984885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ABUMIP = Antarctic </a:t>
            </a:r>
            <a:r>
              <a:rPr lang="en-US" b="1" dirty="0" err="1">
                <a:latin typeface="Calibri" panose="020F0502020204030204" pitchFamily="34" charset="0"/>
                <a:cs typeface="Calibri" panose="020F0502020204030204" pitchFamily="34" charset="0"/>
              </a:rPr>
              <a:t>BUttressing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 Model </a:t>
            </a:r>
            <a:r>
              <a:rPr lang="en-US" b="1" dirty="0" err="1">
                <a:latin typeface="Calibri" panose="020F0502020204030204" pitchFamily="34" charset="0"/>
                <a:cs typeface="Calibri" panose="020F0502020204030204" pitchFamily="34" charset="0"/>
              </a:rPr>
              <a:t>Intercomparison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 Project </a:t>
            </a: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Basic idea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instantaneously remove all ice shelves and see what happens in the next 200 years, preventing any floating ice from ever forming again.</a:t>
            </a:r>
          </a:p>
        </p:txBody>
      </p:sp>
      <p:pic>
        <p:nvPicPr>
          <p:cNvPr id="6" name="ABUMIP_20km">
            <a:hlinkClick r:id="" action="ppaction://media"/>
            <a:extLst>
              <a:ext uri="{FF2B5EF4-FFF2-40B4-BE49-F238E27FC236}">
                <a16:creationId xmlns:a16="http://schemas.microsoft.com/office/drawing/2014/main" id="{16B0101E-A439-42B7-BB5F-859EF9BB749C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241301" y="2057400"/>
            <a:ext cx="5461000" cy="431131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1979B691-B8A7-4211-8484-0FBF977E2107}"/>
              </a:ext>
            </a:extLst>
          </p:cNvPr>
          <p:cNvSpPr txBox="1"/>
          <p:nvPr/>
        </p:nvSpPr>
        <p:spPr>
          <a:xfrm>
            <a:off x="5851619" y="4016244"/>
            <a:ext cx="3098799" cy="1200329"/>
          </a:xfrm>
          <a:prstGeom prst="rect">
            <a:avLst/>
          </a:prstGeom>
          <a:solidFill>
            <a:srgbClr val="F5D6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~32M unknowns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solved for on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6400 procs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, with average model throughput of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~120 simulated </a:t>
            </a:r>
            <a:r>
              <a:rPr lang="en-US" b="1" dirty="0" err="1">
                <a:latin typeface="Calibri" panose="020F0502020204030204" pitchFamily="34" charset="0"/>
                <a:cs typeface="Calibri" panose="020F0502020204030204" pitchFamily="34" charset="0"/>
              </a:rPr>
              <a:t>yrs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/wall clock day.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4C76F586-7C4B-4B98-A397-641EC1013D17}"/>
              </a:ext>
            </a:extLst>
          </p:cNvPr>
          <p:cNvSpPr txBox="1"/>
          <p:nvPr/>
        </p:nvSpPr>
        <p:spPr>
          <a:xfrm>
            <a:off x="6086569" y="5726465"/>
            <a:ext cx="2628900" cy="646331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Courtesy of M. Hoffman, S. Price (LANL)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9BD1CCE3-692D-4469-A747-8CFB0F877BCB}"/>
              </a:ext>
            </a:extLst>
          </p:cNvPr>
          <p:cNvSpPr txBox="1"/>
          <p:nvPr/>
        </p:nvSpPr>
        <p:spPr>
          <a:xfrm>
            <a:off x="5981700" y="2231346"/>
            <a:ext cx="2819400" cy="147732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Left: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 200 year MALI Antarctic ice sheet simulation after instantaneous removal of all floating ice shelves</a:t>
            </a:r>
          </a:p>
        </p:txBody>
      </p:sp>
    </p:spTree>
    <p:extLst>
      <p:ext uri="{BB962C8B-B14F-4D97-AF65-F5344CB8AC3E}">
        <p14:creationId xmlns:p14="http://schemas.microsoft.com/office/powerpoint/2010/main" val="198652176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0050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</p:childTnLst>
        </p:cTn>
      </p:par>
    </p:tnLst>
  </p:timing>
</p:sld>
</file>

<file path=ppt/slides/slide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52400" y="-152400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ABUMIP-Antarctica Experiment*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C41B43DB-ACC5-4D74-B757-26C58F2026BB}"/>
              </a:ext>
            </a:extLst>
          </p:cNvPr>
          <p:cNvSpPr txBox="1"/>
          <p:nvPr/>
        </p:nvSpPr>
        <p:spPr>
          <a:xfrm>
            <a:off x="0" y="6519446"/>
            <a:ext cx="7620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http://www.climate-cryosphere.org/wiki/index.php?title=ABUMIP-Antarctica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E902FD05-1B29-4AED-9B6A-34E5E09850AA}"/>
              </a:ext>
            </a:extLst>
          </p:cNvPr>
          <p:cNvSpPr txBox="1"/>
          <p:nvPr/>
        </p:nvSpPr>
        <p:spPr>
          <a:xfrm>
            <a:off x="533400" y="914400"/>
            <a:ext cx="7696200" cy="984885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ABUMIP = Antarctic </a:t>
            </a:r>
            <a:r>
              <a:rPr lang="en-US" b="1" dirty="0" err="1">
                <a:latin typeface="Calibri" panose="020F0502020204030204" pitchFamily="34" charset="0"/>
                <a:cs typeface="Calibri" panose="020F0502020204030204" pitchFamily="34" charset="0"/>
              </a:rPr>
              <a:t>BUttressing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 Model </a:t>
            </a:r>
            <a:r>
              <a:rPr lang="en-US" b="1" dirty="0" err="1">
                <a:latin typeface="Calibri" panose="020F0502020204030204" pitchFamily="34" charset="0"/>
                <a:cs typeface="Calibri" panose="020F0502020204030204" pitchFamily="34" charset="0"/>
              </a:rPr>
              <a:t>Intercomparison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 Project </a:t>
            </a:r>
          </a:p>
          <a:p>
            <a:pPr algn="ctr"/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Basic idea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instantaneously remove all ice shelves and see what happens in the next 200 years, preventing any floating ice from ever forming again.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AD860373-F8A2-4EE3-962E-79334C10E6B8}"/>
              </a:ext>
            </a:extLst>
          </p:cNvPr>
          <p:cNvSpPr txBox="1"/>
          <p:nvPr/>
        </p:nvSpPr>
        <p:spPr>
          <a:xfrm>
            <a:off x="5981700" y="2231346"/>
            <a:ext cx="2819400" cy="147732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Left: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simulated Antarctic ice sheet geometry and speed from MALI 200 years after instantaneous removal of all floating ice shelves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91DD39E8-9A71-466E-A895-5E65A05B5D8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217" y="2057400"/>
            <a:ext cx="5733167" cy="4096789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AB5C5369-D432-41BA-AA5D-6DE78DDD068A}"/>
              </a:ext>
            </a:extLst>
          </p:cNvPr>
          <p:cNvSpPr txBox="1"/>
          <p:nvPr/>
        </p:nvSpPr>
        <p:spPr>
          <a:xfrm>
            <a:off x="6086569" y="5726465"/>
            <a:ext cx="2628900" cy="646331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Courtesy of M. Hoffman, S. Price (LANL)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9C6D0EB4-FC94-493D-A411-5CACCFD421DC}"/>
              </a:ext>
            </a:extLst>
          </p:cNvPr>
          <p:cNvSpPr txBox="1"/>
          <p:nvPr/>
        </p:nvSpPr>
        <p:spPr>
          <a:xfrm>
            <a:off x="5851619" y="4016244"/>
            <a:ext cx="3098799" cy="1200329"/>
          </a:xfrm>
          <a:prstGeom prst="rect">
            <a:avLst/>
          </a:prstGeom>
          <a:solidFill>
            <a:srgbClr val="F5D6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~32M unknowns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solved for on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6400 procs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, with average model throughput of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~120 simulated </a:t>
            </a:r>
            <a:r>
              <a:rPr lang="en-US" b="1" dirty="0" err="1">
                <a:latin typeface="Calibri" panose="020F0502020204030204" pitchFamily="34" charset="0"/>
                <a:cs typeface="Calibri" panose="020F0502020204030204" pitchFamily="34" charset="0"/>
              </a:rPr>
              <a:t>yrs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/wall clock day.</a:t>
            </a:r>
          </a:p>
        </p:txBody>
      </p:sp>
    </p:spTree>
    <p:extLst>
      <p:ext uri="{BB962C8B-B14F-4D97-AF65-F5344CB8AC3E}">
        <p14:creationId xmlns:p14="http://schemas.microsoft.com/office/powerpoint/2010/main" val="7088763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/>
          <p:cNvGrpSpPr/>
          <p:nvPr/>
        </p:nvGrpSpPr>
        <p:grpSpPr>
          <a:xfrm>
            <a:off x="5976324" y="1029557"/>
            <a:ext cx="2811567" cy="2480140"/>
            <a:chOff x="6178028" y="3124200"/>
            <a:chExt cx="2811567" cy="2480140"/>
          </a:xfrm>
        </p:grpSpPr>
        <p:pic>
          <p:nvPicPr>
            <p:cNvPr id="12" name="Picture 11"/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6178028" y="3124200"/>
              <a:ext cx="2811567" cy="2480140"/>
            </a:xfrm>
            <a:prstGeom prst="rect">
              <a:avLst/>
            </a:prstGeom>
          </p:spPr>
        </p:pic>
        <p:cxnSp>
          <p:nvCxnSpPr>
            <p:cNvPr id="13" name="Straight Arrow Connector 12"/>
            <p:cNvCxnSpPr/>
            <p:nvPr/>
          </p:nvCxnSpPr>
          <p:spPr>
            <a:xfrm>
              <a:off x="7924800" y="3946209"/>
              <a:ext cx="0" cy="1068865"/>
            </a:xfrm>
            <a:prstGeom prst="straightConnector1">
              <a:avLst/>
            </a:prstGeom>
            <a:ln>
              <a:solidFill>
                <a:srgbClr val="1E0C6C"/>
              </a:solidFill>
              <a:prstDash val="solid"/>
              <a:headEnd type="arrow"/>
              <a:tailEnd type="arrow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4" name="Straight Connector 13"/>
            <p:cNvCxnSpPr/>
            <p:nvPr/>
          </p:nvCxnSpPr>
          <p:spPr>
            <a:xfrm>
              <a:off x="7241611" y="3377595"/>
              <a:ext cx="1638713" cy="1256479"/>
            </a:xfrm>
            <a:prstGeom prst="line">
              <a:avLst/>
            </a:prstGeom>
            <a:ln>
              <a:solidFill>
                <a:srgbClr val="FF0000"/>
              </a:solidFill>
              <a:prstDash val="dash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" name="Straight Connector 14"/>
            <p:cNvCxnSpPr/>
            <p:nvPr/>
          </p:nvCxnSpPr>
          <p:spPr>
            <a:xfrm>
              <a:off x="6798684" y="4191514"/>
              <a:ext cx="1354716" cy="1051369"/>
            </a:xfrm>
            <a:prstGeom prst="line">
              <a:avLst/>
            </a:prstGeom>
            <a:ln>
              <a:solidFill>
                <a:srgbClr val="FF0000"/>
              </a:solidFill>
              <a:prstDash val="dash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52400" y="-123804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MALI Thwaites Glacier Simulation </a:t>
            </a:r>
          </a:p>
        </p:txBody>
      </p:sp>
      <p:pic>
        <p:nvPicPr>
          <p:cNvPr id="6" name="one_run_melt_3d_animation_amp500_per20_nocapping.avi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 rotWithShape="1">
          <a:blip r:embed="rId6"/>
          <a:srcRect t="19496"/>
          <a:stretch/>
        </p:blipFill>
        <p:spPr>
          <a:xfrm>
            <a:off x="141514" y="1219200"/>
            <a:ext cx="5164195" cy="5011132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5410200" y="3489045"/>
            <a:ext cx="3736562" cy="2923865"/>
          </a:xfrm>
          <a:prstGeom prst="rect">
            <a:avLst/>
          </a:prstGeom>
          <a:noFill/>
        </p:spPr>
        <p:txBody>
          <a:bodyPr wrap="square" lIns="91429" tIns="45714" rIns="91429" bIns="45714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Movie shows </a:t>
            </a:r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Thwaites Glacier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retreat simulation under parameterized submarine melting.</a:t>
            </a:r>
            <a:endParaRPr lang="en-US" sz="1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400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charset="0"/>
              <a:buChar char="•"/>
            </a:pP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250 year </a:t>
            </a:r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regional simulation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with “present day” initial condition.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charset="0"/>
              <a:buChar char="•"/>
            </a:pP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Investigate importance of </a:t>
            </a:r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CDW* depth changes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due to climate variability.  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charset="0"/>
              <a:buChar char="•"/>
            </a:pP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When </a:t>
            </a:r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climate variability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in sub-shelf forcing is accounted for, we get a </a:t>
            </a:r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distribution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of possible SLR curves.</a:t>
            </a:r>
          </a:p>
        </p:txBody>
      </p:sp>
      <p:pic>
        <p:nvPicPr>
          <p:cNvPr id="10" name="Picture 9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99457" y="828464"/>
            <a:ext cx="2107054" cy="1817605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1828800" y="5791200"/>
            <a:ext cx="2052496" cy="307764"/>
          </a:xfrm>
          <a:prstGeom prst="rect">
            <a:avLst/>
          </a:prstGeom>
          <a:noFill/>
        </p:spPr>
        <p:txBody>
          <a:bodyPr wrap="square" lIns="91429" tIns="45714" rIns="91429" bIns="45714" rtlCol="0">
            <a:spAutoFit/>
          </a:bodyPr>
          <a:lstStyle/>
          <a:p>
            <a:pPr algn="ctr"/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Hoffman et al. (in prep.)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0" y="6519446"/>
            <a:ext cx="44196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CDW = Circumpolar Deep Water.</a:t>
            </a:r>
          </a:p>
        </p:txBody>
      </p:sp>
    </p:spTree>
    <p:extLst>
      <p:ext uri="{BB962C8B-B14F-4D97-AF65-F5344CB8AC3E}">
        <p14:creationId xmlns:p14="http://schemas.microsoft.com/office/powerpoint/2010/main" val="38289310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5700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1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video>
              <p:cMediaNode vol="80000">
                <p:cTn id="12" repeatCount="indefinite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</p:childTnLst>
        </p:cTn>
      </p:par>
    </p:tnLst>
  </p:timing>
</p:sld>
</file>

<file path=ppt/slides/slide8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5077" y="72833"/>
            <a:ext cx="7315200" cy="6096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Uncertainty Quantification*</a:t>
            </a:r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06590" y="3335379"/>
            <a:ext cx="1533244" cy="1154055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32638" y="4632050"/>
            <a:ext cx="1652511" cy="1284676"/>
          </a:xfrm>
          <a:prstGeom prst="rect">
            <a:avLst/>
          </a:prstGeom>
        </p:spPr>
      </p:pic>
      <p:grpSp>
        <p:nvGrpSpPr>
          <p:cNvPr id="15" name="Group 14"/>
          <p:cNvGrpSpPr/>
          <p:nvPr/>
        </p:nvGrpSpPr>
        <p:grpSpPr>
          <a:xfrm>
            <a:off x="4250957" y="1982441"/>
            <a:ext cx="3169771" cy="936726"/>
            <a:chOff x="220133" y="2209800"/>
            <a:chExt cx="5350410" cy="1984914"/>
          </a:xfrm>
        </p:grpSpPr>
        <p:pic>
          <p:nvPicPr>
            <p:cNvPr id="16" name="Picture 15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20133" y="2209800"/>
              <a:ext cx="2762927" cy="1984914"/>
            </a:xfrm>
            <a:prstGeom prst="rect">
              <a:avLst/>
            </a:prstGeom>
          </p:spPr>
        </p:pic>
        <p:pic>
          <p:nvPicPr>
            <p:cNvPr id="17" name="Picture 16"/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819400" y="2218266"/>
              <a:ext cx="2751143" cy="1976448"/>
            </a:xfrm>
            <a:prstGeom prst="rect">
              <a:avLst/>
            </a:prstGeom>
          </p:spPr>
        </p:pic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/>
              <p:cNvSpPr txBox="1"/>
              <p:nvPr/>
            </p:nvSpPr>
            <p:spPr>
              <a:xfrm>
                <a:off x="7523467" y="2065174"/>
                <a:ext cx="1447800" cy="830997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sz="16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  <m:r>
                      <a:rPr lang="en-US" sz="16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,</m:t>
                    </m:r>
                    <m:r>
                      <a:rPr lang="en-US" sz="16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𝐻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PDFs (from Bayesian inference)</a:t>
                </a:r>
              </a:p>
            </p:txBody>
          </p:sp>
        </mc:Choice>
        <mc:Fallback xmlns="">
          <p:sp>
            <p:nvSpPr>
              <p:cNvPr id="18" name="TextBox 1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523467" y="2065174"/>
                <a:ext cx="1447800" cy="830997"/>
              </a:xfrm>
              <a:prstGeom prst="rect">
                <a:avLst/>
              </a:prstGeom>
              <a:blipFill>
                <a:blip r:embed="rId6"/>
                <a:stretch>
                  <a:fillRect l="-417" t="-1449" r="-4167" b="-7971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/>
              <p:cNvSpPr txBox="1"/>
              <p:nvPr/>
            </p:nvSpPr>
            <p:spPr>
              <a:xfrm>
                <a:off x="7340870" y="3326501"/>
                <a:ext cx="1726930" cy="1323439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SLR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𝑡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for ensemble of forward runs with </a:t>
                </a:r>
                <a14:m>
                  <m:oMath xmlns:m="http://schemas.openxmlformats.org/officeDocument/2006/math">
                    <m:r>
                      <a:rPr lang="en-US" sz="16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  <m:r>
                      <a:rPr lang="en-US" sz="16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,</m:t>
                    </m:r>
                    <m:r>
                      <a:rPr lang="en-US" sz="16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𝐻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sampled from its PDF </a:t>
                </a:r>
              </a:p>
            </p:txBody>
          </p:sp>
        </mc:Choice>
        <mc:Fallback xmlns="">
          <p:sp>
            <p:nvSpPr>
              <p:cNvPr id="21" name="TextBox 2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40870" y="3326501"/>
                <a:ext cx="1726930" cy="1323439"/>
              </a:xfrm>
              <a:prstGeom prst="rect">
                <a:avLst/>
              </a:prstGeom>
              <a:blipFill>
                <a:blip r:embed="rId7"/>
                <a:stretch>
                  <a:fillRect t="-913" r="-2098" b="-4566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2" name="TextBox 21"/>
          <p:cNvSpPr txBox="1"/>
          <p:nvPr/>
        </p:nvSpPr>
        <p:spPr>
          <a:xfrm>
            <a:off x="7486477" y="5122117"/>
            <a:ext cx="1447800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PDF of SLR</a:t>
            </a:r>
          </a:p>
        </p:txBody>
      </p:sp>
      <p:sp>
        <p:nvSpPr>
          <p:cNvPr id="23" name="TextBox 22"/>
          <p:cNvSpPr txBox="1"/>
          <p:nvPr/>
        </p:nvSpPr>
        <p:spPr>
          <a:xfrm>
            <a:off x="4506586" y="762000"/>
            <a:ext cx="4168019" cy="1077218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</a:rPr>
              <a:t> Goal: </a:t>
            </a:r>
            <a:r>
              <a:rPr lang="en-US" sz="1600" dirty="0">
                <a:latin typeface="Calibri" panose="020F0502020204030204" pitchFamily="34" charset="0"/>
              </a:rPr>
              <a:t>obtain PDF of initial condition using Bayesian inference and propagate this PDF through model to get PDF of </a:t>
            </a:r>
            <a:r>
              <a:rPr lang="en-US" sz="1600" b="1" i="1" dirty="0">
                <a:latin typeface="Calibri" panose="020F0502020204030204" pitchFamily="34" charset="0"/>
              </a:rPr>
              <a:t>total ice mass loss/gain during 21</a:t>
            </a:r>
            <a:r>
              <a:rPr lang="en-US" sz="1600" b="1" i="1" baseline="30000" dirty="0">
                <a:latin typeface="Calibri" panose="020F0502020204030204" pitchFamily="34" charset="0"/>
              </a:rPr>
              <a:t>st</a:t>
            </a:r>
            <a:r>
              <a:rPr lang="en-US" sz="1600" b="1" i="1" dirty="0">
                <a:latin typeface="Calibri" panose="020F0502020204030204" pitchFamily="34" charset="0"/>
              </a:rPr>
              <a:t> century</a:t>
            </a:r>
          </a:p>
        </p:txBody>
      </p:sp>
      <p:cxnSp>
        <p:nvCxnSpPr>
          <p:cNvPr id="25" name="Straight Arrow Connector 24"/>
          <p:cNvCxnSpPr/>
          <p:nvPr/>
        </p:nvCxnSpPr>
        <p:spPr>
          <a:xfrm flipH="1">
            <a:off x="6096000" y="2994933"/>
            <a:ext cx="497208" cy="340446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Straight Arrow Connector 28"/>
          <p:cNvCxnSpPr>
            <a:stCxn id="21" idx="2"/>
            <a:endCxn id="22" idx="0"/>
          </p:cNvCxnSpPr>
          <p:nvPr/>
        </p:nvCxnSpPr>
        <p:spPr>
          <a:xfrm>
            <a:off x="8204335" y="4649940"/>
            <a:ext cx="6042" cy="472177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Arrow Connector 29"/>
          <p:cNvCxnSpPr>
            <a:endCxn id="21" idx="0"/>
          </p:cNvCxnSpPr>
          <p:nvPr/>
        </p:nvCxnSpPr>
        <p:spPr>
          <a:xfrm flipH="1">
            <a:off x="8204335" y="2896171"/>
            <a:ext cx="6042" cy="430330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Rectangle 30"/>
          <p:cNvSpPr/>
          <p:nvPr/>
        </p:nvSpPr>
        <p:spPr>
          <a:xfrm>
            <a:off x="304800" y="1089463"/>
            <a:ext cx="3810000" cy="462553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" name="Down Arrow 31"/>
          <p:cNvSpPr/>
          <p:nvPr/>
        </p:nvSpPr>
        <p:spPr>
          <a:xfrm>
            <a:off x="3365731" y="1904547"/>
            <a:ext cx="599598" cy="3620255"/>
          </a:xfrm>
          <a:prstGeom prst="downArrow">
            <a:avLst/>
          </a:prstGeom>
          <a:solidFill>
            <a:schemeClr val="bg1">
              <a:lumMod val="95000"/>
            </a:schemeClr>
          </a:solidFill>
          <a:ln w="952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TextBox 32"/>
          <p:cNvSpPr txBox="1"/>
          <p:nvPr/>
        </p:nvSpPr>
        <p:spPr>
          <a:xfrm>
            <a:off x="461340" y="1875239"/>
            <a:ext cx="2733198" cy="830997"/>
          </a:xfrm>
          <a:prstGeom prst="rect">
            <a:avLst/>
          </a:prstGeom>
          <a:solidFill>
            <a:srgbClr val="CC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1: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Estimate ice sheet initial condition (MAP point).</a:t>
            </a:r>
          </a:p>
        </p:txBody>
      </p:sp>
      <p:sp>
        <p:nvSpPr>
          <p:cNvPr id="34" name="TextBox 33"/>
          <p:cNvSpPr txBox="1"/>
          <p:nvPr/>
        </p:nvSpPr>
        <p:spPr>
          <a:xfrm>
            <a:off x="461340" y="2890224"/>
            <a:ext cx="2733199" cy="1323439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2: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Update prior uncertainty in ice sheet initial condition 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using observational data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and steady state model</a:t>
            </a:r>
          </a:p>
        </p:txBody>
      </p:sp>
      <p:sp>
        <p:nvSpPr>
          <p:cNvPr id="35" name="TextBox 34"/>
          <p:cNvSpPr txBox="1"/>
          <p:nvPr/>
        </p:nvSpPr>
        <p:spPr>
          <a:xfrm>
            <a:off x="461340" y="4369915"/>
            <a:ext cx="2733197" cy="1097108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3: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Propagate uncertain initial condition through ice-sheet evolution model</a:t>
            </a:r>
          </a:p>
        </p:txBody>
      </p:sp>
      <p:sp>
        <p:nvSpPr>
          <p:cNvPr id="36" name="TextBox 35"/>
          <p:cNvSpPr txBox="1"/>
          <p:nvPr/>
        </p:nvSpPr>
        <p:spPr>
          <a:xfrm>
            <a:off x="861181" y="1283096"/>
            <a:ext cx="2727866" cy="36933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UQ Workflow</a:t>
            </a:r>
          </a:p>
        </p:txBody>
      </p:sp>
      <p:sp>
        <p:nvSpPr>
          <p:cNvPr id="37" name="TextBox 36"/>
          <p:cNvSpPr txBox="1"/>
          <p:nvPr/>
        </p:nvSpPr>
        <p:spPr>
          <a:xfrm>
            <a:off x="2960975" y="1966358"/>
            <a:ext cx="1387389" cy="58477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Deterministic inversion</a:t>
            </a:r>
          </a:p>
        </p:txBody>
      </p:sp>
      <p:sp>
        <p:nvSpPr>
          <p:cNvPr id="38" name="TextBox 37"/>
          <p:cNvSpPr txBox="1"/>
          <p:nvPr/>
        </p:nvSpPr>
        <p:spPr>
          <a:xfrm>
            <a:off x="3086731" y="3437612"/>
            <a:ext cx="1218169" cy="58477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Bayesian calibration</a:t>
            </a:r>
          </a:p>
        </p:txBody>
      </p:sp>
      <p:sp>
        <p:nvSpPr>
          <p:cNvPr id="39" name="TextBox 38"/>
          <p:cNvSpPr txBox="1"/>
          <p:nvPr/>
        </p:nvSpPr>
        <p:spPr>
          <a:xfrm>
            <a:off x="3080026" y="4443972"/>
            <a:ext cx="1296892" cy="58477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Forward propagation</a:t>
            </a:r>
          </a:p>
        </p:txBody>
      </p:sp>
      <p:cxnSp>
        <p:nvCxnSpPr>
          <p:cNvPr id="27" name="Straight Arrow Connector 26"/>
          <p:cNvCxnSpPr/>
          <p:nvPr/>
        </p:nvCxnSpPr>
        <p:spPr>
          <a:xfrm>
            <a:off x="5206590" y="3003811"/>
            <a:ext cx="508410" cy="331568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Straight Arrow Connector 27"/>
          <p:cNvCxnSpPr/>
          <p:nvPr/>
        </p:nvCxnSpPr>
        <p:spPr>
          <a:xfrm>
            <a:off x="5932819" y="4489434"/>
            <a:ext cx="10781" cy="343177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" name="TextBox 3"/>
          <p:cNvSpPr txBox="1"/>
          <p:nvPr/>
        </p:nvSpPr>
        <p:spPr>
          <a:xfrm>
            <a:off x="0" y="6519446"/>
            <a:ext cx="510126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Jakeman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 al. 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(in prep), 2018.</a:t>
            </a:r>
          </a:p>
        </p:txBody>
      </p:sp>
    </p:spTree>
    <p:extLst>
      <p:ext uri="{BB962C8B-B14F-4D97-AF65-F5344CB8AC3E}">
        <p14:creationId xmlns:p14="http://schemas.microsoft.com/office/powerpoint/2010/main" val="31238149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5077" y="72833"/>
            <a:ext cx="7315200" cy="6096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Uncertainty Quantification*</a:t>
            </a:r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06590" y="3335379"/>
            <a:ext cx="1533244" cy="1154055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32638" y="4632050"/>
            <a:ext cx="1652511" cy="1284676"/>
          </a:xfrm>
          <a:prstGeom prst="rect">
            <a:avLst/>
          </a:prstGeom>
        </p:spPr>
      </p:pic>
      <p:grpSp>
        <p:nvGrpSpPr>
          <p:cNvPr id="15" name="Group 14"/>
          <p:cNvGrpSpPr/>
          <p:nvPr/>
        </p:nvGrpSpPr>
        <p:grpSpPr>
          <a:xfrm>
            <a:off x="4250957" y="1982441"/>
            <a:ext cx="3169771" cy="936726"/>
            <a:chOff x="220133" y="2209800"/>
            <a:chExt cx="5350410" cy="1984914"/>
          </a:xfrm>
        </p:grpSpPr>
        <p:pic>
          <p:nvPicPr>
            <p:cNvPr id="16" name="Picture 15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20133" y="2209800"/>
              <a:ext cx="2762927" cy="1984914"/>
            </a:xfrm>
            <a:prstGeom prst="rect">
              <a:avLst/>
            </a:prstGeom>
          </p:spPr>
        </p:pic>
        <p:pic>
          <p:nvPicPr>
            <p:cNvPr id="17" name="Picture 16"/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819400" y="2218266"/>
              <a:ext cx="2751143" cy="1976448"/>
            </a:xfrm>
            <a:prstGeom prst="rect">
              <a:avLst/>
            </a:prstGeom>
          </p:spPr>
        </p:pic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/>
              <p:cNvSpPr txBox="1"/>
              <p:nvPr/>
            </p:nvSpPr>
            <p:spPr>
              <a:xfrm>
                <a:off x="7523467" y="2065174"/>
                <a:ext cx="1447800" cy="830997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sz="16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  <m:r>
                      <a:rPr lang="en-US" sz="16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,</m:t>
                    </m:r>
                    <m:r>
                      <a:rPr lang="en-US" sz="16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𝐻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PDFs (from Bayesian inference)</a:t>
                </a:r>
              </a:p>
            </p:txBody>
          </p:sp>
        </mc:Choice>
        <mc:Fallback xmlns="">
          <p:sp>
            <p:nvSpPr>
              <p:cNvPr id="18" name="TextBox 1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523467" y="2065174"/>
                <a:ext cx="1447800" cy="830997"/>
              </a:xfrm>
              <a:prstGeom prst="rect">
                <a:avLst/>
              </a:prstGeom>
              <a:blipFill>
                <a:blip r:embed="rId6"/>
                <a:stretch>
                  <a:fillRect l="-417" t="-1449" r="-4167" b="-7971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/>
              <p:cNvSpPr txBox="1"/>
              <p:nvPr/>
            </p:nvSpPr>
            <p:spPr>
              <a:xfrm>
                <a:off x="7340870" y="3326501"/>
                <a:ext cx="1726930" cy="1323439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SLR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𝑡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for ensemble of forward runs with </a:t>
                </a:r>
                <a14:m>
                  <m:oMath xmlns:m="http://schemas.openxmlformats.org/officeDocument/2006/math">
                    <m:r>
                      <a:rPr lang="en-US" sz="16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  <m:r>
                      <a:rPr lang="en-US" sz="16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,</m:t>
                    </m:r>
                    <m:r>
                      <a:rPr lang="en-US" sz="16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𝐻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sampled from its PDF </a:t>
                </a:r>
              </a:p>
            </p:txBody>
          </p:sp>
        </mc:Choice>
        <mc:Fallback xmlns="">
          <p:sp>
            <p:nvSpPr>
              <p:cNvPr id="21" name="TextBox 2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40870" y="3326501"/>
                <a:ext cx="1726930" cy="1323439"/>
              </a:xfrm>
              <a:prstGeom prst="rect">
                <a:avLst/>
              </a:prstGeom>
              <a:blipFill>
                <a:blip r:embed="rId7"/>
                <a:stretch>
                  <a:fillRect t="-913" r="-2098" b="-4566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2" name="TextBox 21"/>
          <p:cNvSpPr txBox="1"/>
          <p:nvPr/>
        </p:nvSpPr>
        <p:spPr>
          <a:xfrm>
            <a:off x="7486477" y="5122117"/>
            <a:ext cx="1447800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PDF of SLR</a:t>
            </a:r>
          </a:p>
        </p:txBody>
      </p:sp>
      <p:sp>
        <p:nvSpPr>
          <p:cNvPr id="23" name="TextBox 22"/>
          <p:cNvSpPr txBox="1"/>
          <p:nvPr/>
        </p:nvSpPr>
        <p:spPr>
          <a:xfrm>
            <a:off x="4506586" y="762000"/>
            <a:ext cx="4168019" cy="1077218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</a:rPr>
              <a:t> Goal: </a:t>
            </a:r>
            <a:r>
              <a:rPr lang="en-US" sz="1600" dirty="0">
                <a:latin typeface="Calibri" panose="020F0502020204030204" pitchFamily="34" charset="0"/>
              </a:rPr>
              <a:t>obtain PDF of initial condition using Bayesian inference and propagate this PDF through model to get PDF of </a:t>
            </a:r>
            <a:r>
              <a:rPr lang="en-US" sz="1600" b="1" i="1" dirty="0">
                <a:latin typeface="Calibri" panose="020F0502020204030204" pitchFamily="34" charset="0"/>
              </a:rPr>
              <a:t>total ice mass loss/gain during 21</a:t>
            </a:r>
            <a:r>
              <a:rPr lang="en-US" sz="1600" b="1" i="1" baseline="30000" dirty="0">
                <a:latin typeface="Calibri" panose="020F0502020204030204" pitchFamily="34" charset="0"/>
              </a:rPr>
              <a:t>st</a:t>
            </a:r>
            <a:r>
              <a:rPr lang="en-US" sz="1600" b="1" i="1" dirty="0">
                <a:latin typeface="Calibri" panose="020F0502020204030204" pitchFamily="34" charset="0"/>
              </a:rPr>
              <a:t> century</a:t>
            </a:r>
          </a:p>
        </p:txBody>
      </p:sp>
      <p:cxnSp>
        <p:nvCxnSpPr>
          <p:cNvPr id="25" name="Straight Arrow Connector 24"/>
          <p:cNvCxnSpPr/>
          <p:nvPr/>
        </p:nvCxnSpPr>
        <p:spPr>
          <a:xfrm flipH="1">
            <a:off x="6096000" y="2994933"/>
            <a:ext cx="497208" cy="340446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Straight Arrow Connector 28"/>
          <p:cNvCxnSpPr>
            <a:stCxn id="21" idx="2"/>
            <a:endCxn id="22" idx="0"/>
          </p:cNvCxnSpPr>
          <p:nvPr/>
        </p:nvCxnSpPr>
        <p:spPr>
          <a:xfrm>
            <a:off x="8204335" y="4649940"/>
            <a:ext cx="6042" cy="472177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Arrow Connector 29"/>
          <p:cNvCxnSpPr>
            <a:endCxn id="21" idx="0"/>
          </p:cNvCxnSpPr>
          <p:nvPr/>
        </p:nvCxnSpPr>
        <p:spPr>
          <a:xfrm flipH="1">
            <a:off x="8204335" y="2896171"/>
            <a:ext cx="6042" cy="430330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Rectangle 30"/>
          <p:cNvSpPr/>
          <p:nvPr/>
        </p:nvSpPr>
        <p:spPr>
          <a:xfrm>
            <a:off x="304800" y="1089463"/>
            <a:ext cx="3810000" cy="462553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" name="Down Arrow 31"/>
          <p:cNvSpPr/>
          <p:nvPr/>
        </p:nvSpPr>
        <p:spPr>
          <a:xfrm>
            <a:off x="3365731" y="1904547"/>
            <a:ext cx="599598" cy="3620255"/>
          </a:xfrm>
          <a:prstGeom prst="downArrow">
            <a:avLst/>
          </a:prstGeom>
          <a:solidFill>
            <a:schemeClr val="bg1">
              <a:lumMod val="95000"/>
            </a:schemeClr>
          </a:solidFill>
          <a:ln w="952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TextBox 32"/>
          <p:cNvSpPr txBox="1"/>
          <p:nvPr/>
        </p:nvSpPr>
        <p:spPr>
          <a:xfrm>
            <a:off x="461340" y="1875239"/>
            <a:ext cx="2733198" cy="830997"/>
          </a:xfrm>
          <a:prstGeom prst="rect">
            <a:avLst/>
          </a:prstGeom>
          <a:solidFill>
            <a:srgbClr val="CC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1: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Estimate ice sheet initial condition (MAP point).</a:t>
            </a:r>
          </a:p>
        </p:txBody>
      </p:sp>
      <p:sp>
        <p:nvSpPr>
          <p:cNvPr id="34" name="TextBox 33"/>
          <p:cNvSpPr txBox="1"/>
          <p:nvPr/>
        </p:nvSpPr>
        <p:spPr>
          <a:xfrm>
            <a:off x="461340" y="2890224"/>
            <a:ext cx="2733199" cy="1323439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2: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Update prior uncertainty in ice sheet initial condition 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using observational data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and steady state model</a:t>
            </a:r>
          </a:p>
        </p:txBody>
      </p:sp>
      <p:sp>
        <p:nvSpPr>
          <p:cNvPr id="35" name="TextBox 34"/>
          <p:cNvSpPr txBox="1"/>
          <p:nvPr/>
        </p:nvSpPr>
        <p:spPr>
          <a:xfrm>
            <a:off x="461340" y="4369915"/>
            <a:ext cx="2733197" cy="1097108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3: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Propagate uncertain initial condition through ice-sheet evolution model</a:t>
            </a:r>
          </a:p>
        </p:txBody>
      </p:sp>
      <p:sp>
        <p:nvSpPr>
          <p:cNvPr id="36" name="TextBox 35"/>
          <p:cNvSpPr txBox="1"/>
          <p:nvPr/>
        </p:nvSpPr>
        <p:spPr>
          <a:xfrm>
            <a:off x="861181" y="1283096"/>
            <a:ext cx="2727866" cy="36933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UQ Workflow</a:t>
            </a:r>
          </a:p>
        </p:txBody>
      </p:sp>
      <p:sp>
        <p:nvSpPr>
          <p:cNvPr id="37" name="TextBox 36"/>
          <p:cNvSpPr txBox="1"/>
          <p:nvPr/>
        </p:nvSpPr>
        <p:spPr>
          <a:xfrm>
            <a:off x="2960975" y="1966358"/>
            <a:ext cx="1387389" cy="58477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Deterministic inversion</a:t>
            </a:r>
          </a:p>
        </p:txBody>
      </p:sp>
      <p:sp>
        <p:nvSpPr>
          <p:cNvPr id="38" name="TextBox 37"/>
          <p:cNvSpPr txBox="1"/>
          <p:nvPr/>
        </p:nvSpPr>
        <p:spPr>
          <a:xfrm>
            <a:off x="3086731" y="3437612"/>
            <a:ext cx="1218169" cy="58477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Bayesian calibration</a:t>
            </a:r>
          </a:p>
        </p:txBody>
      </p:sp>
      <p:sp>
        <p:nvSpPr>
          <p:cNvPr id="39" name="TextBox 38"/>
          <p:cNvSpPr txBox="1"/>
          <p:nvPr/>
        </p:nvSpPr>
        <p:spPr>
          <a:xfrm>
            <a:off x="3080026" y="4443972"/>
            <a:ext cx="1296892" cy="58477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Forward propagation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848986" y="5993284"/>
            <a:ext cx="7315200" cy="400110"/>
          </a:xfrm>
          <a:prstGeom prst="rect">
            <a:avLst/>
          </a:prstGeom>
          <a:solidFill>
            <a:srgbClr val="FFCC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Very challenging!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 Lots of obstacles, e.g., curse of dimensionality.</a:t>
            </a:r>
          </a:p>
        </p:txBody>
      </p:sp>
      <p:cxnSp>
        <p:nvCxnSpPr>
          <p:cNvPr id="27" name="Straight Arrow Connector 26"/>
          <p:cNvCxnSpPr/>
          <p:nvPr/>
        </p:nvCxnSpPr>
        <p:spPr>
          <a:xfrm>
            <a:off x="5206590" y="3003811"/>
            <a:ext cx="508410" cy="331568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Straight Arrow Connector 27"/>
          <p:cNvCxnSpPr/>
          <p:nvPr/>
        </p:nvCxnSpPr>
        <p:spPr>
          <a:xfrm>
            <a:off x="5932819" y="4489434"/>
            <a:ext cx="10781" cy="343177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" name="TextBox 3"/>
          <p:cNvSpPr txBox="1"/>
          <p:nvPr/>
        </p:nvSpPr>
        <p:spPr>
          <a:xfrm>
            <a:off x="0" y="6519446"/>
            <a:ext cx="510126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Jakeman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 al. 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(in prep), 2018.</a:t>
            </a:r>
          </a:p>
        </p:txBody>
      </p:sp>
    </p:spTree>
    <p:extLst>
      <p:ext uri="{BB962C8B-B14F-4D97-AF65-F5344CB8AC3E}">
        <p14:creationId xmlns:p14="http://schemas.microsoft.com/office/powerpoint/2010/main" val="27185726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52400" y="-123804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MALI &amp; E3SM Coupling</a:t>
            </a:r>
          </a:p>
        </p:txBody>
      </p:sp>
      <p:sp>
        <p:nvSpPr>
          <p:cNvPr id="9" name="Text Box 4"/>
          <p:cNvSpPr txBox="1">
            <a:spLocks noChangeArrowheads="1"/>
          </p:cNvSpPr>
          <p:nvPr/>
        </p:nvSpPr>
        <p:spPr bwMode="auto">
          <a:xfrm>
            <a:off x="190500" y="3226196"/>
            <a:ext cx="8763000" cy="4000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1429" tIns="45714" rIns="91429" bIns="45714">
            <a:prstTxWarp prst="textNoShape">
              <a:avLst/>
            </a:prstTxWarp>
            <a:spAutoFit/>
          </a:bodyPr>
          <a:lstStyle/>
          <a:p>
            <a:pPr marL="342860" indent="-342860" algn="ctr">
              <a:spcBef>
                <a:spcPct val="50000"/>
              </a:spcBef>
            </a:pPr>
            <a:endParaRPr lang="en-US" sz="2000" b="1" dirty="0"/>
          </a:p>
        </p:txBody>
      </p:sp>
      <p:sp>
        <p:nvSpPr>
          <p:cNvPr id="13" name="TextBox 12"/>
          <p:cNvSpPr txBox="1"/>
          <p:nvPr/>
        </p:nvSpPr>
        <p:spPr>
          <a:xfrm>
            <a:off x="4641299" y="1009375"/>
            <a:ext cx="4358681" cy="31700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charset="0"/>
              <a:buChar char="•"/>
            </a:pP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Global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coupled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E3SM simulation with sub-ice shelf circulation + pre-industrial forcing + static ice shelves (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illustration/spin-up over ~7 </a:t>
            </a:r>
            <a:r>
              <a:rPr lang="en-US" sz="2000" b="1" i="1" dirty="0" err="1">
                <a:latin typeface="Calibri" panose="020F0502020204030204" pitchFamily="34" charset="0"/>
                <a:cs typeface="Calibri" panose="020F0502020204030204" pitchFamily="34" charset="0"/>
              </a:rPr>
              <a:t>yrs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).</a:t>
            </a:r>
          </a:p>
          <a:p>
            <a:pPr marL="342900" indent="-342900">
              <a:buFont typeface="Arial" charset="0"/>
              <a:buChar char="•"/>
            </a:pPr>
            <a:endParaRPr lang="en-US" sz="1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RRS30to10km mesh (eddy permitting).</a:t>
            </a:r>
          </a:p>
          <a:p>
            <a:pPr marL="342900" indent="-342900">
              <a:buFont typeface="Arial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1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289439" y="5619690"/>
            <a:ext cx="4114799" cy="8002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90000"/>
              </a:lnSpc>
              <a:spcAft>
                <a:spcPts val="1200"/>
              </a:spcAft>
            </a:pPr>
            <a:r>
              <a:rPr lang="en-US" sz="2000" i="1" u="sng" dirty="0">
                <a:latin typeface="Calibri" panose="020F0502020204030204" pitchFamily="34" charset="0"/>
                <a:cs typeface="Calibri" panose="020F0502020204030204" pitchFamily="34" charset="0"/>
              </a:rPr>
              <a:t>Top: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 sea-surface salinity    </a:t>
            </a:r>
          </a:p>
          <a:p>
            <a:pPr algn="ctr">
              <a:lnSpc>
                <a:spcPct val="90000"/>
              </a:lnSpc>
              <a:spcAft>
                <a:spcPts val="1200"/>
              </a:spcAft>
            </a:pP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R</a:t>
            </a:r>
            <a:r>
              <a:rPr lang="en-US" sz="2000" i="1" u="sng" dirty="0">
                <a:latin typeface="Calibri" panose="020F0502020204030204" pitchFamily="34" charset="0"/>
                <a:cs typeface="Calibri" panose="020F0502020204030204" pitchFamily="34" charset="0"/>
              </a:rPr>
              <a:t>ight: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 ocean bottom temperature</a:t>
            </a:r>
          </a:p>
        </p:txBody>
      </p:sp>
      <p:sp>
        <p:nvSpPr>
          <p:cNvPr id="16" name="TextBox 15"/>
          <p:cNvSpPr txBox="1"/>
          <p:nvPr/>
        </p:nvSpPr>
        <p:spPr>
          <a:xfrm>
            <a:off x="5582892" y="6095156"/>
            <a:ext cx="2547044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solidFill>
                  <a:srgbClr val="3366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Ocean Bottom Temperature</a:t>
            </a:r>
          </a:p>
        </p:txBody>
      </p:sp>
      <p:pic>
        <p:nvPicPr>
          <p:cNvPr id="17" name="bot_temp.avi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 rotWithShape="1">
          <a:blip r:embed="rId7">
            <a:lum bright="5000" contrast="10000"/>
          </a:blip>
          <a:srcRect l="4111" r="4879"/>
          <a:stretch>
            <a:fillRect/>
          </a:stretch>
        </p:blipFill>
        <p:spPr>
          <a:xfrm>
            <a:off x="4517033" y="3127800"/>
            <a:ext cx="4485778" cy="2772535"/>
          </a:xfrm>
          <a:prstGeom prst="rect">
            <a:avLst/>
          </a:prstGeom>
        </p:spPr>
      </p:pic>
      <p:pic>
        <p:nvPicPr>
          <p:cNvPr id="18" name="sss.avi">
            <a:hlinkClick r:id="" action="ppaction://media"/>
          </p:cNvPr>
          <p:cNvPicPr>
            <a:picLocks noChangeAspect="1"/>
          </p:cNvPicPr>
          <p:nvPr>
            <a:vide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 rotWithShape="1">
          <a:blip r:embed="rId8">
            <a:lum bright="5000" contrast="20000"/>
          </a:blip>
          <a:srcRect l="5248" r="5401"/>
          <a:stretch>
            <a:fillRect/>
          </a:stretch>
        </p:blipFill>
        <p:spPr>
          <a:xfrm>
            <a:off x="10886" y="838200"/>
            <a:ext cx="4450799" cy="2801928"/>
          </a:xfrm>
          <a:prstGeom prst="rect">
            <a:avLst/>
          </a:prstGeom>
        </p:spPr>
      </p:pic>
      <p:sp>
        <p:nvSpPr>
          <p:cNvPr id="15" name="TextBox 14"/>
          <p:cNvSpPr txBox="1"/>
          <p:nvPr/>
        </p:nvSpPr>
        <p:spPr>
          <a:xfrm>
            <a:off x="1220956" y="3711272"/>
            <a:ext cx="184044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solidFill>
                  <a:srgbClr val="3366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Sea Surface Salinity</a:t>
            </a: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B3474423-1565-47EB-B49A-9E7616876F0A}"/>
              </a:ext>
            </a:extLst>
          </p:cNvPr>
          <p:cNvSpPr/>
          <p:nvPr/>
        </p:nvSpPr>
        <p:spPr>
          <a:xfrm>
            <a:off x="176645" y="4286710"/>
            <a:ext cx="4114799" cy="120032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pPr algn="ctr">
              <a:buSzPts val="3600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MALI is (partially) coupled to E3SM and currently </a:t>
            </a:r>
            <a:r>
              <a:rPr lang="en-US" dirty="0">
                <a:latin typeface="Calibri" panose="020F0502020204030204" pitchFamily="34" charset="0"/>
                <a:ea typeface="Calibri"/>
                <a:cs typeface="Calibri" panose="020F0502020204030204" pitchFamily="34" charset="0"/>
                <a:sym typeface="Calibri"/>
              </a:rPr>
              <a:t>supports </a:t>
            </a:r>
            <a:r>
              <a:rPr lang="en-US" b="1" dirty="0">
                <a:latin typeface="Calibri" panose="020F0502020204030204" pitchFamily="34" charset="0"/>
                <a:ea typeface="Calibri"/>
                <a:cs typeface="Calibri" panose="020F0502020204030204" pitchFamily="34" charset="0"/>
                <a:sym typeface="Calibri"/>
              </a:rPr>
              <a:t>static ice shelves </a:t>
            </a:r>
            <a:r>
              <a:rPr lang="en-US" dirty="0">
                <a:latin typeface="Calibri" panose="020F0502020204030204" pitchFamily="34" charset="0"/>
                <a:ea typeface="Calibri"/>
                <a:cs typeface="Calibri" panose="020F0502020204030204" pitchFamily="34" charset="0"/>
                <a:sym typeface="Calibri"/>
              </a:rPr>
              <a:t>and </a:t>
            </a:r>
            <a:r>
              <a:rPr lang="en-US" b="1" dirty="0">
                <a:latin typeface="Calibri" panose="020F0502020204030204" pitchFamily="34" charset="0"/>
                <a:ea typeface="Calibri"/>
                <a:cs typeface="Calibri" panose="020F0502020204030204" pitchFamily="34" charset="0"/>
                <a:sym typeface="Calibri"/>
              </a:rPr>
              <a:t>fixed grounding lines </a:t>
            </a:r>
            <a:r>
              <a:rPr lang="en-US" dirty="0">
                <a:latin typeface="Calibri" panose="020F0502020204030204" pitchFamily="34" charset="0"/>
                <a:ea typeface="Calibri"/>
                <a:cs typeface="Calibri" panose="020F0502020204030204" pitchFamily="34" charset="0"/>
                <a:sym typeface="Calibri"/>
              </a:rPr>
              <a:t>(enabling dynamic ice shelves is WIP).</a:t>
            </a:r>
            <a:endParaRPr lang="en-US" dirty="0">
              <a:latin typeface="Calibri" panose="020F0502020204030204" pitchFamily="34" charset="0"/>
              <a:ea typeface="Calibri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6941941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1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0" dur="1" fill="hold"/>
                                        <p:tgtEl>
                                          <p:spTgt spid="1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1" repeatCount="indefinite" fill="hold" display="0">
                  <p:stCondLst>
                    <p:cond delay="indefinite"/>
                  </p:stCondLst>
                </p:cTn>
                <p:tgtEl>
                  <p:spTgt spid="18"/>
                </p:tgtEl>
              </p:cMediaNode>
            </p:video>
            <p:video>
              <p:cMediaNode vol="80000">
                <p:cTn id="12" repeatCount="indefinite" fill="hold" display="0">
                  <p:stCondLst>
                    <p:cond delay="indefinite"/>
                  </p:stCondLst>
                </p:cTn>
                <p:tgtEl>
                  <p:spTgt spid="17"/>
                </p:tgtEl>
              </p:cMediaNode>
            </p:video>
          </p:childTnLst>
        </p:cTn>
      </p:par>
    </p:tnLst>
  </p:timing>
</p:sld>
</file>

<file path=ppt/slides/slide9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52400" y="-123804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MALI &amp; E3SM Coupling</a:t>
            </a:r>
          </a:p>
        </p:txBody>
      </p:sp>
      <p:sp>
        <p:nvSpPr>
          <p:cNvPr id="9" name="Text Box 4"/>
          <p:cNvSpPr txBox="1">
            <a:spLocks noChangeArrowheads="1"/>
          </p:cNvSpPr>
          <p:nvPr/>
        </p:nvSpPr>
        <p:spPr bwMode="auto">
          <a:xfrm>
            <a:off x="190500" y="3226196"/>
            <a:ext cx="8763000" cy="4000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1429" tIns="45714" rIns="91429" bIns="45714">
            <a:prstTxWarp prst="textNoShape">
              <a:avLst/>
            </a:prstTxWarp>
            <a:spAutoFit/>
          </a:bodyPr>
          <a:lstStyle/>
          <a:p>
            <a:pPr marL="342860" indent="-342860" algn="ctr">
              <a:spcBef>
                <a:spcPct val="50000"/>
              </a:spcBef>
            </a:pPr>
            <a:endParaRPr lang="en-US" sz="2000" b="1" dirty="0"/>
          </a:p>
        </p:txBody>
      </p:sp>
      <p:sp>
        <p:nvSpPr>
          <p:cNvPr id="13" name="TextBox 12"/>
          <p:cNvSpPr txBox="1"/>
          <p:nvPr/>
        </p:nvSpPr>
        <p:spPr>
          <a:xfrm>
            <a:off x="4641299" y="1009375"/>
            <a:ext cx="4358681" cy="31700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charset="0"/>
              <a:buChar char="•"/>
            </a:pP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Global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coupled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E3SM simulation with sub-ice shelf circulation + pre-industrial forcing + static ice shelves (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illustration/spin-up over ~7 </a:t>
            </a:r>
            <a:r>
              <a:rPr lang="en-US" sz="2000" b="1" i="1" dirty="0" err="1">
                <a:latin typeface="Calibri" panose="020F0502020204030204" pitchFamily="34" charset="0"/>
                <a:cs typeface="Calibri" panose="020F0502020204030204" pitchFamily="34" charset="0"/>
              </a:rPr>
              <a:t>yrs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).</a:t>
            </a:r>
          </a:p>
          <a:p>
            <a:pPr marL="342900" indent="-342900">
              <a:buFont typeface="Arial" charset="0"/>
              <a:buChar char="•"/>
            </a:pPr>
            <a:endParaRPr lang="en-US" sz="1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RRS30to10km mesh (eddy permitting).</a:t>
            </a:r>
          </a:p>
          <a:p>
            <a:pPr marL="342900" indent="-342900">
              <a:buFont typeface="Arial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1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5582892" y="6095156"/>
            <a:ext cx="2547044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solidFill>
                  <a:srgbClr val="3366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Ocean Bottom Temperature</a:t>
            </a:r>
          </a:p>
        </p:txBody>
      </p:sp>
      <p:pic>
        <p:nvPicPr>
          <p:cNvPr id="17" name="bot_temp.avi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 rotWithShape="1">
          <a:blip r:embed="rId7">
            <a:lum bright="5000" contrast="10000"/>
          </a:blip>
          <a:srcRect l="4111" r="4879"/>
          <a:stretch>
            <a:fillRect/>
          </a:stretch>
        </p:blipFill>
        <p:spPr>
          <a:xfrm>
            <a:off x="4517033" y="3127800"/>
            <a:ext cx="4485778" cy="2772535"/>
          </a:xfrm>
          <a:prstGeom prst="rect">
            <a:avLst/>
          </a:prstGeom>
        </p:spPr>
      </p:pic>
      <p:pic>
        <p:nvPicPr>
          <p:cNvPr id="18" name="sss.avi">
            <a:hlinkClick r:id="" action="ppaction://media"/>
          </p:cNvPr>
          <p:cNvPicPr>
            <a:picLocks noChangeAspect="1"/>
          </p:cNvPicPr>
          <p:nvPr>
            <a:vide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 rotWithShape="1">
          <a:blip r:embed="rId8">
            <a:lum bright="5000" contrast="20000"/>
          </a:blip>
          <a:srcRect l="5248" r="5401"/>
          <a:stretch>
            <a:fillRect/>
          </a:stretch>
        </p:blipFill>
        <p:spPr>
          <a:xfrm>
            <a:off x="10886" y="838200"/>
            <a:ext cx="4450799" cy="2801928"/>
          </a:xfrm>
          <a:prstGeom prst="rect">
            <a:avLst/>
          </a:prstGeom>
        </p:spPr>
      </p:pic>
      <p:sp>
        <p:nvSpPr>
          <p:cNvPr id="15" name="TextBox 14"/>
          <p:cNvSpPr txBox="1"/>
          <p:nvPr/>
        </p:nvSpPr>
        <p:spPr>
          <a:xfrm>
            <a:off x="1220956" y="3711272"/>
            <a:ext cx="184044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solidFill>
                  <a:srgbClr val="3366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Sea Surface Salinity</a:t>
            </a:r>
          </a:p>
        </p:txBody>
      </p:sp>
      <p:sp>
        <p:nvSpPr>
          <p:cNvPr id="3" name="Rectangle 2"/>
          <p:cNvSpPr/>
          <p:nvPr/>
        </p:nvSpPr>
        <p:spPr>
          <a:xfrm>
            <a:off x="188746" y="4220517"/>
            <a:ext cx="4235994" cy="1323439"/>
          </a:xfrm>
          <a:prstGeom prst="rect">
            <a:avLst/>
          </a:prstGeom>
          <a:solidFill>
            <a:srgbClr val="FFCCCC"/>
          </a:solidFill>
        </p:spPr>
        <p:txBody>
          <a:bodyPr wrap="square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Fully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coupled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dynamic ice sheet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simulations will be done through </a:t>
            </a:r>
            <a:r>
              <a:rPr lang="en-US" sz="2000" b="1" i="1" dirty="0" err="1">
                <a:latin typeface="Calibri" panose="020F0502020204030204" pitchFamily="34" charset="0"/>
                <a:cs typeface="Calibri" panose="020F0502020204030204" pitchFamily="34" charset="0"/>
              </a:rPr>
              <a:t>ProSPect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 awarded ~85M CPU hours at 3 DOE computing centers.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FAFF00A7-CBDC-4ABC-B5EF-13B602AE9537}"/>
              </a:ext>
            </a:extLst>
          </p:cNvPr>
          <p:cNvSpPr txBox="1"/>
          <p:nvPr/>
        </p:nvSpPr>
        <p:spPr>
          <a:xfrm>
            <a:off x="289439" y="5619690"/>
            <a:ext cx="4114799" cy="8002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90000"/>
              </a:lnSpc>
              <a:spcAft>
                <a:spcPts val="1200"/>
              </a:spcAft>
            </a:pPr>
            <a:r>
              <a:rPr lang="en-US" sz="2000" i="1" u="sng" dirty="0">
                <a:latin typeface="Calibri" panose="020F0502020204030204" pitchFamily="34" charset="0"/>
                <a:cs typeface="Calibri" panose="020F0502020204030204" pitchFamily="34" charset="0"/>
              </a:rPr>
              <a:t>Top: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 sea-surface salinity    </a:t>
            </a:r>
          </a:p>
          <a:p>
            <a:pPr algn="ctr">
              <a:lnSpc>
                <a:spcPct val="90000"/>
              </a:lnSpc>
              <a:spcAft>
                <a:spcPts val="1200"/>
              </a:spcAft>
            </a:pP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R</a:t>
            </a:r>
            <a:r>
              <a:rPr lang="en-US" sz="2000" i="1" u="sng" dirty="0">
                <a:latin typeface="Calibri" panose="020F0502020204030204" pitchFamily="34" charset="0"/>
                <a:cs typeface="Calibri" panose="020F0502020204030204" pitchFamily="34" charset="0"/>
              </a:rPr>
              <a:t>ight: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 ocean bottom temperature</a:t>
            </a:r>
          </a:p>
        </p:txBody>
      </p:sp>
    </p:spTree>
    <p:extLst>
      <p:ext uri="{BB962C8B-B14F-4D97-AF65-F5344CB8AC3E}">
        <p14:creationId xmlns:p14="http://schemas.microsoft.com/office/powerpoint/2010/main" val="111432246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6" dur="1" fill="hold"/>
                                        <p:tgtEl>
                                          <p:spTgt spid="1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3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0" dur="1" fill="hold"/>
                                        <p:tgtEl>
                                          <p:spTgt spid="1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1" repeatCount="indefinite" fill="hold" display="0">
                  <p:stCondLst>
                    <p:cond delay="indefinite"/>
                  </p:stCondLst>
                </p:cTn>
                <p:tgtEl>
                  <p:spTgt spid="18"/>
                </p:tgtEl>
              </p:cMediaNode>
            </p:video>
            <p:video>
              <p:cMediaNode vol="80000">
                <p:cTn id="12" repeatCount="indefinite" fill="hold" display="0">
                  <p:stCondLst>
                    <p:cond delay="indefinite"/>
                  </p:stCondLst>
                </p:cTn>
                <p:tgtEl>
                  <p:spTgt spid="17"/>
                </p:tgtEl>
              </p:cMediaNode>
            </p:video>
          </p:childTnLst>
        </p:cTn>
      </p:par>
    </p:tnLst>
  </p:timing>
</p:sld>
</file>

<file path=ppt/slides/slide9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81699" y="622031"/>
            <a:ext cx="8686800" cy="75713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b="1" dirty="0">
                <a:latin typeface="Calibri" panose="020F0502020204030204" pitchFamily="34" charset="0"/>
              </a:rPr>
              <a:t>Background</a:t>
            </a:r>
          </a:p>
          <a:p>
            <a:pPr marL="457200" indent="-457200">
              <a:buAutoNum type="arabicPeriod"/>
            </a:pPr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ISMs, ESMs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Our codes: ALI, MALI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2.   Algorithms and software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ALI steady stress-velocity solver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Discretization &amp; meshes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Nonlinear solvers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Linear solvers &amp; parallelization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Ice sheet initialization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MALI for dynamic simulations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Velocity-thickness/temperature coupling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Towards science runs &amp; UQ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b="1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39000" y="2743101"/>
            <a:ext cx="1676400" cy="166458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80C1262A-45A6-4D1D-AC10-ED5463DA9CD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4648201"/>
            <a:ext cx="2673626" cy="17824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75700332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Title 1"/>
          <p:cNvSpPr txBox="1">
            <a:spLocks/>
          </p:cNvSpPr>
          <p:nvPr/>
        </p:nvSpPr>
        <p:spPr>
          <a:xfrm>
            <a:off x="228600" y="-228600"/>
            <a:ext cx="8991600" cy="1261646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 dirty="0">
                <a:latin typeface="Calibri" panose="020F0502020204030204" pitchFamily="34" charset="0"/>
              </a:rPr>
              <a:t>Ongoing &amp; Future Work</a:t>
            </a:r>
            <a:endParaRPr lang="en-US" sz="3600" kern="0" dirty="0">
              <a:solidFill>
                <a:schemeClr val="tx1"/>
              </a:solidFill>
              <a:latin typeface="Calibri" panose="020F0502020204030204" pitchFamily="34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152400" y="1676400"/>
            <a:ext cx="8382000" cy="44012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514350" indent="-514350">
              <a:buFont typeface="+mj-lt"/>
              <a:buAutoNum type="arabicParenR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Ice sheet and ocean model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physics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critical for accurate projections of sea-level change (e.g., subglacial hydrology, damage evolution + fracture + calving)</a:t>
            </a:r>
          </a:p>
          <a:p>
            <a:pPr marL="514350" indent="-514350">
              <a:buFont typeface="+mj-lt"/>
              <a:buAutoNum type="arabicParenR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Ice sheet, ocean, and ESM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coupling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critical for accurate projections of sea-level change</a:t>
            </a:r>
          </a:p>
          <a:p>
            <a:pPr marL="514350" indent="-514350">
              <a:buFont typeface="+mj-lt"/>
              <a:buAutoNum type="arabicParenR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Ice sheet model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initialization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and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optimization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methods needed for realistic coupling of ISMs and ESMs </a:t>
            </a:r>
          </a:p>
          <a:p>
            <a:pPr marL="514350" indent="-514350">
              <a:buFont typeface="+mj-lt"/>
              <a:buAutoNum type="arabicParenR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Frameworks for quantifying parametric and structural ice sheet model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uncertainties</a:t>
            </a:r>
          </a:p>
          <a:p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5)   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Performance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portability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on new, heterogeneous HPC architectures</a:t>
            </a: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2000" b="1" kern="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2000" b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1447800" y="5410200"/>
            <a:ext cx="6019800" cy="707886"/>
          </a:xfrm>
          <a:prstGeom prst="rect">
            <a:avLst/>
          </a:prstGeom>
          <a:solidFill>
            <a:srgbClr val="FF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New developments will be targeted at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standalone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and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coupled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simulations of sea-level rise from ice sheets</a:t>
            </a:r>
            <a:endParaRPr lang="en-US" sz="2000" dirty="0"/>
          </a:p>
        </p:txBody>
      </p:sp>
      <p:sp>
        <p:nvSpPr>
          <p:cNvPr id="5" name="TextBox 4"/>
          <p:cNvSpPr txBox="1"/>
          <p:nvPr/>
        </p:nvSpPr>
        <p:spPr>
          <a:xfrm>
            <a:off x="838200" y="964188"/>
            <a:ext cx="6629400" cy="646331"/>
          </a:xfrm>
          <a:prstGeom prst="rect">
            <a:avLst/>
          </a:prstGeom>
          <a:solidFill>
            <a:srgbClr val="A5F7BA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kern="0" dirty="0">
                <a:latin typeface="Calibri" panose="020F0502020204030204" pitchFamily="34" charset="0"/>
                <a:cs typeface="Calibri" panose="020F0502020204030204" pitchFamily="34" charset="0"/>
              </a:rPr>
              <a:t>Probabilistic Sea-Level Projections from Ice Sheet and Earth System Models (</a:t>
            </a:r>
            <a:r>
              <a:rPr lang="en-US" b="1" dirty="0" err="1">
                <a:latin typeface="Calibri" panose="020F0502020204030204" pitchFamily="34" charset="0"/>
                <a:cs typeface="Calibri" panose="020F0502020204030204" pitchFamily="34" charset="0"/>
              </a:rPr>
              <a:t>ProSPect</a:t>
            </a:r>
            <a:r>
              <a:rPr lang="en-US" b="1" kern="0" dirty="0">
                <a:latin typeface="Calibri" panose="020F0502020204030204" pitchFamily="34" charset="0"/>
                <a:cs typeface="Calibri" panose="020F0502020204030204" pitchFamily="34" charset="0"/>
              </a:rPr>
              <a:t>) </a:t>
            </a:r>
            <a:r>
              <a:rPr lang="en-US" kern="0" dirty="0">
                <a:latin typeface="Calibri" panose="020F0502020204030204" pitchFamily="34" charset="0"/>
                <a:cs typeface="Calibri" panose="020F0502020204030204" pitchFamily="34" charset="0"/>
              </a:rPr>
              <a:t>is a 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ew 5 year (2017-2022)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SciDAC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project on:</a:t>
            </a:r>
            <a:endParaRPr lang="en-US" dirty="0"/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38800" y="108110"/>
            <a:ext cx="1431269" cy="6301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5181634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62" name="Rectangle 2"/>
          <p:cNvSpPr>
            <a:spLocks noGrp="1" noChangeArrowheads="1"/>
          </p:cNvSpPr>
          <p:nvPr>
            <p:ph type="title"/>
          </p:nvPr>
        </p:nvSpPr>
        <p:spPr>
          <a:xfrm>
            <a:off x="191812" y="-2628"/>
            <a:ext cx="7315200" cy="914400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Summary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175214" y="911772"/>
            <a:ext cx="8686800" cy="5272213"/>
          </a:xfrm>
          <a:prstGeom prst="rect">
            <a:avLst/>
          </a:prstGeom>
          <a:ln>
            <a:noFill/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285750" indent="-285750" eaLnBrk="1" hangingPunct="1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sz="2000" b="1" i="1" dirty="0">
                <a:latin typeface="Calibri" charset="0"/>
              </a:rPr>
              <a:t>Actionable projections of climate change </a:t>
            </a:r>
            <a:r>
              <a:rPr lang="en-US" sz="2000" dirty="0">
                <a:latin typeface="Calibri" charset="0"/>
              </a:rPr>
              <a:t>and </a:t>
            </a:r>
            <a:r>
              <a:rPr lang="en-US" sz="2000" b="1" i="1" dirty="0">
                <a:latin typeface="Calibri" charset="0"/>
              </a:rPr>
              <a:t>SLR impacts </a:t>
            </a:r>
            <a:r>
              <a:rPr lang="en-US" sz="2000" dirty="0">
                <a:latin typeface="Calibri" charset="0"/>
              </a:rPr>
              <a:t>are important worldwide!</a:t>
            </a:r>
          </a:p>
          <a:p>
            <a:pPr eaLnBrk="1" hangingPunct="1">
              <a:lnSpc>
                <a:spcPct val="90000"/>
              </a:lnSpc>
            </a:pPr>
            <a:endParaRPr lang="en-US" sz="1000" dirty="0">
              <a:latin typeface="Calibri" charset="0"/>
            </a:endParaRPr>
          </a:p>
          <a:p>
            <a:pPr marL="285750" indent="-285750" eaLnBrk="1" hangingPunct="1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sz="2000" dirty="0">
                <a:latin typeface="Calibri" charset="0"/>
              </a:rPr>
              <a:t>A </a:t>
            </a:r>
            <a:r>
              <a:rPr lang="en-US" sz="2000" b="1" i="1" dirty="0">
                <a:latin typeface="Calibri" charset="0"/>
              </a:rPr>
              <a:t>mature ice-sheet modeling capability </a:t>
            </a:r>
            <a:r>
              <a:rPr lang="en-US" sz="2000" dirty="0">
                <a:latin typeface="Calibri" charset="0"/>
              </a:rPr>
              <a:t>(high-fidelity, high-performance) was developed as a part of the PISCEES &amp; </a:t>
            </a:r>
            <a:r>
              <a:rPr lang="en-US" sz="2000" dirty="0" err="1">
                <a:latin typeface="Calibri" charset="0"/>
              </a:rPr>
              <a:t>ProSPect</a:t>
            </a:r>
            <a:r>
              <a:rPr lang="en-US" sz="2000" dirty="0">
                <a:latin typeface="Calibri" charset="0"/>
              </a:rPr>
              <a:t> </a:t>
            </a:r>
            <a:r>
              <a:rPr lang="en-US" sz="2000" dirty="0" err="1">
                <a:latin typeface="Calibri" charset="0"/>
              </a:rPr>
              <a:t>SciDAC</a:t>
            </a:r>
            <a:r>
              <a:rPr lang="en-US" sz="2000" dirty="0">
                <a:latin typeface="Calibri" charset="0"/>
              </a:rPr>
              <a:t> projects.  This talk described the following aspects of creating this capability:</a:t>
            </a:r>
          </a:p>
          <a:p>
            <a:pPr eaLnBrk="1" hangingPunct="1">
              <a:lnSpc>
                <a:spcPct val="90000"/>
              </a:lnSpc>
            </a:pPr>
            <a:endParaRPr lang="en-US" sz="400" dirty="0">
              <a:latin typeface="Calibri" charset="0"/>
            </a:endParaRPr>
          </a:p>
          <a:p>
            <a:pPr eaLnBrk="1" hangingPunct="1">
              <a:lnSpc>
                <a:spcPct val="90000"/>
              </a:lnSpc>
            </a:pPr>
            <a:endParaRPr lang="en-US" sz="400" dirty="0">
              <a:latin typeface="Calibri" charset="0"/>
            </a:endParaRPr>
          </a:p>
          <a:p>
            <a:pPr marL="742950" lvl="1" indent="-285750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sz="2000" b="1" i="1" dirty="0">
                <a:latin typeface="Calibri" charset="0"/>
              </a:rPr>
              <a:t>Equations</a:t>
            </a:r>
            <a:r>
              <a:rPr lang="en-US" sz="2000" dirty="0">
                <a:latin typeface="Calibri" charset="0"/>
              </a:rPr>
              <a:t>, </a:t>
            </a:r>
            <a:r>
              <a:rPr lang="en-US" sz="2000" b="1" i="1" dirty="0">
                <a:latin typeface="Calibri" charset="0"/>
              </a:rPr>
              <a:t>algorithms</a:t>
            </a:r>
            <a:r>
              <a:rPr lang="en-US" sz="2000" dirty="0">
                <a:latin typeface="Calibri" charset="0"/>
              </a:rPr>
              <a:t>, </a:t>
            </a:r>
            <a:r>
              <a:rPr lang="en-US" sz="2000" b="1" i="1" dirty="0">
                <a:latin typeface="Calibri" charset="0"/>
              </a:rPr>
              <a:t>software</a:t>
            </a:r>
            <a:r>
              <a:rPr lang="en-US" sz="2000" dirty="0">
                <a:latin typeface="Calibri" charset="0"/>
              </a:rPr>
              <a:t> used in ice sheet modeling.</a:t>
            </a:r>
          </a:p>
          <a:p>
            <a:pPr>
              <a:lnSpc>
                <a:spcPct val="90000"/>
              </a:lnSpc>
            </a:pPr>
            <a:endParaRPr lang="en-US" sz="400" dirty="0">
              <a:latin typeface="Calibri" charset="0"/>
            </a:endParaRPr>
          </a:p>
          <a:p>
            <a:pPr marL="742950" lvl="1" indent="-285750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sz="2000" dirty="0">
                <a:latin typeface="Calibri" charset="0"/>
              </a:rPr>
              <a:t>The development of a finite element land ice solver known as </a:t>
            </a:r>
            <a:r>
              <a:rPr lang="en-US" sz="2000" b="1" i="1" dirty="0">
                <a:latin typeface="Calibri" charset="0"/>
              </a:rPr>
              <a:t>Albany Land-Ice </a:t>
            </a:r>
            <a:r>
              <a:rPr lang="en-US" sz="2000" dirty="0">
                <a:latin typeface="Calibri" charset="0"/>
              </a:rPr>
              <a:t>written using the libraries of the </a:t>
            </a:r>
            <a:r>
              <a:rPr lang="en-US" sz="2000" i="1" dirty="0" err="1">
                <a:latin typeface="Calibri" charset="0"/>
              </a:rPr>
              <a:t>Trilinos</a:t>
            </a:r>
            <a:r>
              <a:rPr lang="en-US" sz="2000" i="1" dirty="0">
                <a:latin typeface="Calibri" charset="0"/>
              </a:rPr>
              <a:t> </a:t>
            </a:r>
            <a:r>
              <a:rPr lang="en-US" sz="2000" dirty="0">
                <a:latin typeface="Calibri" charset="0"/>
              </a:rPr>
              <a:t>libraries. </a:t>
            </a:r>
          </a:p>
          <a:p>
            <a:pPr>
              <a:lnSpc>
                <a:spcPct val="90000"/>
              </a:lnSpc>
            </a:pPr>
            <a:endParaRPr lang="en-US" sz="800" dirty="0">
              <a:latin typeface="Calibri" charset="0"/>
            </a:endParaRPr>
          </a:p>
          <a:p>
            <a:pPr marL="742950" lvl="1" indent="-285750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sz="2000" b="1" i="1" dirty="0">
                <a:latin typeface="Calibri" charset="0"/>
              </a:rPr>
              <a:t>Coupling</a:t>
            </a:r>
            <a:r>
              <a:rPr lang="en-US" sz="2000" dirty="0">
                <a:latin typeface="Calibri" charset="0"/>
              </a:rPr>
              <a:t> of </a:t>
            </a:r>
            <a:r>
              <a:rPr lang="en-US" sz="2000" i="1" dirty="0">
                <a:latin typeface="Calibri" charset="0"/>
              </a:rPr>
              <a:t>Albany Land-Ice </a:t>
            </a:r>
            <a:r>
              <a:rPr lang="en-US" sz="2000" dirty="0">
                <a:latin typeface="Calibri" charset="0"/>
              </a:rPr>
              <a:t>to </a:t>
            </a:r>
            <a:r>
              <a:rPr lang="en-US" sz="2000" i="1" dirty="0">
                <a:latin typeface="Calibri" charset="0"/>
              </a:rPr>
              <a:t>MPAS LI </a:t>
            </a:r>
            <a:r>
              <a:rPr lang="en-US" sz="2000" dirty="0">
                <a:latin typeface="Calibri" charset="0"/>
              </a:rPr>
              <a:t>codes for transient simulations of ice sheet evolution. </a:t>
            </a:r>
          </a:p>
          <a:p>
            <a:pPr>
              <a:lnSpc>
                <a:spcPct val="90000"/>
              </a:lnSpc>
            </a:pPr>
            <a:endParaRPr lang="en-US" sz="400" dirty="0">
              <a:latin typeface="Calibri" charset="0"/>
            </a:endParaRPr>
          </a:p>
          <a:p>
            <a:pPr marL="742950" lvl="1" indent="-285750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sz="2000" dirty="0">
                <a:latin typeface="Calibri" charset="0"/>
              </a:rPr>
              <a:t>Some </a:t>
            </a:r>
            <a:r>
              <a:rPr lang="en-US" sz="2000" b="1" i="1" dirty="0">
                <a:latin typeface="Calibri" charset="0"/>
              </a:rPr>
              <a:t>advanced concepts </a:t>
            </a:r>
            <a:r>
              <a:rPr lang="en-US" sz="2000" dirty="0">
                <a:latin typeface="Calibri" charset="0"/>
              </a:rPr>
              <a:t>in ice sheet modeling: ice sheet initialization/ inversion.</a:t>
            </a:r>
          </a:p>
          <a:p>
            <a:pPr marL="285750" indent="-285750" eaLnBrk="1" hangingPunct="1">
              <a:lnSpc>
                <a:spcPct val="90000"/>
              </a:lnSpc>
              <a:buFont typeface="Arial" panose="020B0604020202020204" pitchFamily="34" charset="0"/>
              <a:buChar char="•"/>
            </a:pPr>
            <a:endParaRPr lang="en-US" sz="1000" dirty="0">
              <a:latin typeface="Calibri" charset="0"/>
            </a:endParaRPr>
          </a:p>
          <a:p>
            <a:pPr marL="285750" indent="-285750" eaLnBrk="1" hangingPunct="1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sz="2000" dirty="0">
                <a:latin typeface="Calibri" charset="0"/>
              </a:rPr>
              <a:t>Related capabilities on the E3SM side are rapidly </a:t>
            </a:r>
            <a:r>
              <a:rPr lang="en-US" sz="2000" b="1" i="1" dirty="0">
                <a:latin typeface="Calibri" charset="0"/>
              </a:rPr>
              <a:t>maturing</a:t>
            </a:r>
            <a:r>
              <a:rPr lang="en-US" sz="2000" dirty="0">
                <a:latin typeface="Calibri" charset="0"/>
              </a:rPr>
              <a:t>.</a:t>
            </a:r>
          </a:p>
          <a:p>
            <a:pPr marL="285750" indent="-285750" eaLnBrk="1" hangingPunct="1">
              <a:lnSpc>
                <a:spcPct val="90000"/>
              </a:lnSpc>
              <a:buFont typeface="Arial" panose="020B0604020202020204" pitchFamily="34" charset="0"/>
              <a:buChar char="•"/>
            </a:pPr>
            <a:endParaRPr lang="en-US" sz="1000" dirty="0">
              <a:latin typeface="Calibri" charset="0"/>
            </a:endParaRPr>
          </a:p>
          <a:p>
            <a:pPr marL="285750" indent="-285750" eaLnBrk="1" hangingPunct="1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sz="2000" dirty="0">
                <a:latin typeface="Calibri" charset="0"/>
              </a:rPr>
              <a:t>Ongoing and new projects are focusing on the remaining work (physics, coupling, uncertainty quantification frameworks) necessary to provide </a:t>
            </a:r>
            <a:r>
              <a:rPr lang="en-US" sz="2000" b="1" i="1" dirty="0">
                <a:latin typeface="Calibri" charset="0"/>
              </a:rPr>
              <a:t>SLR projections and uncertainties</a:t>
            </a:r>
            <a:r>
              <a:rPr lang="en-US" sz="2000" dirty="0">
                <a:latin typeface="Calibri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425437545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62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" y="0"/>
            <a:ext cx="7315200" cy="914400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References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152400" y="762000"/>
            <a:ext cx="8686800" cy="597086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[1] M.A. </a:t>
            </a:r>
            <a:r>
              <a:rPr lang="en-US" sz="1600" dirty="0" err="1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Heroux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 al.  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“An overview of the </a:t>
            </a:r>
            <a:r>
              <a:rPr lang="en-US" sz="1600" dirty="0" err="1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Trilinos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project.” 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ACM Trans. Math. </a:t>
            </a:r>
            <a:r>
              <a:rPr lang="en-US" sz="1600" i="1" dirty="0" err="1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Softw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. </a:t>
            </a:r>
            <a:r>
              <a:rPr lang="en-US" sz="1600" b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31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(3) (2005).</a:t>
            </a:r>
          </a:p>
          <a:p>
            <a:endParaRPr lang="en-US" sz="8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[2]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A.G. Salinger 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et al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. "Albany: Using Agile Components to Develop a Flexible, Generic Multiphysics Analysis Code", </a:t>
            </a:r>
            <a:r>
              <a:rPr lang="fr-FR" sz="1600" i="1" dirty="0">
                <a:latin typeface="Calibri" panose="020F0502020204030204" pitchFamily="34" charset="0"/>
                <a:cs typeface="Calibri" panose="020F0502020204030204" pitchFamily="34" charset="0"/>
              </a:rPr>
              <a:t>Int. J. </a:t>
            </a:r>
            <a:r>
              <a:rPr lang="fr-FR" sz="1600" i="1" dirty="0" err="1">
                <a:latin typeface="Calibri" panose="020F0502020204030204" pitchFamily="34" charset="0"/>
                <a:cs typeface="Calibri" panose="020F0502020204030204" pitchFamily="34" charset="0"/>
              </a:rPr>
              <a:t>Multiscale</a:t>
            </a:r>
            <a:r>
              <a:rPr lang="fr-FR" sz="1600" i="1" dirty="0">
                <a:latin typeface="Calibri" panose="020F0502020204030204" pitchFamily="34" charset="0"/>
                <a:cs typeface="Calibri" panose="020F0502020204030204" pitchFamily="34" charset="0"/>
              </a:rPr>
              <a:t> Comput. </a:t>
            </a:r>
            <a:r>
              <a:rPr lang="fr-FR" sz="1600" i="1" dirty="0" err="1">
                <a:latin typeface="Calibri" panose="020F0502020204030204" pitchFamily="34" charset="0"/>
                <a:cs typeface="Calibri" panose="020F0502020204030204" pitchFamily="34" charset="0"/>
              </a:rPr>
              <a:t>Engng</a:t>
            </a:r>
            <a:r>
              <a:rPr lang="fr-FR" sz="1600" dirty="0">
                <a:latin typeface="Calibri" panose="020F0502020204030204" pitchFamily="34" charset="0"/>
                <a:cs typeface="Calibri" panose="020F0502020204030204" pitchFamily="34" charset="0"/>
              </a:rPr>
              <a:t> 14(4) (2016) 415-438. </a:t>
            </a:r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8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[3] 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M. Perego, A. Salinger, R.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Tuminaro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S. Price. "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Albany/FELIX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: A Parallel, Scalable and Robust Finite Element Higher-Order Stokes Ice Sheet Solver Built for Advanced Analysis", </a:t>
            </a:r>
            <a:r>
              <a:rPr lang="en-US" sz="1600" i="1" dirty="0" err="1">
                <a:latin typeface="Calibri" panose="020F0502020204030204" pitchFamily="34" charset="0"/>
                <a:cs typeface="Calibri" panose="020F0502020204030204" pitchFamily="34" charset="0"/>
              </a:rPr>
              <a:t>Geosci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. Model Develop.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8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(2015) 1-24.</a:t>
            </a:r>
            <a:endParaRPr lang="en-US" sz="1600" i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8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[4] 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R.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Tuminaro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M. Perego, A. Salinger, S. Price. "On the scalability of the 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Albany/FELIX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first-order Stokes approximation ice sheet solver for large-scale simulations of the Greenland and Antarctic ice sheets", 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Procedia Computer Science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51 (2015) 2026-2035. </a:t>
            </a:r>
          </a:p>
          <a:p>
            <a:endParaRPr lang="en-US" sz="16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[5]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R.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Tuminaro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M. Perego, 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A. Salinger, S. Price. "A matrix dependent/algebraic multigrid approach for extruded meshes with applications to ice sheet modeling", </a:t>
            </a:r>
            <a:r>
              <a:rPr lang="it-IT" sz="1600" i="1" dirty="0">
                <a:latin typeface="Calibri" panose="020F0502020204030204" pitchFamily="34" charset="0"/>
                <a:cs typeface="Calibri" panose="020F0502020204030204" pitchFamily="34" charset="0"/>
              </a:rPr>
              <a:t>SIAM J. Sci. Comput.</a:t>
            </a:r>
            <a:r>
              <a:rPr lang="it-IT" sz="1600" dirty="0">
                <a:latin typeface="Calibri" panose="020F0502020204030204" pitchFamily="34" charset="0"/>
                <a:cs typeface="Calibri" panose="020F0502020204030204" pitchFamily="34" charset="0"/>
              </a:rPr>
              <a:t> 38(5) (2016) C504-C532.</a:t>
            </a:r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[6] S. Price, M. Hoffman, J. Bonin, T. Neumann, I. Howat, J.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Guerber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J. Saba, J.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Lanaerts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D. Chambers, W. Lipscomb, M. Perego, A. Salinger, R.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Tuminaro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. "An ice sheet model validation framework for the Greenland ice sheet", </a:t>
            </a:r>
            <a:r>
              <a:rPr lang="en-US" sz="1600" i="1" dirty="0" err="1">
                <a:latin typeface="Calibri" panose="020F0502020204030204" pitchFamily="34" charset="0"/>
                <a:cs typeface="Calibri" panose="020F0502020204030204" pitchFamily="34" charset="0"/>
              </a:rPr>
              <a:t>Geosci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. Model Dev.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10 (2017) 255-270.</a:t>
            </a:r>
          </a:p>
          <a:p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[7] M. Salloum, N. Fabian, D. Hensinger, J. Lee, E.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Allendorf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A.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Bhagatwala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M. Blaylock, J. Chen, J. Templeton, 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. "Optimal Compressed Sensing and Reconstruction of Unstructured Mesh Datasets", 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Data Sci. &amp; </a:t>
            </a:r>
            <a:r>
              <a:rPr lang="en-US" sz="1600" i="1" dirty="0" err="1">
                <a:latin typeface="Calibri" panose="020F0502020204030204" pitchFamily="34" charset="0"/>
                <a:cs typeface="Calibri" panose="020F0502020204030204" pitchFamily="34" charset="0"/>
              </a:rPr>
              <a:t>Engng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(in press).</a:t>
            </a:r>
          </a:p>
          <a:p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4038600" y="289951"/>
            <a:ext cx="4876800" cy="369332"/>
          </a:xfrm>
          <a:prstGeom prst="rect">
            <a:avLst/>
          </a:prstGeom>
          <a:solidFill>
            <a:srgbClr val="A5F7BA"/>
          </a:solidFill>
        </p:spPr>
        <p:txBody>
          <a:bodyPr wrap="square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https://www.sandia.gov/~</a:t>
            </a:r>
            <a:r>
              <a:rPr lang="en-US" dirty="0" smtClean="0">
                <a:latin typeface="Calibri" panose="020F0502020204030204" pitchFamily="34" charset="0"/>
                <a:cs typeface="Calibri" panose="020F0502020204030204" pitchFamily="34" charset="0"/>
              </a:rPr>
              <a:t>ikalash/journal.htmlv</a:t>
            </a: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556950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152400" y="914400"/>
            <a:ext cx="8763000" cy="5447645"/>
          </a:xfrm>
          <a:prstGeom prst="rect">
            <a:avLst/>
          </a:prstGeom>
          <a:ln>
            <a:noFill/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[8] S. Shannon,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 al.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“Enhanced basal lubrication and the contribution of the Greenland ice sheet to future sea-level rise”, 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P. Natl. Acad. Sci., 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110 (2013) 14156-14161.</a:t>
            </a:r>
          </a:p>
          <a:p>
            <a:endParaRPr lang="en-US" sz="8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[9] P. </a:t>
            </a:r>
            <a:r>
              <a:rPr lang="en-US" sz="1600" dirty="0" err="1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Fretwell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 al.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 “BEDMAP2: Improved ice bed, surface, and thickness datasets for Antarctica”, 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The Cryosphere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7(1) (2013) 375-393.</a:t>
            </a:r>
          </a:p>
          <a:p>
            <a:endParaRPr lang="en-US" sz="8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[10] F. </a:t>
            </a:r>
            <a:r>
              <a:rPr lang="en-US" sz="1600" dirty="0" err="1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Pattyn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.  “Antarctic subglacial conditions inferred from a hybrid ice sheet/ice stream model”, 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Earth and Planetary Science Letters 295 (2010). </a:t>
            </a:r>
          </a:p>
          <a:p>
            <a:endParaRPr lang="en-US" sz="800" i="1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[11] M. Perego, S. Price, G. Stadler.  “Optimal Initial Conditions for Coupling Ice Sheet Models to Earth System Models”,  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J. </a:t>
            </a:r>
            <a:r>
              <a:rPr lang="en-US" sz="1600" i="1" dirty="0" err="1">
                <a:latin typeface="Calibri" panose="020F0502020204030204" pitchFamily="34" charset="0"/>
                <a:cs typeface="Calibri" panose="020F0502020204030204" pitchFamily="34" charset="0"/>
              </a:rPr>
              <a:t>Geophys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. Res.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119 (2014) 1894-1917. </a:t>
            </a:r>
          </a:p>
          <a:p>
            <a:endParaRPr lang="en-US" sz="800" i="1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8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[12]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Solomon, S., Qin, D., Manning, M., Chen, Z., Marquis, M.,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Averyt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K.,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Tignor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M., and Miller, H. “Climate change 2007: The physical science basis, Contribution of Working Group I to the Fourth Assessment Report of the Intergovernmental Panel on Climate Change”, Cambridge Univ. Press, Cambridge, UK, 2007.</a:t>
            </a:r>
          </a:p>
          <a:p>
            <a:endParaRPr lang="en-US" sz="1600" i="1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[13]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I.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Demeshko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J. Watkins, 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O. Guba, W. Spotz, A. Salinger, R. Pawlowski, M. Heroux. "Towards performance-portability of the Albany finite element analysis code using the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Kokkos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library", submitted to 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J. HPC Appl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  <a:p>
            <a:endParaRPr lang="en-US" sz="16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[14]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J.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Jakeman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M. Perego, S. Price. "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Probabalistic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Projections of Sea-Level Change from the Greenland Ice Sheet", in preparation. </a:t>
            </a:r>
            <a:endParaRPr lang="en-US" sz="16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6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" y="0"/>
            <a:ext cx="7315200" cy="914400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References (cont’d)</a:t>
            </a:r>
          </a:p>
        </p:txBody>
      </p:sp>
      <p:sp>
        <p:nvSpPr>
          <p:cNvPr id="4" name="Rectangle 3"/>
          <p:cNvSpPr/>
          <p:nvPr/>
        </p:nvSpPr>
        <p:spPr>
          <a:xfrm>
            <a:off x="4038600" y="289951"/>
            <a:ext cx="4876800" cy="369332"/>
          </a:xfrm>
          <a:prstGeom prst="rect">
            <a:avLst/>
          </a:prstGeom>
          <a:solidFill>
            <a:srgbClr val="A5F7BA"/>
          </a:solidFill>
        </p:spPr>
        <p:txBody>
          <a:bodyPr wrap="square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https://www.sandia.gov/~ikalash/journal.html</a:t>
            </a:r>
          </a:p>
        </p:txBody>
      </p:sp>
    </p:spTree>
    <p:extLst>
      <p:ext uri="{BB962C8B-B14F-4D97-AF65-F5344CB8AC3E}">
        <p14:creationId xmlns:p14="http://schemas.microsoft.com/office/powerpoint/2010/main" val="994720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152400" y="914400"/>
            <a:ext cx="8763000" cy="2616101"/>
          </a:xfrm>
          <a:prstGeom prst="rect">
            <a:avLst/>
          </a:prstGeom>
          <a:ln>
            <a:noFill/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[15]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J. Watkins, 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I.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Demeshko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.  "A study on the performance portability of the finite element assembly process within the Albany land ice solver", 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Lecture Notes in Computational Science and Engineering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(accepted).</a:t>
            </a:r>
          </a:p>
          <a:p>
            <a:endParaRPr lang="en-US" sz="8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[16]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K. Evans, J. Kennedy, D. Lu, M. Forrester, S. Price, J.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Fyke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A. Bennett, M. Hoffman, 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C.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Zender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M. Vizcaino.  "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LIVVkit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2.1: Automated and extensible ice sheet model validation", </a:t>
            </a:r>
            <a:r>
              <a:rPr lang="it-IT" sz="1600" i="1" dirty="0">
                <a:latin typeface="Calibri" panose="020F0502020204030204" pitchFamily="34" charset="0"/>
                <a:cs typeface="Calibri" panose="020F0502020204030204" pitchFamily="34" charset="0"/>
              </a:rPr>
              <a:t>Geosci. Model Develop</a:t>
            </a:r>
            <a:r>
              <a:rPr lang="it-IT" sz="1600" dirty="0">
                <a:latin typeface="Calibri" panose="020F0502020204030204" pitchFamily="34" charset="0"/>
                <a:cs typeface="Calibri" panose="020F0502020204030204" pitchFamily="34" charset="0"/>
              </a:rPr>
              <a:t> 12 (2019) 1067-1086</a:t>
            </a:r>
            <a:r>
              <a:rPr lang="it-IT" sz="1600" dirty="0"/>
              <a:t>.</a:t>
            </a:r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8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[17]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M. Hoffman, M. Perego, S. Price, W. Lipscomb, D. Jacobsen, 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A. Salinger, R.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Tuminaro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T. Zhang, "MPAS-Albany Land Ice (MALI): A variable resolution ice sheet model for Earth system modeling using Voronoi grid", </a:t>
            </a:r>
            <a:r>
              <a:rPr lang="it-IT" sz="1600" i="1" dirty="0">
                <a:latin typeface="Calibri" panose="020F0502020204030204" pitchFamily="34" charset="0"/>
                <a:cs typeface="Calibri" panose="020F0502020204030204" pitchFamily="34" charset="0"/>
              </a:rPr>
              <a:t>Geosci. Model Develop </a:t>
            </a:r>
            <a:r>
              <a:rPr lang="it-IT" sz="1600" dirty="0">
                <a:latin typeface="Calibri" panose="020F0502020204030204" pitchFamily="34" charset="0"/>
                <a:cs typeface="Calibri" panose="020F0502020204030204" pitchFamily="34" charset="0"/>
              </a:rPr>
              <a:t>11 (2018) 3747-3780.</a:t>
            </a:r>
            <a:endParaRPr lang="en-US" sz="16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6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" y="0"/>
            <a:ext cx="7315200" cy="914400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References (cont’d)</a:t>
            </a:r>
          </a:p>
        </p:txBody>
      </p:sp>
      <p:sp>
        <p:nvSpPr>
          <p:cNvPr id="4" name="Rectangle 3"/>
          <p:cNvSpPr/>
          <p:nvPr/>
        </p:nvSpPr>
        <p:spPr>
          <a:xfrm>
            <a:off x="4038600" y="289951"/>
            <a:ext cx="4876800" cy="369332"/>
          </a:xfrm>
          <a:prstGeom prst="rect">
            <a:avLst/>
          </a:prstGeom>
          <a:solidFill>
            <a:srgbClr val="A5F7BA"/>
          </a:solidFill>
        </p:spPr>
        <p:txBody>
          <a:bodyPr wrap="square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https://www.sandia.gov/~ikalash/journal.html</a:t>
            </a:r>
          </a:p>
        </p:txBody>
      </p:sp>
    </p:spTree>
    <p:extLst>
      <p:ext uri="{BB962C8B-B14F-4D97-AF65-F5344CB8AC3E}">
        <p14:creationId xmlns:p14="http://schemas.microsoft.com/office/powerpoint/2010/main" val="32518193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3955" name="Text Box 3"/>
          <p:cNvSpPr txBox="1">
            <a:spLocks noChangeArrowheads="1"/>
          </p:cNvSpPr>
          <p:nvPr/>
        </p:nvSpPr>
        <p:spPr bwMode="auto">
          <a:xfrm>
            <a:off x="76200" y="0"/>
            <a:ext cx="6065625" cy="120032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2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r>
              <a:rPr lang="en-US" sz="3600" dirty="0">
                <a:latin typeface="Calibri" pitchFamily="34" charset="0"/>
                <a:ea typeface="ＭＳ Ｐゴシック" charset="0"/>
              </a:rPr>
              <a:t>Sandia Land-Ice Work                   In-The-News!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3138" y="1219200"/>
            <a:ext cx="5385552" cy="4876800"/>
          </a:xfrm>
          <a:prstGeom prst="rect">
            <a:avLst/>
          </a:prstGeom>
        </p:spPr>
      </p:pic>
      <p:graphicFrame>
        <p:nvGraphicFramePr>
          <p:cNvPr id="13" name="Object 12"/>
          <p:cNvGraphicFramePr>
            <a:graphicFrameLocks noChangeAspect="1"/>
          </p:cNvGraphicFramePr>
          <p:nvPr>
            <p:extLst/>
          </p:nvPr>
        </p:nvGraphicFramePr>
        <p:xfrm>
          <a:off x="5340883" y="0"/>
          <a:ext cx="3637277" cy="290616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8388" r:id="rId4" imgW="10056960" imgH="7999920" progId="">
                  <p:embed/>
                </p:oleObj>
              </mc:Choice>
              <mc:Fallback>
                <p:oleObj r:id="rId4" imgW="10056960" imgH="7999920" progId="">
                  <p:embed/>
                  <p:pic>
                    <p:nvPicPr>
                      <p:cNvPr id="13" name="Object 12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5340883" y="0"/>
                        <a:ext cx="3637277" cy="2906166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14" name="Picture 13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432849" y="3626236"/>
            <a:ext cx="1063407" cy="2601310"/>
          </a:xfrm>
          <a:prstGeom prst="rect">
            <a:avLst/>
          </a:prstGeom>
        </p:spPr>
      </p:pic>
      <p:pic>
        <p:nvPicPr>
          <p:cNvPr id="19" name="Picture 18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432849" y="2895656"/>
            <a:ext cx="3041577" cy="751434"/>
          </a:xfrm>
          <a:prstGeom prst="rect">
            <a:avLst/>
          </a:prstGeom>
        </p:spPr>
      </p:pic>
      <p:pic>
        <p:nvPicPr>
          <p:cNvPr id="22" name="Picture 21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6475858" y="3639235"/>
            <a:ext cx="1982558" cy="1287656"/>
          </a:xfrm>
          <a:prstGeom prst="rect">
            <a:avLst/>
          </a:prstGeom>
        </p:spPr>
      </p:pic>
      <p:graphicFrame>
        <p:nvGraphicFramePr>
          <p:cNvPr id="24" name="Object 23"/>
          <p:cNvGraphicFramePr>
            <a:graphicFrameLocks noChangeAspect="1"/>
          </p:cNvGraphicFramePr>
          <p:nvPr>
            <p:extLst/>
          </p:nvPr>
        </p:nvGraphicFramePr>
        <p:xfrm>
          <a:off x="6457465" y="3605215"/>
          <a:ext cx="2287142" cy="284688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8389" r:id="rId9" imgW="7796520" imgH="9650520" progId="">
                  <p:embed/>
                </p:oleObj>
              </mc:Choice>
              <mc:Fallback>
                <p:oleObj r:id="rId9" imgW="7796520" imgH="9650520" progId="">
                  <p:embed/>
                  <p:pic>
                    <p:nvPicPr>
                      <p:cNvPr id="24" name="Object 23"/>
                      <p:cNvPicPr/>
                      <p:nvPr/>
                    </p:nvPicPr>
                    <p:blipFill>
                      <a:blip r:embed="rId10"/>
                      <a:stretch>
                        <a:fillRect/>
                      </a:stretch>
                    </p:blipFill>
                    <p:spPr>
                      <a:xfrm>
                        <a:off x="6457465" y="3605215"/>
                        <a:ext cx="2287142" cy="284688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9" name="Rectangle 8"/>
          <p:cNvSpPr/>
          <p:nvPr/>
        </p:nvSpPr>
        <p:spPr>
          <a:xfrm>
            <a:off x="1905000" y="6417008"/>
            <a:ext cx="4876800" cy="369332"/>
          </a:xfrm>
          <a:prstGeom prst="rect">
            <a:avLst/>
          </a:prstGeom>
          <a:solidFill>
            <a:srgbClr val="A5F7BA"/>
          </a:solidFill>
        </p:spPr>
        <p:txBody>
          <a:bodyPr wrap="square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https://www.sandia.gov/~</a:t>
            </a:r>
            <a:r>
              <a:rPr lang="en-US" dirty="0" smtClean="0">
                <a:latin typeface="Calibri" panose="020F0502020204030204" pitchFamily="34" charset="0"/>
                <a:cs typeface="Calibri" panose="020F0502020204030204" pitchFamily="34" charset="0"/>
              </a:rPr>
              <a:t>ikalash</a:t>
            </a: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926604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2"/>
          <p:cNvSpPr>
            <a:spLocks noGrp="1" noChangeArrowheads="1"/>
          </p:cNvSpPr>
          <p:nvPr>
            <p:ph type="title"/>
          </p:nvPr>
        </p:nvSpPr>
        <p:spPr>
          <a:xfrm>
            <a:off x="3048000" y="2133600"/>
            <a:ext cx="7315200" cy="914400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Backup Slides</a:t>
            </a:r>
          </a:p>
        </p:txBody>
      </p:sp>
    </p:spTree>
    <p:extLst>
      <p:ext uri="{BB962C8B-B14F-4D97-AF65-F5344CB8AC3E}">
        <p14:creationId xmlns:p14="http://schemas.microsoft.com/office/powerpoint/2010/main" val="288417839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 txBox="1">
            <a:spLocks noChangeArrowheads="1"/>
          </p:cNvSpPr>
          <p:nvPr/>
        </p:nvSpPr>
        <p:spPr>
          <a:xfrm>
            <a:off x="76638" y="13794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Motivation</a:t>
            </a:r>
          </a:p>
        </p:txBody>
      </p:sp>
      <p:sp>
        <p:nvSpPr>
          <p:cNvPr id="2" name="AutoShape 2" descr="http://www.standeyo.com/NEWS/09_Earth_Changes/09_Earth_Changes_pics/090911.Sea-Level.jpg"/>
          <p:cNvSpPr>
            <a:spLocks noChangeAspect="1" noChangeArrowheads="1"/>
          </p:cNvSpPr>
          <p:nvPr/>
        </p:nvSpPr>
        <p:spPr bwMode="auto">
          <a:xfrm>
            <a:off x="63500" y="-136525"/>
            <a:ext cx="6019800" cy="5181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228600" y="822690"/>
            <a:ext cx="8388350" cy="2554545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Department of Energy (DOE) interests in climate change and sea-level rise:</a:t>
            </a:r>
          </a:p>
          <a:p>
            <a:endParaRPr lang="en-US" sz="10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10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“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Addressing the effects of climate change is a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top priority 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of the DOE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.”*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DOE report on energy sector vulnerabilities: “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…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higher risks 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to energy infrastructure located along the coasts thanks to sea level rise, the increasing intensity of storms, and higher storm surge and flooding.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”**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graphicFrame>
        <p:nvGraphicFramePr>
          <p:cNvPr id="7" name="Object 6"/>
          <p:cNvGraphicFramePr>
            <a:graphicFrameLocks noChangeAspect="1"/>
          </p:cNvGraphicFramePr>
          <p:nvPr>
            <p:extLst/>
          </p:nvPr>
        </p:nvGraphicFramePr>
        <p:xfrm>
          <a:off x="685800" y="4530345"/>
          <a:ext cx="7239000" cy="183325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8745" r:id="rId4" imgW="17536320" imgH="4419000" progId="">
                  <p:embed/>
                </p:oleObj>
              </mc:Choice>
              <mc:Fallback>
                <p:oleObj r:id="rId4" imgW="17536320" imgH="4419000" progId="">
                  <p:embed/>
                  <p:pic>
                    <p:nvPicPr>
                      <p:cNvPr id="7" name="Object 6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685800" y="4530345"/>
                        <a:ext cx="7239000" cy="183325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" name="TextBox 9"/>
          <p:cNvSpPr txBox="1"/>
          <p:nvPr/>
        </p:nvSpPr>
        <p:spPr>
          <a:xfrm>
            <a:off x="1031875" y="3377235"/>
            <a:ext cx="6781800" cy="646331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*http://energy.gov/science-innovation/climate-change  		 **http://energy.gov/articles/climate-change-effects-our-energy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32503448"/>
      </p:ext>
    </p:extLst>
  </p:cSld>
  <p:clrMapOvr>
    <a:masterClrMapping/>
  </p:clrMapOvr>
</p:sld>
</file>

<file path=ppt/slides/slide10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95906" y="-68912"/>
            <a:ext cx="8362293" cy="12881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 Hierarchy of Ice Sheet Models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0848D2EA-71B1-428D-AF36-BF9F90974BBF}"/>
              </a:ext>
            </a:extLst>
          </p:cNvPr>
          <p:cNvSpPr/>
          <p:nvPr/>
        </p:nvSpPr>
        <p:spPr>
          <a:xfrm>
            <a:off x="93643" y="5867400"/>
            <a:ext cx="8686800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http://www.antarcticglaciers.org/glaciers-and-climate/numerical-ice-sheet-models/hierarchy-ice-sheet-models-introduction/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97AE959F-3D40-4374-ABB8-610F55690981}"/>
              </a:ext>
            </a:extLst>
          </p:cNvPr>
          <p:cNvSpPr txBox="1"/>
          <p:nvPr/>
        </p:nvSpPr>
        <p:spPr>
          <a:xfrm>
            <a:off x="1524000" y="1066800"/>
            <a:ext cx="4744720" cy="646331"/>
          </a:xfrm>
          <a:prstGeom prst="rect">
            <a:avLst/>
          </a:prstGeom>
          <a:solidFill>
            <a:srgbClr val="FF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Full Stokes Flow Model </a:t>
            </a: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continental or regional simulations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B78AA04E-0CAE-4901-851C-D43F82D665CA}"/>
              </a:ext>
            </a:extLst>
          </p:cNvPr>
          <p:cNvSpPr txBox="1"/>
          <p:nvPr/>
        </p:nvSpPr>
        <p:spPr>
          <a:xfrm>
            <a:off x="1473200" y="2031745"/>
            <a:ext cx="4744720" cy="923330"/>
          </a:xfrm>
          <a:prstGeom prst="rect">
            <a:avLst/>
          </a:prstGeom>
          <a:solidFill>
            <a:srgbClr val="F5D6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Higher-Order Models</a:t>
            </a: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e.g. First Order Stokes/Blatter-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Pattyn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Model</a:t>
            </a: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continental or regional simulations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176ACFC8-9E29-4D6A-A649-5B0AFD7B5727}"/>
              </a:ext>
            </a:extLst>
          </p:cNvPr>
          <p:cNvSpPr txBox="1"/>
          <p:nvPr/>
        </p:nvSpPr>
        <p:spPr>
          <a:xfrm>
            <a:off x="1503680" y="3273690"/>
            <a:ext cx="4744720" cy="923330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Hybrid Models</a:t>
            </a: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e.g. SIA+SSA, SIA+FS, SS+FS</a:t>
            </a: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regional simulations of ice sheet/shelf/stream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675448F1-6539-4777-B138-347DC508F25E}"/>
              </a:ext>
            </a:extLst>
          </p:cNvPr>
          <p:cNvSpPr txBox="1"/>
          <p:nvPr/>
        </p:nvSpPr>
        <p:spPr>
          <a:xfrm>
            <a:off x="1473200" y="4515634"/>
            <a:ext cx="4744720" cy="1200329"/>
          </a:xfrm>
          <a:prstGeom prst="rect">
            <a:avLst/>
          </a:prstGeom>
          <a:solidFill>
            <a:srgbClr val="CC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Zero-</a:t>
            </a:r>
            <a:r>
              <a:rPr lang="en-US" b="1" dirty="0" err="1">
                <a:latin typeface="Calibri" panose="020F0502020204030204" pitchFamily="34" charset="0"/>
                <a:cs typeface="Calibri" panose="020F0502020204030204" pitchFamily="34" charset="0"/>
              </a:rPr>
              <a:t>th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 Order Models</a:t>
            </a: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Shallow Ice Approximation (SIA) </a:t>
            </a: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Shallow Shelf Approximation (SSA)</a:t>
            </a: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regional of ice streams or shelves</a:t>
            </a:r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8F324C36-56B9-4020-99F4-8EC1D9DEEF29}"/>
              </a:ext>
            </a:extLst>
          </p:cNvPr>
          <p:cNvCxnSpPr/>
          <p:nvPr/>
        </p:nvCxnSpPr>
        <p:spPr>
          <a:xfrm flipV="1">
            <a:off x="7391400" y="990600"/>
            <a:ext cx="0" cy="4648200"/>
          </a:xfrm>
          <a:prstGeom prst="straightConnector1">
            <a:avLst/>
          </a:prstGeom>
          <a:ln w="1905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TextBox 8">
            <a:extLst>
              <a:ext uri="{FF2B5EF4-FFF2-40B4-BE49-F238E27FC236}">
                <a16:creationId xmlns:a16="http://schemas.microsoft.com/office/drawing/2014/main" id="{791B5778-B9BA-4395-A87C-CE8E2EC522F2}"/>
              </a:ext>
            </a:extLst>
          </p:cNvPr>
          <p:cNvSpPr txBox="1"/>
          <p:nvPr/>
        </p:nvSpPr>
        <p:spPr>
          <a:xfrm rot="16200000">
            <a:off x="5051030" y="2901432"/>
            <a:ext cx="419099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Computational expense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A1DBB691-17F5-40C1-865B-133055FA5FDC}"/>
              </a:ext>
            </a:extLst>
          </p:cNvPr>
          <p:cNvSpPr txBox="1"/>
          <p:nvPr/>
        </p:nvSpPr>
        <p:spPr>
          <a:xfrm rot="16200000">
            <a:off x="5531369" y="2835633"/>
            <a:ext cx="419099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Model complexity</a:t>
            </a:r>
          </a:p>
        </p:txBody>
      </p:sp>
    </p:spTree>
    <p:extLst>
      <p:ext uri="{BB962C8B-B14F-4D97-AF65-F5344CB8AC3E}">
        <p14:creationId xmlns:p14="http://schemas.microsoft.com/office/powerpoint/2010/main" val="937353792"/>
      </p:ext>
    </p:extLst>
  </p:cSld>
  <p:clrMapOvr>
    <a:masterClrMapping/>
  </p:clrMapOvr>
</p:sld>
</file>

<file path=ppt/slides/slide10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95906" y="-68912"/>
            <a:ext cx="8362293" cy="12881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 Hierarchy of Ice Sheet Models (ISMs)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12" name="Table 11">
                <a:extLst>
                  <a:ext uri="{FF2B5EF4-FFF2-40B4-BE49-F238E27FC236}">
                    <a16:creationId xmlns:a16="http://schemas.microsoft.com/office/drawing/2014/main" id="{95FF30E8-7996-4D28-A33E-CBF92055F636}"/>
                  </a:ext>
                </a:extLst>
              </p:cNvPr>
              <p:cNvGraphicFramePr>
                <a:graphicFrameLocks noGrp="1"/>
              </p:cNvGraphicFramePr>
              <p:nvPr>
                <p:extLst/>
              </p:nvPr>
            </p:nvGraphicFramePr>
            <p:xfrm>
              <a:off x="270039" y="1066800"/>
              <a:ext cx="8096719" cy="3845560"/>
            </p:xfrm>
            <a:graphic>
              <a:graphicData uri="http://schemas.openxmlformats.org/drawingml/2006/table">
                <a:tbl>
                  <a:tblPr firstRow="1" bandRow="1">
                    <a:tableStyleId>{5C22544A-7EE6-4342-B048-85BDC9FD1C3A}</a:tableStyleId>
                  </a:tblPr>
                  <a:tblGrid>
                    <a:gridCol w="2362185">
                      <a:extLst>
                        <a:ext uri="{9D8B030D-6E8A-4147-A177-3AD203B41FA5}">
                          <a16:colId xmlns:a16="http://schemas.microsoft.com/office/drawing/2014/main" val="3631845956"/>
                        </a:ext>
                      </a:extLst>
                    </a:gridCol>
                    <a:gridCol w="1313180">
                      <a:extLst>
                        <a:ext uri="{9D8B030D-6E8A-4147-A177-3AD203B41FA5}">
                          <a16:colId xmlns:a16="http://schemas.microsoft.com/office/drawing/2014/main" val="2326646752"/>
                        </a:ext>
                      </a:extLst>
                    </a:gridCol>
                    <a:gridCol w="2089025">
                      <a:extLst>
                        <a:ext uri="{9D8B030D-6E8A-4147-A177-3AD203B41FA5}">
                          <a16:colId xmlns:a16="http://schemas.microsoft.com/office/drawing/2014/main" val="3223933451"/>
                        </a:ext>
                      </a:extLst>
                    </a:gridCol>
                    <a:gridCol w="2332329">
                      <a:extLst>
                        <a:ext uri="{9D8B030D-6E8A-4147-A177-3AD203B41FA5}">
                          <a16:colId xmlns:a16="http://schemas.microsoft.com/office/drawing/2014/main" val="3782262283"/>
                        </a:ext>
                      </a:extLst>
                    </a:gridCol>
                  </a:tblGrid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Model Name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Terms Kept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Comments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Validity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54644538"/>
                      </a:ext>
                    </a:extLst>
                  </a:tr>
                  <a:tr h="16256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Stokes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All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3D model for </a:t>
                          </a:r>
                          <a14:m>
                            <m:oMath xmlns:m="http://schemas.openxmlformats.org/officeDocument/2006/math">
                              <m:r>
                                <a:rPr lang="en-US" sz="1800" i="1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(</m:t>
                              </m:r>
                              <m:r>
                                <a:rPr lang="en-US" sz="1800" b="1" i="1" dirty="0" err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𝒖</m:t>
                              </m:r>
                              <m:r>
                                <a:rPr lang="en-US" sz="1800" i="1" dirty="0" err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,</m:t>
                              </m:r>
                              <m:r>
                                <a:rPr lang="en-US" sz="1800" i="1" dirty="0" err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𝑝</m:t>
                              </m:r>
                              <m:r>
                                <a:rPr lang="en-US" sz="1800" i="1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)</m:t>
                              </m:r>
                            </m:oMath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continental scale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2569174650"/>
                      </a:ext>
                    </a:extLst>
                  </a:tr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First-Order Stokes/Blatter-Pattyn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1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𝑂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(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𝛿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)</m:t>
                                </m:r>
                              </m:oMath>
                            </m:oMathPara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3D model for </a:t>
                          </a:r>
                          <a14:m>
                            <m:oMath xmlns:m="http://schemas.openxmlformats.org/officeDocument/2006/math">
                              <m:r>
                                <a:rPr lang="en-US" sz="1800" i="1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(</m:t>
                              </m:r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1</m:t>
                                  </m:r>
                                </m:sub>
                              </m:sSub>
                              <m:r>
                                <a:rPr lang="en-US" sz="1800" i="1" dirty="0" err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,</m:t>
                              </m:r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2</m:t>
                                  </m:r>
                                </m:sub>
                              </m:sSub>
                              <m:r>
                                <a:rPr lang="en-US" sz="1800" b="0" i="0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)</m:t>
                              </m:r>
                            </m:oMath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continental scale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748654364"/>
                      </a:ext>
                    </a:extLst>
                  </a:tr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L1L1, L1L2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2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𝑂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(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𝛿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)</m:t>
                                </m:r>
                              </m:oMath>
                            </m:oMathPara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Depth integrated, 2D models for </a:t>
                          </a:r>
                          <a14:m>
                            <m:oMath xmlns:m="http://schemas.openxmlformats.org/officeDocument/2006/math">
                              <m:r>
                                <a:rPr lang="en-US" sz="1800" i="1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(</m:t>
                              </m:r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1</m:t>
                                  </m:r>
                                </m:sub>
                              </m:sSub>
                              <m:r>
                                <a:rPr lang="en-US" sz="1800" i="1" dirty="0" err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,</m:t>
                              </m:r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2</m:t>
                                  </m:r>
                                </m:sub>
                              </m:sSub>
                              <m:r>
                                <a:rPr lang="en-US" sz="1800" b="0" i="0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)</m:t>
                              </m:r>
                            </m:oMath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Antarctica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115610908"/>
                      </a:ext>
                    </a:extLst>
                  </a:tr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Shallow Ice (SIA)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3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𝑂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(1)</m:t>
                                </m:r>
                              </m:oMath>
                            </m:oMathPara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Depth integrated, 2D model for </a:t>
                          </a:r>
                          <a14:m>
                            <m:oMath xmlns:m="http://schemas.openxmlformats.org/officeDocument/2006/math">
                              <m:r>
                                <a:rPr lang="en-US" sz="1800" i="1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(</m:t>
                              </m:r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1</m:t>
                                  </m:r>
                                </m:sub>
                              </m:sSub>
                              <m:r>
                                <a:rPr lang="en-US" sz="1800" i="1" dirty="0" err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,</m:t>
                              </m:r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2</m:t>
                                  </m:r>
                                </m:sub>
                              </m:sSub>
                              <m:r>
                                <a:rPr lang="en-US" sz="1800" b="0" i="0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)</m:t>
                              </m:r>
                            </m:oMath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grounded ice with frozen bed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3653844338"/>
                      </a:ext>
                    </a:extLst>
                  </a:tr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Shallow Shelf (SSA)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4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𝑂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(1)</m:t>
                                </m:r>
                              </m:oMath>
                            </m:oMathPara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Closed form for </a:t>
                          </a:r>
                          <a14:m>
                            <m:oMath xmlns:m="http://schemas.openxmlformats.org/officeDocument/2006/math"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1</m:t>
                                  </m:r>
                                </m:sub>
                              </m:sSub>
                            </m:oMath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shelves or fast sliding grounded ice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2081752461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12" name="Table 11">
                <a:extLst>
                  <a:ext uri="{FF2B5EF4-FFF2-40B4-BE49-F238E27FC236}">
                    <a16:creationId xmlns:a16="http://schemas.microsoft.com/office/drawing/2014/main" id="{95FF30E8-7996-4D28-A33E-CBF92055F636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1395139634"/>
                  </p:ext>
                </p:extLst>
              </p:nvPr>
            </p:nvGraphicFramePr>
            <p:xfrm>
              <a:off x="270039" y="1066800"/>
              <a:ext cx="8096719" cy="3845560"/>
            </p:xfrm>
            <a:graphic>
              <a:graphicData uri="http://schemas.openxmlformats.org/drawingml/2006/table">
                <a:tbl>
                  <a:tblPr firstRow="1" bandRow="1">
                    <a:tableStyleId>{5C22544A-7EE6-4342-B048-85BDC9FD1C3A}</a:tableStyleId>
                  </a:tblPr>
                  <a:tblGrid>
                    <a:gridCol w="2362185">
                      <a:extLst>
                        <a:ext uri="{9D8B030D-6E8A-4147-A177-3AD203B41FA5}">
                          <a16:colId xmlns:a16="http://schemas.microsoft.com/office/drawing/2014/main" val="3631845956"/>
                        </a:ext>
                      </a:extLst>
                    </a:gridCol>
                    <a:gridCol w="1313180">
                      <a:extLst>
                        <a:ext uri="{9D8B030D-6E8A-4147-A177-3AD203B41FA5}">
                          <a16:colId xmlns:a16="http://schemas.microsoft.com/office/drawing/2014/main" val="2326646752"/>
                        </a:ext>
                      </a:extLst>
                    </a:gridCol>
                    <a:gridCol w="2089025">
                      <a:extLst>
                        <a:ext uri="{9D8B030D-6E8A-4147-A177-3AD203B41FA5}">
                          <a16:colId xmlns:a16="http://schemas.microsoft.com/office/drawing/2014/main" val="3223933451"/>
                        </a:ext>
                      </a:extLst>
                    </a:gridCol>
                    <a:gridCol w="2332329">
                      <a:extLst>
                        <a:ext uri="{9D8B030D-6E8A-4147-A177-3AD203B41FA5}">
                          <a16:colId xmlns:a16="http://schemas.microsoft.com/office/drawing/2014/main" val="3782262283"/>
                        </a:ext>
                      </a:extLst>
                    </a:gridCol>
                  </a:tblGrid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Model Name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Terms Kept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Comments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Validity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54644538"/>
                      </a:ext>
                    </a:extLst>
                  </a:tr>
                  <a:tr h="36576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Stokes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All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76093" t="-110000" r="-112245" b="-876667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continental scale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2569174650"/>
                      </a:ext>
                    </a:extLst>
                  </a:tr>
                  <a:tr h="64008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First-Order Stokes/Blatter-Pattyn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1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80930" t="-120000" r="-338605" b="-400952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76093" t="-120000" r="-112245" b="-400952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continental scale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748654364"/>
                      </a:ext>
                    </a:extLst>
                  </a:tr>
                  <a:tr h="91440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L1L1, L1L2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2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80930" t="-154000" r="-338605" b="-180667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76093" t="-154000" r="-112245" b="-180667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Antarctica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115610908"/>
                      </a:ext>
                    </a:extLst>
                  </a:tr>
                  <a:tr h="91440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Shallow Ice (SIA)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3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80930" t="-254000" r="-338605" b="-80667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76093" t="-254000" r="-112245" b="-80667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grounded ice with frozen bed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3653844338"/>
                      </a:ext>
                    </a:extLst>
                  </a:tr>
                  <a:tr h="64008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Shallow Shelf (SSA)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4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80930" t="-505714" r="-338605" b="-15238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76093" t="-505714" r="-112245" b="-15238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shelves or fast sliding grounded ice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2081752461"/>
                      </a:ext>
                    </a:extLst>
                  </a:tr>
                </a:tbl>
              </a:graphicData>
            </a:graphic>
          </p:graphicFrame>
        </mc:Fallback>
      </mc:AlternateContent>
      <p:cxnSp>
        <p:nvCxnSpPr>
          <p:cNvPr id="5" name="Straight Arrow Connector 4">
            <a:extLst>
              <a:ext uri="{FF2B5EF4-FFF2-40B4-BE49-F238E27FC236}">
                <a16:creationId xmlns:a16="http://schemas.microsoft.com/office/drawing/2014/main" id="{3EA3B810-A3CC-42D2-99B0-FD63BFF72E33}"/>
              </a:ext>
            </a:extLst>
          </p:cNvPr>
          <p:cNvCxnSpPr>
            <a:cxnSpLocks/>
          </p:cNvCxnSpPr>
          <p:nvPr/>
        </p:nvCxnSpPr>
        <p:spPr>
          <a:xfrm flipV="1">
            <a:off x="8821156" y="1066800"/>
            <a:ext cx="0" cy="3847452"/>
          </a:xfrm>
          <a:prstGeom prst="straightConnector1">
            <a:avLst/>
          </a:prstGeom>
          <a:ln w="1905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TextBox 5">
            <a:extLst>
              <a:ext uri="{FF2B5EF4-FFF2-40B4-BE49-F238E27FC236}">
                <a16:creationId xmlns:a16="http://schemas.microsoft.com/office/drawing/2014/main" id="{6CF770F1-EACC-44D7-B739-36741ED4190F}"/>
              </a:ext>
            </a:extLst>
          </p:cNvPr>
          <p:cNvSpPr txBox="1"/>
          <p:nvPr/>
        </p:nvSpPr>
        <p:spPr>
          <a:xfrm rot="16200000">
            <a:off x="7100295" y="2778306"/>
            <a:ext cx="302037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Computational expense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34D238AD-A473-4FA1-8DA7-EE63EA79DB88}"/>
              </a:ext>
            </a:extLst>
          </p:cNvPr>
          <p:cNvSpPr txBox="1"/>
          <p:nvPr/>
        </p:nvSpPr>
        <p:spPr>
          <a:xfrm rot="16200000">
            <a:off x="7480248" y="2688366"/>
            <a:ext cx="302037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Model complexity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7E421617-760D-443D-B88D-FE05B5EA4C8E}"/>
              </a:ext>
            </a:extLst>
          </p:cNvPr>
          <p:cNvSpPr txBox="1"/>
          <p:nvPr/>
        </p:nvSpPr>
        <p:spPr>
          <a:xfrm>
            <a:off x="9787" y="6520844"/>
            <a:ext cx="780796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aseline="300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1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Blatter, 1995;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Pattyn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2003. </a:t>
            </a:r>
            <a:r>
              <a:rPr lang="en-US" sz="1600" baseline="300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Schoof and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Hindmarsh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2010. </a:t>
            </a:r>
            <a:r>
              <a:rPr lang="en-US" sz="1600" baseline="300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Hutter, 1983. </a:t>
            </a:r>
            <a:r>
              <a:rPr lang="en-US" sz="1600" baseline="300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4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Morland, 1987.</a:t>
            </a:r>
          </a:p>
        </p:txBody>
      </p:sp>
    </p:spTree>
    <p:extLst>
      <p:ext uri="{BB962C8B-B14F-4D97-AF65-F5344CB8AC3E}">
        <p14:creationId xmlns:p14="http://schemas.microsoft.com/office/powerpoint/2010/main" val="339059084"/>
      </p:ext>
    </p:extLst>
  </p:cSld>
  <p:clrMapOvr>
    <a:masterClrMapping/>
  </p:clrMapOvr>
</p:sld>
</file>

<file path=ppt/slides/slide10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95906" y="-68912"/>
            <a:ext cx="8362293" cy="12881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 Hierarchy of Ice Sheet Models (ISMs)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12" name="Table 11">
                <a:extLst>
                  <a:ext uri="{FF2B5EF4-FFF2-40B4-BE49-F238E27FC236}">
                    <a16:creationId xmlns:a16="http://schemas.microsoft.com/office/drawing/2014/main" id="{95FF30E8-7996-4D28-A33E-CBF92055F636}"/>
                  </a:ext>
                </a:extLst>
              </p:cNvPr>
              <p:cNvGraphicFramePr>
                <a:graphicFrameLocks noGrp="1"/>
              </p:cNvGraphicFramePr>
              <p:nvPr>
                <p:extLst/>
              </p:nvPr>
            </p:nvGraphicFramePr>
            <p:xfrm>
              <a:off x="270039" y="1066800"/>
              <a:ext cx="8096719" cy="3850640"/>
            </p:xfrm>
            <a:graphic>
              <a:graphicData uri="http://schemas.openxmlformats.org/drawingml/2006/table">
                <a:tbl>
                  <a:tblPr firstRow="1" bandRow="1">
                    <a:tableStyleId>{5C22544A-7EE6-4342-B048-85BDC9FD1C3A}</a:tableStyleId>
                  </a:tblPr>
                  <a:tblGrid>
                    <a:gridCol w="2362185">
                      <a:extLst>
                        <a:ext uri="{9D8B030D-6E8A-4147-A177-3AD203B41FA5}">
                          <a16:colId xmlns:a16="http://schemas.microsoft.com/office/drawing/2014/main" val="3631845956"/>
                        </a:ext>
                      </a:extLst>
                    </a:gridCol>
                    <a:gridCol w="1313180">
                      <a:extLst>
                        <a:ext uri="{9D8B030D-6E8A-4147-A177-3AD203B41FA5}">
                          <a16:colId xmlns:a16="http://schemas.microsoft.com/office/drawing/2014/main" val="2326646752"/>
                        </a:ext>
                      </a:extLst>
                    </a:gridCol>
                    <a:gridCol w="2089025">
                      <a:extLst>
                        <a:ext uri="{9D8B030D-6E8A-4147-A177-3AD203B41FA5}">
                          <a16:colId xmlns:a16="http://schemas.microsoft.com/office/drawing/2014/main" val="3223933451"/>
                        </a:ext>
                      </a:extLst>
                    </a:gridCol>
                    <a:gridCol w="2332329">
                      <a:extLst>
                        <a:ext uri="{9D8B030D-6E8A-4147-A177-3AD203B41FA5}">
                          <a16:colId xmlns:a16="http://schemas.microsoft.com/office/drawing/2014/main" val="3782262283"/>
                        </a:ext>
                      </a:extLst>
                    </a:gridCol>
                  </a:tblGrid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Model Name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Terms Kept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Comments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Validity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54644538"/>
                      </a:ext>
                    </a:extLst>
                  </a:tr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Stokes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rgbClr val="FFFF99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All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rgbClr val="FFFF99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3D model for </a:t>
                          </a:r>
                          <a14:m>
                            <m:oMath xmlns:m="http://schemas.openxmlformats.org/officeDocument/2006/math">
                              <m:r>
                                <a:rPr lang="en-US" sz="1800" i="1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(</m:t>
                              </m:r>
                              <m:r>
                                <a:rPr lang="en-US" sz="1800" b="1" i="1" dirty="0" err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𝒖</m:t>
                              </m:r>
                              <m:r>
                                <a:rPr lang="en-US" sz="1800" i="1" dirty="0" err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,</m:t>
                              </m:r>
                              <m:r>
                                <a:rPr lang="en-US" sz="1800" i="1" dirty="0" err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𝑝</m:t>
                              </m:r>
                              <m:r>
                                <a:rPr lang="en-US" sz="1800" i="1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)</m:t>
                              </m:r>
                            </m:oMath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rgbClr val="FFFF99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continental scale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rgbClr val="FFFF99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2569174650"/>
                      </a:ext>
                    </a:extLst>
                  </a:tr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First-Order Stokes/Blatter-Pattyn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1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𝑂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(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𝛿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)</m:t>
                                </m:r>
                              </m:oMath>
                            </m:oMathPara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3D model for </a:t>
                          </a:r>
                          <a14:m>
                            <m:oMath xmlns:m="http://schemas.openxmlformats.org/officeDocument/2006/math">
                              <m:r>
                                <a:rPr lang="en-US" sz="1800" i="1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(</m:t>
                              </m:r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1</m:t>
                                  </m:r>
                                </m:sub>
                              </m:sSub>
                              <m:r>
                                <a:rPr lang="en-US" sz="1800" i="1" dirty="0" err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,</m:t>
                              </m:r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2</m:t>
                                  </m:r>
                                </m:sub>
                              </m:sSub>
                              <m:r>
                                <a:rPr lang="en-US" sz="1800" b="0" i="0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)</m:t>
                              </m:r>
                            </m:oMath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continental scale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748654364"/>
                      </a:ext>
                    </a:extLst>
                  </a:tr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L1L1, L1L2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2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𝑂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(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𝛿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)</m:t>
                                </m:r>
                              </m:oMath>
                            </m:oMathPara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Depth integrated, 2D models for </a:t>
                          </a:r>
                          <a14:m>
                            <m:oMath xmlns:m="http://schemas.openxmlformats.org/officeDocument/2006/math">
                              <m:r>
                                <a:rPr lang="en-US" sz="1800" i="1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(</m:t>
                              </m:r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1</m:t>
                                  </m:r>
                                </m:sub>
                              </m:sSub>
                              <m:r>
                                <a:rPr lang="en-US" sz="1800" i="1" dirty="0" err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,</m:t>
                              </m:r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2</m:t>
                                  </m:r>
                                </m:sub>
                              </m:sSub>
                              <m:r>
                                <a:rPr lang="en-US" sz="1800" b="0" i="0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)</m:t>
                              </m:r>
                            </m:oMath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Antarctica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115610908"/>
                      </a:ext>
                    </a:extLst>
                  </a:tr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Shallow Ice (SIA)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3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𝑂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(1)</m:t>
                                </m:r>
                              </m:oMath>
                            </m:oMathPara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Depth integrated, 2D model for </a:t>
                          </a:r>
                          <a14:m>
                            <m:oMath xmlns:m="http://schemas.openxmlformats.org/officeDocument/2006/math">
                              <m:r>
                                <a:rPr lang="en-US" sz="1800" i="1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(</m:t>
                              </m:r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1</m:t>
                                  </m:r>
                                </m:sub>
                              </m:sSub>
                              <m:r>
                                <a:rPr lang="en-US" sz="1800" i="1" dirty="0" err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,</m:t>
                              </m:r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2</m:t>
                                  </m:r>
                                </m:sub>
                              </m:sSub>
                              <m:r>
                                <a:rPr lang="en-US" sz="1800" b="0" i="0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)</m:t>
                              </m:r>
                            </m:oMath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grounded ice with frozen bed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3653844338"/>
                      </a:ext>
                    </a:extLst>
                  </a:tr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Shallow Shelf (SSA)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4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𝑂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(1)</m:t>
                                </m:r>
                              </m:oMath>
                            </m:oMathPara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Closed form for </a:t>
                          </a:r>
                          <a14:m>
                            <m:oMath xmlns:m="http://schemas.openxmlformats.org/officeDocument/2006/math"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1</m:t>
                                  </m:r>
                                </m:sub>
                              </m:sSub>
                            </m:oMath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shelves or fast sliding grounded ice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2081752461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12" name="Table 11">
                <a:extLst>
                  <a:ext uri="{FF2B5EF4-FFF2-40B4-BE49-F238E27FC236}">
                    <a16:creationId xmlns:a16="http://schemas.microsoft.com/office/drawing/2014/main" id="{95FF30E8-7996-4D28-A33E-CBF92055F636}"/>
                  </a:ext>
                </a:extLst>
              </p:cNvPr>
              <p:cNvGraphicFramePr>
                <a:graphicFrameLocks noGrp="1"/>
              </p:cNvGraphicFramePr>
              <p:nvPr>
                <p:extLst/>
              </p:nvPr>
            </p:nvGraphicFramePr>
            <p:xfrm>
              <a:off x="270039" y="1066800"/>
              <a:ext cx="8096719" cy="3850640"/>
            </p:xfrm>
            <a:graphic>
              <a:graphicData uri="http://schemas.openxmlformats.org/drawingml/2006/table">
                <a:tbl>
                  <a:tblPr firstRow="1" bandRow="1">
                    <a:tableStyleId>{5C22544A-7EE6-4342-B048-85BDC9FD1C3A}</a:tableStyleId>
                  </a:tblPr>
                  <a:tblGrid>
                    <a:gridCol w="2362185">
                      <a:extLst>
                        <a:ext uri="{9D8B030D-6E8A-4147-A177-3AD203B41FA5}">
                          <a16:colId xmlns:a16="http://schemas.microsoft.com/office/drawing/2014/main" val="3631845956"/>
                        </a:ext>
                      </a:extLst>
                    </a:gridCol>
                    <a:gridCol w="1313180">
                      <a:extLst>
                        <a:ext uri="{9D8B030D-6E8A-4147-A177-3AD203B41FA5}">
                          <a16:colId xmlns:a16="http://schemas.microsoft.com/office/drawing/2014/main" val="2326646752"/>
                        </a:ext>
                      </a:extLst>
                    </a:gridCol>
                    <a:gridCol w="2089025">
                      <a:extLst>
                        <a:ext uri="{9D8B030D-6E8A-4147-A177-3AD203B41FA5}">
                          <a16:colId xmlns:a16="http://schemas.microsoft.com/office/drawing/2014/main" val="3223933451"/>
                        </a:ext>
                      </a:extLst>
                    </a:gridCol>
                    <a:gridCol w="2332329">
                      <a:extLst>
                        <a:ext uri="{9D8B030D-6E8A-4147-A177-3AD203B41FA5}">
                          <a16:colId xmlns:a16="http://schemas.microsoft.com/office/drawing/2014/main" val="3782262283"/>
                        </a:ext>
                      </a:extLst>
                    </a:gridCol>
                  </a:tblGrid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Model Name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Terms Kept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Comments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Validity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54644538"/>
                      </a:ext>
                    </a:extLst>
                  </a:tr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Stokes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rgbClr val="FFFF99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All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rgbClr val="FFFF99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76093" t="-108197" r="-112245" b="-862295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continental scale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rgbClr val="FFFF99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2569174650"/>
                      </a:ext>
                    </a:extLst>
                  </a:tr>
                  <a:tr h="64008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First-Order Stokes/Blatter-Pattyn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1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80930" t="-120952" r="-338605" b="-400952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76093" t="-120952" r="-112245" b="-400952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continental scale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748654364"/>
                      </a:ext>
                    </a:extLst>
                  </a:tr>
                  <a:tr h="91440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L1L1, L1L2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2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80930" t="-154667" r="-338605" b="-180667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76093" t="-154667" r="-112245" b="-180667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Antarctica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115610908"/>
                      </a:ext>
                    </a:extLst>
                  </a:tr>
                  <a:tr h="91440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Shallow Ice (SIA)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3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80930" t="-254667" r="-338605" b="-80667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76093" t="-254667" r="-112245" b="-80667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grounded ice with frozen bed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3653844338"/>
                      </a:ext>
                    </a:extLst>
                  </a:tr>
                  <a:tr h="64008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Shallow Shelf (SSA)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4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80930" t="-506667" r="-338605" b="-15238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76093" t="-506667" r="-112245" b="-15238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shelves or fast sliding grounded ice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2081752461"/>
                      </a:ext>
                    </a:extLst>
                  </a:tr>
                </a:tbl>
              </a:graphicData>
            </a:graphic>
          </p:graphicFrame>
        </mc:Fallback>
      </mc:AlternateContent>
      <p:cxnSp>
        <p:nvCxnSpPr>
          <p:cNvPr id="5" name="Straight Arrow Connector 4">
            <a:extLst>
              <a:ext uri="{FF2B5EF4-FFF2-40B4-BE49-F238E27FC236}">
                <a16:creationId xmlns:a16="http://schemas.microsoft.com/office/drawing/2014/main" id="{3EA3B810-A3CC-42D2-99B0-FD63BFF72E33}"/>
              </a:ext>
            </a:extLst>
          </p:cNvPr>
          <p:cNvCxnSpPr>
            <a:cxnSpLocks/>
          </p:cNvCxnSpPr>
          <p:nvPr/>
        </p:nvCxnSpPr>
        <p:spPr>
          <a:xfrm flipV="1">
            <a:off x="8821156" y="1066800"/>
            <a:ext cx="0" cy="3847452"/>
          </a:xfrm>
          <a:prstGeom prst="straightConnector1">
            <a:avLst/>
          </a:prstGeom>
          <a:ln w="1905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TextBox 5">
            <a:extLst>
              <a:ext uri="{FF2B5EF4-FFF2-40B4-BE49-F238E27FC236}">
                <a16:creationId xmlns:a16="http://schemas.microsoft.com/office/drawing/2014/main" id="{6CF770F1-EACC-44D7-B739-36741ED4190F}"/>
              </a:ext>
            </a:extLst>
          </p:cNvPr>
          <p:cNvSpPr txBox="1"/>
          <p:nvPr/>
        </p:nvSpPr>
        <p:spPr>
          <a:xfrm rot="16200000">
            <a:off x="7100295" y="2778306"/>
            <a:ext cx="302037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Computational expense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34D238AD-A473-4FA1-8DA7-EE63EA79DB88}"/>
              </a:ext>
            </a:extLst>
          </p:cNvPr>
          <p:cNvSpPr txBox="1"/>
          <p:nvPr/>
        </p:nvSpPr>
        <p:spPr>
          <a:xfrm rot="16200000">
            <a:off x="7480248" y="2688366"/>
            <a:ext cx="302037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Model complexity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7E421617-760D-443D-B88D-FE05B5EA4C8E}"/>
              </a:ext>
            </a:extLst>
          </p:cNvPr>
          <p:cNvSpPr txBox="1"/>
          <p:nvPr/>
        </p:nvSpPr>
        <p:spPr>
          <a:xfrm>
            <a:off x="9787" y="6520844"/>
            <a:ext cx="780796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aseline="300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1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Blatter, 1995;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Pattyn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2003. </a:t>
            </a:r>
            <a:r>
              <a:rPr lang="en-US" sz="1600" baseline="300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Schoof and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Hindmarsh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2010. </a:t>
            </a:r>
            <a:r>
              <a:rPr lang="en-US" sz="1600" baseline="300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Hutter, 1983. </a:t>
            </a:r>
            <a:r>
              <a:rPr lang="en-US" sz="1600" baseline="300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4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Morland, 1987.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807A484C-57C5-4062-BC1E-D22193F80165}"/>
              </a:ext>
            </a:extLst>
          </p:cNvPr>
          <p:cNvSpPr txBox="1"/>
          <p:nvPr/>
        </p:nvSpPr>
        <p:spPr>
          <a:xfrm>
            <a:off x="117196" y="5001632"/>
            <a:ext cx="8645356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Stokes flow model is “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gold standard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” but expensive.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49660026"/>
      </p:ext>
    </p:extLst>
  </p:cSld>
  <p:clrMapOvr>
    <a:masterClrMapping/>
  </p:clrMapOvr>
</p:sld>
</file>

<file path=ppt/slides/slide10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95906" y="-68912"/>
            <a:ext cx="8362293" cy="12881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 Hierarchy of Ice Sheet Models (ISMs)</a:t>
            </a:r>
          </a:p>
        </p:txBody>
      </p:sp>
      <p:cxnSp>
        <p:nvCxnSpPr>
          <p:cNvPr id="5" name="Straight Arrow Connector 4">
            <a:extLst>
              <a:ext uri="{FF2B5EF4-FFF2-40B4-BE49-F238E27FC236}">
                <a16:creationId xmlns:a16="http://schemas.microsoft.com/office/drawing/2014/main" id="{3EA3B810-A3CC-42D2-99B0-FD63BFF72E33}"/>
              </a:ext>
            </a:extLst>
          </p:cNvPr>
          <p:cNvCxnSpPr>
            <a:cxnSpLocks/>
          </p:cNvCxnSpPr>
          <p:nvPr/>
        </p:nvCxnSpPr>
        <p:spPr>
          <a:xfrm flipV="1">
            <a:off x="8821156" y="1066800"/>
            <a:ext cx="0" cy="3847452"/>
          </a:xfrm>
          <a:prstGeom prst="straightConnector1">
            <a:avLst/>
          </a:prstGeom>
          <a:ln w="1905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TextBox 5">
            <a:extLst>
              <a:ext uri="{FF2B5EF4-FFF2-40B4-BE49-F238E27FC236}">
                <a16:creationId xmlns:a16="http://schemas.microsoft.com/office/drawing/2014/main" id="{6CF770F1-EACC-44D7-B739-36741ED4190F}"/>
              </a:ext>
            </a:extLst>
          </p:cNvPr>
          <p:cNvSpPr txBox="1"/>
          <p:nvPr/>
        </p:nvSpPr>
        <p:spPr>
          <a:xfrm rot="16200000">
            <a:off x="7100295" y="2778306"/>
            <a:ext cx="302037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Computational expense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34D238AD-A473-4FA1-8DA7-EE63EA79DB88}"/>
              </a:ext>
            </a:extLst>
          </p:cNvPr>
          <p:cNvSpPr txBox="1"/>
          <p:nvPr/>
        </p:nvSpPr>
        <p:spPr>
          <a:xfrm rot="16200000">
            <a:off x="7480248" y="2688366"/>
            <a:ext cx="302037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Model complexity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7E421617-760D-443D-B88D-FE05B5EA4C8E}"/>
              </a:ext>
            </a:extLst>
          </p:cNvPr>
          <p:cNvSpPr txBox="1"/>
          <p:nvPr/>
        </p:nvSpPr>
        <p:spPr>
          <a:xfrm>
            <a:off x="9787" y="6520844"/>
            <a:ext cx="780796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aseline="300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1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Blatter, 1995;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Pattyn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2003. </a:t>
            </a:r>
            <a:r>
              <a:rPr lang="en-US" sz="1600" baseline="300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Schoof and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Hindmarsh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2010. </a:t>
            </a:r>
            <a:r>
              <a:rPr lang="en-US" sz="1600" baseline="300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Hutter, 1983. </a:t>
            </a:r>
            <a:r>
              <a:rPr lang="en-US" sz="1600" baseline="300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4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Morland, 1987.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9" name="Table 8">
                <a:extLst>
                  <a:ext uri="{FF2B5EF4-FFF2-40B4-BE49-F238E27FC236}">
                    <a16:creationId xmlns:a16="http://schemas.microsoft.com/office/drawing/2014/main" id="{9FD12E11-ED43-49E1-BDD1-14AD7344A1CA}"/>
                  </a:ext>
                </a:extLst>
              </p:cNvPr>
              <p:cNvGraphicFramePr>
                <a:graphicFrameLocks noGrp="1"/>
              </p:cNvGraphicFramePr>
              <p:nvPr>
                <p:extLst/>
              </p:nvPr>
            </p:nvGraphicFramePr>
            <p:xfrm>
              <a:off x="270039" y="1066800"/>
              <a:ext cx="8096719" cy="3845560"/>
            </p:xfrm>
            <a:graphic>
              <a:graphicData uri="http://schemas.openxmlformats.org/drawingml/2006/table">
                <a:tbl>
                  <a:tblPr firstRow="1" bandRow="1">
                    <a:tableStyleId>{5C22544A-7EE6-4342-B048-85BDC9FD1C3A}</a:tableStyleId>
                  </a:tblPr>
                  <a:tblGrid>
                    <a:gridCol w="2362185">
                      <a:extLst>
                        <a:ext uri="{9D8B030D-6E8A-4147-A177-3AD203B41FA5}">
                          <a16:colId xmlns:a16="http://schemas.microsoft.com/office/drawing/2014/main" val="3631845956"/>
                        </a:ext>
                      </a:extLst>
                    </a:gridCol>
                    <a:gridCol w="1313180">
                      <a:extLst>
                        <a:ext uri="{9D8B030D-6E8A-4147-A177-3AD203B41FA5}">
                          <a16:colId xmlns:a16="http://schemas.microsoft.com/office/drawing/2014/main" val="2326646752"/>
                        </a:ext>
                      </a:extLst>
                    </a:gridCol>
                    <a:gridCol w="2089025">
                      <a:extLst>
                        <a:ext uri="{9D8B030D-6E8A-4147-A177-3AD203B41FA5}">
                          <a16:colId xmlns:a16="http://schemas.microsoft.com/office/drawing/2014/main" val="3223933451"/>
                        </a:ext>
                      </a:extLst>
                    </a:gridCol>
                    <a:gridCol w="2332329">
                      <a:extLst>
                        <a:ext uri="{9D8B030D-6E8A-4147-A177-3AD203B41FA5}">
                          <a16:colId xmlns:a16="http://schemas.microsoft.com/office/drawing/2014/main" val="3782262283"/>
                        </a:ext>
                      </a:extLst>
                    </a:gridCol>
                  </a:tblGrid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Model Name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Terms Kept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Comments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Validity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54644538"/>
                      </a:ext>
                    </a:extLst>
                  </a:tr>
                  <a:tr h="16256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Stokes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All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3D model for </a:t>
                          </a:r>
                          <a14:m>
                            <m:oMath xmlns:m="http://schemas.openxmlformats.org/officeDocument/2006/math">
                              <m:r>
                                <a:rPr lang="en-US" sz="1800" i="1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(</m:t>
                              </m:r>
                              <m:r>
                                <a:rPr lang="en-US" sz="1800" b="1" i="1" dirty="0" err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𝒖</m:t>
                              </m:r>
                              <m:r>
                                <a:rPr lang="en-US" sz="1800" i="1" dirty="0" err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,</m:t>
                              </m:r>
                              <m:r>
                                <a:rPr lang="en-US" sz="1800" i="1" dirty="0" err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𝑝</m:t>
                              </m:r>
                              <m:r>
                                <a:rPr lang="en-US" sz="1800" i="1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)</m:t>
                              </m:r>
                            </m:oMath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continental scale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2569174650"/>
                      </a:ext>
                    </a:extLst>
                  </a:tr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First-Order Stokes/Blatter-Pattyn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1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𝑂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(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𝛿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)</m:t>
                                </m:r>
                              </m:oMath>
                            </m:oMathPara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3D model for </a:t>
                          </a:r>
                          <a14:m>
                            <m:oMath xmlns:m="http://schemas.openxmlformats.org/officeDocument/2006/math">
                              <m:r>
                                <a:rPr lang="en-US" sz="1800" i="1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(</m:t>
                              </m:r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1</m:t>
                                  </m:r>
                                </m:sub>
                              </m:sSub>
                              <m:r>
                                <a:rPr lang="en-US" sz="1800" i="1" dirty="0" err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,</m:t>
                              </m:r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2</m:t>
                                  </m:r>
                                </m:sub>
                              </m:sSub>
                              <m:r>
                                <a:rPr lang="en-US" sz="1800" b="0" i="0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)</m:t>
                              </m:r>
                            </m:oMath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continental scale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748654364"/>
                      </a:ext>
                    </a:extLst>
                  </a:tr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L1L1, L1L2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2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𝑂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(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𝛿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)</m:t>
                                </m:r>
                              </m:oMath>
                            </m:oMathPara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Depth integrated, 2D models for </a:t>
                          </a:r>
                          <a14:m>
                            <m:oMath xmlns:m="http://schemas.openxmlformats.org/officeDocument/2006/math">
                              <m:r>
                                <a:rPr lang="en-US" sz="1800" i="1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(</m:t>
                              </m:r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1</m:t>
                                  </m:r>
                                </m:sub>
                              </m:sSub>
                              <m:r>
                                <a:rPr lang="en-US" sz="1800" i="1" dirty="0" err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,</m:t>
                              </m:r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2</m:t>
                                  </m:r>
                                </m:sub>
                              </m:sSub>
                              <m:r>
                                <a:rPr lang="en-US" sz="1800" b="0" i="0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)</m:t>
                              </m:r>
                            </m:oMath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Antarctica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115610908"/>
                      </a:ext>
                    </a:extLst>
                  </a:tr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Shallow Ice (SIA)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3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𝑂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(1)</m:t>
                                </m:r>
                              </m:oMath>
                            </m:oMathPara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Depth integrated, 2D model for </a:t>
                          </a:r>
                          <a14:m>
                            <m:oMath xmlns:m="http://schemas.openxmlformats.org/officeDocument/2006/math">
                              <m:r>
                                <a:rPr lang="en-US" sz="1800" i="1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(</m:t>
                              </m:r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1</m:t>
                                  </m:r>
                                </m:sub>
                              </m:sSub>
                              <m:r>
                                <a:rPr lang="en-US" sz="1800" i="1" dirty="0" err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,</m:t>
                              </m:r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2</m:t>
                                  </m:r>
                                </m:sub>
                              </m:sSub>
                              <m:r>
                                <a:rPr lang="en-US" sz="1800" b="0" i="0" dirty="0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)</m:t>
                              </m:r>
                            </m:oMath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grounded ice with frozen bed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3653844338"/>
                      </a:ext>
                    </a:extLst>
                  </a:tr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Shallow Shelf (SSA)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4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𝑂</m:t>
                                </m:r>
                                <m:r>
                                  <a:rPr lang="en-US" sz="1800" i="1" dirty="0" smtClean="0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(1)</m:t>
                                </m:r>
                              </m:oMath>
                            </m:oMathPara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Closed form for </a:t>
                          </a:r>
                          <a14:m>
                            <m:oMath xmlns:m="http://schemas.openxmlformats.org/officeDocument/2006/math">
                              <m:sSub>
                                <m:sSubPr>
                                  <m:ctrlPr>
                                    <a:rPr lang="en-US" sz="180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800" b="0" i="1" dirty="0" smtClean="0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1</m:t>
                                  </m:r>
                                </m:sub>
                              </m:sSub>
                            </m:oMath>
                          </a14:m>
                          <a:endParaRPr lang="en-US" sz="1800" dirty="0">
                            <a:latin typeface="Calibri" panose="020F0502020204030204" pitchFamily="34" charset="0"/>
                            <a:cs typeface="Calibri" panose="020F0502020204030204" pitchFamily="34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shelves or fast sliding grounded ice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2081752461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9" name="Table 8">
                <a:extLst>
                  <a:ext uri="{FF2B5EF4-FFF2-40B4-BE49-F238E27FC236}">
                    <a16:creationId xmlns:a16="http://schemas.microsoft.com/office/drawing/2014/main" id="{9FD12E11-ED43-49E1-BDD1-14AD7344A1CA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900849573"/>
                  </p:ext>
                </p:extLst>
              </p:nvPr>
            </p:nvGraphicFramePr>
            <p:xfrm>
              <a:off x="270039" y="1066800"/>
              <a:ext cx="8096719" cy="3845560"/>
            </p:xfrm>
            <a:graphic>
              <a:graphicData uri="http://schemas.openxmlformats.org/drawingml/2006/table">
                <a:tbl>
                  <a:tblPr firstRow="1" bandRow="1">
                    <a:tableStyleId>{5C22544A-7EE6-4342-B048-85BDC9FD1C3A}</a:tableStyleId>
                  </a:tblPr>
                  <a:tblGrid>
                    <a:gridCol w="2362185">
                      <a:extLst>
                        <a:ext uri="{9D8B030D-6E8A-4147-A177-3AD203B41FA5}">
                          <a16:colId xmlns:a16="http://schemas.microsoft.com/office/drawing/2014/main" val="3631845956"/>
                        </a:ext>
                      </a:extLst>
                    </a:gridCol>
                    <a:gridCol w="1313180">
                      <a:extLst>
                        <a:ext uri="{9D8B030D-6E8A-4147-A177-3AD203B41FA5}">
                          <a16:colId xmlns:a16="http://schemas.microsoft.com/office/drawing/2014/main" val="2326646752"/>
                        </a:ext>
                      </a:extLst>
                    </a:gridCol>
                    <a:gridCol w="2089025">
                      <a:extLst>
                        <a:ext uri="{9D8B030D-6E8A-4147-A177-3AD203B41FA5}">
                          <a16:colId xmlns:a16="http://schemas.microsoft.com/office/drawing/2014/main" val="3223933451"/>
                        </a:ext>
                      </a:extLst>
                    </a:gridCol>
                    <a:gridCol w="2332329">
                      <a:extLst>
                        <a:ext uri="{9D8B030D-6E8A-4147-A177-3AD203B41FA5}">
                          <a16:colId xmlns:a16="http://schemas.microsoft.com/office/drawing/2014/main" val="3782262283"/>
                        </a:ext>
                      </a:extLst>
                    </a:gridCol>
                  </a:tblGrid>
                  <a:tr h="37084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Model Name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Terms Kept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Comments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b="1" dirty="0">
                              <a:solidFill>
                                <a:schemeClr val="tx1"/>
                              </a:solidFill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Validity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54644538"/>
                      </a:ext>
                    </a:extLst>
                  </a:tr>
                  <a:tr h="36576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Stokes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All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76093" t="-110000" r="-112245" b="-876667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continental scale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2569174650"/>
                      </a:ext>
                    </a:extLst>
                  </a:tr>
                  <a:tr h="64008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First-Order Stokes/Blatter-Pattyn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1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80930" t="-120000" r="-338605" b="-400952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76093" t="-120000" r="-112245" b="-400952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continental scale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748654364"/>
                      </a:ext>
                    </a:extLst>
                  </a:tr>
                  <a:tr h="91440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L1L1, L1L2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2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80930" t="-154000" r="-338605" b="-180667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76093" t="-154000" r="-112245" b="-180667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Antarctica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115610908"/>
                      </a:ext>
                    </a:extLst>
                  </a:tr>
                  <a:tr h="91440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Shallow Ice (SIA)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3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80930" t="-254000" r="-338605" b="-80667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76093" t="-254000" r="-112245" b="-80667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grounded ice with frozen bed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3653844338"/>
                      </a:ext>
                    </a:extLst>
                  </a:tr>
                  <a:tr h="64008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Shallow Shelf (SSA)</a:t>
                          </a:r>
                          <a:r>
                            <a:rPr lang="en-US" sz="1800" baseline="300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4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80930" t="-505714" r="-338605" b="-15238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76093" t="-505714" r="-112245" b="-15238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en-US" sz="1800" dirty="0">
                              <a:latin typeface="Calibri" panose="020F0502020204030204" pitchFamily="34" charset="0"/>
                              <a:cs typeface="Calibri" panose="020F0502020204030204" pitchFamily="34" charset="0"/>
                            </a:rPr>
                            <a:t>shelves or fast sliding grounded ice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1">
                            <a:lumMod val="20000"/>
                            <a:lumOff val="80000"/>
                          </a:scheme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2081752461"/>
                      </a:ext>
                    </a:extLst>
                  </a:tr>
                </a:tbl>
              </a:graphicData>
            </a:graphic>
          </p:graphicFrame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1DF59CD3-97D3-4C8D-BB8C-01119C382917}"/>
                  </a:ext>
                </a:extLst>
              </p:cNvPr>
              <p:cNvSpPr txBox="1"/>
              <p:nvPr/>
            </p:nvSpPr>
            <p:spPr>
              <a:xfrm>
                <a:off x="117196" y="5001632"/>
                <a:ext cx="8645356" cy="104644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Stokes flow model is “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gold standard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” but expensive.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Simplified models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are derived from full Stokes model and take advantage of the fact that ice sheets are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thin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𝛿</m:t>
                    </m:r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≪1.</m:t>
                    </m:r>
                  </m:oMath>
                </a14:m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endParaRPr lang="en-US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1DF59CD3-97D3-4C8D-BB8C-01119C38291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7196" y="5001632"/>
                <a:ext cx="8645356" cy="1046440"/>
              </a:xfrm>
              <a:prstGeom prst="rect">
                <a:avLst/>
              </a:prstGeom>
              <a:blipFill>
                <a:blip r:embed="rId3"/>
                <a:stretch>
                  <a:fillRect l="-423" t="-2907" b="-814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517751127"/>
      </p:ext>
    </p:extLst>
  </p:cSld>
  <p:clrMapOvr>
    <a:masterClrMapping/>
  </p:clrMapOvr>
</p:sld>
</file>

<file path=ppt/slides/slide10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95906" y="-152400"/>
            <a:ext cx="8952188" cy="1288111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Shallow Shelf and Shallow Ice Approximation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5D3F42A4-6322-4A9D-A503-F0FB1D098E8B}"/>
                  </a:ext>
                </a:extLst>
              </p:cNvPr>
              <p:cNvSpPr txBox="1"/>
              <p:nvPr/>
            </p:nvSpPr>
            <p:spPr>
              <a:xfrm>
                <a:off x="2646680" y="990600"/>
                <a:ext cx="2895596" cy="400110"/>
              </a:xfrm>
              <a:prstGeom prst="rect">
                <a:avLst/>
              </a:prstGeom>
              <a:solidFill>
                <a:srgbClr val="FFCC99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FO Stokes(</a:t>
                </a:r>
                <a14:m>
                  <m:oMath xmlns:m="http://schemas.openxmlformats.org/officeDocument/2006/math">
                    <m:r>
                      <a:rPr lang="en-US" sz="20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𝑢</m:t>
                    </m:r>
                    <m:r>
                      <a:rPr lang="en-US" sz="20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r>
                      <a:rPr lang="en-US" sz="20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𝑣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) in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00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Ω</m:t>
                    </m:r>
                    <m:r>
                      <a:rPr lang="el-GR" sz="200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∈</m:t>
                    </m:r>
                    <m:sSup>
                      <m:sSupPr>
                        <m:ctrlPr>
                          <a:rPr lang="el-GR" sz="20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l-GR" sz="20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ℝ</m:t>
                        </m:r>
                      </m:e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3</m:t>
                        </m:r>
                      </m:sup>
                    </m:sSup>
                  </m:oMath>
                </a14:m>
                <a:endParaRPr lang="en-US" sz="2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5D3F42A4-6322-4A9D-A503-F0FB1D098E8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46680" y="990600"/>
                <a:ext cx="2895596" cy="400110"/>
              </a:xfrm>
              <a:prstGeom prst="rect">
                <a:avLst/>
              </a:prstGeom>
              <a:blipFill>
                <a:blip r:embed="rId2"/>
                <a:stretch>
                  <a:fillRect l="-842" t="-9231" b="-2615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AF53A200-27A2-4A25-89DC-8C2D9695D998}"/>
                  </a:ext>
                </a:extLst>
              </p:cNvPr>
              <p:cNvSpPr txBox="1"/>
              <p:nvPr/>
            </p:nvSpPr>
            <p:spPr>
              <a:xfrm>
                <a:off x="1657701" y="4228833"/>
                <a:ext cx="2418692" cy="400110"/>
              </a:xfrm>
              <a:prstGeom prst="rect">
                <a:avLst/>
              </a:prstGeom>
              <a:solidFill>
                <a:srgbClr val="CCFF99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SIA(</a:t>
                </a:r>
                <a14:m>
                  <m:oMath xmlns:m="http://schemas.openxmlformats.org/officeDocument/2006/math">
                    <m:r>
                      <a:rPr lang="en-US" sz="20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𝑢</m:t>
                    </m:r>
                    <m:r>
                      <a:rPr lang="en-US" sz="20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r>
                      <a:rPr lang="en-US" sz="20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𝑣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) in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00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Ω</m:t>
                    </m:r>
                    <m:r>
                      <a:rPr lang="el-GR" sz="200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∈</m:t>
                    </m:r>
                    <m:sSup>
                      <m:sSupPr>
                        <m:ctrlPr>
                          <a:rPr lang="el-GR" sz="20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l-GR" sz="20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ℝ</m:t>
                        </m:r>
                      </m:e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3</m:t>
                        </m:r>
                      </m:sup>
                    </m:sSup>
                  </m:oMath>
                </a14:m>
                <a:endParaRPr lang="en-US" sz="2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AF53A200-27A2-4A25-89DC-8C2D9695D99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657701" y="4228833"/>
                <a:ext cx="2418692" cy="400110"/>
              </a:xfrm>
              <a:prstGeom prst="rect">
                <a:avLst/>
              </a:prstGeom>
              <a:blipFill>
                <a:blip r:embed="rId3"/>
                <a:stretch>
                  <a:fillRect t="-9231" b="-2769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0FE2C378-87C4-46D8-823A-B78C05CA830D}"/>
                  </a:ext>
                </a:extLst>
              </p:cNvPr>
              <p:cNvSpPr txBox="1"/>
              <p:nvPr/>
            </p:nvSpPr>
            <p:spPr>
              <a:xfrm>
                <a:off x="4124655" y="4217804"/>
                <a:ext cx="2418692" cy="400110"/>
              </a:xfrm>
              <a:prstGeom prst="rect">
                <a:avLst/>
              </a:prstGeom>
              <a:solidFill>
                <a:schemeClr val="accent5">
                  <a:lumMod val="20000"/>
                  <a:lumOff val="8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SSA(</a:t>
                </a:r>
                <a14:m>
                  <m:oMath xmlns:m="http://schemas.openxmlformats.org/officeDocument/2006/math">
                    <m:r>
                      <a:rPr lang="en-US" sz="20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𝑢</m:t>
                    </m:r>
                    <m:r>
                      <a:rPr lang="en-US" sz="20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r>
                      <a:rPr lang="en-US" sz="20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𝑣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) in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00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Σ</m:t>
                    </m:r>
                    <m:r>
                      <a:rPr lang="el-GR" sz="200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∈</m:t>
                    </m:r>
                    <m:sSup>
                      <m:sSupPr>
                        <m:ctrlPr>
                          <a:rPr lang="el-GR" sz="20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l-GR" sz="20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ℝ</m:t>
                        </m:r>
                      </m:e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p>
                    </m:sSup>
                  </m:oMath>
                </a14:m>
                <a:endParaRPr lang="en-US" sz="2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0FE2C378-87C4-46D8-823A-B78C05CA830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24655" y="4217804"/>
                <a:ext cx="2418692" cy="400110"/>
              </a:xfrm>
              <a:prstGeom prst="rect">
                <a:avLst/>
              </a:prstGeom>
              <a:blipFill>
                <a:blip r:embed="rId4"/>
                <a:stretch>
                  <a:fillRect t="-9091" b="-2575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C432B71A-F31D-4FB0-8441-770C3347EF52}"/>
              </a:ext>
            </a:extLst>
          </p:cNvPr>
          <p:cNvCxnSpPr>
            <a:cxnSpLocks/>
          </p:cNvCxnSpPr>
          <p:nvPr/>
        </p:nvCxnSpPr>
        <p:spPr>
          <a:xfrm>
            <a:off x="3448706" y="1390710"/>
            <a:ext cx="0" cy="2817739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B7D4E32F-D2CF-407E-A75E-3F4DE17878FE}"/>
              </a:ext>
            </a:extLst>
          </p:cNvPr>
          <p:cNvCxnSpPr>
            <a:cxnSpLocks/>
          </p:cNvCxnSpPr>
          <p:nvPr/>
        </p:nvCxnSpPr>
        <p:spPr>
          <a:xfrm>
            <a:off x="4953000" y="1390709"/>
            <a:ext cx="0" cy="2838124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Rectangle 6">
            <a:extLst>
              <a:ext uri="{FF2B5EF4-FFF2-40B4-BE49-F238E27FC236}">
                <a16:creationId xmlns:a16="http://schemas.microsoft.com/office/drawing/2014/main" id="{72D0030F-95E6-4C2A-8D76-A8755B2A55DD}"/>
              </a:ext>
            </a:extLst>
          </p:cNvPr>
          <p:cNvSpPr/>
          <p:nvPr/>
        </p:nvSpPr>
        <p:spPr>
          <a:xfrm>
            <a:off x="1199543" y="1620682"/>
            <a:ext cx="2407915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Ice regime:</a:t>
            </a: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grounded ice with frozen bed</a:t>
            </a: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6CDCE236-ECEC-4F5C-BD35-AA9E6C2D8477}"/>
              </a:ext>
            </a:extLst>
          </p:cNvPr>
          <p:cNvSpPr/>
          <p:nvPr/>
        </p:nvSpPr>
        <p:spPr>
          <a:xfrm>
            <a:off x="5303515" y="1390709"/>
            <a:ext cx="2255516" cy="93056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Ice regime:</a:t>
            </a: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shelves or fast sliding grounded ice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2DEDA30E-BAC0-43CE-BC35-9AFDBEA0BE02}"/>
                  </a:ext>
                </a:extLst>
              </p:cNvPr>
              <p:cNvSpPr txBox="1"/>
              <p:nvPr/>
            </p:nvSpPr>
            <p:spPr>
              <a:xfrm>
                <a:off x="114957" y="2723526"/>
                <a:ext cx="4133849" cy="78592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𝝐</m:t>
                      </m:r>
                      <m:d>
                        <m:dPr>
                          <m:ctrlPr>
                            <a:rPr lang="en-US" sz="1400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400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𝒖</m:t>
                          </m:r>
                        </m:e>
                      </m:d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d>
                        <m:dPr>
                          <m:ctrlP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f>
                            <m:fPr>
                              <m:type m:val="noBar"/>
                              <m:ctrlPr>
                                <a:rPr lang="en-US" sz="14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sz="14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0</m:t>
                              </m:r>
                            </m:num>
                            <m:den>
                              <m:eqArr>
                                <m:eqArrPr>
                                  <m:ctrlP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eqArrPr>
                                <m:e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  0</m:t>
                                  </m:r>
                                </m:e>
                                <m:e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  </m:t>
                                  </m:r>
                                  <m:r>
                                    <a:rPr lang="en-US" sz="140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0</m:t>
                                  </m:r>
                                </m:e>
                              </m:eqArr>
                              <m:r>
                                <a:rPr lang="en-US" sz="1400" b="0" i="1" smtClean="0">
                                  <a:latin typeface="Cambria Math" panose="02040503050406030204" pitchFamily="18" charset="0"/>
                                </a:rPr>
                                <m:t>  </m:t>
                              </m:r>
                            </m:den>
                          </m:f>
                          <m:f>
                            <m:fPr>
                              <m:type m:val="noBar"/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sz="14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0</m:t>
                              </m:r>
                            </m:num>
                            <m:den>
                              <m:eqArr>
                                <m:eqArr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eqArrPr>
                                <m:e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0</m:t>
                                  </m:r>
                                </m:e>
                                <m:e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0</m:t>
                                  </m:r>
                                </m:e>
                              </m:eqArr>
                            </m:den>
                          </m:f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   </m:t>
                          </m:r>
                          <m:f>
                            <m:fPr>
                              <m:type m:val="noBar"/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sz="14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0.5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𝑧</m:t>
                                  </m:r>
                                </m:sub>
                              </m:sSub>
                            </m:num>
                            <m:den>
                              <m:eqArr>
                                <m:eqArr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eqArrPr>
                                <m:e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0.5</m:t>
                                  </m:r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𝑣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𝑧</m:t>
                                      </m:r>
                                    </m:sub>
                                  </m:sSub>
                                </m:e>
                                <m:e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𝑤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𝑧</m:t>
                                      </m:r>
                                    </m:sub>
                                  </m:sSub>
                                </m:e>
                              </m:eqArr>
                            </m:den>
                          </m:f>
                        </m:e>
                      </m:d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2DEDA30E-BAC0-43CE-BC35-9AFDBEA0BE0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4957" y="2723526"/>
                <a:ext cx="4133849" cy="785921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684694E8-5F4C-4A44-8C3B-C3F3B9138389}"/>
                  </a:ext>
                </a:extLst>
              </p:cNvPr>
              <p:cNvSpPr txBox="1"/>
              <p:nvPr/>
            </p:nvSpPr>
            <p:spPr>
              <a:xfrm>
                <a:off x="864258" y="3562761"/>
                <a:ext cx="2743200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b="0" i="1" smtClean="0">
                          <a:latin typeface="Cambria Math" panose="02040503050406030204" pitchFamily="18" charset="0"/>
                        </a:rPr>
                        <m:t>𝑝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𝜌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𝑔</m:t>
                      </m:r>
                      <m:d>
                        <m:dPr>
                          <m:ctrlP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𝑠</m:t>
                          </m:r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−</m:t>
                          </m:r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𝑧</m:t>
                          </m:r>
                        </m:e>
                      </m:d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684694E8-5F4C-4A44-8C3B-C3F3B913838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4258" y="3562761"/>
                <a:ext cx="2743200" cy="307777"/>
              </a:xfrm>
              <a:prstGeom prst="rect">
                <a:avLst/>
              </a:prstGeom>
              <a:blipFill>
                <a:blip r:embed="rId6"/>
                <a:stretch>
                  <a:fillRect b="-196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534845F7-321B-44C3-842E-2F40817BF8C3}"/>
                  </a:ext>
                </a:extLst>
              </p:cNvPr>
              <p:cNvSpPr txBox="1"/>
              <p:nvPr/>
            </p:nvSpPr>
            <p:spPr>
              <a:xfrm>
                <a:off x="4761845" y="2553711"/>
                <a:ext cx="4133849" cy="78592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𝝐</m:t>
                      </m:r>
                      <m:d>
                        <m:dPr>
                          <m:ctrlPr>
                            <a:rPr lang="en-US" sz="1400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400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𝒖</m:t>
                          </m:r>
                        </m:e>
                      </m:d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d>
                        <m:dPr>
                          <m:ctrlP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f>
                            <m:fPr>
                              <m:type m:val="noBar"/>
                              <m:ctrlPr>
                                <a:rPr lang="en-US" sz="14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fPr>
                            <m:num>
                              <m:sSub>
                                <m:sSubPr>
                                  <m:ctrlP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𝑥</m:t>
                                  </m:r>
                                </m:sub>
                              </m:sSub>
                            </m:num>
                            <m:den>
                              <m:eqArr>
                                <m:eqArrPr>
                                  <m:ctrlP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eqArrPr>
                                <m:e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0.5 (</m:t>
                                  </m:r>
                                  <m:sSub>
                                    <m:sSubPr>
                                      <m:ctrlP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𝑢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𝑦</m:t>
                                      </m:r>
                                    </m:sub>
                                  </m:sSub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+</m:t>
                                  </m:r>
                                  <m:sSub>
                                    <m:sSubPr>
                                      <m:ctrlP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𝑣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𝑥</m:t>
                                      </m:r>
                                    </m:sub>
                                  </m:sSub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)</m:t>
                                  </m:r>
                                </m:e>
                                <m:e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0</m:t>
                                  </m:r>
                                </m:e>
                              </m:eqArr>
                              <m:r>
                                <a:rPr lang="en-US" sz="1400" b="0" i="1" smtClean="0">
                                  <a:latin typeface="Cambria Math" panose="02040503050406030204" pitchFamily="18" charset="0"/>
                                </a:rPr>
                                <m:t>  </m:t>
                              </m:r>
                            </m:den>
                          </m:f>
                          <m:f>
                            <m:fPr>
                              <m:type m:val="noBar"/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sz="14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0.5</m:t>
                              </m:r>
                              <m:r>
                                <a:rPr lang="en-US" sz="140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 </m:t>
                              </m:r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(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𝑢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𝑦</m:t>
                                  </m:r>
                                </m:sub>
                              </m:sSub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+</m:t>
                              </m:r>
                              <m:sSub>
                                <m:sSub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𝑣</m:t>
                                  </m:r>
                                </m:e>
                                <m:sub>
                                  <m: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𝑥</m:t>
                                  </m:r>
                                </m:sub>
                              </m:sSub>
                              <m: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)</m:t>
                              </m:r>
                            </m:num>
                            <m:den>
                              <m:eqArr>
                                <m:eqArr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eqArrPr>
                                <m:e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𝑣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𝑦</m:t>
                                      </m:r>
                                    </m:sub>
                                  </m:sSub>
                                </m:e>
                                <m:e>
                                  <m:r>
                                    <a:rPr lang="en-US" sz="1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0</m:t>
                                  </m:r>
                                </m:e>
                              </m:eqArr>
                            </m:den>
                          </m:f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   </m:t>
                          </m:r>
                          <m:f>
                            <m:fPr>
                              <m:type m:val="noBar"/>
                              <m:ctrlPr>
                                <a:rPr lang="en-US" sz="14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sz="140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0</m:t>
                              </m:r>
                            </m:num>
                            <m:den>
                              <m:eqArr>
                                <m:eqArrPr>
                                  <m:ctrlPr>
                                    <a:rPr lang="en-US" sz="14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eqArrPr>
                                <m:e>
                                  <m:r>
                                    <a:rPr lang="en-US" sz="140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0</m:t>
                                  </m:r>
                                </m:e>
                                <m:e>
                                  <m:sSub>
                                    <m:sSubPr>
                                      <m:ctrlPr>
                                        <a:rPr lang="en-US" sz="14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𝑤</m:t>
                                      </m:r>
                                    </m:e>
                                    <m:sub>
                                      <m:r>
                                        <a:rPr lang="en-US" sz="1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𝑧</m:t>
                                      </m:r>
                                    </m:sub>
                                  </m:sSub>
                                </m:e>
                              </m:eqArr>
                            </m:den>
                          </m:f>
                        </m:e>
                      </m:d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534845F7-321B-44C3-842E-2F40817BF8C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61845" y="2553711"/>
                <a:ext cx="4133849" cy="785921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1286DE0E-3F52-4A7A-81FD-0137ADC38397}"/>
                  </a:ext>
                </a:extLst>
              </p:cNvPr>
              <p:cNvSpPr txBox="1"/>
              <p:nvPr/>
            </p:nvSpPr>
            <p:spPr>
              <a:xfrm>
                <a:off x="5334001" y="3519607"/>
                <a:ext cx="2743200" cy="32476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b="0" i="1" smtClean="0">
                          <a:latin typeface="Cambria Math" panose="02040503050406030204" pitchFamily="18" charset="0"/>
                        </a:rPr>
                        <m:t>𝑝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𝜌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𝑔</m:t>
                      </m:r>
                      <m:d>
                        <m:dPr>
                          <m:ctrlP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𝑠</m:t>
                          </m:r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−</m:t>
                          </m:r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𝑧</m:t>
                          </m:r>
                        </m:e>
                      </m:d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−2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𝜇</m:t>
                      </m:r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</m:t>
                      </m:r>
                      <m:sSub>
                        <m:sSubPr>
                          <m:ctrlP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𝑢</m:t>
                          </m:r>
                        </m:e>
                        <m:sub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𝑥</m:t>
                          </m:r>
                        </m:sub>
                      </m:sSub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sSub>
                        <m:sSubPr>
                          <m:ctrlP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𝑣</m:t>
                          </m:r>
                        </m:e>
                        <m:sub>
                          <m:r>
                            <a:rPr lang="en-US" sz="1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𝑦</m:t>
                          </m:r>
                        </m:sub>
                      </m:sSub>
                      <m:r>
                        <a:rPr lang="en-US" sz="1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1286DE0E-3F52-4A7A-81FD-0137ADC3839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34001" y="3519607"/>
                <a:ext cx="2743200" cy="324769"/>
              </a:xfrm>
              <a:prstGeom prst="rect">
                <a:avLst/>
              </a:prstGeom>
              <a:blipFill>
                <a:blip r:embed="rId8"/>
                <a:stretch>
                  <a:fillRect b="-185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67F01228-07F9-4236-8CE5-8279C8E6E31D}"/>
                  </a:ext>
                </a:extLst>
              </p:cNvPr>
              <p:cNvSpPr txBox="1"/>
              <p:nvPr/>
            </p:nvSpPr>
            <p:spPr>
              <a:xfrm>
                <a:off x="1095905" y="5097262"/>
                <a:ext cx="6595206" cy="1538883"/>
              </a:xfrm>
              <a:prstGeom prst="rect">
                <a:avLst/>
              </a:prstGeom>
              <a:solidFill>
                <a:schemeClr val="bg1">
                  <a:lumMod val="95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Discussion:</a:t>
                </a:r>
              </a:p>
              <a:p>
                <a:pPr algn="ctr"/>
                <a:endParaRPr lang="en-US" sz="4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Neither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SIA nor SSA applies at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continental scale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SIA and SSA are referred to as “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zero-</a:t>
                </a:r>
                <a:r>
                  <a:rPr lang="en-US" b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th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order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” models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Both models have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two unknowns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(</a:t>
                </a:r>
                <a14:m>
                  <m:oMath xmlns:m="http://schemas.openxmlformats.org/officeDocument/2006/math">
                    <m:r>
                      <a:rPr 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𝑢</m:t>
                    </m:r>
                    <m:r>
                      <a:rPr 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r>
                      <a:rPr 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𝑣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).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SSA is 2D model obtained by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vertically integrating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the equations.</a:t>
                </a:r>
              </a:p>
            </p:txBody>
          </p:sp>
        </mc:Choice>
        <mc:Fallback xmlns="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67F01228-07F9-4236-8CE5-8279C8E6E31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95905" y="5097262"/>
                <a:ext cx="6595206" cy="1538883"/>
              </a:xfrm>
              <a:prstGeom prst="rect">
                <a:avLst/>
              </a:prstGeom>
              <a:blipFill>
                <a:blip r:embed="rId9"/>
                <a:stretch>
                  <a:fillRect l="-647" t="-1976" b="-513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6" name="TextBox 15">
            <a:extLst>
              <a:ext uri="{FF2B5EF4-FFF2-40B4-BE49-F238E27FC236}">
                <a16:creationId xmlns:a16="http://schemas.microsoft.com/office/drawing/2014/main" id="{53B10DE7-9A8A-4412-A8A0-4E62AD5B8149}"/>
              </a:ext>
            </a:extLst>
          </p:cNvPr>
          <p:cNvSpPr txBox="1"/>
          <p:nvPr/>
        </p:nvSpPr>
        <p:spPr>
          <a:xfrm>
            <a:off x="-25400" y="4073831"/>
            <a:ext cx="171580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Shallow Ice Approximation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2364E929-1ECB-421E-AA44-94551BA06EAA}"/>
              </a:ext>
            </a:extLst>
          </p:cNvPr>
          <p:cNvSpPr txBox="1"/>
          <p:nvPr/>
        </p:nvSpPr>
        <p:spPr>
          <a:xfrm>
            <a:off x="6853248" y="4105722"/>
            <a:ext cx="171580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Shallow Shelf Approximation</a:t>
            </a:r>
          </a:p>
        </p:txBody>
      </p:sp>
    </p:spTree>
    <p:extLst>
      <p:ext uri="{BB962C8B-B14F-4D97-AF65-F5344CB8AC3E}">
        <p14:creationId xmlns:p14="http://schemas.microsoft.com/office/powerpoint/2010/main" val="3302798359"/>
      </p:ext>
    </p:extLst>
  </p:cSld>
  <p:clrMapOvr>
    <a:masterClrMapping/>
  </p:clrMapOvr>
</p:sld>
</file>

<file path=ppt/slides/slide10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Rectangle 2"/>
          <p:cNvSpPr txBox="1">
            <a:spLocks noChangeArrowheads="1"/>
          </p:cNvSpPr>
          <p:nvPr/>
        </p:nvSpPr>
        <p:spPr>
          <a:xfrm>
            <a:off x="152400" y="8933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ISM Computation Cost in ESM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C6D95568-915B-4736-89DA-F9A5A2BDE88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4268" y="1218414"/>
            <a:ext cx="3543300" cy="4724400"/>
          </a:xfrm>
          <a:prstGeom prst="rect">
            <a:avLst/>
          </a:prstGeom>
        </p:spPr>
      </p:pic>
      <p:sp>
        <p:nvSpPr>
          <p:cNvPr id="9" name="Rectangle 8">
            <a:extLst>
              <a:ext uri="{FF2B5EF4-FFF2-40B4-BE49-F238E27FC236}">
                <a16:creationId xmlns:a16="http://schemas.microsoft.com/office/drawing/2014/main" id="{D9301DF3-31B4-4133-B726-D7137117485C}"/>
              </a:ext>
            </a:extLst>
          </p:cNvPr>
          <p:cNvSpPr/>
          <p:nvPr/>
        </p:nvSpPr>
        <p:spPr>
          <a:xfrm>
            <a:off x="5030449" y="1219200"/>
            <a:ext cx="35433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b="1" dirty="0">
                <a:latin typeface="Calibri-Bold"/>
              </a:rPr>
              <a:t>DOE Energy </a:t>
            </a:r>
            <a:r>
              <a:rPr lang="en-US" b="1" dirty="0" err="1">
                <a:latin typeface="Calibri-Bold"/>
              </a:rPr>
              <a:t>Exascale</a:t>
            </a:r>
            <a:r>
              <a:rPr lang="en-US" b="1" dirty="0">
                <a:latin typeface="Calibri-Bold"/>
              </a:rPr>
              <a:t> Earth System Model (E3SM)</a:t>
            </a:r>
            <a:endParaRPr lang="en-US" dirty="0"/>
          </a:p>
        </p:txBody>
      </p:sp>
      <p:graphicFrame>
        <p:nvGraphicFramePr>
          <p:cNvPr id="12" name="Table 11">
            <a:extLst>
              <a:ext uri="{FF2B5EF4-FFF2-40B4-BE49-F238E27FC236}">
                <a16:creationId xmlns:a16="http://schemas.microsoft.com/office/drawing/2014/main" id="{93BDDB11-C6B8-445A-957E-C8D55FF9CA31}"/>
              </a:ext>
            </a:extLst>
          </p:cNvPr>
          <p:cNvGraphicFramePr>
            <a:graphicFrameLocks noGrp="1"/>
          </p:cNvGraphicFramePr>
          <p:nvPr>
            <p:extLst/>
          </p:nvPr>
        </p:nvGraphicFramePr>
        <p:xfrm>
          <a:off x="4420849" y="1954707"/>
          <a:ext cx="4487545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005205">
                  <a:extLst>
                    <a:ext uri="{9D8B030D-6E8A-4147-A177-3AD203B41FA5}">
                      <a16:colId xmlns:a16="http://schemas.microsoft.com/office/drawing/2014/main" val="2407920789"/>
                    </a:ext>
                  </a:extLst>
                </a:gridCol>
                <a:gridCol w="1346518">
                  <a:extLst>
                    <a:ext uri="{9D8B030D-6E8A-4147-A177-3AD203B41FA5}">
                      <a16:colId xmlns:a16="http://schemas.microsoft.com/office/drawing/2014/main" val="262725817"/>
                    </a:ext>
                  </a:extLst>
                </a:gridCol>
                <a:gridCol w="1198880">
                  <a:extLst>
                    <a:ext uri="{9D8B030D-6E8A-4147-A177-3AD203B41FA5}">
                      <a16:colId xmlns:a16="http://schemas.microsoft.com/office/drawing/2014/main" val="4280336009"/>
                    </a:ext>
                  </a:extLst>
                </a:gridCol>
                <a:gridCol w="936942">
                  <a:extLst>
                    <a:ext uri="{9D8B030D-6E8A-4147-A177-3AD203B41FA5}">
                      <a16:colId xmlns:a16="http://schemas.microsoft.com/office/drawing/2014/main" val="325469486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grid size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component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horizontal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vertical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66869339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25km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ATM/LND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0.8M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352461326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18-6km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OCN/ICE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3.7M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80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0901605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2-20km 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AIS ISM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1.6M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10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5186692"/>
                  </a:ext>
                </a:extLst>
              </a:tr>
            </a:tbl>
          </a:graphicData>
        </a:graphic>
      </p:graphicFrame>
      <p:sp>
        <p:nvSpPr>
          <p:cNvPr id="19" name="Rectangle 18">
            <a:extLst>
              <a:ext uri="{FF2B5EF4-FFF2-40B4-BE49-F238E27FC236}">
                <a16:creationId xmlns:a16="http://schemas.microsoft.com/office/drawing/2014/main" id="{1379A377-4973-425A-A071-7446125C470E}"/>
              </a:ext>
            </a:extLst>
          </p:cNvPr>
          <p:cNvSpPr/>
          <p:nvPr/>
        </p:nvSpPr>
        <p:spPr>
          <a:xfrm>
            <a:off x="4657704" y="4186929"/>
            <a:ext cx="3749117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b="1" dirty="0">
                <a:latin typeface="Calibri" panose="020F0502020204030204" pitchFamily="34" charset="0"/>
              </a:rPr>
              <a:t>ISM throughput: </a:t>
            </a:r>
            <a:r>
              <a:rPr lang="en-US" dirty="0">
                <a:latin typeface="Calibri" panose="020F0502020204030204" pitchFamily="34" charset="0"/>
              </a:rPr>
              <a:t>1 SYPD (simulated year per </a:t>
            </a:r>
            <a:r>
              <a:rPr lang="en-US" dirty="0" err="1">
                <a:latin typeface="Calibri" panose="020F0502020204030204" pitchFamily="34" charset="0"/>
              </a:rPr>
              <a:t>wallclock</a:t>
            </a:r>
            <a:r>
              <a:rPr lang="en-US" dirty="0">
                <a:latin typeface="Calibri" panose="020F0502020204030204" pitchFamily="34" charset="0"/>
              </a:rPr>
              <a:t> day)</a:t>
            </a:r>
          </a:p>
          <a:p>
            <a:endParaRPr lang="en-US" dirty="0">
              <a:latin typeface="Calibri" panose="020F050202020403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b="1" dirty="0">
                <a:latin typeface="Calibri" panose="020F0502020204030204" pitchFamily="34" charset="0"/>
              </a:rPr>
              <a:t>ISM cost: </a:t>
            </a:r>
            <a:r>
              <a:rPr lang="en-US" dirty="0">
                <a:latin typeface="Calibri" panose="020F0502020204030204" pitchFamily="34" charset="0"/>
              </a:rPr>
              <a:t>4M core-hours per simulated year</a:t>
            </a:r>
            <a:endParaRPr lang="en-US" dirty="0"/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4087E3DF-08D0-4715-9298-FFBD94261927}"/>
              </a:ext>
            </a:extLst>
          </p:cNvPr>
          <p:cNvSpPr/>
          <p:nvPr/>
        </p:nvSpPr>
        <p:spPr>
          <a:xfrm>
            <a:off x="1556670" y="6043800"/>
            <a:ext cx="175849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Calibri" panose="020F0502020204030204" pitchFamily="34" charset="0"/>
              </a:rPr>
              <a:t>Processing Cores</a:t>
            </a:r>
            <a:endParaRPr lang="en-US" dirty="0"/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90A8AE04-283B-4465-90CB-1E413598357E}"/>
              </a:ext>
            </a:extLst>
          </p:cNvPr>
          <p:cNvSpPr txBox="1"/>
          <p:nvPr/>
        </p:nvSpPr>
        <p:spPr>
          <a:xfrm rot="16200000">
            <a:off x="-1245066" y="2642589"/>
            <a:ext cx="3200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Seconds per simulated day</a:t>
            </a:r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6A98A164-C74A-46B5-A395-8E66B1EA94EA}"/>
              </a:ext>
            </a:extLst>
          </p:cNvPr>
          <p:cNvSpPr/>
          <p:nvPr/>
        </p:nvSpPr>
        <p:spPr>
          <a:xfrm>
            <a:off x="487760" y="788566"/>
            <a:ext cx="395582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Calibri" panose="020F0502020204030204" pitchFamily="34" charset="0"/>
              </a:rPr>
              <a:t>High-res climate model processor layout</a:t>
            </a:r>
            <a:endParaRPr lang="en-US" dirty="0"/>
          </a:p>
        </p:txBody>
      </p:sp>
      <p:graphicFrame>
        <p:nvGraphicFramePr>
          <p:cNvPr id="39" name="Object 38">
            <a:extLst>
              <a:ext uri="{FF2B5EF4-FFF2-40B4-BE49-F238E27FC236}">
                <a16:creationId xmlns:a16="http://schemas.microsoft.com/office/drawing/2014/main" id="{4DBDCA49-DA22-440C-9849-0A22D850DD0A}"/>
              </a:ext>
            </a:extLst>
          </p:cNvPr>
          <p:cNvGraphicFramePr>
            <a:graphicFrameLocks noChangeAspect="1"/>
          </p:cNvGraphicFramePr>
          <p:nvPr>
            <p:extLst/>
          </p:nvPr>
        </p:nvGraphicFramePr>
        <p:xfrm>
          <a:off x="6400800" y="374449"/>
          <a:ext cx="1295400" cy="69826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7361" r:id="rId4" imgW="3415680" imgH="1841040" progId="">
                  <p:embed/>
                </p:oleObj>
              </mc:Choice>
              <mc:Fallback>
                <p:oleObj r:id="rId4" imgW="3415680" imgH="1841040" progId="">
                  <p:embed/>
                  <p:pic>
                    <p:nvPicPr>
                      <p:cNvPr id="39" name="Object 38">
                        <a:extLst>
                          <a:ext uri="{FF2B5EF4-FFF2-40B4-BE49-F238E27FC236}">
                            <a16:creationId xmlns:a16="http://schemas.microsoft.com/office/drawing/2014/main" id="{4DBDCA49-DA22-440C-9849-0A22D850DD0A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6400800" y="374449"/>
                        <a:ext cx="1295400" cy="69826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5" name="Rectangle 34">
            <a:extLst>
              <a:ext uri="{FF2B5EF4-FFF2-40B4-BE49-F238E27FC236}">
                <a16:creationId xmlns:a16="http://schemas.microsoft.com/office/drawing/2014/main" id="{6FFB8C62-7B76-4CA6-905D-7A6F37C6BB1D}"/>
              </a:ext>
            </a:extLst>
          </p:cNvPr>
          <p:cNvSpPr/>
          <p:nvPr/>
        </p:nvSpPr>
        <p:spPr>
          <a:xfrm>
            <a:off x="664268" y="1752600"/>
            <a:ext cx="554932" cy="289370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200</a:t>
            </a:r>
          </a:p>
        </p:txBody>
      </p:sp>
      <p:sp>
        <p:nvSpPr>
          <p:cNvPr id="41" name="Rectangle 40">
            <a:extLst>
              <a:ext uri="{FF2B5EF4-FFF2-40B4-BE49-F238E27FC236}">
                <a16:creationId xmlns:a16="http://schemas.microsoft.com/office/drawing/2014/main" id="{0D4DD769-1E3D-4FBD-8363-613F52BD1AD5}"/>
              </a:ext>
            </a:extLst>
          </p:cNvPr>
          <p:cNvSpPr/>
          <p:nvPr/>
        </p:nvSpPr>
        <p:spPr>
          <a:xfrm>
            <a:off x="664268" y="2696387"/>
            <a:ext cx="554932" cy="289370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150</a:t>
            </a:r>
          </a:p>
        </p:txBody>
      </p:sp>
      <p:sp>
        <p:nvSpPr>
          <p:cNvPr id="42" name="Rectangle 41">
            <a:extLst>
              <a:ext uri="{FF2B5EF4-FFF2-40B4-BE49-F238E27FC236}">
                <a16:creationId xmlns:a16="http://schemas.microsoft.com/office/drawing/2014/main" id="{4F14E520-5C5E-46F4-8B8B-62BEAC539FFE}"/>
              </a:ext>
            </a:extLst>
          </p:cNvPr>
          <p:cNvSpPr/>
          <p:nvPr/>
        </p:nvSpPr>
        <p:spPr>
          <a:xfrm>
            <a:off x="664268" y="3580614"/>
            <a:ext cx="554932" cy="289370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100</a:t>
            </a:r>
          </a:p>
        </p:txBody>
      </p:sp>
      <p:sp>
        <p:nvSpPr>
          <p:cNvPr id="43" name="Rectangle 42">
            <a:extLst>
              <a:ext uri="{FF2B5EF4-FFF2-40B4-BE49-F238E27FC236}">
                <a16:creationId xmlns:a16="http://schemas.microsoft.com/office/drawing/2014/main" id="{0E53818C-5BC6-4DE7-AC31-3B588150E637}"/>
              </a:ext>
            </a:extLst>
          </p:cNvPr>
          <p:cNvSpPr/>
          <p:nvPr/>
        </p:nvSpPr>
        <p:spPr>
          <a:xfrm>
            <a:off x="657983" y="4418971"/>
            <a:ext cx="554932" cy="289370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50</a:t>
            </a:r>
          </a:p>
        </p:txBody>
      </p:sp>
      <p:sp>
        <p:nvSpPr>
          <p:cNvPr id="45" name="Rectangle 44">
            <a:extLst>
              <a:ext uri="{FF2B5EF4-FFF2-40B4-BE49-F238E27FC236}">
                <a16:creationId xmlns:a16="http://schemas.microsoft.com/office/drawing/2014/main" id="{A495B612-7DE2-49D0-A85B-4EFCFC5BE161}"/>
              </a:ext>
            </a:extLst>
          </p:cNvPr>
          <p:cNvSpPr/>
          <p:nvPr/>
        </p:nvSpPr>
        <p:spPr>
          <a:xfrm>
            <a:off x="916596" y="5486400"/>
            <a:ext cx="554932" cy="289370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0</a:t>
            </a:r>
          </a:p>
        </p:txBody>
      </p:sp>
      <p:sp>
        <p:nvSpPr>
          <p:cNvPr id="37" name="Rectangle 36">
            <a:extLst>
              <a:ext uri="{FF2B5EF4-FFF2-40B4-BE49-F238E27FC236}">
                <a16:creationId xmlns:a16="http://schemas.microsoft.com/office/drawing/2014/main" id="{07F96287-FBB4-4280-8867-7BE418FBAF07}"/>
              </a:ext>
            </a:extLst>
          </p:cNvPr>
          <p:cNvSpPr/>
          <p:nvPr/>
        </p:nvSpPr>
        <p:spPr>
          <a:xfrm>
            <a:off x="1225485" y="1524001"/>
            <a:ext cx="1898715" cy="577530"/>
          </a:xfrm>
          <a:prstGeom prst="rect">
            <a:avLst/>
          </a:pr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Coupler</a:t>
            </a:r>
          </a:p>
        </p:txBody>
      </p:sp>
      <p:sp>
        <p:nvSpPr>
          <p:cNvPr id="40" name="Rectangle 39">
            <a:extLst>
              <a:ext uri="{FF2B5EF4-FFF2-40B4-BE49-F238E27FC236}">
                <a16:creationId xmlns:a16="http://schemas.microsoft.com/office/drawing/2014/main" id="{005A1CB5-42D8-4CB4-997C-A0591FBEEFB1}"/>
              </a:ext>
            </a:extLst>
          </p:cNvPr>
          <p:cNvSpPr/>
          <p:nvPr/>
        </p:nvSpPr>
        <p:spPr>
          <a:xfrm>
            <a:off x="1225485" y="2103723"/>
            <a:ext cx="908115" cy="1402850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Sea Ice</a:t>
            </a:r>
          </a:p>
        </p:txBody>
      </p:sp>
      <p:sp>
        <p:nvSpPr>
          <p:cNvPr id="46" name="Rectangle 45">
            <a:extLst>
              <a:ext uri="{FF2B5EF4-FFF2-40B4-BE49-F238E27FC236}">
                <a16:creationId xmlns:a16="http://schemas.microsoft.com/office/drawing/2014/main" id="{12B62F24-03F1-4216-9B3E-995AB49C4334}"/>
              </a:ext>
            </a:extLst>
          </p:cNvPr>
          <p:cNvSpPr/>
          <p:nvPr/>
        </p:nvSpPr>
        <p:spPr>
          <a:xfrm flipV="1">
            <a:off x="2133600" y="3351426"/>
            <a:ext cx="124468" cy="155146"/>
          </a:xfrm>
          <a:prstGeom prst="rect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7" name="Rectangle 46">
            <a:extLst>
              <a:ext uri="{FF2B5EF4-FFF2-40B4-BE49-F238E27FC236}">
                <a16:creationId xmlns:a16="http://schemas.microsoft.com/office/drawing/2014/main" id="{8CDDE7E2-509A-4EBF-86FE-97CB14EB3FB8}"/>
              </a:ext>
            </a:extLst>
          </p:cNvPr>
          <p:cNvSpPr/>
          <p:nvPr/>
        </p:nvSpPr>
        <p:spPr>
          <a:xfrm>
            <a:off x="2266514" y="3396931"/>
            <a:ext cx="811337" cy="115337"/>
          </a:xfrm>
          <a:prstGeom prst="rect">
            <a:avLst/>
          </a:prstGeom>
          <a:solidFill>
            <a:srgbClr val="00B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9" name="Rectangle 48">
            <a:extLst>
              <a:ext uri="{FF2B5EF4-FFF2-40B4-BE49-F238E27FC236}">
                <a16:creationId xmlns:a16="http://schemas.microsoft.com/office/drawing/2014/main" id="{81EB4079-085F-4445-A76F-1FD96EC25316}"/>
              </a:ext>
            </a:extLst>
          </p:cNvPr>
          <p:cNvSpPr/>
          <p:nvPr/>
        </p:nvSpPr>
        <p:spPr>
          <a:xfrm>
            <a:off x="1225485" y="3506572"/>
            <a:ext cx="1898715" cy="1919312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Atmosphere</a:t>
            </a:r>
          </a:p>
        </p:txBody>
      </p:sp>
      <p:sp>
        <p:nvSpPr>
          <p:cNvPr id="50" name="Rectangle 49">
            <a:extLst>
              <a:ext uri="{FF2B5EF4-FFF2-40B4-BE49-F238E27FC236}">
                <a16:creationId xmlns:a16="http://schemas.microsoft.com/office/drawing/2014/main" id="{CCE90B5B-4FCE-4F6A-ABC6-4E302D4E17C3}"/>
              </a:ext>
            </a:extLst>
          </p:cNvPr>
          <p:cNvSpPr/>
          <p:nvPr/>
        </p:nvSpPr>
        <p:spPr>
          <a:xfrm>
            <a:off x="3113988" y="1752600"/>
            <a:ext cx="414000" cy="3673284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Ocean</a:t>
            </a:r>
          </a:p>
        </p:txBody>
      </p: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F3A0B838-7E69-48CC-87AF-537C48E4C2E3}"/>
              </a:ext>
            </a:extLst>
          </p:cNvPr>
          <p:cNvCxnSpPr>
            <a:cxnSpLocks/>
          </p:cNvCxnSpPr>
          <p:nvPr/>
        </p:nvCxnSpPr>
        <p:spPr>
          <a:xfrm flipH="1">
            <a:off x="3050612" y="3295945"/>
            <a:ext cx="1370237" cy="155807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3" name="Rectangle 52">
            <a:extLst>
              <a:ext uri="{FF2B5EF4-FFF2-40B4-BE49-F238E27FC236}">
                <a16:creationId xmlns:a16="http://schemas.microsoft.com/office/drawing/2014/main" id="{5682FC0B-EB36-49E0-AE26-61071E03D351}"/>
              </a:ext>
            </a:extLst>
          </p:cNvPr>
          <p:cNvSpPr/>
          <p:nvPr/>
        </p:nvSpPr>
        <p:spPr>
          <a:xfrm>
            <a:off x="2125154" y="3012579"/>
            <a:ext cx="758913" cy="337751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ALM</a:t>
            </a:r>
          </a:p>
        </p:txBody>
      </p:sp>
      <p:cxnSp>
        <p:nvCxnSpPr>
          <p:cNvPr id="61" name="Straight Connector 60">
            <a:extLst>
              <a:ext uri="{FF2B5EF4-FFF2-40B4-BE49-F238E27FC236}">
                <a16:creationId xmlns:a16="http://schemas.microsoft.com/office/drawing/2014/main" id="{5EF9AF64-8761-4393-922A-90AAC4BDF8AF}"/>
              </a:ext>
            </a:extLst>
          </p:cNvPr>
          <p:cNvCxnSpPr>
            <a:cxnSpLocks/>
          </p:cNvCxnSpPr>
          <p:nvPr/>
        </p:nvCxnSpPr>
        <p:spPr>
          <a:xfrm>
            <a:off x="1233317" y="1478058"/>
            <a:ext cx="12570" cy="3978084"/>
          </a:xfrm>
          <a:prstGeom prst="line">
            <a:avLst/>
          </a:prstGeom>
          <a:ln w="28575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082274321"/>
      </p:ext>
    </p:extLst>
  </p:cSld>
  <p:clrMapOvr>
    <a:masterClrMapping/>
  </p:clrMapOvr>
</p:sld>
</file>

<file path=ppt/slides/slide10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0"/>
            <a:ext cx="7467600" cy="12192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Numerical &amp; Computational Challenges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C8719EC9-F675-4169-BF25-CA9A44709982}"/>
              </a:ext>
            </a:extLst>
          </p:cNvPr>
          <p:cNvSpPr txBox="1"/>
          <p:nvPr/>
        </p:nvSpPr>
        <p:spPr>
          <a:xfrm>
            <a:off x="116840" y="1066800"/>
            <a:ext cx="9027160" cy="52014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Mesh adaptivity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close to the grounding line.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FO Stokes equations are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highly nonlinear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Large,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thin geometries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(thickness up to 4km, horizontal extension 1000s of kms).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Gives rise to meshes with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bad aspect ratios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and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poorly conditioned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linear systems.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Boundary conditions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pose challenges to solvers.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Porting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of software to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new architectures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(hybrid systems, GPUs, etc.).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Initialization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/estimation of unknown parameters (basal friction, thickness, etc.).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Uncertainty quantification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Curse of dimensionality!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Thickness evolution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(ice advancement/retreat)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Sequential coupling with FO Stokes equations gives rise to very small time-steps by CFL condition!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Phase changes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(temperature equation).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Coupling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to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 climate components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4206180658"/>
      </p:ext>
    </p:extLst>
  </p:cSld>
  <p:clrMapOvr>
    <a:masterClrMapping/>
  </p:clrMapOvr>
</p:sld>
</file>

<file path=ppt/slides/slide10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228600" y="-152400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Mesh Adaptivity</a:t>
            </a:r>
          </a:p>
        </p:txBody>
      </p:sp>
      <p:graphicFrame>
        <p:nvGraphicFramePr>
          <p:cNvPr id="3" name="Object 2"/>
          <p:cNvGraphicFramePr>
            <a:graphicFrameLocks noChangeAspect="1"/>
          </p:cNvGraphicFramePr>
          <p:nvPr>
            <p:extLst/>
          </p:nvPr>
        </p:nvGraphicFramePr>
        <p:xfrm>
          <a:off x="170985" y="3366641"/>
          <a:ext cx="4477215" cy="311035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196" r:id="rId4" imgW="25104600" imgH="17485560" progId="">
                  <p:embed/>
                </p:oleObj>
              </mc:Choice>
              <mc:Fallback>
                <p:oleObj r:id="rId4" imgW="25104600" imgH="17485560" progId="">
                  <p:embed/>
                  <p:pic>
                    <p:nvPicPr>
                      <p:cNvPr id="3" name="Object 2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170985" y="3366641"/>
                        <a:ext cx="4477215" cy="3110359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" name="Object 3"/>
          <p:cNvGraphicFramePr>
            <a:graphicFrameLocks noChangeAspect="1"/>
          </p:cNvGraphicFramePr>
          <p:nvPr>
            <p:extLst/>
          </p:nvPr>
        </p:nvGraphicFramePr>
        <p:xfrm>
          <a:off x="4641058" y="3395954"/>
          <a:ext cx="4350542" cy="307153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197" r:id="rId6" imgW="24977520" imgH="17676000" progId="">
                  <p:embed/>
                </p:oleObj>
              </mc:Choice>
              <mc:Fallback>
                <p:oleObj r:id="rId6" imgW="24977520" imgH="17676000" progId="">
                  <p:embed/>
                  <p:pic>
                    <p:nvPicPr>
                      <p:cNvPr id="4" name="Object 3"/>
                      <p:cNvPicPr/>
                      <p:nvPr/>
                    </p:nvPicPr>
                    <p:blipFill>
                      <a:blip r:embed="rId7"/>
                      <a:stretch>
                        <a:fillRect/>
                      </a:stretch>
                    </p:blipFill>
                    <p:spPr>
                      <a:xfrm>
                        <a:off x="4641058" y="3395954"/>
                        <a:ext cx="4350542" cy="307153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extBox 1"/>
          <p:cNvSpPr txBox="1"/>
          <p:nvPr/>
        </p:nvSpPr>
        <p:spPr>
          <a:xfrm>
            <a:off x="0" y="1143000"/>
            <a:ext cx="9132849" cy="38164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400" dirty="0">
              <a:latin typeface="Calibri" panose="020F0502020204030204" pitchFamily="34" charset="0"/>
            </a:endParaRPr>
          </a:p>
          <a:p>
            <a:pPr marL="285750" lvl="2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In collaboration with </a:t>
            </a:r>
            <a:r>
              <a:rPr lang="en-US" b="1" i="1" dirty="0">
                <a:latin typeface="Calibri" panose="020F0502020204030204" pitchFamily="34" charset="0"/>
              </a:rPr>
              <a:t>Rensselaer </a:t>
            </a:r>
            <a:r>
              <a:rPr lang="en-US" b="1" i="1" dirty="0" err="1">
                <a:latin typeface="Calibri" panose="020F0502020204030204" pitchFamily="34" charset="0"/>
              </a:rPr>
              <a:t>Polytechnical</a:t>
            </a:r>
            <a:r>
              <a:rPr lang="en-US" b="1" i="1" dirty="0">
                <a:latin typeface="Calibri" panose="020F0502020204030204" pitchFamily="34" charset="0"/>
              </a:rPr>
              <a:t> Institute</a:t>
            </a:r>
            <a:r>
              <a:rPr lang="en-US" dirty="0">
                <a:latin typeface="Calibri" panose="020F0502020204030204" pitchFamily="34" charset="0"/>
              </a:rPr>
              <a:t> (M. Shephard, C. Smith, B. Granzow): added mesh adaptation capabilities (PAALS) to </a:t>
            </a:r>
            <a:r>
              <a:rPr lang="en-US" i="1" dirty="0">
                <a:latin typeface="Calibri" panose="020F0502020204030204" pitchFamily="34" charset="0"/>
              </a:rPr>
              <a:t>Albany.</a:t>
            </a:r>
          </a:p>
          <a:p>
            <a:pPr marL="0" lvl="2"/>
            <a:endParaRPr lang="en-US" sz="400" i="1" dirty="0">
              <a:latin typeface="Calibri" panose="020F0502020204030204" pitchFamily="34" charset="0"/>
            </a:endParaRPr>
          </a:p>
          <a:p>
            <a:pPr marL="0" lvl="2"/>
            <a:endParaRPr lang="en-US" sz="400" i="1" dirty="0">
              <a:solidFill>
                <a:schemeClr val="accent1"/>
              </a:solidFill>
              <a:latin typeface="Calibri" panose="020F0502020204030204" pitchFamily="34" charset="0"/>
            </a:endParaRPr>
          </a:p>
          <a:p>
            <a:pPr marL="0" lvl="2"/>
            <a:r>
              <a:rPr lang="en-US" b="1" dirty="0">
                <a:solidFill>
                  <a:schemeClr val="accent1"/>
                </a:solidFill>
                <a:latin typeface="Calibri" panose="020F0502020204030204" pitchFamily="34" charset="0"/>
              </a:rPr>
              <a:t>PAALS provides: </a:t>
            </a:r>
          </a:p>
          <a:p>
            <a:pPr marL="0" lvl="2"/>
            <a:endParaRPr lang="en-US" sz="400" dirty="0">
              <a:latin typeface="Calibri" panose="020F0502020204030204" pitchFamily="34" charset="0"/>
            </a:endParaRPr>
          </a:p>
          <a:p>
            <a:pPr marL="285750" lvl="2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Fully-coupled, </a:t>
            </a:r>
            <a:r>
              <a:rPr lang="en-US" b="1" i="1" dirty="0">
                <a:latin typeface="Calibri" panose="020F0502020204030204" pitchFamily="34" charset="0"/>
              </a:rPr>
              <a:t>in-memory adaptation </a:t>
            </a:r>
            <a:r>
              <a:rPr lang="en-US" dirty="0">
                <a:latin typeface="Calibri" panose="020F0502020204030204" pitchFamily="34" charset="0"/>
              </a:rPr>
              <a:t>and solution transfer services.</a:t>
            </a:r>
          </a:p>
          <a:p>
            <a:pPr marL="0" lvl="2"/>
            <a:endParaRPr lang="en-US" sz="400" dirty="0">
              <a:latin typeface="Calibri" panose="020F0502020204030204" pitchFamily="34" charset="0"/>
            </a:endParaRPr>
          </a:p>
          <a:p>
            <a:pPr marL="285750" lvl="2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Parallel mesh infrastructure </a:t>
            </a:r>
            <a:r>
              <a:rPr lang="en-US" dirty="0">
                <a:latin typeface="Calibri" panose="020F0502020204030204" pitchFamily="34" charset="0"/>
              </a:rPr>
              <a:t>and services via </a:t>
            </a:r>
            <a:r>
              <a:rPr lang="en-US" b="1" i="1" dirty="0">
                <a:latin typeface="Calibri" panose="020F0502020204030204" pitchFamily="34" charset="0"/>
              </a:rPr>
              <a:t>PUMI</a:t>
            </a:r>
            <a:r>
              <a:rPr lang="en-US" dirty="0">
                <a:latin typeface="Calibri" panose="020F0502020204030204" pitchFamily="34" charset="0"/>
              </a:rPr>
              <a:t> (Parallel Unstructured Mesh Infrastructure): an efficient, distributed mesh data structure that supports </a:t>
            </a:r>
            <a:r>
              <a:rPr lang="en-US" dirty="0" err="1">
                <a:latin typeface="Calibri" panose="020F0502020204030204" pitchFamily="34" charset="0"/>
              </a:rPr>
              <a:t>adaptivity</a:t>
            </a:r>
            <a:r>
              <a:rPr lang="en-US" dirty="0">
                <a:latin typeface="Calibri" panose="020F0502020204030204" pitchFamily="34" charset="0"/>
              </a:rPr>
              <a:t>.</a:t>
            </a:r>
          </a:p>
          <a:p>
            <a:pPr marL="0" lvl="2"/>
            <a:endParaRPr lang="en-US" sz="400" dirty="0">
              <a:latin typeface="Calibri" panose="020F0502020204030204" pitchFamily="34" charset="0"/>
            </a:endParaRPr>
          </a:p>
          <a:p>
            <a:pPr marL="285750" lvl="2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Predictive </a:t>
            </a:r>
            <a:r>
              <a:rPr lang="en-US" b="1" i="1" dirty="0">
                <a:latin typeface="Calibri" panose="020F0502020204030204" pitchFamily="34" charset="0"/>
              </a:rPr>
              <a:t>dynamic load balancing </a:t>
            </a:r>
            <a:r>
              <a:rPr lang="en-US" dirty="0">
                <a:latin typeface="Calibri" panose="020F0502020204030204" pitchFamily="34" charset="0"/>
              </a:rPr>
              <a:t>via </a:t>
            </a:r>
            <a:r>
              <a:rPr lang="en-US" b="1" i="1" dirty="0" err="1">
                <a:latin typeface="Calibri" panose="020F0502020204030204" pitchFamily="34" charset="0"/>
              </a:rPr>
              <a:t>ParMetis</a:t>
            </a:r>
            <a:r>
              <a:rPr lang="en-US" b="1" i="1" dirty="0">
                <a:latin typeface="Calibri" panose="020F0502020204030204" pitchFamily="34" charset="0"/>
              </a:rPr>
              <a:t>/Zoltan</a:t>
            </a:r>
            <a:r>
              <a:rPr lang="en-US" dirty="0">
                <a:latin typeface="Calibri" panose="020F0502020204030204" pitchFamily="34" charset="0"/>
              </a:rPr>
              <a:t> + </a:t>
            </a:r>
            <a:r>
              <a:rPr lang="en-US" b="1" i="1" dirty="0" err="1">
                <a:latin typeface="Calibri" panose="020F0502020204030204" pitchFamily="34" charset="0"/>
              </a:rPr>
              <a:t>ParMA</a:t>
            </a:r>
            <a:r>
              <a:rPr lang="en-US" b="1" i="1" dirty="0">
                <a:latin typeface="Calibri" panose="020F0502020204030204" pitchFamily="34" charset="0"/>
              </a:rPr>
              <a:t>.</a:t>
            </a:r>
            <a:endParaRPr lang="en-US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SPR**-based generalized </a:t>
            </a:r>
            <a:r>
              <a:rPr lang="en-US" b="1" i="1" dirty="0">
                <a:latin typeface="Calibri" panose="020F0502020204030204" pitchFamily="34" charset="0"/>
              </a:rPr>
              <a:t>error estimation </a:t>
            </a:r>
            <a:r>
              <a:rPr lang="en-US" dirty="0">
                <a:latin typeface="Calibri" panose="020F0502020204030204" pitchFamily="34" charset="0"/>
              </a:rPr>
              <a:t>of </a:t>
            </a:r>
            <a:r>
              <a:rPr lang="en-US" b="1" i="1" dirty="0">
                <a:latin typeface="Calibri" panose="020F0502020204030204" pitchFamily="34" charset="0"/>
              </a:rPr>
              <a:t>velocity gradient </a:t>
            </a:r>
            <a:r>
              <a:rPr lang="en-US" dirty="0">
                <a:latin typeface="Calibri" panose="020F0502020204030204" pitchFamily="34" charset="0"/>
              </a:rPr>
              <a:t>drives adaptation.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Performance portability </a:t>
            </a:r>
            <a:r>
              <a:rPr lang="en-US" dirty="0">
                <a:latin typeface="Calibri" panose="020F0502020204030204" pitchFamily="34" charset="0"/>
              </a:rPr>
              <a:t>to GPUs via </a:t>
            </a:r>
            <a:r>
              <a:rPr lang="en-US" b="1" i="1" dirty="0" err="1">
                <a:latin typeface="Calibri" panose="020F0502020204030204" pitchFamily="34" charset="0"/>
              </a:rPr>
              <a:t>Kokkos</a:t>
            </a:r>
            <a:r>
              <a:rPr lang="en-US" dirty="0">
                <a:latin typeface="Calibri" panose="020F0502020204030204" pitchFamily="34" charset="0"/>
              </a:rPr>
              <a:t>.</a:t>
            </a:r>
            <a:r>
              <a:rPr lang="en-US" b="1" i="1" dirty="0">
                <a:latin typeface="Calibri" panose="020F0502020204030204" pitchFamily="34" charset="0"/>
              </a:rPr>
              <a:t> </a:t>
            </a:r>
          </a:p>
          <a:p>
            <a:endParaRPr lang="en-US" sz="400" b="1" i="1" dirty="0">
              <a:latin typeface="Calibri" panose="020F0502020204030204" pitchFamily="34" charset="0"/>
            </a:endParaRPr>
          </a:p>
          <a:p>
            <a:endParaRPr lang="en-US" b="1" i="1" dirty="0">
              <a:latin typeface="Calibri" panose="020F0502020204030204" pitchFamily="34" charset="0"/>
            </a:endParaRPr>
          </a:p>
          <a:p>
            <a:endParaRPr lang="en-US" sz="400" b="1" i="1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507809" y="5866202"/>
            <a:ext cx="5715001" cy="615553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700" b="1" i="1" u="sng" dirty="0">
                <a:latin typeface="Calibri" panose="020F0502020204030204" pitchFamily="34" charset="0"/>
              </a:rPr>
              <a:t>Ryder glacier (north coast)</a:t>
            </a:r>
          </a:p>
          <a:p>
            <a:pPr algn="ctr"/>
            <a:r>
              <a:rPr lang="en-US" sz="1700" i="1" dirty="0">
                <a:latin typeface="Calibri" panose="020F0502020204030204" pitchFamily="34" charset="0"/>
              </a:rPr>
              <a:t>Left</a:t>
            </a:r>
            <a:r>
              <a:rPr lang="en-US" sz="1700" dirty="0">
                <a:latin typeface="Calibri" panose="020F0502020204030204" pitchFamily="34" charset="0"/>
              </a:rPr>
              <a:t>: before mesh adaptation; </a:t>
            </a:r>
            <a:r>
              <a:rPr lang="en-US" sz="1700" i="1" dirty="0">
                <a:latin typeface="Calibri" panose="020F0502020204030204" pitchFamily="34" charset="0"/>
              </a:rPr>
              <a:t>Right</a:t>
            </a:r>
            <a:r>
              <a:rPr lang="en-US" sz="1700" dirty="0">
                <a:latin typeface="Calibri" panose="020F0502020204030204" pitchFamily="34" charset="0"/>
              </a:rPr>
              <a:t>: after mesh adaptation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/>
              <p:cNvSpPr txBox="1"/>
              <p:nvPr/>
            </p:nvSpPr>
            <p:spPr>
              <a:xfrm>
                <a:off x="0" y="6553200"/>
                <a:ext cx="9220201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solidFill>
                      <a:schemeClr val="bg1"/>
                    </a:solidFill>
                    <a:latin typeface="Calibri" panose="020F0502020204030204" pitchFamily="34" charset="0"/>
                  </a:rPr>
                  <a:t>**Super-convergent Patch Recovery: technique for estimating </a:t>
                </a:r>
                <a14:m>
                  <m:oMath xmlns:m="http://schemas.openxmlformats.org/officeDocument/2006/math">
                    <m:r>
                      <a:rPr lang="en-US" sz="1400" i="1">
                        <a:solidFill>
                          <a:schemeClr val="bg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𝛻</m:t>
                    </m:r>
                    <m:r>
                      <a:rPr lang="en-US" sz="1400" b="1" i="1">
                        <a:solidFill>
                          <a:schemeClr val="bg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𝒖</m:t>
                    </m:r>
                  </m:oMath>
                </a14:m>
                <a:r>
                  <a:rPr lang="en-US" sz="1400" dirty="0">
                    <a:solidFill>
                      <a:schemeClr val="bg1"/>
                    </a:solidFill>
                    <a:latin typeface="Calibri" panose="020F0502020204030204" pitchFamily="34" charset="0"/>
                  </a:rPr>
                  <a:t> using quadratic approximation within a patch of elements.</a:t>
                </a:r>
              </a:p>
            </p:txBody>
          </p:sp>
        </mc:Choice>
        <mc:Fallback xmlns="">
          <p:sp>
            <p:nvSpPr>
              <p:cNvPr id="9" name="TextBox 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0" y="6553200"/>
                <a:ext cx="9220201" cy="307777"/>
              </a:xfrm>
              <a:prstGeom prst="rect">
                <a:avLst/>
              </a:prstGeom>
              <a:blipFill>
                <a:blip r:embed="rId8"/>
                <a:stretch>
                  <a:fillRect l="-198" t="-4000" b="-20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8" name="Picture 7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654" y="4482621"/>
            <a:ext cx="1562546" cy="527176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90133" y="203955"/>
            <a:ext cx="2401467" cy="456092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5682621" y="1610380"/>
            <a:ext cx="3385179" cy="52322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</a:rPr>
              <a:t>*</a:t>
            </a:r>
            <a:r>
              <a:rPr lang="en-US" sz="1400" b="1" i="1" dirty="0">
                <a:latin typeface="Calibri" panose="020F0502020204030204" pitchFamily="34" charset="0"/>
              </a:rPr>
              <a:t>SCOREC</a:t>
            </a:r>
            <a:r>
              <a:rPr lang="en-US" sz="1400" dirty="0">
                <a:latin typeface="Calibri" panose="020F0502020204030204" pitchFamily="34" charset="0"/>
              </a:rPr>
              <a:t> = Scientific Computation Research Center at RPI: https://github.com/SCOREC</a:t>
            </a:r>
          </a:p>
        </p:txBody>
      </p:sp>
      <p:sp>
        <p:nvSpPr>
          <p:cNvPr id="12" name="Rectangle 11"/>
          <p:cNvSpPr/>
          <p:nvPr/>
        </p:nvSpPr>
        <p:spPr>
          <a:xfrm>
            <a:off x="1831859" y="853714"/>
            <a:ext cx="5390951" cy="369332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</a:rPr>
              <a:t>PAALS</a:t>
            </a:r>
            <a:r>
              <a:rPr lang="en-US" i="1" dirty="0">
                <a:latin typeface="Calibri" panose="020F0502020204030204" pitchFamily="34" charset="0"/>
              </a:rPr>
              <a:t> </a:t>
            </a:r>
            <a:r>
              <a:rPr lang="en-US" dirty="0">
                <a:latin typeface="Calibri" panose="020F0502020204030204" pitchFamily="34" charset="0"/>
              </a:rPr>
              <a:t>= Parallel Albany Adaptive Loop with SCOREC*</a:t>
            </a:r>
          </a:p>
        </p:txBody>
      </p:sp>
    </p:spTree>
    <p:extLst>
      <p:ext uri="{BB962C8B-B14F-4D97-AF65-F5344CB8AC3E}">
        <p14:creationId xmlns:p14="http://schemas.microsoft.com/office/powerpoint/2010/main" val="3960854885"/>
      </p:ext>
    </p:extLst>
  </p:cSld>
  <p:clrMapOvr>
    <a:masterClrMapping/>
  </p:clrMapOvr>
</p:sld>
</file>

<file path=ppt/slides/slide10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292" y="-228599"/>
            <a:ext cx="8275708" cy="1219199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Mesh Convergence Studies</a:t>
            </a:r>
          </a:p>
        </p:txBody>
      </p:sp>
      <p:sp>
        <p:nvSpPr>
          <p:cNvPr id="110" name="TextBox 109"/>
          <p:cNvSpPr txBox="1"/>
          <p:nvPr/>
        </p:nvSpPr>
        <p:spPr>
          <a:xfrm>
            <a:off x="9647308" y="2713853"/>
            <a:ext cx="18466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sp>
        <p:nvSpPr>
          <p:cNvPr id="42" name="Title 1"/>
          <p:cNvSpPr txBox="1">
            <a:spLocks/>
          </p:cNvSpPr>
          <p:nvPr/>
        </p:nvSpPr>
        <p:spPr bwMode="auto">
          <a:xfrm>
            <a:off x="33866" y="762000"/>
            <a:ext cx="3886200" cy="10924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lIns="182880" tIns="182880" rIns="182880" bIns="182880" anchor="ctr"/>
          <a:lstStyle>
            <a:lvl1pPr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628650" indent="-3429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marL="0" lvl="1" indent="0" eaLnBrk="1" hangingPunct="1"/>
            <a:r>
              <a:rPr lang="en-US" sz="1600" b="1" i="1" dirty="0">
                <a:latin typeface="Calibri" charset="0"/>
              </a:rPr>
              <a:t>Stage 1:</a:t>
            </a:r>
            <a:r>
              <a:rPr lang="en-US" sz="1600" dirty="0">
                <a:latin typeface="Calibri" charset="0"/>
              </a:rPr>
              <a:t> solution verification on 2D MMS problems we derived.</a:t>
            </a:r>
          </a:p>
        </p:txBody>
      </p:sp>
      <p:sp>
        <p:nvSpPr>
          <p:cNvPr id="5" name="Rectangle 4"/>
          <p:cNvSpPr/>
          <p:nvPr/>
        </p:nvSpPr>
        <p:spPr>
          <a:xfrm>
            <a:off x="4648200" y="990600"/>
            <a:ext cx="4191000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lvl="1" eaLnBrk="1" hangingPunct="1"/>
            <a:r>
              <a:rPr lang="en-US" sz="1600" b="1" i="1" dirty="0">
                <a:latin typeface="Calibri" charset="0"/>
              </a:rPr>
              <a:t>Stage 2:</a:t>
            </a:r>
            <a:r>
              <a:rPr lang="en-US" sz="1600" dirty="0">
                <a:latin typeface="Calibri" charset="0"/>
              </a:rPr>
              <a:t> code-to-code comparisons on canonical ice sheet problems.</a:t>
            </a:r>
          </a:p>
        </p:txBody>
      </p:sp>
      <p:sp>
        <p:nvSpPr>
          <p:cNvPr id="6" name="Rectangle 5"/>
          <p:cNvSpPr/>
          <p:nvPr/>
        </p:nvSpPr>
        <p:spPr>
          <a:xfrm>
            <a:off x="-22326" y="4825425"/>
            <a:ext cx="4213326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lvl="1" eaLnBrk="1" hangingPunct="1"/>
            <a:r>
              <a:rPr lang="en-US" sz="1600" b="1" i="1" dirty="0">
                <a:latin typeface="Calibri" charset="0"/>
              </a:rPr>
              <a:t>Stage 3:</a:t>
            </a:r>
            <a:r>
              <a:rPr lang="en-US" sz="1600" dirty="0">
                <a:latin typeface="Calibri" charset="0"/>
              </a:rPr>
              <a:t> full 3D mesh convergence study on Greenland w.r.t. reference solution. </a:t>
            </a:r>
          </a:p>
        </p:txBody>
      </p:sp>
      <p:cxnSp>
        <p:nvCxnSpPr>
          <p:cNvPr id="9" name="Straight Connector 8"/>
          <p:cNvCxnSpPr/>
          <p:nvPr/>
        </p:nvCxnSpPr>
        <p:spPr>
          <a:xfrm>
            <a:off x="4267200" y="3352800"/>
            <a:ext cx="4648200" cy="0"/>
          </a:xfrm>
          <a:prstGeom prst="line">
            <a:avLst/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Connector 13"/>
          <p:cNvCxnSpPr/>
          <p:nvPr/>
        </p:nvCxnSpPr>
        <p:spPr>
          <a:xfrm>
            <a:off x="4267200" y="914400"/>
            <a:ext cx="0" cy="3733800"/>
          </a:xfrm>
          <a:prstGeom prst="line">
            <a:avLst/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8" name="Picture 17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00600" y="3411875"/>
            <a:ext cx="3803277" cy="2852457"/>
          </a:xfrm>
          <a:prstGeom prst="rect">
            <a:avLst/>
          </a:prstGeom>
        </p:spPr>
      </p:pic>
      <p:sp>
        <p:nvSpPr>
          <p:cNvPr id="19" name="TextBox 18"/>
          <p:cNvSpPr txBox="1"/>
          <p:nvPr/>
        </p:nvSpPr>
        <p:spPr>
          <a:xfrm>
            <a:off x="88234" y="5553056"/>
            <a:ext cx="3777465" cy="58477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Are the Greenland problems resolved?  </a:t>
            </a:r>
          </a:p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Is theoretical convergence rate achieved? </a:t>
            </a:r>
          </a:p>
        </p:txBody>
      </p:sp>
      <p:pic>
        <p:nvPicPr>
          <p:cNvPr id="20" name="Picture 3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38600" y="4885265"/>
            <a:ext cx="827069" cy="138753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" name="Picture 5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95161" y="3372986"/>
            <a:ext cx="783277" cy="137908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26" name="Straight Connector 25"/>
          <p:cNvCxnSpPr/>
          <p:nvPr/>
        </p:nvCxnSpPr>
        <p:spPr>
          <a:xfrm>
            <a:off x="76200" y="4648200"/>
            <a:ext cx="4191000" cy="0"/>
          </a:xfrm>
          <a:prstGeom prst="line">
            <a:avLst/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98271" y="1575375"/>
            <a:ext cx="1993751" cy="149311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8" name="TextBox 27"/>
          <p:cNvSpPr txBox="1"/>
          <p:nvPr/>
        </p:nvSpPr>
        <p:spPr>
          <a:xfrm>
            <a:off x="4343400" y="3045023"/>
            <a:ext cx="13716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i="1" dirty="0">
                <a:latin typeface="+mn-lt"/>
              </a:rPr>
              <a:t>ALI</a:t>
            </a:r>
          </a:p>
        </p:txBody>
      </p:sp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15662" y="1600200"/>
            <a:ext cx="1923538" cy="147220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3" name="TextBox 32"/>
          <p:cNvSpPr txBox="1"/>
          <p:nvPr/>
        </p:nvSpPr>
        <p:spPr>
          <a:xfrm>
            <a:off x="8000999" y="2988733"/>
            <a:ext cx="13716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i="1" dirty="0" err="1">
                <a:latin typeface="+mn-lt"/>
              </a:rPr>
              <a:t>LifeV</a:t>
            </a:r>
            <a:endParaRPr lang="en-US" sz="1400" i="1" dirty="0">
              <a:latin typeface="+mn-lt"/>
            </a:endParaRPr>
          </a:p>
        </p:txBody>
      </p:sp>
      <p:pic>
        <p:nvPicPr>
          <p:cNvPr id="2052" name="Picture 4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866" y="2027947"/>
            <a:ext cx="3352800" cy="2537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3" name="Picture 5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1575375"/>
            <a:ext cx="725502" cy="55420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4" name="Picture 6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89946" y="1545046"/>
            <a:ext cx="620320" cy="5845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5" name="Picture 7"/>
          <p:cNvPicPr>
            <a:picLocks noChangeAspect="1" noChangeArrowheads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69533" y="1549023"/>
            <a:ext cx="804334" cy="6144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6" name="Picture 8"/>
          <p:cNvPicPr>
            <a:picLocks noChangeAspect="1" noChangeArrowheads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97298" y="1535425"/>
            <a:ext cx="680901" cy="6416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7" name="Picture 9"/>
          <p:cNvPicPr>
            <a:picLocks noChangeAspect="1" noChangeArrowheads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24200" y="2286000"/>
            <a:ext cx="1092776" cy="901591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pic>
        <p:nvPicPr>
          <p:cNvPr id="2058" name="Picture 10"/>
          <p:cNvPicPr>
            <a:picLocks noChangeAspect="1" noChangeArrowheads="1"/>
          </p:cNvPicPr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32008" y="3276600"/>
            <a:ext cx="1058992" cy="894867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249222649"/>
      </p:ext>
    </p:extLst>
  </p:cSld>
  <p:clrMapOvr>
    <a:masterClrMapping/>
  </p:clrMapOvr>
</p:sld>
</file>

<file path=ppt/slides/slide10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64937"/>
            <a:ext cx="8610600" cy="762000"/>
          </a:xfrm>
          <a:solidFill>
            <a:schemeClr val="bg1"/>
          </a:solidFill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Automatic Differentiation (</a:t>
            </a:r>
            <a:r>
              <a:rPr lang="en-US" sz="3600" dirty="0" err="1">
                <a:latin typeface="Calibri" panose="020F0502020204030204" pitchFamily="34" charset="0"/>
                <a:cs typeface="Calibri" panose="020F0502020204030204" pitchFamily="34" charset="0"/>
              </a:rPr>
              <a:t>Sacado</a:t>
            </a:r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)</a:t>
            </a:r>
          </a:p>
        </p:txBody>
      </p:sp>
      <p:sp>
        <p:nvSpPr>
          <p:cNvPr id="110" name="TextBox 109"/>
          <p:cNvSpPr txBox="1"/>
          <p:nvPr/>
        </p:nvSpPr>
        <p:spPr>
          <a:xfrm>
            <a:off x="9647308" y="2798520"/>
            <a:ext cx="18466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pic>
        <p:nvPicPr>
          <p:cNvPr id="7175" name="Picture 7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10150" y="1982464"/>
            <a:ext cx="4133850" cy="3810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/>
              <p:cNvSpPr txBox="1"/>
              <p:nvPr/>
            </p:nvSpPr>
            <p:spPr>
              <a:xfrm>
                <a:off x="266700" y="2153483"/>
                <a:ext cx="5143500" cy="424731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How does AD work? 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/>
                        <a:ea typeface="Cambria Math"/>
                      </a:rPr>
                      <m:t>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freshman calculus!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Computations are composition of simple operations (+, *,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 </m:t>
                    </m:r>
                    <m:r>
                      <a:rPr lang="en-US" b="0" i="1" dirty="0" smtClean="0">
                        <a:latin typeface="Cambria Math"/>
                      </a:rPr>
                      <m:t> </m:t>
                    </m:r>
                    <m:r>
                      <m:rPr>
                        <m:sty m:val="p"/>
                      </m:rPr>
                      <a:rPr lang="en-US" i="1" dirty="0" smtClean="0">
                        <a:latin typeface="Cambria Math"/>
                      </a:rPr>
                      <m:t>sin</m:t>
                    </m:r>
                    <m:r>
                      <a:rPr lang="en-US" i="1" dirty="0" smtClean="0">
                        <a:latin typeface="Cambria Math"/>
                      </a:rPr>
                      <m:t>⁡()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etc.)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Derivatives computed line by line then combined via chain rule.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Derivatives are as accurate as analytic computation – no finite difference truncation error!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Great for multi-physics codes (e.g., many Jacobians) and advanced analysis (e.g., sensitivities)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There are many AD libraries (C++, Fortran, MATLAB, etc.) that can be used (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  <a:hlinkClick r:id="rId3"/>
                  </a:rPr>
                  <a:t>https://en.wikipedia.org/wiki/Automatic_differentiation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)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we use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Trilinos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package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Sacado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</p:txBody>
          </p:sp>
        </mc:Choice>
        <mc:Fallback xmlns="">
          <p:sp>
            <p:nvSpPr>
              <p:cNvPr id="5" name="TextBox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6700" y="2153483"/>
                <a:ext cx="5143500" cy="4247317"/>
              </a:xfrm>
              <a:prstGeom prst="rect">
                <a:avLst/>
              </a:prstGeom>
              <a:blipFill>
                <a:blip r:embed="rId4"/>
                <a:stretch>
                  <a:fillRect l="-829" t="-717" b="-129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extBox 5"/>
          <p:cNvSpPr txBox="1"/>
          <p:nvPr/>
        </p:nvSpPr>
        <p:spPr>
          <a:xfrm>
            <a:off x="266700" y="1024759"/>
            <a:ext cx="4495800" cy="923330"/>
          </a:xfrm>
          <a:prstGeom prst="rect">
            <a:avLst/>
          </a:prstGeom>
          <a:solidFill>
            <a:schemeClr val="bg2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Automatic Differentiation (AD) provides exact derivatives w/o time/effort of deriving and hand-coding them! 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5334000" y="1651113"/>
            <a:ext cx="3733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Automatic Differentiation Example:</a:t>
            </a:r>
          </a:p>
        </p:txBody>
      </p:sp>
      <p:sp>
        <p:nvSpPr>
          <p:cNvPr id="3" name="Rectangle 2"/>
          <p:cNvSpPr/>
          <p:nvPr/>
        </p:nvSpPr>
        <p:spPr>
          <a:xfrm>
            <a:off x="7543800" y="2599267"/>
            <a:ext cx="685800" cy="28956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17385035"/>
      </p:ext>
    </p:extLst>
  </p:cSld>
  <p:clrMapOvr>
    <a:masterClrMapping/>
  </p:clrMapOvr>
</p:sld>
</file>

<file path=ppt/slides/slide1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990600" y="457200"/>
            <a:ext cx="7620000" cy="10668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2800" b="1">
                <a:solidFill>
                  <a:srgbClr val="000000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2800" b="1">
                <a:solidFill>
                  <a:srgbClr val="000000"/>
                </a:solidFill>
                <a:latin typeface="Arial" charset="0"/>
                <a:ea typeface="ＭＳ Ｐゴシック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2800" b="1">
                <a:solidFill>
                  <a:srgbClr val="000000"/>
                </a:solidFill>
                <a:latin typeface="Arial" charset="0"/>
                <a:ea typeface="ＭＳ Ｐゴシック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2800" b="1">
                <a:solidFill>
                  <a:srgbClr val="000000"/>
                </a:solidFill>
                <a:latin typeface="Arial" charset="0"/>
                <a:ea typeface="ＭＳ Ｐゴシック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2800" b="1">
                <a:solidFill>
                  <a:srgbClr val="000000"/>
                </a:solidFill>
                <a:latin typeface="Arial" charset="0"/>
                <a:ea typeface="ＭＳ Ｐゴシック" charset="0"/>
              </a:defRPr>
            </a:lvl5pPr>
            <a:lvl6pPr marL="457200" algn="ctr" rtl="0" eaLnBrk="0" fontAlgn="base" hangingPunct="0">
              <a:spcBef>
                <a:spcPct val="0"/>
              </a:spcBef>
              <a:spcAft>
                <a:spcPct val="0"/>
              </a:spcAft>
              <a:defRPr sz="2800" b="1">
                <a:solidFill>
                  <a:srgbClr val="000000"/>
                </a:solidFill>
                <a:latin typeface="Arial" charset="0"/>
                <a:ea typeface="ＭＳ Ｐゴシック" charset="0"/>
              </a:defRPr>
            </a:lvl6pPr>
            <a:lvl7pPr marL="914400" algn="ctr" rtl="0" eaLnBrk="0" fontAlgn="base" hangingPunct="0">
              <a:spcBef>
                <a:spcPct val="0"/>
              </a:spcBef>
              <a:spcAft>
                <a:spcPct val="0"/>
              </a:spcAft>
              <a:defRPr sz="2800" b="1">
                <a:solidFill>
                  <a:srgbClr val="000000"/>
                </a:solidFill>
                <a:latin typeface="Arial" charset="0"/>
                <a:ea typeface="ＭＳ Ｐゴシック" charset="0"/>
              </a:defRPr>
            </a:lvl7pPr>
            <a:lvl8pPr marL="1371600" algn="ctr" rtl="0" eaLnBrk="0" fontAlgn="base" hangingPunct="0">
              <a:spcBef>
                <a:spcPct val="0"/>
              </a:spcBef>
              <a:spcAft>
                <a:spcPct val="0"/>
              </a:spcAft>
              <a:defRPr sz="2800" b="1">
                <a:solidFill>
                  <a:srgbClr val="000000"/>
                </a:solidFill>
                <a:latin typeface="Arial" charset="0"/>
                <a:ea typeface="ＭＳ Ｐゴシック" charset="0"/>
              </a:defRPr>
            </a:lvl8pPr>
            <a:lvl9pPr marL="1828800" algn="ctr" rtl="0" eaLnBrk="0" fontAlgn="base" hangingPunct="0">
              <a:spcBef>
                <a:spcPct val="0"/>
              </a:spcBef>
              <a:spcAft>
                <a:spcPct val="0"/>
              </a:spcAft>
              <a:defRPr sz="2800" b="1">
                <a:solidFill>
                  <a:srgbClr val="000000"/>
                </a:solidFill>
                <a:latin typeface="Arial" charset="0"/>
                <a:ea typeface="ＭＳ Ｐゴシック" charset="0"/>
              </a:defRPr>
            </a:lvl9pPr>
          </a:lstStyle>
          <a:p>
            <a:endParaRPr lang="en-US" sz="1800" b="0" dirty="0">
              <a:latin typeface="Calibri"/>
              <a:cs typeface="Calibri"/>
            </a:endParaRPr>
          </a:p>
        </p:txBody>
      </p:sp>
      <p:sp>
        <p:nvSpPr>
          <p:cNvPr id="7" name="Title 1"/>
          <p:cNvSpPr txBox="1">
            <a:spLocks/>
          </p:cNvSpPr>
          <p:nvPr/>
        </p:nvSpPr>
        <p:spPr>
          <a:xfrm>
            <a:off x="76200" y="76200"/>
            <a:ext cx="8077200" cy="12192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Mesh Partitioning &amp; Vertical Refinement</a:t>
            </a:r>
          </a:p>
        </p:txBody>
      </p:sp>
      <p:pic>
        <p:nvPicPr>
          <p:cNvPr id="16" name="Picture 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16812" y="1676400"/>
            <a:ext cx="1341388" cy="2286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" name="TextBox 13"/>
          <p:cNvSpPr txBox="1"/>
          <p:nvPr/>
        </p:nvSpPr>
        <p:spPr>
          <a:xfrm>
            <a:off x="380999" y="990600"/>
            <a:ext cx="7696200" cy="646331"/>
          </a:xfrm>
          <a:prstGeom prst="rect">
            <a:avLst/>
          </a:prstGeom>
          <a:solidFill>
            <a:srgbClr val="CCCCF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Mesh convergence studies led to some useful practical recommendations</a:t>
            </a: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(for ice sheet modelers </a:t>
            </a:r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and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geo-scientists)!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5" name="TextBox 14"/>
              <p:cNvSpPr txBox="1"/>
              <p:nvPr/>
            </p:nvSpPr>
            <p:spPr>
              <a:xfrm>
                <a:off x="76199" y="1676400"/>
                <a:ext cx="7086600" cy="203132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Partitioning matters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good solver performance obtained with 2D partition of mesh (all elements with same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𝑥</m:t>
                    </m:r>
                    <m:r>
                      <a:rPr lang="en-US" i="1" dirty="0" smtClean="0">
                        <a:latin typeface="Cambria Math"/>
                      </a:rPr>
                      <m:t>,</m:t>
                    </m:r>
                    <m:r>
                      <a:rPr lang="en-US" i="1" dirty="0" smtClean="0">
                        <a:latin typeface="Cambria Math"/>
                      </a:rPr>
                      <m:t>𝑦</m:t>
                    </m:r>
                    <m:r>
                      <a:rPr lang="en-US" i="1" dirty="0" smtClean="0">
                        <a:latin typeface="Cambria Math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coordinates on same processor - </a:t>
                </a:r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right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). 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Number of vertical layers matters: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more gained in refining # vertical layers than horizontal resolution </a:t>
                </a:r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(below – relative errors for Greenland).</a:t>
                </a:r>
                <a:endParaRPr lang="en-US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5" name="TextBox 1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199" y="1676400"/>
                <a:ext cx="7086600" cy="2031325"/>
              </a:xfrm>
              <a:prstGeom prst="rect">
                <a:avLst/>
              </a:prstGeom>
              <a:blipFill>
                <a:blip r:embed="rId4"/>
                <a:stretch>
                  <a:fillRect l="-516" t="-1502" b="-390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aphicFrame>
        <p:nvGraphicFramePr>
          <p:cNvPr id="2" name="Table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207373093"/>
              </p:ext>
            </p:extLst>
          </p:nvPr>
        </p:nvGraphicFramePr>
        <p:xfrm>
          <a:off x="533399" y="3962400"/>
          <a:ext cx="5861434" cy="21003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097469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752793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752793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752793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752793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752793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</a:tblGrid>
              <a:tr h="351650">
                <a:tc>
                  <a:txBody>
                    <a:bodyPr/>
                    <a:lstStyle/>
                    <a:p>
                      <a:pPr algn="ctr"/>
                      <a:r>
                        <a:rPr lang="en-US" sz="160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Horiz</a:t>
                      </a:r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. res.\vert.</a:t>
                      </a:r>
                      <a:r>
                        <a:rPr lang="en-US" sz="16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 layers</a:t>
                      </a:r>
                      <a:endParaRPr lang="en-US" sz="1600" dirty="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5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10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20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40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80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4973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8km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2.0e-1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4973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4km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9.0e-2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7.8e-2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4973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2km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4.6e-2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99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2.4e-2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99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2.3e-2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4973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1km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3.8e-2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99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8.9e-3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5.5e-3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5.1e-3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 dirty="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4973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500m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3.7e-2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6.7e-3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1.7e-3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3.9e-4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8.1e-5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  <p:sp>
        <p:nvSpPr>
          <p:cNvPr id="8" name="TextBox 7"/>
          <p:cNvSpPr txBox="1"/>
          <p:nvPr/>
        </p:nvSpPr>
        <p:spPr>
          <a:xfrm>
            <a:off x="6796906" y="4419600"/>
            <a:ext cx="1981200" cy="156966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Vertical refinement to 20 layers recommended for 1km resolution over horizontal refinement.</a:t>
            </a:r>
          </a:p>
        </p:txBody>
      </p:sp>
    </p:spTree>
    <p:extLst>
      <p:ext uri="{BB962C8B-B14F-4D97-AF65-F5344CB8AC3E}">
        <p14:creationId xmlns:p14="http://schemas.microsoft.com/office/powerpoint/2010/main" val="636943896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>
                <p:childTnLst>
                  <p:par>
                    <p:cTn id="3"/>
                  </p:par>
                  <p:par>
                    <p:cTn id="4" fill="hold">
                      <p:stCondLst>
                        <p:cond delay="indefinite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3"/>
          <p:cNvGrpSpPr/>
          <p:nvPr/>
        </p:nvGrpSpPr>
        <p:grpSpPr>
          <a:xfrm>
            <a:off x="6125606" y="4089938"/>
            <a:ext cx="2883915" cy="2158461"/>
            <a:chOff x="5802885" y="4176460"/>
            <a:chExt cx="3188715" cy="2554001"/>
          </a:xfrm>
        </p:grpSpPr>
        <p:pic>
          <p:nvPicPr>
            <p:cNvPr id="1027" name="Picture 3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019800" y="4176460"/>
              <a:ext cx="2971800" cy="138614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1026" name="Picture 2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802885" y="5334000"/>
              <a:ext cx="2993928" cy="139646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sp>
        <p:nvSpPr>
          <p:cNvPr id="5" name="Title 1"/>
          <p:cNvSpPr txBox="1">
            <a:spLocks/>
          </p:cNvSpPr>
          <p:nvPr/>
        </p:nvSpPr>
        <p:spPr>
          <a:xfrm>
            <a:off x="93026" y="0"/>
            <a:ext cx="6767787" cy="11430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Importance of Node Ordering &amp; Mesh Partitioning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381000" y="1473199"/>
            <a:ext cx="5791200" cy="923330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Our studies revealed that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node ordering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and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mesh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partitioning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matters for linear solver performance, especially for the ILU preconditioner!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/>
              <p:cNvSpPr txBox="1"/>
              <p:nvPr/>
            </p:nvSpPr>
            <p:spPr>
              <a:xfrm>
                <a:off x="228600" y="2573978"/>
                <a:ext cx="5791200" cy="366254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It is essential that incomplete factorization accurately captures vertical coupling, which is dominant due to anisotropic mesh.</a:t>
                </a:r>
              </a:p>
              <a:p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This is accomplished by: </a:t>
                </a:r>
              </a:p>
              <a:p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Ensuring all points along a vertically extruded grid line reside within a single processor (“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2D mesh partitioning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”; top right).</a:t>
                </a:r>
              </a:p>
              <a:p>
                <a:pPr lvl="1"/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Ordering the equations such that grid layer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𝑘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’s nodes are ordered before all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dofs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associated with grid layer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𝑘</m:t>
                    </m:r>
                    <m:r>
                      <a:rPr lang="en-US" i="1" dirty="0" smtClean="0">
                        <a:latin typeface="Cambria Math"/>
                      </a:rPr>
                      <m:t>+1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(“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row-wise ordering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”; bottom right).</a:t>
                </a:r>
              </a:p>
            </p:txBody>
          </p:sp>
        </mc:Choice>
        <mc:Fallback xmlns=""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28600" y="2573978"/>
                <a:ext cx="5791200" cy="3662541"/>
              </a:xfrm>
              <a:prstGeom prst="rect">
                <a:avLst/>
              </a:prstGeom>
              <a:blipFill>
                <a:blip r:embed="rId4"/>
                <a:stretch>
                  <a:fillRect l="-737" t="-832" b="-166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93467" y="1295400"/>
            <a:ext cx="1430813" cy="243839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TextBox 6"/>
          <p:cNvSpPr txBox="1"/>
          <p:nvPr/>
        </p:nvSpPr>
        <p:spPr>
          <a:xfrm>
            <a:off x="6019800" y="5943599"/>
            <a:ext cx="30198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0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8130760" y="6070768"/>
            <a:ext cx="301987" cy="338554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6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6860813" y="5909845"/>
                <a:ext cx="301987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i="1" smtClean="0">
                          <a:latin typeface="Cambria Math"/>
                          <a:ea typeface="Cambria Math"/>
                        </a:rPr>
                        <m:t>⋯</m:t>
                      </m:r>
                    </m:oMath>
                  </m:oMathPara>
                </a14:m>
                <a:endParaRPr lang="en-US" sz="1600" dirty="0">
                  <a:latin typeface="+mn-lt"/>
                </a:endParaRPr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60813" y="5909845"/>
                <a:ext cx="301987" cy="338554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/>
              <p:cNvSpPr txBox="1"/>
              <p:nvPr/>
            </p:nvSpPr>
            <p:spPr>
              <a:xfrm>
                <a:off x="7470413" y="5909845"/>
                <a:ext cx="301987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i="1" smtClean="0">
                          <a:latin typeface="Cambria Math"/>
                          <a:ea typeface="Cambria Math"/>
                        </a:rPr>
                        <m:t>⋯</m:t>
                      </m:r>
                    </m:oMath>
                  </m:oMathPara>
                </a14:m>
                <a:endParaRPr lang="en-US" sz="1600" dirty="0">
                  <a:latin typeface="+mn-lt"/>
                </a:endParaRPr>
              </a:p>
            </p:txBody>
          </p:sp>
        </mc:Choice>
        <mc:Fallback xmlns="">
          <p:sp>
            <p:nvSpPr>
              <p:cNvPr id="13" name="TextBox 1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470413" y="5909845"/>
                <a:ext cx="301987" cy="338554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/>
              <p:cNvSpPr txBox="1"/>
              <p:nvPr/>
            </p:nvSpPr>
            <p:spPr>
              <a:xfrm>
                <a:off x="7162800" y="5909845"/>
                <a:ext cx="301987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i="1" smtClean="0">
                          <a:latin typeface="Cambria Math"/>
                          <a:ea typeface="Cambria Math"/>
                        </a:rPr>
                        <m:t>⋯</m:t>
                      </m:r>
                    </m:oMath>
                  </m:oMathPara>
                </a14:m>
                <a:endParaRPr lang="en-US" sz="1600" dirty="0">
                  <a:latin typeface="+mn-lt"/>
                </a:endParaRPr>
              </a:p>
            </p:txBody>
          </p:sp>
        </mc:Choice>
        <mc:Fallback xmlns="">
          <p:sp>
            <p:nvSpPr>
              <p:cNvPr id="14" name="TextBox 1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162800" y="5909845"/>
                <a:ext cx="301987" cy="338554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5" name="TextBox 14"/>
          <p:cNvSpPr txBox="1"/>
          <p:nvPr/>
        </p:nvSpPr>
        <p:spPr>
          <a:xfrm>
            <a:off x="6400800" y="5909845"/>
            <a:ext cx="30198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1</a:t>
            </a:r>
          </a:p>
        </p:txBody>
      </p:sp>
      <p:sp>
        <p:nvSpPr>
          <p:cNvPr id="16" name="TextBox 15"/>
          <p:cNvSpPr txBox="1"/>
          <p:nvPr/>
        </p:nvSpPr>
        <p:spPr>
          <a:xfrm>
            <a:off x="6170793" y="4952999"/>
            <a:ext cx="534807" cy="33855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28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553200" y="4919245"/>
            <a:ext cx="534807" cy="33855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29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/>
              <p:cNvSpPr txBox="1"/>
              <p:nvPr/>
            </p:nvSpPr>
            <p:spPr>
              <a:xfrm>
                <a:off x="7089413" y="4876799"/>
                <a:ext cx="301987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i="1" smtClean="0">
                          <a:latin typeface="Cambria Math"/>
                          <a:ea typeface="Cambria Math"/>
                        </a:rPr>
                        <m:t>⋯</m:t>
                      </m:r>
                    </m:oMath>
                  </m:oMathPara>
                </a14:m>
                <a:endParaRPr lang="en-US" sz="1600" dirty="0">
                  <a:latin typeface="+mn-lt"/>
                </a:endParaRPr>
              </a:p>
            </p:txBody>
          </p:sp>
        </mc:Choice>
        <mc:Fallback xmlns="">
          <p:sp>
            <p:nvSpPr>
              <p:cNvPr id="18" name="TextBox 1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089413" y="4876799"/>
                <a:ext cx="301987" cy="338554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/>
              <p:cNvSpPr txBox="1"/>
              <p:nvPr/>
            </p:nvSpPr>
            <p:spPr>
              <a:xfrm>
                <a:off x="7699013" y="4876799"/>
                <a:ext cx="301987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i="1" smtClean="0">
                          <a:latin typeface="Cambria Math"/>
                          <a:ea typeface="Cambria Math"/>
                        </a:rPr>
                        <m:t>⋯</m:t>
                      </m:r>
                    </m:oMath>
                  </m:oMathPara>
                </a14:m>
                <a:endParaRPr lang="en-US" sz="1600" dirty="0">
                  <a:latin typeface="+mn-lt"/>
                </a:endParaRPr>
              </a:p>
            </p:txBody>
          </p:sp>
        </mc:Choice>
        <mc:Fallback xmlns="">
          <p:sp>
            <p:nvSpPr>
              <p:cNvPr id="19" name="TextBox 1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99013" y="4876799"/>
                <a:ext cx="301987" cy="338554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/>
              <p:cNvSpPr txBox="1"/>
              <p:nvPr/>
            </p:nvSpPr>
            <p:spPr>
              <a:xfrm>
                <a:off x="7391400" y="4876799"/>
                <a:ext cx="301987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i="1" smtClean="0">
                          <a:latin typeface="Cambria Math"/>
                          <a:ea typeface="Cambria Math"/>
                        </a:rPr>
                        <m:t>⋯</m:t>
                      </m:r>
                    </m:oMath>
                  </m:oMathPara>
                </a14:m>
                <a:endParaRPr lang="en-US" sz="1600" dirty="0">
                  <a:latin typeface="+mn-lt"/>
                </a:endParaRPr>
              </a:p>
            </p:txBody>
          </p:sp>
        </mc:Choice>
        <mc:Fallback xmlns="">
          <p:sp>
            <p:nvSpPr>
              <p:cNvPr id="20" name="TextBox 1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91400" y="4876799"/>
                <a:ext cx="301987" cy="338554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1" name="TextBox 20"/>
          <p:cNvSpPr txBox="1"/>
          <p:nvPr/>
        </p:nvSpPr>
        <p:spPr>
          <a:xfrm>
            <a:off x="8509568" y="4952999"/>
            <a:ext cx="534807" cy="33855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34</a:t>
            </a:r>
          </a:p>
        </p:txBody>
      </p:sp>
    </p:spTree>
    <p:extLst>
      <p:ext uri="{BB962C8B-B14F-4D97-AF65-F5344CB8AC3E}">
        <p14:creationId xmlns:p14="http://schemas.microsoft.com/office/powerpoint/2010/main" val="109354962"/>
      </p:ext>
    </p:extLst>
  </p:cSld>
  <p:clrMapOvr>
    <a:masterClrMapping/>
  </p:clrMapOvr>
</p:sld>
</file>

<file path=ppt/slides/slide1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16462" y="72106"/>
            <a:ext cx="8265537" cy="1165669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</a:rPr>
              <a:t>Improved Linear Solver Performance through Hinge Removal</a:t>
            </a: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965" t="19984" r="30235" b="1"/>
          <a:stretch/>
        </p:blipFill>
        <p:spPr>
          <a:xfrm>
            <a:off x="7389223" y="1409064"/>
            <a:ext cx="1602377" cy="1913702"/>
          </a:xfrm>
          <a:prstGeom prst="rect">
            <a:avLst/>
          </a:prstGeom>
        </p:spPr>
      </p:pic>
      <p:sp>
        <p:nvSpPr>
          <p:cNvPr id="25" name="Oval 24"/>
          <p:cNvSpPr/>
          <p:nvPr/>
        </p:nvSpPr>
        <p:spPr bwMode="auto">
          <a:xfrm>
            <a:off x="8114211" y="2602607"/>
            <a:ext cx="189412" cy="228600"/>
          </a:xfrm>
          <a:prstGeom prst="ellipse">
            <a:avLst/>
          </a:prstGeom>
          <a:noFill/>
          <a:ln w="2540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20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Helvetica" pitchFamily="34" charset="0"/>
            </a:endParaRPr>
          </a:p>
        </p:txBody>
      </p:sp>
      <p:sp>
        <p:nvSpPr>
          <p:cNvPr id="26" name="Oval 25"/>
          <p:cNvSpPr/>
          <p:nvPr/>
        </p:nvSpPr>
        <p:spPr bwMode="auto">
          <a:xfrm>
            <a:off x="7885611" y="1886327"/>
            <a:ext cx="189412" cy="182880"/>
          </a:xfrm>
          <a:prstGeom prst="ellipse">
            <a:avLst/>
          </a:prstGeom>
          <a:noFill/>
          <a:ln w="2540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20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Helvetica" pitchFamily="34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52400" y="1409064"/>
            <a:ext cx="3309261" cy="646331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sym typeface="Symbol"/>
              </a:rPr>
              <a:t>Islands and certain hinged peninsulas lead to </a:t>
            </a:r>
            <a:r>
              <a:rPr lang="en-US" b="1" dirty="0">
                <a:latin typeface="Calibri" panose="020F0502020204030204" pitchFamily="34" charset="0"/>
                <a:sym typeface="Symbol"/>
              </a:rPr>
              <a:t>solver failures</a:t>
            </a:r>
            <a:endParaRPr lang="en-US" b="1" dirty="0">
              <a:latin typeface="Calibri" panose="020F0502020204030204" pitchFamily="34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76200" y="1939766"/>
            <a:ext cx="6549388" cy="270843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>
              <a:buClrTx/>
            </a:pPr>
            <a:endParaRPr lang="en-US" b="1" u="sng" dirty="0">
              <a:latin typeface="Calibri" panose="020F0502020204030204" pitchFamily="34" charset="0"/>
            </a:endParaRPr>
          </a:p>
          <a:p>
            <a:pPr marL="285750" indent="-285750">
              <a:buClrTx/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We have developed an algorithm to detect/remove problematic </a:t>
            </a:r>
            <a:r>
              <a:rPr lang="en-US" b="1" i="1" dirty="0">
                <a:latin typeface="Calibri" panose="020F0502020204030204" pitchFamily="34" charset="0"/>
              </a:rPr>
              <a:t>hinged peninsulas</a:t>
            </a:r>
            <a:r>
              <a:rPr lang="en-US" b="1" dirty="0">
                <a:latin typeface="Calibri" panose="020F0502020204030204" pitchFamily="34" charset="0"/>
              </a:rPr>
              <a:t> </a:t>
            </a:r>
            <a:r>
              <a:rPr lang="en-US" dirty="0">
                <a:latin typeface="Calibri" panose="020F0502020204030204" pitchFamily="34" charset="0"/>
              </a:rPr>
              <a:t>&amp; </a:t>
            </a:r>
            <a:r>
              <a:rPr lang="en-US" b="1" i="1" dirty="0">
                <a:latin typeface="Calibri" panose="020F0502020204030204" pitchFamily="34" charset="0"/>
              </a:rPr>
              <a:t>islands</a:t>
            </a:r>
            <a:r>
              <a:rPr lang="en-US" dirty="0">
                <a:latin typeface="Calibri" panose="020F0502020204030204" pitchFamily="34" charset="0"/>
              </a:rPr>
              <a:t> based on coloring and repeated use of connected component algorithms (</a:t>
            </a:r>
            <a:r>
              <a:rPr lang="en-US" dirty="0" err="1">
                <a:latin typeface="Calibri" panose="020F0502020204030204" pitchFamily="34" charset="0"/>
              </a:rPr>
              <a:t>Tuminaro</a:t>
            </a:r>
            <a:r>
              <a:rPr lang="en-US" dirty="0">
                <a:latin typeface="Calibri" panose="020F0502020204030204" pitchFamily="34" charset="0"/>
              </a:rPr>
              <a:t> </a:t>
            </a:r>
            <a:r>
              <a:rPr lang="en-US" i="1" dirty="0">
                <a:latin typeface="Calibri" panose="020F0502020204030204" pitchFamily="34" charset="0"/>
              </a:rPr>
              <a:t>et al.</a:t>
            </a:r>
            <a:r>
              <a:rPr lang="en-US" dirty="0">
                <a:latin typeface="Calibri" panose="020F0502020204030204" pitchFamily="34" charset="0"/>
              </a:rPr>
              <a:t>, 2016).</a:t>
            </a:r>
          </a:p>
          <a:p>
            <a:pPr>
              <a:buClrTx/>
            </a:pPr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ClrTx/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Solves are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~2x faster </a:t>
            </a:r>
            <a:r>
              <a:rPr lang="en-US" dirty="0">
                <a:latin typeface="Calibri" panose="020F0502020204030204" pitchFamily="34" charset="0"/>
              </a:rPr>
              <a:t>with hinges removed.</a:t>
            </a:r>
          </a:p>
          <a:p>
            <a:pPr>
              <a:buClrTx/>
            </a:pPr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ClrTx/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Current implementation is MATLAB, but                                           working on C++ implementation                                                               for integration into </a:t>
            </a:r>
            <a:r>
              <a:rPr lang="en-US" dirty="0" err="1">
                <a:latin typeface="Calibri" panose="020F0502020204030204" pitchFamily="34" charset="0"/>
              </a:rPr>
              <a:t>dycores</a:t>
            </a:r>
            <a:r>
              <a:rPr lang="en-US" dirty="0">
                <a:latin typeface="Calibri" panose="020F0502020204030204" pitchFamily="34" charset="0"/>
              </a:rPr>
              <a:t>.</a:t>
            </a:r>
          </a:p>
          <a:p>
            <a:pPr>
              <a:buClrTx/>
            </a:pPr>
            <a:endParaRPr lang="en-US" dirty="0">
              <a:latin typeface="Calibri" panose="020F0502020204030204" pitchFamily="34" charset="0"/>
            </a:endParaRPr>
          </a:p>
        </p:txBody>
      </p:sp>
      <p:graphicFrame>
        <p:nvGraphicFramePr>
          <p:cNvPr id="9" name="Table 8"/>
          <p:cNvGraphicFramePr>
            <a:graphicFrameLocks noGrp="1"/>
          </p:cNvGraphicFramePr>
          <p:nvPr>
            <p:extLst/>
          </p:nvPr>
        </p:nvGraphicFramePr>
        <p:xfrm>
          <a:off x="3810000" y="4038600"/>
          <a:ext cx="4858830" cy="22860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745066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0668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065764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99060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990600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</a:tblGrid>
              <a:tr h="456153">
                <a:tc>
                  <a:txBody>
                    <a:bodyPr/>
                    <a:lstStyle/>
                    <a:p>
                      <a:pPr algn="ctr"/>
                      <a:r>
                        <a:rPr lang="en-US" sz="120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Resolu-tion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ILU –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hinges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ILU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– no hinges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ML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–</a:t>
                      </a:r>
                    </a:p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hinges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ML – no hinges</a:t>
                      </a: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07475"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8km/5 layers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878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sec, </a:t>
                      </a:r>
                    </a:p>
                    <a:p>
                      <a:pPr algn="ctr"/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84 </a:t>
                      </a:r>
                      <a:r>
                        <a:rPr lang="en-US" sz="1200" baseline="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693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sec,</a:t>
                      </a:r>
                    </a:p>
                    <a:p>
                      <a:pPr algn="ctr"/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71 </a:t>
                      </a:r>
                      <a:r>
                        <a:rPr lang="en-US" sz="1200" baseline="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254 sec,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11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</a:t>
                      </a:r>
                      <a:r>
                        <a:rPr lang="en-US" sz="1200" baseline="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220 sec,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9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</a:t>
                      </a:r>
                      <a:r>
                        <a:rPr lang="en-US" sz="1200" baseline="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07475"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4km/10 layers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195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3 sec,</a:t>
                      </a:r>
                    </a:p>
                    <a:p>
                      <a:pPr algn="ctr"/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160 </a:t>
                      </a:r>
                      <a:r>
                        <a:rPr lang="en-US" sz="1200" baseline="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1969 sec, 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160 </a:t>
                      </a:r>
                      <a:r>
                        <a:rPr lang="en-US" sz="120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285 sec, 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13 </a:t>
                      </a:r>
                      <a:r>
                        <a:rPr lang="en-US" sz="120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245 sec,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12 </a:t>
                      </a:r>
                      <a:r>
                        <a:rPr lang="en-US" sz="120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07475"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2km/20 layers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10942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sec,</a:t>
                      </a:r>
                    </a:p>
                    <a:p>
                      <a:pPr algn="ctr"/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710 </a:t>
                      </a:r>
                      <a:r>
                        <a:rPr lang="en-US" sz="1200" baseline="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5576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sec,</a:t>
                      </a:r>
                    </a:p>
                    <a:p>
                      <a:pPr algn="ctr"/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426 </a:t>
                      </a:r>
                      <a:r>
                        <a:rPr lang="en-US" sz="1200" baseline="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482 sec,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24 </a:t>
                      </a:r>
                      <a:r>
                        <a:rPr lang="en-US" sz="120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294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sec,</a:t>
                      </a:r>
                    </a:p>
                    <a:p>
                      <a:pPr algn="ctr"/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15 </a:t>
                      </a:r>
                      <a:r>
                        <a:rPr lang="en-US" sz="1200" baseline="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07475"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1km/40 layers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-- 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15716 sec,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881 </a:t>
                      </a:r>
                      <a:r>
                        <a:rPr lang="en-US" sz="120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668 sec,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34 </a:t>
                      </a:r>
                      <a:r>
                        <a:rPr lang="en-US" sz="120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378 sec,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20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</a:t>
                      </a:r>
                      <a:r>
                        <a:rPr lang="en-US" sz="1200" baseline="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</a:tbl>
          </a:graphicData>
        </a:graphic>
      </p:graphicFrame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34048" y="1233779"/>
            <a:ext cx="1981200" cy="99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14" name="Straight Arrow Connector 13"/>
          <p:cNvCxnSpPr/>
          <p:nvPr/>
        </p:nvCxnSpPr>
        <p:spPr>
          <a:xfrm flipH="1" flipV="1">
            <a:off x="5029201" y="1476673"/>
            <a:ext cx="2856410" cy="501094"/>
          </a:xfrm>
          <a:prstGeom prst="straightConnector1">
            <a:avLst/>
          </a:prstGeom>
          <a:ln w="19050">
            <a:solidFill>
              <a:schemeClr val="accent2">
                <a:lumMod val="60000"/>
                <a:lumOff val="40000"/>
              </a:schemeClr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Straight Arrow Connector 28"/>
          <p:cNvCxnSpPr>
            <a:stCxn id="25" idx="2"/>
          </p:cNvCxnSpPr>
          <p:nvPr/>
        </p:nvCxnSpPr>
        <p:spPr>
          <a:xfrm flipH="1" flipV="1">
            <a:off x="5402037" y="1977767"/>
            <a:ext cx="2712174" cy="739140"/>
          </a:xfrm>
          <a:prstGeom prst="straightConnector1">
            <a:avLst/>
          </a:prstGeom>
          <a:ln w="19050">
            <a:solidFill>
              <a:schemeClr val="accent2">
                <a:lumMod val="60000"/>
                <a:lumOff val="40000"/>
              </a:schemeClr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25" name="Rounded Rectangle 1024"/>
          <p:cNvSpPr/>
          <p:nvPr/>
        </p:nvSpPr>
        <p:spPr>
          <a:xfrm>
            <a:off x="4572000" y="5410200"/>
            <a:ext cx="2114006" cy="457200"/>
          </a:xfrm>
          <a:prstGeom prst="round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6" name="Rounded Rectangle 35"/>
          <p:cNvSpPr/>
          <p:nvPr/>
        </p:nvSpPr>
        <p:spPr>
          <a:xfrm>
            <a:off x="6686006" y="5867400"/>
            <a:ext cx="2000794" cy="457200"/>
          </a:xfrm>
          <a:prstGeom prst="round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extBox 9"/>
          <p:cNvSpPr txBox="1"/>
          <p:nvPr/>
        </p:nvSpPr>
        <p:spPr>
          <a:xfrm>
            <a:off x="4876800" y="3623846"/>
            <a:ext cx="316121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</a:rPr>
              <a:t>Greenland Problem</a:t>
            </a:r>
          </a:p>
        </p:txBody>
      </p:sp>
      <p:pic>
        <p:nvPicPr>
          <p:cNvPr id="31" name="Picture 3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25043" y="4528579"/>
            <a:ext cx="1070557" cy="179602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2" name="Picture 5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5329" y="4572972"/>
            <a:ext cx="994871" cy="175162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987796231"/>
      </p:ext>
    </p:extLst>
  </p:cSld>
  <p:clrMapOvr>
    <a:masterClrMapping/>
  </p:clrMapOvr>
</p:sld>
</file>

<file path=ppt/slides/slide1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-228600"/>
            <a:ext cx="7467600" cy="12192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Spherical Grids</a:t>
            </a:r>
          </a:p>
        </p:txBody>
      </p:sp>
      <p:sp>
        <p:nvSpPr>
          <p:cNvPr id="110" name="TextBox 109"/>
          <p:cNvSpPr txBox="1"/>
          <p:nvPr/>
        </p:nvSpPr>
        <p:spPr>
          <a:xfrm>
            <a:off x="9647308" y="2790053"/>
            <a:ext cx="18466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pic>
        <p:nvPicPr>
          <p:cNvPr id="7173" name="Picture 5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295400"/>
            <a:ext cx="5029200" cy="34676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74" name="Picture 6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86400" y="1295400"/>
            <a:ext cx="3390900" cy="36148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4800600" y="990600"/>
            <a:ext cx="1447800" cy="138499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Relative difference in surface velocity magnitude is 10% in fast flow regions.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381000" y="5105400"/>
            <a:ext cx="75438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Current ice sheet models are derived using planar geometries – reasonable, especially for Greenland.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The effect of Earth’s curvature is largely unknown – may be nontrivial for Antarctica.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We have derived a FO Stokes model on sphere using stereographic projection.</a:t>
            </a:r>
          </a:p>
        </p:txBody>
      </p:sp>
    </p:spTree>
    <p:extLst>
      <p:ext uri="{BB962C8B-B14F-4D97-AF65-F5344CB8AC3E}">
        <p14:creationId xmlns:p14="http://schemas.microsoft.com/office/powerpoint/2010/main" val="2692943916"/>
      </p:ext>
    </p:extLst>
  </p:cSld>
  <p:clrMapOvr>
    <a:masterClrMapping/>
  </p:clrMapOvr>
</p:sld>
</file>

<file path=ppt/slides/slide1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" name="Picture 16">
            <a:extLst>
              <a:ext uri="{FF2B5EF4-FFF2-40B4-BE49-F238E27FC236}">
                <a16:creationId xmlns:a16="http://schemas.microsoft.com/office/drawing/2014/main" id="{C1CCAB1B-0B44-4AE6-91F4-55A3D6ADB88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42448" y="1755927"/>
            <a:ext cx="7449152" cy="4668940"/>
          </a:xfrm>
          <a:prstGeom prst="rect">
            <a:avLst/>
          </a:prstGeom>
        </p:spPr>
      </p:pic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76200" y="-208189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Deterministic Inversion: Stiffening Factor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FDDD49CB-88F3-41F2-9854-ED1C40F86348}"/>
              </a:ext>
            </a:extLst>
          </p:cNvPr>
          <p:cNvSpPr txBox="1"/>
          <p:nvPr/>
        </p:nvSpPr>
        <p:spPr>
          <a:xfrm>
            <a:off x="-228600" y="847413"/>
            <a:ext cx="4495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Glen’s viscosity with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stiffening/damage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CFDB4A45-A236-46B9-8365-2D2AA02F9BD1}"/>
                  </a:ext>
                </a:extLst>
              </p:cNvPr>
              <p:cNvSpPr txBox="1"/>
              <p:nvPr/>
            </p:nvSpPr>
            <p:spPr>
              <a:xfrm>
                <a:off x="4038600" y="868791"/>
                <a:ext cx="3205212" cy="369332"/>
              </a:xfrm>
              <a:prstGeom prst="rect">
                <a:avLst/>
              </a:prstGeom>
              <a:solidFill>
                <a:schemeClr val="bg1">
                  <a:lumMod val="95000"/>
                </a:schemeClr>
              </a:solidFill>
              <a:ln w="9525"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sSupPr>
                        <m:e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𝜇</m:t>
                          </m:r>
                        </m:e>
                        <m:sup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  <m:t>∗</m:t>
                          </m:r>
                        </m:sup>
                      </m:sSup>
                      <m:d>
                        <m:dPr>
                          <m:ctrlP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  <m:t>𝑥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  <m:t>,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  <m:t>𝑦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  <m:t>,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  <m:t>𝑧</m:t>
                          </m:r>
                        </m:e>
                      </m:d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=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𝜙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𝑥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,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𝑦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𝜇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𝑥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,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𝑦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,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𝑧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en-US" dirty="0">
                  <a:solidFill>
                    <a:schemeClr val="tx1"/>
                  </a:solidFill>
                </a:endParaRPr>
              </a:p>
            </p:txBody>
          </p:sp>
        </mc:Choice>
        <mc:Fallback xmlns=""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CFDB4A45-A236-46B9-8365-2D2AA02F9BD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038600" y="868791"/>
                <a:ext cx="3205212" cy="369332"/>
              </a:xfrm>
              <a:prstGeom prst="rect">
                <a:avLst/>
              </a:prstGeom>
              <a:blipFill>
                <a:blip r:embed="rId4"/>
                <a:stretch>
                  <a:fillRect b="-12903"/>
                </a:stretch>
              </a:blipFill>
              <a:ln w="9525"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67141C85-A579-43DE-A2CB-A0E6229ED4B6}"/>
                  </a:ext>
                </a:extLst>
              </p:cNvPr>
              <p:cNvSpPr txBox="1"/>
              <p:nvPr/>
            </p:nvSpPr>
            <p:spPr>
              <a:xfrm>
                <a:off x="76200" y="1220026"/>
                <a:ext cx="8984381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where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𝜙</m:t>
                    </m:r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𝑥</m:t>
                        </m:r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,</m:t>
                        </m:r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𝑦</m:t>
                        </m:r>
                      </m:e>
                    </m:d>
                    <m:r>
                      <a:rPr lang="en-US" b="0" i="0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stiffening/damage factor that accounts for modeling errors in rheology. </a:t>
                </a:r>
              </a:p>
            </p:txBody>
          </p:sp>
        </mc:Choice>
        <mc:Fallback xmlns="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67141C85-A579-43DE-A2CB-A0E6229ED4B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1220026"/>
                <a:ext cx="8984381" cy="369332"/>
              </a:xfrm>
              <a:prstGeom prst="rect">
                <a:avLst/>
              </a:prstGeom>
              <a:blipFill>
                <a:blip r:embed="rId5"/>
                <a:stretch>
                  <a:fillRect l="-611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AF969478-6C0D-4AAB-AB03-7DAE3ED1F4FB}"/>
                  </a:ext>
                </a:extLst>
              </p:cNvPr>
              <p:cNvSpPr txBox="1"/>
              <p:nvPr/>
            </p:nvSpPr>
            <p:spPr>
              <a:xfrm>
                <a:off x="3063209" y="2704963"/>
                <a:ext cx="753732" cy="276999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solidFill>
                            <a:schemeClr val="bg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𝛽</m:t>
                      </m:r>
                      <m:r>
                        <a:rPr lang="en-US" b="0" i="1" smtClean="0">
                          <a:solidFill>
                            <a:schemeClr val="bg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</m:t>
                      </m:r>
                      <m:r>
                        <a:rPr lang="en-US" b="0" i="1" smtClean="0">
                          <a:solidFill>
                            <a:schemeClr val="bg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𝑥</m:t>
                      </m:r>
                      <m:r>
                        <a:rPr lang="en-US" b="0" i="1" smtClean="0">
                          <a:solidFill>
                            <a:schemeClr val="bg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,</m:t>
                      </m:r>
                      <m:r>
                        <a:rPr lang="en-US" b="0" i="1" smtClean="0">
                          <a:solidFill>
                            <a:schemeClr val="bg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𝑦</m:t>
                      </m:r>
                      <m:r>
                        <a:rPr lang="en-US" b="0" i="1" smtClean="0">
                          <a:solidFill>
                            <a:schemeClr val="bg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en-US" dirty="0">
                  <a:solidFill>
                    <a:schemeClr val="bg1"/>
                  </a:solidFill>
                </a:endParaRPr>
              </a:p>
            </p:txBody>
          </p:sp>
        </mc:Choice>
        <mc:Fallback xmlns="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AF969478-6C0D-4AAB-AB03-7DAE3ED1F4F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63209" y="2704963"/>
                <a:ext cx="753732" cy="276999"/>
              </a:xfrm>
              <a:prstGeom prst="rect">
                <a:avLst/>
              </a:prstGeom>
              <a:blipFill>
                <a:blip r:embed="rId6"/>
                <a:stretch>
                  <a:fillRect l="-9677" t="-2222" r="-9677" b="-37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E0F1FD9E-E0DE-4C53-BF79-57412E30F5BD}"/>
                  </a:ext>
                </a:extLst>
              </p:cNvPr>
              <p:cNvSpPr txBox="1"/>
              <p:nvPr/>
            </p:nvSpPr>
            <p:spPr>
              <a:xfrm>
                <a:off x="6800248" y="2819400"/>
                <a:ext cx="769313" cy="276999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𝜙</m:t>
                      </m:r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</m:t>
                      </m:r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𝑥</m:t>
                      </m:r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,</m:t>
                      </m:r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𝑦</m:t>
                      </m:r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E0F1FD9E-E0DE-4C53-BF79-57412E30F5B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00248" y="2819400"/>
                <a:ext cx="769313" cy="276999"/>
              </a:xfrm>
              <a:prstGeom prst="rect">
                <a:avLst/>
              </a:prstGeom>
              <a:blipFill>
                <a:blip r:embed="rId7"/>
                <a:stretch>
                  <a:fillRect l="-9524" t="-2222" r="-10317" b="-3555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FC0DDF5D-B6A9-4C7E-9C24-4D70A4AC4B76}"/>
                  </a:ext>
                </a:extLst>
              </p:cNvPr>
              <p:cNvSpPr txBox="1"/>
              <p:nvPr/>
            </p:nvSpPr>
            <p:spPr>
              <a:xfrm>
                <a:off x="1865696" y="4953000"/>
                <a:ext cx="274320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|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| computed</a:t>
                </a:r>
              </a:p>
            </p:txBody>
          </p:sp>
        </mc:Choice>
        <mc:Fallback xmlns="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FC0DDF5D-B6A9-4C7E-9C24-4D70A4AC4B7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865696" y="4953000"/>
                <a:ext cx="2743200" cy="369332"/>
              </a:xfrm>
              <a:prstGeom prst="rect">
                <a:avLst/>
              </a:prstGeom>
              <a:blipFill>
                <a:blip r:embed="rId8"/>
                <a:stretch>
                  <a:fillRect t="-10000" b="-25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4" name="TextBox 23">
                <a:extLst>
                  <a:ext uri="{FF2B5EF4-FFF2-40B4-BE49-F238E27FC236}">
                    <a16:creationId xmlns:a16="http://schemas.microsoft.com/office/drawing/2014/main" id="{6ADD6C2C-CC5B-4AA9-82AC-32864361C7DA}"/>
                  </a:ext>
                </a:extLst>
              </p:cNvPr>
              <p:cNvSpPr txBox="1"/>
              <p:nvPr/>
            </p:nvSpPr>
            <p:spPr>
              <a:xfrm>
                <a:off x="5962048" y="4929739"/>
                <a:ext cx="274320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|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| observed</a:t>
                </a:r>
              </a:p>
            </p:txBody>
          </p:sp>
        </mc:Choice>
        <mc:Fallback xmlns="">
          <p:sp>
            <p:nvSpPr>
              <p:cNvPr id="24" name="TextBox 23">
                <a:extLst>
                  <a:ext uri="{FF2B5EF4-FFF2-40B4-BE49-F238E27FC236}">
                    <a16:creationId xmlns:a16="http://schemas.microsoft.com/office/drawing/2014/main" id="{6ADD6C2C-CC5B-4AA9-82AC-32864361C7D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962048" y="4929739"/>
                <a:ext cx="2743200" cy="369332"/>
              </a:xfrm>
              <a:prstGeom prst="rect">
                <a:avLst/>
              </a:prstGeom>
              <a:blipFill>
                <a:blip r:embed="rId9"/>
                <a:stretch>
                  <a:fillRect t="-10000" b="-266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3BE7D13C-3CB1-4CB3-A303-45770D3ED0BD}"/>
                  </a:ext>
                </a:extLst>
              </p:cNvPr>
              <p:cNvSpPr txBox="1"/>
              <p:nvPr/>
            </p:nvSpPr>
            <p:spPr>
              <a:xfrm>
                <a:off x="193307" y="2957899"/>
                <a:ext cx="1676400" cy="1200329"/>
              </a:xfrm>
              <a:prstGeom prst="rect">
                <a:avLst/>
              </a:prstGeom>
              <a:solidFill>
                <a:schemeClr val="accent5">
                  <a:lumMod val="40000"/>
                  <a:lumOff val="6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AIS inversion for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(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𝑥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,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𝑦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and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𝜙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(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𝑥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,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𝑦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simultaneously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</p:txBody>
          </p:sp>
        </mc:Choice>
        <mc:Fallback xmlns="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3BE7D13C-3CB1-4CB3-A303-45770D3ED0B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3307" y="2957899"/>
                <a:ext cx="1676400" cy="1200329"/>
              </a:xfrm>
              <a:prstGeom prst="rect">
                <a:avLst/>
              </a:prstGeom>
              <a:blipFill>
                <a:blip r:embed="rId10"/>
                <a:stretch>
                  <a:fillRect l="-3273" t="-2538" r="-3273" b="-710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572601844"/>
      </p:ext>
    </p:extLst>
  </p:cSld>
  <p:clrMapOvr>
    <a:masterClrMapping/>
  </p:clrMapOvr>
</p:sld>
</file>

<file path=ppt/slides/slide1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Rectangle 20"/>
          <p:cNvSpPr/>
          <p:nvPr/>
        </p:nvSpPr>
        <p:spPr>
          <a:xfrm>
            <a:off x="5181600" y="1752600"/>
            <a:ext cx="3810000" cy="462553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14654" y="78045"/>
            <a:ext cx="9067801" cy="98331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UQ Problem Definition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/>
              <p:cNvSpPr txBox="1"/>
              <p:nvPr/>
            </p:nvSpPr>
            <p:spPr>
              <a:xfrm>
                <a:off x="152400" y="855761"/>
                <a:ext cx="5486400" cy="646331"/>
              </a:xfrm>
              <a:prstGeom prst="rect">
                <a:avLst/>
              </a:prstGeom>
              <a:solidFill>
                <a:schemeClr val="accent5">
                  <a:lumMod val="40000"/>
                  <a:lumOff val="6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QoI in Ice Sheet Modeling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total ice mass loss/gain during 21</a:t>
                </a:r>
                <a:r>
                  <a:rPr lang="en-US" baseline="30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century</a:t>
                </a:r>
                <a14:m>
                  <m:oMath xmlns:m="http://schemas.openxmlformats.org/officeDocument/2006/math">
                    <m:r>
                      <a:rPr lang="en-US" b="0" i="0" smtClean="0">
                        <a:latin typeface="Cambria Math" panose="02040503050406030204" pitchFamily="18" charset="0"/>
                        <a:ea typeface="Cambria Math"/>
                      </a:rPr>
                      <m:t> </m:t>
                    </m:r>
                    <m:r>
                      <a:rPr lang="en-US" b="1" i="1" smtClean="0">
                        <a:latin typeface="Cambria Math"/>
                        <a:ea typeface="Cambria Math"/>
                      </a:rPr>
                      <m:t>→</m:t>
                    </m:r>
                  </m:oMath>
                </a14:m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sea level change prediction.</a:t>
                </a:r>
              </a:p>
            </p:txBody>
          </p:sp>
        </mc:Choice>
        <mc:Fallback xmlns=""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2400" y="855761"/>
                <a:ext cx="5486400" cy="646331"/>
              </a:xfrm>
              <a:prstGeom prst="rect">
                <a:avLst/>
              </a:prstGeom>
              <a:blipFill>
                <a:blip r:embed="rId2"/>
                <a:stretch>
                  <a:fillRect t="-4717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/>
              <p:cNvSpPr txBox="1"/>
              <p:nvPr/>
            </p:nvSpPr>
            <p:spPr>
              <a:xfrm>
                <a:off x="62390" y="1672548"/>
                <a:ext cx="5867401" cy="2092881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square" rtlCol="0">
                <a:spAutoFit/>
              </a:bodyPr>
              <a:lstStyle/>
              <a:p>
                <a:r>
                  <a:rPr lang="en-US" b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Sources of uncertainty affecting this </a:t>
                </a:r>
                <a:r>
                  <a:rPr lang="en-US" b="1" u="sng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QoI</a:t>
                </a:r>
                <a:r>
                  <a:rPr lang="en-US" b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include:</a:t>
                </a:r>
                <a:endParaRPr lang="en-US" sz="400" b="1" u="sng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Climate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forcings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(e.g., surface mass balance).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Basal friction (</a:t>
                </a:r>
                <a14:m>
                  <m:oMath xmlns:m="http://schemas.openxmlformats.org/officeDocument/2006/math">
                    <m:r>
                      <a:rPr lang="en-US" b="1" i="1">
                        <a:latin typeface="Cambria Math"/>
                        <a:ea typeface="Cambria Math"/>
                      </a:rPr>
                      <m:t>𝜷</m:t>
                    </m:r>
                  </m:oMath>
                </a14:m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).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 sheet thickness (</a:t>
                </a:r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h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).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Geothermal heat flux.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Model parameters (e.g., Glen’s                                        flow law exponent).</a:t>
                </a:r>
              </a:p>
            </p:txBody>
          </p:sp>
        </mc:Choice>
        <mc:Fallback xmlns="">
          <p:sp>
            <p:nvSpPr>
              <p:cNvPr id="5" name="TextBox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2390" y="1672548"/>
                <a:ext cx="5867401" cy="2092881"/>
              </a:xfrm>
              <a:prstGeom prst="rect">
                <a:avLst/>
              </a:prstGeom>
              <a:blipFill>
                <a:blip r:embed="rId3"/>
                <a:stretch>
                  <a:fillRect l="-831" t="-1453" b="-3488"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2000" y="3935885"/>
            <a:ext cx="3247477" cy="236220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/>
              <p:cNvSpPr txBox="1"/>
              <p:nvPr/>
            </p:nvSpPr>
            <p:spPr>
              <a:xfrm>
                <a:off x="1342477" y="6027126"/>
                <a:ext cx="2209800" cy="50289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lvl="1"/>
                <a:r>
                  <a:rPr lang="en-US" sz="13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Basal boundary 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400" i="1">
                        <a:solidFill>
                          <a:schemeClr val="bg1"/>
                        </a:solidFill>
                        <a:latin typeface="Cambria Math"/>
                        <a:ea typeface="Cambria Math"/>
                      </a:rPr>
                      <m:t>Γ</m:t>
                    </m:r>
                    <m:r>
                      <a:rPr lang="el-GR" i="1" baseline="-25000" smtClean="0">
                        <a:solidFill>
                          <a:schemeClr val="bg1"/>
                        </a:solidFill>
                        <a:latin typeface="Cambria Math"/>
                        <a:ea typeface="Cambria Math"/>
                      </a:rPr>
                      <m:t>𝛽</m:t>
                    </m:r>
                  </m:oMath>
                </a14:m>
                <a:endParaRPr lang="en-US" i="1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3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)</a:t>
                </a:r>
              </a:p>
            </p:txBody>
          </p:sp>
        </mc:Choice>
        <mc:Fallback xmlns="">
          <p:sp>
            <p:nvSpPr>
              <p:cNvPr id="8" name="TextBox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342477" y="6027126"/>
                <a:ext cx="2209800" cy="502895"/>
              </a:xfrm>
              <a:prstGeom prst="rect">
                <a:avLst/>
              </a:prstGeom>
              <a:blipFill>
                <a:blip r:embed="rId5"/>
                <a:stretch>
                  <a:fillRect l="-275" b="-1097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TextBox 8"/>
          <p:cNvSpPr txBox="1"/>
          <p:nvPr/>
        </p:nvSpPr>
        <p:spPr>
          <a:xfrm>
            <a:off x="1143001" y="4837873"/>
            <a:ext cx="13716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Ice sheet</a:t>
            </a:r>
          </a:p>
        </p:txBody>
      </p:sp>
      <p:cxnSp>
        <p:nvCxnSpPr>
          <p:cNvPr id="10" name="Straight Arrow Connector 9"/>
          <p:cNvCxnSpPr/>
          <p:nvPr/>
        </p:nvCxnSpPr>
        <p:spPr>
          <a:xfrm flipH="1" flipV="1">
            <a:off x="1037677" y="6107887"/>
            <a:ext cx="304800" cy="89174"/>
          </a:xfrm>
          <a:prstGeom prst="straightConnector1">
            <a:avLst/>
          </a:prstGeom>
          <a:ln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/>
              <p:cNvSpPr txBox="1"/>
              <p:nvPr/>
            </p:nvSpPr>
            <p:spPr>
              <a:xfrm>
                <a:off x="1723476" y="3807694"/>
                <a:ext cx="2286001" cy="671466"/>
              </a:xfrm>
              <a:prstGeom prst="rect">
                <a:avLst/>
              </a:prstGeom>
              <a:solidFill>
                <a:schemeClr val="bg1">
                  <a:lumMod val="95000"/>
                </a:schemeClr>
              </a:solidFill>
              <a:ln w="9525"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200" i="1" smtClean="0">
                          <a:solidFill>
                            <a:schemeClr val="tx1"/>
                          </a:solidFill>
                          <a:latin typeface="Cambria Math"/>
                          <a:ea typeface="Cambria Math"/>
                        </a:rPr>
                        <m:t>𝜇</m:t>
                      </m:r>
                      <m:r>
                        <a:rPr lang="en-US" sz="1200" b="0" i="1" smtClean="0">
                          <a:solidFill>
                            <a:schemeClr val="tx1"/>
                          </a:solidFill>
                          <a:latin typeface="Cambria Math"/>
                          <a:ea typeface="Cambria Math"/>
                        </a:rPr>
                        <m:t>=</m:t>
                      </m:r>
                      <m:f>
                        <m:fPr>
                          <m:ctrlPr>
                            <a:rPr lang="en-US" sz="1200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fPr>
                        <m:num>
                          <m:r>
                            <a:rPr lang="en-US" sz="1200" b="0" i="1" smtClean="0">
                              <a:solidFill>
                                <a:schemeClr val="tx1"/>
                              </a:solidFill>
                              <a:latin typeface="Cambria Math"/>
                              <a:ea typeface="Cambria Math"/>
                            </a:rPr>
                            <m:t>1</m:t>
                          </m:r>
                        </m:num>
                        <m:den>
                          <m:r>
                            <a:rPr lang="en-US" sz="1200" b="0" i="1" smtClean="0">
                              <a:solidFill>
                                <a:schemeClr val="tx1"/>
                              </a:solidFill>
                              <a:latin typeface="Cambria Math"/>
                              <a:ea typeface="Cambria Math"/>
                            </a:rPr>
                            <m:t>2</m:t>
                          </m:r>
                        </m:den>
                      </m:f>
                      <m:sSup>
                        <m:sSupPr>
                          <m:ctrlPr>
                            <a:rPr lang="en-US" sz="1200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sSupPr>
                        <m:e>
                          <m:sSup>
                            <m:sSupPr>
                              <m:ctrlPr>
                                <a:rPr lang="en-US" sz="12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sz="12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𝐴</m:t>
                              </m:r>
                            </m:e>
                            <m:sup>
                              <m:r>
                                <a:rPr lang="en-US" sz="12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𝑛</m:t>
                                  </m:r>
                                </m:den>
                              </m:f>
                            </m:sup>
                          </m:sSup>
                          <m:d>
                            <m:dPr>
                              <m:ctrlPr>
                                <a:rPr lang="en-US" sz="12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den>
                              </m:f>
                              <m:nary>
                                <m:naryPr>
                                  <m:chr m:val="∑"/>
                                  <m:supHide m:val="on"/>
                                  <m:ctrlP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naryPr>
                                <m:sub>
                                  <m:r>
                                    <m:rPr>
                                      <m:brk m:alnAt="7"/>
                                    </m:rP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𝑖</m:t>
                                  </m:r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𝑗</m:t>
                                  </m:r>
                                </m:sub>
                                <m:sup/>
                                <m:e>
                                  <m:acc>
                                    <m:accPr>
                                      <m:chr m:val="̇"/>
                                      <m:ctrlPr>
                                        <a:rPr lang="en-US" sz="1200" i="1">
                                          <a:solidFill>
                                            <a:schemeClr val="tx1"/>
                                          </a:solidFill>
                                          <a:latin typeface="Cambria Math" panose="02040503050406030204" pitchFamily="18" charset="0"/>
                                          <a:ea typeface="Cambria Math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sz="1200" b="1" i="1">
                                          <a:solidFill>
                                            <a:schemeClr val="tx1"/>
                                          </a:solidFill>
                                          <a:latin typeface="Cambria Math"/>
                                          <a:ea typeface="Cambria Math"/>
                                        </a:rPr>
                                        <m:t>𝝐</m:t>
                                      </m:r>
                                    </m:e>
                                  </m:acc>
                                  <m:r>
                                    <a:rPr lang="en-US" sz="1200" i="1" baseline="-25000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𝑖𝑗</m:t>
                                  </m:r>
                                  <m:r>
                                    <a:rPr lang="en-US" sz="1200" i="1" baseline="30000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+</m:t>
                                  </m:r>
                                </m:e>
                              </m:nary>
                              <m:r>
                                <a:rPr lang="en-US" sz="12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𝛾</m:t>
                              </m:r>
                            </m:e>
                          </m:d>
                        </m:e>
                        <m:sup>
                          <m:d>
                            <m:dPr>
                              <m:ctrlPr>
                                <a:rPr lang="en-US" sz="12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𝑛</m:t>
                                  </m:r>
                                </m:den>
                              </m:f>
                              <m:r>
                                <a:rPr lang="en-US" sz="12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den>
                              </m:f>
                            </m:e>
                          </m:d>
                        </m:sup>
                      </m:sSup>
                    </m:oMath>
                  </m:oMathPara>
                </a14:m>
                <a:endParaRPr lang="en-US" sz="1200" dirty="0">
                  <a:solidFill>
                    <a:schemeClr val="tx1"/>
                  </a:solidFill>
                </a:endParaRPr>
              </a:p>
            </p:txBody>
          </p:sp>
        </mc:Choice>
        <mc:Fallback xmlns="">
          <p:sp>
            <p:nvSpPr>
              <p:cNvPr id="11" name="TextBox 1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23476" y="3807694"/>
                <a:ext cx="2286001" cy="671466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  <a:ln w="9525"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1981200" y="4467437"/>
                <a:ext cx="1865842" cy="27699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sz="1200" i="1" dirty="0" smtClean="0">
                        <a:latin typeface="Cambria Math"/>
                      </a:rPr>
                      <m:t>𝑛</m:t>
                    </m:r>
                  </m:oMath>
                </a14:m>
                <a:r>
                  <a:rPr lang="en-US" sz="1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Glen’s law exponent</a:t>
                </a:r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81200" y="4467437"/>
                <a:ext cx="1865842" cy="276999"/>
              </a:xfrm>
              <a:prstGeom prst="rect">
                <a:avLst/>
              </a:prstGeom>
              <a:blipFill>
                <a:blip r:embed="rId7"/>
                <a:stretch>
                  <a:fillRect t="-2222" b="-17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3" name="Straight Arrow Connector 12"/>
          <p:cNvCxnSpPr/>
          <p:nvPr/>
        </p:nvCxnSpPr>
        <p:spPr>
          <a:xfrm flipH="1">
            <a:off x="762001" y="4382520"/>
            <a:ext cx="8976" cy="1644606"/>
          </a:xfrm>
          <a:prstGeom prst="straightConnector1">
            <a:avLst/>
          </a:prstGeom>
          <a:ln w="12700">
            <a:solidFill>
              <a:schemeClr val="tx1"/>
            </a:solidFill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/>
          <p:cNvSpPr txBox="1"/>
          <p:nvPr/>
        </p:nvSpPr>
        <p:spPr>
          <a:xfrm>
            <a:off x="-152400" y="4943213"/>
            <a:ext cx="10668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thickness</a:t>
            </a:r>
          </a:p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(</a:t>
            </a:r>
            <a:r>
              <a:rPr lang="en-US" sz="1400" i="1" dirty="0">
                <a:latin typeface="Calibri" panose="020F0502020204030204" pitchFamily="34" charset="0"/>
                <a:cs typeface="Calibri" panose="020F0502020204030204" pitchFamily="34" charset="0"/>
              </a:rPr>
              <a:t>h</a:t>
            </a:r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)</a:t>
            </a:r>
          </a:p>
        </p:txBody>
      </p:sp>
      <p:sp>
        <p:nvSpPr>
          <p:cNvPr id="17" name="Down Arrow 16"/>
          <p:cNvSpPr/>
          <p:nvPr/>
        </p:nvSpPr>
        <p:spPr>
          <a:xfrm>
            <a:off x="8242531" y="2567684"/>
            <a:ext cx="599598" cy="3620255"/>
          </a:xfrm>
          <a:prstGeom prst="downArrow">
            <a:avLst/>
          </a:prstGeom>
          <a:solidFill>
            <a:schemeClr val="bg1">
              <a:lumMod val="95000"/>
            </a:schemeClr>
          </a:solidFill>
          <a:ln w="952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TextBox 17"/>
          <p:cNvSpPr txBox="1"/>
          <p:nvPr/>
        </p:nvSpPr>
        <p:spPr>
          <a:xfrm>
            <a:off x="5338140" y="2538376"/>
            <a:ext cx="2733198" cy="830997"/>
          </a:xfrm>
          <a:prstGeom prst="rect">
            <a:avLst/>
          </a:prstGeom>
          <a:solidFill>
            <a:srgbClr val="CC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1: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Estimate ice sheet initial condition (MAP point).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5338140" y="3553361"/>
            <a:ext cx="2733199" cy="1323439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2: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Update prior uncertainty in ice sheet initial condition 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using observational data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and steady state model</a:t>
            </a:r>
          </a:p>
        </p:txBody>
      </p:sp>
      <p:sp>
        <p:nvSpPr>
          <p:cNvPr id="20" name="TextBox 19"/>
          <p:cNvSpPr txBox="1"/>
          <p:nvPr/>
        </p:nvSpPr>
        <p:spPr>
          <a:xfrm>
            <a:off x="5338140" y="5033052"/>
            <a:ext cx="2733197" cy="1097108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3: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Propagate uncertain initial condition through ice-sheet evolution model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5737981" y="1946233"/>
            <a:ext cx="2727866" cy="36933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UQ Workflow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4137287" y="2652128"/>
            <a:ext cx="1387389" cy="58477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Deterministic inversion</a:t>
            </a:r>
          </a:p>
        </p:txBody>
      </p:sp>
      <p:sp>
        <p:nvSpPr>
          <p:cNvPr id="23" name="TextBox 22"/>
          <p:cNvSpPr txBox="1"/>
          <p:nvPr/>
        </p:nvSpPr>
        <p:spPr>
          <a:xfrm>
            <a:off x="4192031" y="4001471"/>
            <a:ext cx="1218169" cy="58477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Bayesian calibration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6" name="TextBox 25"/>
              <p:cNvSpPr txBox="1"/>
              <p:nvPr/>
            </p:nvSpPr>
            <p:spPr>
              <a:xfrm>
                <a:off x="5720590" y="849674"/>
                <a:ext cx="3330334" cy="646331"/>
              </a:xfrm>
              <a:prstGeom prst="rect">
                <a:avLst/>
              </a:prstGeom>
              <a:solidFill>
                <a:srgbClr val="FFFF99"/>
              </a:solidFill>
            </p:spPr>
            <p:txBody>
              <a:bodyPr wrap="square" rtlCol="0">
                <a:spAutoFit/>
              </a:bodyPr>
              <a:lstStyle/>
              <a:p>
                <a:pPr marL="0" lvl="1"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As a first step, we focus on effect of uncertainty in </a:t>
                </a:r>
                <a14:m>
                  <m:oMath xmlns:m="http://schemas.openxmlformats.org/officeDocument/2006/math">
                    <m:r>
                      <a:rPr lang="en-US" b="0" i="1">
                        <a:latin typeface="Cambria Math"/>
                        <a:ea typeface="Cambria Math"/>
                      </a:rPr>
                      <m:t>𝛽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only. </a:t>
                </a:r>
              </a:p>
            </p:txBody>
          </p:sp>
        </mc:Choice>
        <mc:Fallback xmlns="">
          <p:sp>
            <p:nvSpPr>
              <p:cNvPr id="26" name="TextBox 2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20590" y="849674"/>
                <a:ext cx="3330334" cy="646331"/>
              </a:xfrm>
              <a:prstGeom prst="rect">
                <a:avLst/>
              </a:prstGeom>
              <a:blipFill>
                <a:blip r:embed="rId9"/>
                <a:stretch>
                  <a:fillRect l="-366" t="-4717" r="-1280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/>
              <p:cNvSpPr txBox="1"/>
              <p:nvPr/>
            </p:nvSpPr>
            <p:spPr>
              <a:xfrm>
                <a:off x="2249228" y="5500240"/>
                <a:ext cx="2349518" cy="523220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marL="0" lvl="1" algn="ctr"/>
                <a:r>
                  <a:rPr lang="en-US" sz="14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Basal sliding BC: </a:t>
                </a:r>
                <a14:m>
                  <m:oMath xmlns:m="http://schemas.openxmlformats.org/officeDocument/2006/math">
                    <m:r>
                      <a:rPr lang="en-US" sz="1400" b="1" i="1">
                        <a:latin typeface="Cambria Math"/>
                      </a:rPr>
                      <m:t> </m:t>
                    </m:r>
                  </m:oMath>
                </a14:m>
                <a:endParaRPr lang="en-US" sz="1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0" lvl="1" algn="ctr"/>
                <a14:m>
                  <m:oMath xmlns:m="http://schemas.openxmlformats.org/officeDocument/2006/math">
                    <m:r>
                      <a:rPr lang="en-US" sz="1400" i="1">
                        <a:latin typeface="Cambria Math"/>
                      </a:rPr>
                      <m:t>2</m:t>
                    </m:r>
                    <m:r>
                      <a:rPr lang="en-US" sz="1400" i="1">
                        <a:latin typeface="Cambria Math"/>
                        <a:ea typeface="Cambria Math"/>
                      </a:rPr>
                      <m:t>𝜇</m:t>
                    </m:r>
                    <m:acc>
                      <m:accPr>
                        <m:chr m:val="̇"/>
                        <m:ctrlPr>
                          <a:rPr lang="en-US" sz="14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sz="1400" b="1" i="1">
                            <a:latin typeface="Cambria Math"/>
                            <a:ea typeface="Cambria Math"/>
                          </a:rPr>
                          <m:t>𝝐</m:t>
                        </m:r>
                      </m:e>
                    </m:acc>
                    <m:r>
                      <a:rPr lang="en-US" sz="1400" i="1" baseline="-25000">
                        <a:latin typeface="Cambria Math"/>
                        <a:ea typeface="Cambria Math"/>
                      </a:rPr>
                      <m:t>𝑖</m:t>
                    </m:r>
                    <m:r>
                      <a:rPr lang="en-US" sz="1400" i="1">
                        <a:latin typeface="Cambria Math"/>
                        <a:ea typeface="Cambria Math"/>
                      </a:rPr>
                      <m:t>∙</m:t>
                    </m:r>
                    <m:r>
                      <a:rPr lang="en-US" sz="1400" b="1" i="1">
                        <a:latin typeface="Cambria Math"/>
                        <a:ea typeface="Cambria Math"/>
                      </a:rPr>
                      <m:t>𝒏</m:t>
                    </m:r>
                    <m:r>
                      <a:rPr lang="en-US" sz="1400" i="1">
                        <a:latin typeface="Cambria Math"/>
                        <a:ea typeface="Cambria Math"/>
                      </a:rPr>
                      <m:t>+</m:t>
                    </m:r>
                    <m:r>
                      <a:rPr lang="en-US" sz="1400" i="1">
                        <a:latin typeface="Cambria Math"/>
                        <a:ea typeface="Cambria Math"/>
                      </a:rPr>
                      <m:t>𝛽</m:t>
                    </m:r>
                    <m:sSub>
                      <m:sSubPr>
                        <m:ctrlPr>
                          <a:rPr lang="en-US" sz="140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sz="1400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𝑢</m:t>
                        </m:r>
                      </m:e>
                      <m:sub>
                        <m:r>
                          <a:rPr lang="en-US" sz="1400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𝑖</m:t>
                        </m:r>
                      </m:sub>
                    </m:sSub>
                    <m:r>
                      <a:rPr lang="en-US" sz="1400" i="1">
                        <a:latin typeface="Cambria Math"/>
                        <a:ea typeface="Cambria Math"/>
                      </a:rPr>
                      <m:t>=0</m:t>
                    </m:r>
                  </m:oMath>
                </a14:m>
                <a:r>
                  <a:rPr lang="en-US" sz="14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</a:t>
                </a:r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on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400" i="1">
                        <a:latin typeface="Cambria Math"/>
                        <a:ea typeface="Cambria Math"/>
                      </a:rPr>
                      <m:t>Γ</m:t>
                    </m:r>
                    <m:r>
                      <a:rPr lang="el-GR" sz="1400" i="1" baseline="-25000">
                        <a:latin typeface="Cambria Math"/>
                        <a:ea typeface="Cambria Math"/>
                      </a:rPr>
                      <m:t>𝛽</m:t>
                    </m:r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5" name="TextBox 2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249228" y="5500240"/>
                <a:ext cx="2349518" cy="523220"/>
              </a:xfrm>
              <a:prstGeom prst="rect">
                <a:avLst/>
              </a:prstGeom>
              <a:blipFill>
                <a:blip r:embed="rId10"/>
                <a:stretch>
                  <a:fillRect b="-10227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4" name="TextBox 23"/>
          <p:cNvSpPr txBox="1"/>
          <p:nvPr/>
        </p:nvSpPr>
        <p:spPr>
          <a:xfrm>
            <a:off x="4124229" y="5130225"/>
            <a:ext cx="1296892" cy="58477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Forward propagation</a:t>
            </a:r>
          </a:p>
        </p:txBody>
      </p:sp>
    </p:spTree>
    <p:extLst>
      <p:ext uri="{BB962C8B-B14F-4D97-AF65-F5344CB8AC3E}">
        <p14:creationId xmlns:p14="http://schemas.microsoft.com/office/powerpoint/2010/main" val="760764509"/>
      </p:ext>
    </p:extLst>
  </p:cSld>
  <p:clrMapOvr>
    <a:masterClrMapping/>
  </p:clrMapOvr>
</p:sld>
</file>

<file path=ppt/slides/slide1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108751" y="90390"/>
            <a:ext cx="7130250" cy="67108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  <p:grpSp>
        <p:nvGrpSpPr>
          <p:cNvPr id="25" name="Group 24"/>
          <p:cNvGrpSpPr/>
          <p:nvPr/>
        </p:nvGrpSpPr>
        <p:grpSpPr>
          <a:xfrm>
            <a:off x="152400" y="1143000"/>
            <a:ext cx="3810000" cy="4625537"/>
            <a:chOff x="5181600" y="1752600"/>
            <a:chExt cx="3810000" cy="4625537"/>
          </a:xfrm>
        </p:grpSpPr>
        <p:sp>
          <p:nvSpPr>
            <p:cNvPr id="26" name="Rectangle 25"/>
            <p:cNvSpPr/>
            <p:nvPr/>
          </p:nvSpPr>
          <p:spPr>
            <a:xfrm>
              <a:off x="5181600" y="1752600"/>
              <a:ext cx="3810000" cy="462553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" name="Down Arrow 26"/>
            <p:cNvSpPr/>
            <p:nvPr/>
          </p:nvSpPr>
          <p:spPr>
            <a:xfrm>
              <a:off x="8242531" y="2567684"/>
              <a:ext cx="599598" cy="3620255"/>
            </a:xfrm>
            <a:prstGeom prst="downArrow">
              <a:avLst/>
            </a:prstGeom>
            <a:solidFill>
              <a:schemeClr val="bg1">
                <a:lumMod val="95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" name="TextBox 27"/>
            <p:cNvSpPr txBox="1"/>
            <p:nvPr/>
          </p:nvSpPr>
          <p:spPr>
            <a:xfrm>
              <a:off x="5338140" y="5075092"/>
              <a:ext cx="2733197" cy="1097108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600" b="1" i="1" dirty="0">
                  <a:solidFill>
                    <a:schemeClr val="bg1">
                      <a:lumMod val="95000"/>
                    </a:schemeClr>
                  </a:solidFill>
                  <a:latin typeface="Calibri" panose="020F0502020204030204" pitchFamily="34" charset="0"/>
                  <a:cs typeface="Calibri" panose="020F0502020204030204" pitchFamily="34" charset="0"/>
                </a:rPr>
                <a:t>Stage 3:</a:t>
              </a:r>
            </a:p>
            <a:p>
              <a:pPr algn="ctr"/>
              <a:r>
                <a:rPr lang="en-US" sz="1600" dirty="0">
                  <a:solidFill>
                    <a:schemeClr val="bg1">
                      <a:lumMod val="95000"/>
                    </a:schemeClr>
                  </a:solidFill>
                  <a:latin typeface="Calibri" panose="020F0502020204030204" pitchFamily="34" charset="0"/>
                  <a:cs typeface="Calibri" panose="020F0502020204030204" pitchFamily="34" charset="0"/>
                </a:rPr>
                <a:t>Propagate uncertain initial condition through ice-sheet evolution model</a:t>
              </a:r>
            </a:p>
          </p:txBody>
        </p:sp>
        <p:sp>
          <p:nvSpPr>
            <p:cNvPr id="29" name="TextBox 28"/>
            <p:cNvSpPr txBox="1"/>
            <p:nvPr/>
          </p:nvSpPr>
          <p:spPr>
            <a:xfrm>
              <a:off x="5737981" y="1946233"/>
              <a:ext cx="2727866" cy="369332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en-US" b="1" dirty="0">
                  <a:latin typeface="Calibri" panose="020F0502020204030204" pitchFamily="34" charset="0"/>
                  <a:cs typeface="Calibri" panose="020F0502020204030204" pitchFamily="34" charset="0"/>
                </a:rPr>
                <a:t>UQ Workflow</a:t>
              </a:r>
            </a:p>
          </p:txBody>
        </p:sp>
      </p:grpSp>
      <p:sp>
        <p:nvSpPr>
          <p:cNvPr id="30" name="TextBox 29"/>
          <p:cNvSpPr txBox="1"/>
          <p:nvPr/>
        </p:nvSpPr>
        <p:spPr>
          <a:xfrm>
            <a:off x="314801" y="1981200"/>
            <a:ext cx="2733198" cy="830997"/>
          </a:xfrm>
          <a:prstGeom prst="rect">
            <a:avLst/>
          </a:prstGeom>
          <a:solidFill>
            <a:schemeClr val="bg1">
              <a:lumMod val="8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Stage 1:</a:t>
            </a:r>
          </a:p>
          <a:p>
            <a:pPr algn="ctr"/>
            <a:r>
              <a:rPr lang="en-US" sz="1600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Estimate ice sheet initial condition (MAP point).</a:t>
            </a:r>
          </a:p>
        </p:txBody>
      </p:sp>
      <p:sp>
        <p:nvSpPr>
          <p:cNvPr id="31" name="TextBox 30"/>
          <p:cNvSpPr txBox="1"/>
          <p:nvPr/>
        </p:nvSpPr>
        <p:spPr>
          <a:xfrm>
            <a:off x="314801" y="2971800"/>
            <a:ext cx="2733199" cy="1323439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2: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Update prior uncertainty in ice sheet initial condition 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using observational data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and steady state model</a:t>
            </a:r>
          </a:p>
        </p:txBody>
      </p:sp>
      <p:sp>
        <p:nvSpPr>
          <p:cNvPr id="32" name="TextBox 31"/>
          <p:cNvSpPr txBox="1"/>
          <p:nvPr/>
        </p:nvSpPr>
        <p:spPr>
          <a:xfrm>
            <a:off x="3981192" y="1752600"/>
            <a:ext cx="508660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Naïve parameterization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represent each degree of freedom on mesh be an uncertain variable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3" name="TextBox 32"/>
              <p:cNvSpPr txBox="1"/>
              <p:nvPr/>
            </p:nvSpPr>
            <p:spPr>
              <a:xfrm>
                <a:off x="5124192" y="2420248"/>
                <a:ext cx="3124200" cy="39831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𝛽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𝒙</m:t>
                          </m:r>
                        </m:e>
                      </m:d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=(</m:t>
                      </m:r>
                      <m:sSub>
                        <m:sSub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𝑧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,</m:t>
                      </m:r>
                      <m:sSub>
                        <m:sSubPr>
                          <m:ctrlP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𝑧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, …,</m:t>
                      </m:r>
                      <m:sSub>
                        <m:sSubPr>
                          <m:ctrlP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𝑧</m:t>
                          </m:r>
                        </m:e>
                        <m:sub>
                          <m:sSub>
                            <m:sSubPr>
                              <m:ctrlPr>
                                <a:rPr lang="en-US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𝑛</m:t>
                              </m:r>
                            </m:e>
                            <m:sub>
                              <m:r>
                                <m:rPr>
                                  <m:sty m:val="p"/>
                                </m:rPr>
                                <a:rPr lang="en-US" b="0" i="0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dof</m:t>
                              </m:r>
                            </m:sub>
                          </m:sSub>
                        </m:sub>
                      </m:sSub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3" name="TextBox 3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124192" y="2420248"/>
                <a:ext cx="3124200" cy="398314"/>
              </a:xfrm>
              <a:prstGeom prst="rect">
                <a:avLst/>
              </a:prstGeom>
              <a:blipFill>
                <a:blip r:embed="rId3"/>
                <a:stretch>
                  <a:fillRect b="-769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4" name="TextBox 33"/>
              <p:cNvSpPr txBox="1"/>
              <p:nvPr/>
            </p:nvSpPr>
            <p:spPr>
              <a:xfrm>
                <a:off x="4817764" y="2994218"/>
                <a:ext cx="3505200" cy="646331"/>
              </a:xfrm>
              <a:prstGeom prst="rect">
                <a:avLst/>
              </a:prstGeom>
              <a:solidFill>
                <a:schemeClr val="accent6">
                  <a:lumMod val="60000"/>
                  <a:lumOff val="4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Intractable due to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curse of dimensionality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𝑛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dof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=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𝑂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100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𝐾</m:t>
                        </m:r>
                      </m:e>
                    </m:d>
                    <m:r>
                      <a:rPr lang="en-US" b="0" i="1" smtClean="0">
                        <a:latin typeface="Cambria Math" panose="02040503050406030204" pitchFamily="18" charset="0"/>
                      </a:rPr>
                      <m:t>!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</a:t>
                </a:r>
              </a:p>
            </p:txBody>
          </p:sp>
        </mc:Choice>
        <mc:Fallback xmlns="">
          <p:sp>
            <p:nvSpPr>
              <p:cNvPr id="34" name="TextBox 3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17764" y="2994218"/>
                <a:ext cx="3505200" cy="646331"/>
              </a:xfrm>
              <a:prstGeom prst="rect">
                <a:avLst/>
              </a:prstGeom>
              <a:blipFill>
                <a:blip r:embed="rId4"/>
                <a:stretch>
                  <a:fillRect t="-4717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5" name="TextBox 34"/>
          <p:cNvSpPr txBox="1"/>
          <p:nvPr/>
        </p:nvSpPr>
        <p:spPr>
          <a:xfrm>
            <a:off x="4360564" y="884583"/>
            <a:ext cx="4419600" cy="646331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Goal: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solve inverse problem for ice sheet initial state but in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Bayesian framework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6" name="Rectangle 35"/>
              <p:cNvSpPr/>
              <p:nvPr/>
            </p:nvSpPr>
            <p:spPr>
              <a:xfrm>
                <a:off x="3581400" y="3816205"/>
                <a:ext cx="5486400" cy="1822037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To circumvent this difficulty: </a:t>
                </a:r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assume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𝒙</m:t>
                        </m:r>
                      </m:e>
                    </m:d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can be represented in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reduced basis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(e.g., KLE modes, Hessian eigenvectors*) centered around mean </a:t>
                </a:r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𝛽</m:t>
                        </m:r>
                      </m:e>
                    </m:acc>
                    <m:r>
                      <a:rPr lang="en-US">
                        <a:latin typeface="Cambria Math" panose="02040503050406030204" pitchFamily="18" charset="0"/>
                      </a:rPr>
                      <m:t>(</m:t>
                    </m:r>
                    <m:r>
                      <a:rPr lang="en-US" b="1" i="1" dirty="0">
                        <a:latin typeface="Cambria Math" panose="02040503050406030204" pitchFamily="18" charset="0"/>
                      </a:rPr>
                      <m:t>𝒙</m:t>
                    </m:r>
                    <m:r>
                      <a:rPr lang="en-US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</a:p>
              <a:p>
                <a:pPr lvl="1"/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lvl="1" algn="ctr"/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lvl="1" algn="ctr"/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6" name="Rectangle 3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581400" y="3816205"/>
                <a:ext cx="5486400" cy="1822037"/>
              </a:xfrm>
              <a:prstGeom prst="rect">
                <a:avLst/>
              </a:prstGeom>
              <a:blipFill>
                <a:blip r:embed="rId5"/>
                <a:stretch>
                  <a:fillRect t="-1672" r="-11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7" name="TextBox 36"/>
              <p:cNvSpPr txBox="1"/>
              <p:nvPr/>
            </p:nvSpPr>
            <p:spPr>
              <a:xfrm>
                <a:off x="4741564" y="5039479"/>
                <a:ext cx="3657600" cy="78964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unc>
                        <m:funcPr>
                          <m:ctrlPr>
                            <a:rPr lang="en-US" sz="1600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en-US" sz="160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log</m:t>
                          </m:r>
                        </m:fName>
                        <m:e>
                          <m:d>
                            <m:dPr>
                              <m:ctrlPr>
                                <a:rPr lang="en-US" sz="1600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dPr>
                            <m:e>
                              <m:r>
                                <a:rPr lang="en-US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𝛽</m:t>
                              </m:r>
                              <m:d>
                                <m:dPr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sz="1600" b="1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𝒙</m:t>
                                  </m:r>
                                </m:e>
                              </m:d>
                            </m:e>
                          </m:d>
                        </m:e>
                      </m:func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func>
                        <m:func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en-US" sz="160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log</m:t>
                          </m:r>
                        </m:fName>
                        <m:e>
                          <m:d>
                            <m:dPr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dPr>
                            <m:e>
                              <m:acc>
                                <m:accPr>
                                  <m:chr m:val="̅"/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𝛽</m:t>
                                  </m:r>
                                </m:e>
                              </m:acc>
                            </m:e>
                          </m:d>
                        </m:e>
                      </m:func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nary>
                        <m:naryPr>
                          <m:chr m:val="∑"/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𝑖</m:t>
                          </m:r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=1</m:t>
                          </m:r>
                        </m:sub>
                        <m:sup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𝑑</m:t>
                          </m:r>
                        </m:sup>
                        <m:e>
                          <m:rad>
                            <m:radPr>
                              <m:degHide m:val="on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radPr>
                            <m:deg/>
                            <m:e>
                              <m:sSub>
                                <m:sSubPr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𝜆</m:t>
                                  </m:r>
                                </m:e>
                                <m:sub>
                                  <m: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𝑖</m:t>
                                  </m:r>
                                </m:sub>
                              </m:sSub>
                            </m:e>
                          </m:rad>
                        </m:e>
                      </m:nary>
                      <m:sSub>
                        <m:sSub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𝜙</m:t>
                          </m:r>
                        </m:e>
                        <m:sub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𝑖</m:t>
                          </m:r>
                        </m:sub>
                      </m:sSub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</m:t>
                      </m:r>
                      <m:r>
                        <a:rPr lang="en-US" sz="1600" b="1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𝒙</m:t>
                      </m:r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  <m:sSub>
                        <m:sSub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𝑧</m:t>
                          </m:r>
                        </m:e>
                        <m:sub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𝑖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37" name="TextBox 3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41564" y="5039479"/>
                <a:ext cx="3657600" cy="789640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8" name="TextBox 37"/>
              <p:cNvSpPr txBox="1"/>
              <p:nvPr/>
            </p:nvSpPr>
            <p:spPr>
              <a:xfrm>
                <a:off x="4114800" y="5943600"/>
                <a:ext cx="4800600" cy="37548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Mean field </a:t>
                </a:r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𝛽</m:t>
                        </m:r>
                      </m:e>
                    </m:acc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1" i="1" dirty="0">
                            <a:latin typeface="Cambria Math" panose="02040503050406030204" pitchFamily="18" charset="0"/>
                          </a:rPr>
                          <m:t>𝒙</m:t>
                        </m:r>
                      </m:e>
                    </m:d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initial condition. </a:t>
                </a:r>
              </a:p>
            </p:txBody>
          </p:sp>
        </mc:Choice>
        <mc:Fallback xmlns="">
          <p:sp>
            <p:nvSpPr>
              <p:cNvPr id="38" name="TextBox 3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14800" y="5943600"/>
                <a:ext cx="4800600" cy="375487"/>
              </a:xfrm>
              <a:prstGeom prst="rect">
                <a:avLst/>
              </a:prstGeom>
              <a:blipFill>
                <a:blip r:embed="rId7"/>
                <a:stretch>
                  <a:fillRect l="-761" t="-6452" b="-2419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0" name="TextBox 39"/>
          <p:cNvSpPr txBox="1"/>
          <p:nvPr/>
        </p:nvSpPr>
        <p:spPr>
          <a:xfrm>
            <a:off x="4114800" y="6522962"/>
            <a:ext cx="3676392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Isaac, Petra, </a:t>
            </a:r>
            <a:r>
              <a:rPr lang="en-US" sz="1600" dirty="0" err="1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dirty="0" err="1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Ghattas</a:t>
            </a:r>
            <a:r>
              <a:rPr lang="en-US" sz="1600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i="1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JCP,</a:t>
            </a:r>
            <a:r>
              <a:rPr lang="en-US" sz="1600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2015.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76200" y="5866932"/>
            <a:ext cx="3981192" cy="923330"/>
          </a:xfrm>
          <a:prstGeom prst="rect">
            <a:avLst/>
          </a:prstGeom>
          <a:solidFill>
            <a:srgbClr val="FF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Deterministic inversion is consistent with Bayesian analog: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it is used to find the MAP point of posterior. 	</a:t>
            </a:r>
          </a:p>
        </p:txBody>
      </p:sp>
    </p:spTree>
    <p:extLst>
      <p:ext uri="{BB962C8B-B14F-4D97-AF65-F5344CB8AC3E}">
        <p14:creationId xmlns:p14="http://schemas.microsoft.com/office/powerpoint/2010/main" val="1457287003"/>
      </p:ext>
    </p:extLst>
  </p:cSld>
  <p:clrMapOvr>
    <a:masterClrMapping/>
  </p:clrMapOvr>
</p:sld>
</file>

<file path=ppt/slides/slide1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own Arrow 3"/>
          <p:cNvSpPr/>
          <p:nvPr/>
        </p:nvSpPr>
        <p:spPr>
          <a:xfrm>
            <a:off x="609600" y="3398936"/>
            <a:ext cx="686070" cy="1401663"/>
          </a:xfrm>
          <a:prstGeom prst="downArrow">
            <a:avLst/>
          </a:prstGeom>
          <a:solidFill>
            <a:srgbClr val="FFCCFF"/>
          </a:solidFill>
          <a:ln w="190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108750" y="101942"/>
            <a:ext cx="8501849" cy="659527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 Assumptions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/>
              <p:cNvSpPr txBox="1"/>
              <p:nvPr/>
            </p:nvSpPr>
            <p:spPr>
              <a:xfrm>
                <a:off x="307062" y="4645599"/>
                <a:ext cx="5715000" cy="147732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endParaRPr lang="en-US" b="1" u="sng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lvl="1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Likelihood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is: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6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acc>
                          <m:accPr>
                            <m:chr m:val="̂"/>
                            <m:ctrlPr>
                              <a:rPr lang="en-US" sz="1600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accPr>
                          <m:e>
                            <m:r>
                              <a:rPr lang="en-US" sz="1600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𝜋</m:t>
                            </m:r>
                          </m:e>
                        </m:acc>
                      </m:e>
                      <m:sub>
                        <m:r>
                          <m:rPr>
                            <m:sty m:val="p"/>
                          </m:rPr>
                          <a:rPr lang="en-US" sz="160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lhood</m:t>
                        </m:r>
                      </m:sub>
                    </m:sSub>
                    <m:d>
                      <m:dPr>
                        <m:ctrlPr>
                          <a:rPr lang="en-US" sz="16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1600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</m:e>
                    </m:d>
                    <m:r>
                      <a:rPr lang="en-US" sz="1600" i="1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sSup>
                      <m:sSupPr>
                        <m:ctrlPr>
                          <a:rPr lang="en-US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𝑒</m:t>
                        </m:r>
                      </m:e>
                      <m:sup>
                        <m: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−</m:t>
                        </m:r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𝑚</m:t>
                            </m:r>
                          </m:e>
                          <m:sub>
                            <m:r>
                              <m:rPr>
                                <m:sty m:val="p"/>
                              </m:rPr>
                              <a:rPr lang="en-US" b="0" i="0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lin</m:t>
                            </m:r>
                          </m:sub>
                        </m:sSub>
                        <m:r>
                          <a:rPr lang="en-US" b="1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(</m:t>
                        </m:r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  <m: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)</m:t>
                        </m:r>
                      </m:sup>
                    </m:sSup>
                  </m:oMath>
                </a14:m>
                <a:endParaRPr lang="en-US" b="1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Normal Laplace posterior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given by:</a:t>
                </a:r>
              </a:p>
              <a:p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1" name="TextBox 1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7062" y="4645599"/>
                <a:ext cx="5715000" cy="1477328"/>
              </a:xfrm>
              <a:prstGeom prst="rect">
                <a:avLst/>
              </a:prstGeom>
              <a:blipFill>
                <a:blip r:embed="rId3"/>
                <a:stretch>
                  <a:fillRect l="-64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/>
              <p:cNvSpPr txBox="1"/>
              <p:nvPr/>
            </p:nvSpPr>
            <p:spPr>
              <a:xfrm>
                <a:off x="4038870" y="5428047"/>
                <a:ext cx="3581400" cy="408189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sSubPr>
                        <m:e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𝜋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b="0" i="0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pos</m:t>
                          </m:r>
                        </m:sub>
                      </m:sSub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𝒛</m:t>
                          </m:r>
                        </m:e>
                      </m:d>
                      <m:r>
                        <a:rPr lang="en-US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=</m:t>
                      </m:r>
                      <m:sSubSup>
                        <m:sSubSupPr>
                          <m:ctrlPr>
                            <a:rPr lang="en-US" i="1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𝐶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b="0" i="0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evid</m:t>
                          </m:r>
                        </m:sub>
                        <m:sup>
                          <m:r>
                            <a:rPr lang="en-US" b="0" i="1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−1</m:t>
                          </m:r>
                        </m:sup>
                      </m:sSubSup>
                      <m:sSub>
                        <m:sSub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sSubPr>
                        <m:e>
                          <m:acc>
                            <m:accPr>
                              <m:chr m:val="̂"/>
                              <m:ctrlPr>
                                <a:rPr lang="en-US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accPr>
                            <m:e>
                              <m: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𝜋</m:t>
                              </m:r>
                            </m:e>
                          </m:acc>
                        </m:e>
                        <m:sub>
                          <m:r>
                            <m:rPr>
                              <m:sty m:val="p"/>
                            </m:rPr>
                            <a:rPr lang="en-US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lhood</m:t>
                          </m:r>
                        </m:sub>
                      </m:sSub>
                      <m:r>
                        <a:rPr lang="en-US" b="0" i="1" smtClean="0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(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𝒛</m:t>
                      </m:r>
                      <m:r>
                        <a:rPr lang="en-US" b="0" i="1" smtClean="0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)</m:t>
                      </m:r>
                      <m:sSub>
                        <m:sSub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sSubPr>
                        <m:e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𝜋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pr</m:t>
                          </m:r>
                        </m:sub>
                      </m:sSub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𝒛</m:t>
                          </m:r>
                        </m:e>
                      </m:d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6" name="TextBox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038870" y="5428047"/>
                <a:ext cx="3581400" cy="408189"/>
              </a:xfrm>
              <a:prstGeom prst="rect">
                <a:avLst/>
              </a:prstGeom>
              <a:blipFill>
                <a:blip r:embed="rId4"/>
                <a:stretch>
                  <a:fillRect b="-5797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/>
              <p:cNvSpPr txBox="1"/>
              <p:nvPr/>
            </p:nvSpPr>
            <p:spPr>
              <a:xfrm>
                <a:off x="609331" y="5836236"/>
                <a:ext cx="4267200" cy="41216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where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𝐶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𝑒𝑣𝑖𝑑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=</m:t>
                    </m:r>
                    <m:nary>
                      <m:naryPr>
                        <m:limLoc m:val="undOvr"/>
                        <m:subHide m:val="on"/>
                        <m:supHide m:val="on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naryPr>
                      <m:sub/>
                      <m:sup/>
                      <m:e>
                        <m:sSub>
                          <m:sSubPr>
                            <m:ctrlPr>
                              <a:rPr lang="en-US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bPr>
                          <m:e>
                            <m:acc>
                              <m:accPr>
                                <m:chr m:val="̂"/>
                                <m:ctrlPr>
                                  <a:rPr lang="en-US" i="1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</m:ctrlPr>
                              </m:accPr>
                              <m:e>
                                <m:r>
                                  <a:rPr lang="en-US" i="1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𝜋</m:t>
                                </m:r>
                              </m:e>
                            </m:acc>
                          </m:e>
                          <m:sub>
                            <m:r>
                              <m:rPr>
                                <m:sty m:val="p"/>
                              </m:rPr>
                              <a:rPr lang="en-US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lhood</m:t>
                            </m:r>
                          </m:sub>
                        </m:sSub>
                        <m:d>
                          <m:dPr>
                            <m:ctrlPr>
                              <a:rPr lang="en-US" b="0" i="1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dPr>
                          <m:e>
                            <m:r>
                              <a:rPr lang="en-US" b="1" i="1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𝒛</m:t>
                            </m:r>
                          </m:e>
                        </m:d>
                        <m:sSub>
                          <m:sSubPr>
                            <m:ctrlPr>
                              <a:rPr lang="en-US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𝜋</m:t>
                            </m:r>
                          </m:e>
                          <m:sub>
                            <m:r>
                              <m:rPr>
                                <m:sty m:val="p"/>
                              </m:rPr>
                              <a:rPr lang="en-US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pr</m:t>
                            </m:r>
                          </m:sub>
                        </m:sSub>
                        <m:d>
                          <m:dPr>
                            <m:ctrlPr>
                              <a:rPr lang="en-US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d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𝒛</m:t>
                            </m:r>
                          </m:e>
                        </m:d>
                        <m:r>
                          <a:rPr lang="en-US" b="0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𝑑</m:t>
                        </m:r>
                        <m:r>
                          <a:rPr lang="en-US" b="1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  <m:r>
                          <a:rPr lang="en-US" b="1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.</m:t>
                        </m:r>
                      </m:e>
                    </m:nary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0" name="TextBox 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09331" y="5836236"/>
                <a:ext cx="4267200" cy="412164"/>
              </a:xfrm>
              <a:prstGeom prst="rect">
                <a:avLst/>
              </a:prstGeom>
              <a:blipFill>
                <a:blip r:embed="rId5"/>
                <a:stretch>
                  <a:fillRect l="-1286" t="-132353" b="-19117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/>
              <p:cNvSpPr txBox="1"/>
              <p:nvPr/>
            </p:nvSpPr>
            <p:spPr>
              <a:xfrm>
                <a:off x="277245" y="990600"/>
                <a:ext cx="7799686" cy="66999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Additive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Gaussian noise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model: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b="1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𝒚</m:t>
                        </m:r>
                      </m:e>
                      <m:sup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obs</m:t>
                        </m:r>
                      </m:sup>
                    </m:sSup>
                    <m:r>
                      <a:rPr lang="en-US" b="1" i="1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r>
                      <a:rPr lang="en-US" b="1" i="1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𝒇</m:t>
                    </m:r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</m:e>
                    </m:d>
                    <m:r>
                      <a:rPr lang="en-US" i="1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+</m:t>
                    </m:r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𝜖</m:t>
                    </m:r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</a:t>
                </a:r>
                <a14:m>
                  <m:oMath xmlns:m="http://schemas.openxmlformats.org/officeDocument/2006/math">
                    <m:r>
                      <a:rPr lang="en-US" i="1" dirty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𝜖</m:t>
                    </m:r>
                    <m:r>
                      <a:rPr lang="en-US" i="1" dirty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 ~ </m:t>
                    </m:r>
                    <m:r>
                      <a:rPr lang="en-US" i="1" dirty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𝑁</m:t>
                    </m:r>
                    <m:r>
                      <a:rPr lang="en-US" i="1" dirty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b="1" i="1" dirty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𝟎</m:t>
                    </m:r>
                    <m:r>
                      <a:rPr lang="en-US" i="1" dirty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sSub>
                      <m:sSubPr>
                        <m:ctrlPr>
                          <a:rPr lang="en-US" i="1" dirty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l-GR" b="1" i="1" dirty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dirty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obs</m:t>
                        </m:r>
                      </m:sub>
                    </m:sSub>
                    <m:r>
                      <a:rPr lang="en-US" i="1" dirty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)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7245" y="990600"/>
                <a:ext cx="7799686" cy="669992"/>
              </a:xfrm>
              <a:prstGeom prst="rect">
                <a:avLst/>
              </a:prstGeom>
              <a:blipFill>
                <a:blip r:embed="rId6"/>
                <a:stretch>
                  <a:fillRect l="-469" t="-367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/>
              <p:cNvSpPr txBox="1"/>
              <p:nvPr/>
            </p:nvSpPr>
            <p:spPr>
              <a:xfrm>
                <a:off x="609331" y="1544935"/>
                <a:ext cx="5715269" cy="1004314"/>
              </a:xfrm>
              <a:prstGeom prst="rect">
                <a:avLst/>
              </a:prstGeom>
              <a:solidFill>
                <a:schemeClr val="accent1">
                  <a:lumMod val="20000"/>
                  <a:lumOff val="8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⇒ </m:t>
                    </m:r>
                  </m:oMath>
                </a14:m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Mismatch functional to be minimized: </a:t>
                </a:r>
              </a:p>
              <a:p>
                <a:pPr algn="ctr"/>
                <a:endParaRPr lang="en-US" sz="4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sSup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𝑚</m:t>
                          </m:r>
                          <m:d>
                            <m:dPr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dPr>
                            <m:e>
                              <m:r>
                                <a:rPr lang="en-US" b="1" i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𝒛</m:t>
                              </m:r>
                            </m:e>
                          </m:d>
                          <m:r>
                            <a:rPr lang="en-US" b="0" i="1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= </m:t>
                          </m:r>
                          <m:f>
                            <m:fPr>
                              <m:ctrlPr>
                                <a:rPr lang="en-US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fPr>
                            <m:num>
                              <m:r>
                                <a:rPr lang="en-US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1</m:t>
                              </m:r>
                            </m:num>
                            <m:den>
                              <m:r>
                                <a:rPr lang="en-US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2</m:t>
                              </m:r>
                            </m:den>
                          </m:f>
                          <m:d>
                            <m:dPr>
                              <m:ctrlPr>
                                <a:rPr lang="en-US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dPr>
                            <m:e>
                              <m:sSup>
                                <m:sSupPr>
                                  <m:ctrlPr>
                                    <a:rPr lang="en-US" b="1" i="1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pPr>
                                <m:e>
                                  <m:r>
                                    <a:rPr lang="en-US" b="1" i="1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𝒚</m:t>
                                  </m:r>
                                </m:e>
                                <m:sup>
                                  <m:r>
                                    <m:rPr>
                                      <m:sty m:val="p"/>
                                    </m:rPr>
                                    <a:rPr lang="en-US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obs</m:t>
                                  </m:r>
                                </m:sup>
                              </m:sSup>
                              <m:r>
                                <a:rPr lang="en-US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−</m:t>
                              </m:r>
                              <m:r>
                                <a:rPr lang="en-US" b="1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𝒇</m:t>
                              </m:r>
                              <m:d>
                                <m:dPr>
                                  <m:ctrlPr>
                                    <a:rPr lang="en-US" i="1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b="1" i="1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𝒛</m:t>
                                  </m:r>
                                </m:e>
                              </m:d>
                            </m:e>
                          </m:d>
                        </m:e>
                        <m:sup>
                          <m: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𝑇</m:t>
                          </m:r>
                        </m:sup>
                      </m:sSup>
                      <m:sSubSup>
                        <m:sSubSup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sSubSupPr>
                        <m:e>
                          <m:r>
                            <a:rPr lang="el-GR" b="1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𝜞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obs</m:t>
                          </m:r>
                        </m:sub>
                        <m:sup>
                          <m: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−1</m:t>
                          </m:r>
                        </m:sup>
                      </m:sSubSup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sSup>
                            <m:sSupPr>
                              <m:ctrlPr>
                                <a:rPr lang="en-US" b="1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sSupPr>
                            <m:e>
                              <m:r>
                                <a:rPr lang="en-US" b="1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𝒚</m:t>
                              </m:r>
                            </m:e>
                            <m:sup>
                              <m:r>
                                <m:rPr>
                                  <m:sty m:val="p"/>
                                </m:rPr>
                                <a:rPr lang="en-US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obs</m:t>
                              </m:r>
                            </m:sup>
                          </m:sSup>
                          <m: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−</m:t>
                          </m:r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𝒇</m:t>
                          </m:r>
                          <m:d>
                            <m:dPr>
                              <m:ctrlPr>
                                <a:rPr lang="en-US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dPr>
                            <m:e>
                              <m:r>
                                <a:rPr lang="en-US" b="1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𝒛</m:t>
                              </m:r>
                            </m:e>
                          </m:d>
                        </m:e>
                      </m:d>
                    </m:oMath>
                  </m:oMathPara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7" name="TextBox 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09331" y="1544935"/>
                <a:ext cx="5715269" cy="1004314"/>
              </a:xfrm>
              <a:prstGeom prst="rect">
                <a:avLst/>
              </a:prstGeom>
              <a:blipFill>
                <a:blip r:embed="rId7"/>
                <a:stretch>
                  <a:fillRect t="-303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/>
              <p:cNvSpPr txBox="1"/>
              <p:nvPr/>
            </p:nvSpPr>
            <p:spPr>
              <a:xfrm>
                <a:off x="231598" y="2728254"/>
                <a:ext cx="9064802" cy="71404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Gaussian prior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exponential covariance and mean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𝑀𝐴𝑃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</a:t>
                </a:r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𝛽</m:t>
                        </m:r>
                      </m:e>
                    </m:acc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5" name="TextBox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31598" y="2728254"/>
                <a:ext cx="9064802" cy="714042"/>
              </a:xfrm>
              <a:prstGeom prst="rect">
                <a:avLst/>
              </a:prstGeom>
              <a:blipFill>
                <a:blip r:embed="rId8"/>
                <a:stretch>
                  <a:fillRect l="-471" t="-427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Rectangle 12"/>
          <p:cNvSpPr/>
          <p:nvPr/>
        </p:nvSpPr>
        <p:spPr>
          <a:xfrm>
            <a:off x="152400" y="1143000"/>
            <a:ext cx="4928627" cy="3353330"/>
          </a:xfrm>
          <a:prstGeom prst="rect">
            <a:avLst/>
          </a:prstGeom>
          <a:noFill/>
          <a:ln w="1905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TextBox 23"/>
          <p:cNvSpPr txBox="1"/>
          <p:nvPr/>
        </p:nvSpPr>
        <p:spPr>
          <a:xfrm rot="16200000">
            <a:off x="345121" y="3845880"/>
            <a:ext cx="120309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Bayes’ rule</a:t>
            </a:r>
          </a:p>
        </p:txBody>
      </p:sp>
      <p:sp>
        <p:nvSpPr>
          <p:cNvPr id="26" name="TextBox 25"/>
          <p:cNvSpPr txBox="1"/>
          <p:nvPr/>
        </p:nvSpPr>
        <p:spPr>
          <a:xfrm>
            <a:off x="76200" y="6501825"/>
            <a:ext cx="86868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Constantine, Kent, Bui-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Thanh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SISC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2016. **Bui-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Thanh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Ghattas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Martin,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SISC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2013. </a:t>
            </a:r>
          </a:p>
          <a:p>
            <a:endParaRPr lang="en-US" sz="1600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7" name="Rectangle 26"/>
          <p:cNvSpPr/>
          <p:nvPr/>
        </p:nvSpPr>
        <p:spPr>
          <a:xfrm>
            <a:off x="231598" y="4876799"/>
            <a:ext cx="7845333" cy="1447801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8" name="Rectangle 27"/>
          <p:cNvSpPr/>
          <p:nvPr/>
        </p:nvSpPr>
        <p:spPr>
          <a:xfrm>
            <a:off x="228600" y="838200"/>
            <a:ext cx="7848331" cy="240056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/>
              <p:cNvSpPr txBox="1"/>
              <p:nvPr/>
            </p:nvSpPr>
            <p:spPr>
              <a:xfrm>
                <a:off x="6705600" y="3171765"/>
                <a:ext cx="2362200" cy="2012539"/>
              </a:xfrm>
              <a:prstGeom prst="rect">
                <a:avLst/>
              </a:prstGeom>
              <a:solidFill>
                <a:schemeClr val="bg1"/>
              </a:solidFill>
              <a:ln w="28575"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u="sng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Notation*:</a:t>
                </a:r>
              </a:p>
              <a:p>
                <a:pPr algn="ctr"/>
                <a:endParaRPr lang="en-US" sz="800" b="1" u="sng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p>
                      <m:sSupPr>
                        <m:ctrlP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𝒚</m:t>
                        </m:r>
                      </m:e>
                      <m:sup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obs</m:t>
                        </m:r>
                      </m:sup>
                    </m:sSup>
                  </m:oMath>
                </a14:m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= observations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b="1" i="1" dirty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𝒛</m:t>
                    </m:r>
                  </m:oMath>
                </a14:m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= random </a:t>
                </a:r>
                <a:r>
                  <a:rPr lang="en-US" dirty="0" err="1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params</a:t>
                </a:r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b="1" i="1" dirty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𝒇</m:t>
                    </m:r>
                    <m:r>
                      <a:rPr lang="en-US" b="1" i="1" dirty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b="1" i="1" dirty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𝒛</m:t>
                    </m:r>
                    <m:r>
                      <a:rPr lang="en-US" b="1" i="1" dirty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</m:t>
                    </m:r>
                  </m:oMath>
                </a14:m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= deterministic map from </a:t>
                </a:r>
                <a:r>
                  <a:rPr lang="en-US" dirty="0" err="1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params</a:t>
                </a:r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to observables.</a:t>
                </a:r>
              </a:p>
            </p:txBody>
          </p:sp>
        </mc:Choice>
        <mc:Fallback xmlns="">
          <p:sp>
            <p:nvSpPr>
              <p:cNvPr id="25" name="TextBox 2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05600" y="3171765"/>
                <a:ext cx="2362200" cy="2012539"/>
              </a:xfrm>
              <a:prstGeom prst="rect">
                <a:avLst/>
              </a:prstGeom>
              <a:blipFill>
                <a:blip r:embed="rId9"/>
                <a:stretch>
                  <a:fillRect l="-1527" t="-896" b="-2985"/>
                </a:stretch>
              </a:blipFill>
              <a:ln w="28575"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8" name="TextBox 7"/>
          <p:cNvSpPr txBox="1"/>
          <p:nvPr/>
        </p:nvSpPr>
        <p:spPr>
          <a:xfrm>
            <a:off x="3401631" y="3486235"/>
            <a:ext cx="2667000" cy="1200329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Covariance of Gaussian posterior related to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inverse of misfit Hessian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at MAP point**.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/>
              <p:cNvSpPr txBox="1"/>
              <p:nvPr/>
            </p:nvSpPr>
            <p:spPr>
              <a:xfrm>
                <a:off x="6553201" y="1544936"/>
                <a:ext cx="2510198" cy="1218838"/>
              </a:xfrm>
              <a:prstGeom prst="rect">
                <a:avLst/>
              </a:prstGeom>
              <a:solidFill>
                <a:schemeClr val="accent2">
                  <a:lumMod val="40000"/>
                  <a:lumOff val="6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Evaluation of misfit Hessian is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expensive!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  <a:p>
                <a:pPr algn="ctr"/>
                <a14:m>
                  <m:oMath xmlns:m="http://schemas.openxmlformats.org/officeDocument/2006/math">
                    <m:r>
                      <a:rPr lang="en-US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further approximation required.</a:t>
                </a:r>
              </a:p>
            </p:txBody>
          </p:sp>
        </mc:Choice>
        <mc:Fallback xmlns="">
          <p:sp>
            <p:nvSpPr>
              <p:cNvPr id="9" name="TextBox 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53201" y="1544936"/>
                <a:ext cx="2510198" cy="1218838"/>
              </a:xfrm>
              <a:prstGeom prst="rect">
                <a:avLst/>
              </a:prstGeom>
              <a:blipFill>
                <a:blip r:embed="rId10"/>
                <a:stretch>
                  <a:fillRect t="-2500" r="-3641" b="-55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1224470" y="3692724"/>
                <a:ext cx="2140752" cy="6463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+ linearization of 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𝒇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𝒛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around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𝑀𝐴𝑃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24470" y="3692724"/>
                <a:ext cx="2140752" cy="646331"/>
              </a:xfrm>
              <a:prstGeom prst="rect">
                <a:avLst/>
              </a:prstGeom>
              <a:blipFill>
                <a:blip r:embed="rId11"/>
                <a:stretch>
                  <a:fillRect l="-2564" t="-5660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140506252"/>
      </p:ext>
    </p:extLst>
  </p:cSld>
  <p:clrMapOvr>
    <a:masterClrMapping/>
  </p:clrMapOvr>
</p:sld>
</file>

<file path=ppt/slides/slide1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32551" y="76200"/>
            <a:ext cx="7739849" cy="608662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 Workflow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2362200" y="3581400"/>
            <a:ext cx="3810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*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0" y="6553200"/>
            <a:ext cx="93726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Bui-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Thanh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Ghattas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Martin,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SISC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2013.  </a:t>
            </a: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6775" y="687839"/>
            <a:ext cx="4310849" cy="5510776"/>
          </a:xfrm>
          <a:prstGeom prst="rect">
            <a:avLst/>
          </a:prstGeom>
        </p:spPr>
      </p:pic>
      <p:sp>
        <p:nvSpPr>
          <p:cNvPr id="11" name="Right Brace 10"/>
          <p:cNvSpPr/>
          <p:nvPr/>
        </p:nvSpPr>
        <p:spPr>
          <a:xfrm>
            <a:off x="4517624" y="914400"/>
            <a:ext cx="740176" cy="2438400"/>
          </a:xfrm>
          <a:prstGeom prst="rightBrac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5410200" y="1602379"/>
                <a:ext cx="2438400" cy="923330"/>
              </a:xfrm>
              <a:prstGeom prst="rect">
                <a:avLst/>
              </a:prstGeom>
              <a:solidFill>
                <a:schemeClr val="bg2">
                  <a:lumMod val="90000"/>
                </a:schemeClr>
              </a:solidFill>
              <a:ln>
                <a:solidFill>
                  <a:schemeClr val="bg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Two-part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dimension reduction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procedure to obtain modes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𝜙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(</m:t>
                    </m:r>
                    <m:r>
                      <a:rPr lang="en-US" b="1" i="1" smtClean="0">
                        <a:latin typeface="Cambria Math" panose="02040503050406030204" pitchFamily="18" charset="0"/>
                      </a:rPr>
                      <m:t>𝒙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410200" y="1602379"/>
                <a:ext cx="2438400" cy="923330"/>
              </a:xfrm>
              <a:prstGeom prst="rect">
                <a:avLst/>
              </a:prstGeom>
              <a:blipFill>
                <a:blip r:embed="rId4"/>
                <a:stretch>
                  <a:fillRect l="-249" t="-3268" r="-1990" b="-9150"/>
                </a:stretch>
              </a:blipFill>
              <a:ln>
                <a:solidFill>
                  <a:schemeClr val="bg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Right Brace 12"/>
          <p:cNvSpPr/>
          <p:nvPr/>
        </p:nvSpPr>
        <p:spPr>
          <a:xfrm>
            <a:off x="4528537" y="3443227"/>
            <a:ext cx="729263" cy="2347973"/>
          </a:xfrm>
          <a:prstGeom prst="rightBrac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/>
              <p:cNvSpPr txBox="1"/>
              <p:nvPr/>
            </p:nvSpPr>
            <p:spPr>
              <a:xfrm>
                <a:off x="5410200" y="4090256"/>
                <a:ext cx="2603500" cy="948016"/>
              </a:xfrm>
              <a:prstGeom prst="rect">
                <a:avLst/>
              </a:prstGeom>
              <a:solidFill>
                <a:schemeClr val="bg2">
                  <a:lumMod val="90000"/>
                </a:schemeClr>
              </a:solidFill>
              <a:ln>
                <a:solidFill>
                  <a:schemeClr val="bg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Procedure for computing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covariance of normal Laplace posterior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l-GR" b="1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post</m:t>
                        </m:r>
                      </m:sub>
                    </m:sSub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4" name="TextBox 1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410200" y="4090256"/>
                <a:ext cx="2603500" cy="948016"/>
              </a:xfrm>
              <a:prstGeom prst="rect">
                <a:avLst/>
              </a:prstGeom>
              <a:blipFill>
                <a:blip r:embed="rId5"/>
                <a:stretch>
                  <a:fillRect l="-466" t="-3185" r="-1399" b="-7006"/>
                </a:stretch>
              </a:blipFill>
              <a:ln>
                <a:solidFill>
                  <a:schemeClr val="bg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5" name="TextBox 14"/>
          <p:cNvSpPr txBox="1"/>
          <p:nvPr/>
        </p:nvSpPr>
        <p:spPr>
          <a:xfrm>
            <a:off x="5638800" y="5645259"/>
            <a:ext cx="3113473" cy="1077218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KLE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=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Karhunen-Loeve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Expansion</a:t>
            </a:r>
          </a:p>
          <a:p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AS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= Active Subspace</a:t>
            </a:r>
          </a:p>
          <a:p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PCE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= Polynomial Chaos Expansion</a:t>
            </a:r>
          </a:p>
          <a:p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MAP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= Maximum a Posteriori</a:t>
            </a:r>
          </a:p>
        </p:txBody>
      </p:sp>
      <p:sp>
        <p:nvSpPr>
          <p:cNvPr id="16" name="TextBox 15"/>
          <p:cNvSpPr txBox="1"/>
          <p:nvPr/>
        </p:nvSpPr>
        <p:spPr>
          <a:xfrm>
            <a:off x="3505200" y="5037416"/>
            <a:ext cx="304800" cy="3048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*</a:t>
            </a:r>
          </a:p>
        </p:txBody>
      </p:sp>
    </p:spTree>
    <p:extLst>
      <p:ext uri="{BB962C8B-B14F-4D97-AF65-F5344CB8AC3E}">
        <p14:creationId xmlns:p14="http://schemas.microsoft.com/office/powerpoint/2010/main" val="1803219801"/>
      </p:ext>
    </p:extLst>
  </p:cSld>
  <p:clrMapOvr>
    <a:masterClrMapping/>
  </p:clrMapOvr>
</p:sld>
</file>

<file path=ppt/slides/slide1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32551" y="14190"/>
            <a:ext cx="9086978" cy="67161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GIS Bayesian Inference via KLE + AS</a:t>
            </a:r>
          </a:p>
        </p:txBody>
      </p:sp>
      <p:pic>
        <p:nvPicPr>
          <p:cNvPr id="12" name="Picture 1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10478" y="3171981"/>
            <a:ext cx="3383369" cy="1460500"/>
          </a:xfrm>
          <a:prstGeom prst="rect">
            <a:avLst/>
          </a:prstGeom>
        </p:spPr>
      </p:pic>
      <p:graphicFrame>
        <p:nvGraphicFramePr>
          <p:cNvPr id="17" name="Object 16"/>
          <p:cNvGraphicFramePr>
            <a:graphicFrameLocks noChangeAspect="1"/>
          </p:cNvGraphicFramePr>
          <p:nvPr>
            <p:extLst/>
          </p:nvPr>
        </p:nvGraphicFramePr>
        <p:xfrm>
          <a:off x="261760" y="1207132"/>
          <a:ext cx="6291902" cy="134853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793" r:id="rId5" imgW="7999920" imgH="1713960" progId="">
                  <p:embed/>
                </p:oleObj>
              </mc:Choice>
              <mc:Fallback>
                <p:oleObj r:id="rId5" imgW="7999920" imgH="1713960" progId="">
                  <p:embed/>
                  <p:pic>
                    <p:nvPicPr>
                      <p:cNvPr id="17" name="Object 16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261760" y="1207132"/>
                        <a:ext cx="6291902" cy="134853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9" name="TextBox 18"/>
          <p:cNvSpPr txBox="1"/>
          <p:nvPr/>
        </p:nvSpPr>
        <p:spPr>
          <a:xfrm>
            <a:off x="337960" y="935308"/>
            <a:ext cx="2971800" cy="34370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KLE modes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/>
              <p:cNvSpPr txBox="1"/>
              <p:nvPr/>
            </p:nvSpPr>
            <p:spPr>
              <a:xfrm>
                <a:off x="3424404" y="901955"/>
                <a:ext cx="3353515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</a:rPr>
                  <a:t>Data-informed (AS) directions (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</a:rPr>
                      <m:t>𝑑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</a:rPr>
                  <a:t>=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</a:rPr>
                      <m:t>73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</a:rPr>
                  <a:t>*)</a:t>
                </a:r>
              </a:p>
            </p:txBody>
          </p:sp>
        </mc:Choice>
        <mc:Fallback xmlns="">
          <p:sp>
            <p:nvSpPr>
              <p:cNvPr id="20" name="TextBox 1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24404" y="901955"/>
                <a:ext cx="3353515" cy="338554"/>
              </a:xfrm>
              <a:prstGeom prst="rect">
                <a:avLst/>
              </a:prstGeom>
              <a:blipFill>
                <a:blip r:embed="rId7"/>
                <a:stretch>
                  <a:fillRect l="-1091" t="-5455" r="-545" b="-2363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6" name="Straight Arrow Connector 5"/>
          <p:cNvCxnSpPr/>
          <p:nvPr/>
        </p:nvCxnSpPr>
        <p:spPr>
          <a:xfrm>
            <a:off x="2419034" y="2551531"/>
            <a:ext cx="433023" cy="551913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Arrow Connector 21"/>
          <p:cNvCxnSpPr/>
          <p:nvPr/>
        </p:nvCxnSpPr>
        <p:spPr>
          <a:xfrm flipH="1">
            <a:off x="4770798" y="2596319"/>
            <a:ext cx="322132" cy="575662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7" name="Picture 26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91281" y="2222033"/>
            <a:ext cx="2311111" cy="2107936"/>
          </a:xfrm>
          <a:prstGeom prst="rect">
            <a:avLst/>
          </a:prstGeom>
        </p:spPr>
      </p:pic>
      <p:pic>
        <p:nvPicPr>
          <p:cNvPr id="28" name="Picture 27"/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95720" y="4448319"/>
            <a:ext cx="2323809" cy="2196825"/>
          </a:xfrm>
          <a:prstGeom prst="rect">
            <a:avLst/>
          </a:prstGeom>
        </p:spPr>
      </p:pic>
      <p:sp>
        <p:nvSpPr>
          <p:cNvPr id="29" name="TextBox 28"/>
          <p:cNvSpPr txBox="1"/>
          <p:nvPr/>
        </p:nvSpPr>
        <p:spPr>
          <a:xfrm>
            <a:off x="-38174" y="4876800"/>
            <a:ext cx="6814391" cy="204671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1700" b="1" i="1" dirty="0">
                <a:latin typeface="Calibri" panose="020F0502020204030204" pitchFamily="34" charset="0"/>
                <a:cs typeface="Calibri" panose="020F0502020204030204" pitchFamily="34" charset="0"/>
              </a:rPr>
              <a:t>Above: </a:t>
            </a:r>
            <a:r>
              <a:rPr lang="en-US" sz="1700" dirty="0">
                <a:latin typeface="Calibri" panose="020F0502020204030204" pitchFamily="34" charset="0"/>
                <a:cs typeface="Calibri" panose="020F0502020204030204" pitchFamily="34" charset="0"/>
              </a:rPr>
              <a:t>marginal distributions of Gaussian posterior computed using KLE vs. KLE+AS; </a:t>
            </a:r>
            <a:r>
              <a:rPr lang="en-US" sz="1700" b="1" i="1" dirty="0">
                <a:latin typeface="Calibri" panose="020F0502020204030204" pitchFamily="34" charset="0"/>
                <a:cs typeface="Calibri" panose="020F0502020204030204" pitchFamily="34" charset="0"/>
              </a:rPr>
              <a:t>any shift from mean of 0 is due to observations</a:t>
            </a:r>
            <a:r>
              <a:rPr lang="en-US" sz="17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1700" dirty="0">
                <a:latin typeface="Calibri" panose="020F0502020204030204" pitchFamily="34" charset="0"/>
                <a:cs typeface="Calibri" panose="020F0502020204030204" pitchFamily="34" charset="0"/>
              </a:rPr>
              <a:t>KLE eigenvectors have variance and mean close to prior.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1700" dirty="0">
                <a:latin typeface="Calibri" panose="020F0502020204030204" pitchFamily="34" charset="0"/>
                <a:cs typeface="Calibri" panose="020F0502020204030204" pitchFamily="34" charset="0"/>
              </a:rPr>
              <a:t>Data-informed eigenvectors have smaller variance and are most shifted w.r.t. prior distribution (as expected). 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17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700" dirty="0">
                <a:latin typeface="Calibri" panose="020F0502020204030204" pitchFamily="34" charset="0"/>
                <a:cs typeface="Calibri" panose="020F0502020204030204" pitchFamily="34" charset="0"/>
              </a:rPr>
              <a:t> </a:t>
            </a:r>
          </a:p>
        </p:txBody>
      </p:sp>
      <p:sp>
        <p:nvSpPr>
          <p:cNvPr id="30" name="TextBox 29"/>
          <p:cNvSpPr txBox="1"/>
          <p:nvPr/>
        </p:nvSpPr>
        <p:spPr>
          <a:xfrm>
            <a:off x="7031560" y="2222033"/>
            <a:ext cx="2033223" cy="276999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KLE and AS amplitudes</a:t>
            </a:r>
          </a:p>
        </p:txBody>
      </p:sp>
      <p:sp>
        <p:nvSpPr>
          <p:cNvPr id="31" name="TextBox 30"/>
          <p:cNvSpPr txBox="1"/>
          <p:nvPr/>
        </p:nvSpPr>
        <p:spPr>
          <a:xfrm>
            <a:off x="7105809" y="4402190"/>
            <a:ext cx="2033223" cy="276999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AS principal component</a:t>
            </a:r>
          </a:p>
        </p:txBody>
      </p:sp>
      <p:sp>
        <p:nvSpPr>
          <p:cNvPr id="32" name="TextBox 31"/>
          <p:cNvSpPr txBox="1"/>
          <p:nvPr/>
        </p:nvSpPr>
        <p:spPr>
          <a:xfrm>
            <a:off x="7003447" y="6383534"/>
            <a:ext cx="2008809" cy="26161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100" dirty="0">
                <a:latin typeface="Calibri" panose="020F0502020204030204" pitchFamily="34" charset="0"/>
                <a:cs typeface="Calibri" panose="020F0502020204030204" pitchFamily="34" charset="0"/>
              </a:rPr>
              <a:t>index</a:t>
            </a:r>
          </a:p>
        </p:txBody>
      </p:sp>
      <p:pic>
        <p:nvPicPr>
          <p:cNvPr id="18" name="Picture 1" descr="image003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50665" y="2689185"/>
            <a:ext cx="1258780" cy="6571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Oval 2"/>
          <p:cNvSpPr/>
          <p:nvPr/>
        </p:nvSpPr>
        <p:spPr>
          <a:xfrm>
            <a:off x="3787817" y="3902231"/>
            <a:ext cx="610315" cy="609600"/>
          </a:xfrm>
          <a:prstGeom prst="ellipse">
            <a:avLst/>
          </a:prstGeom>
          <a:noFill/>
          <a:ln w="12700"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TextBox 22"/>
          <p:cNvSpPr txBox="1"/>
          <p:nvPr/>
        </p:nvSpPr>
        <p:spPr>
          <a:xfrm>
            <a:off x="6892563" y="1052719"/>
            <a:ext cx="2108546" cy="83099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Gradients of mismatch function obtained via </a:t>
            </a:r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adjoint solve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in ALI.</a:t>
            </a:r>
            <a:endParaRPr lang="en-US" sz="1600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/>
              <p:cNvSpPr txBox="1"/>
              <p:nvPr/>
            </p:nvSpPr>
            <p:spPr>
              <a:xfrm>
                <a:off x="-59673" y="6523644"/>
                <a:ext cx="5301449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* Value of </a:t>
                </a:r>
                <a14:m>
                  <m:oMath xmlns:m="http://schemas.openxmlformats.org/officeDocument/2006/math">
                    <m:r>
                      <a:rPr lang="en-US" i="1" dirty="0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𝑑</m:t>
                    </m:r>
                  </m:oMath>
                </a14:m>
                <a:r>
                  <a:rPr lang="en-US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was obtained via cross-validation.</a:t>
                </a:r>
              </a:p>
            </p:txBody>
          </p:sp>
        </mc:Choice>
        <mc:Fallback xmlns="">
          <p:sp>
            <p:nvSpPr>
              <p:cNvPr id="21" name="TextBox 2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-59673" y="6523644"/>
                <a:ext cx="5301449" cy="369332"/>
              </a:xfrm>
              <a:prstGeom prst="rect">
                <a:avLst/>
              </a:prstGeom>
              <a:blipFill>
                <a:blip r:embed="rId11"/>
                <a:stretch>
                  <a:fillRect l="-920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4" name="Rectangle 23"/>
              <p:cNvSpPr/>
              <p:nvPr/>
            </p:nvSpPr>
            <p:spPr>
              <a:xfrm>
                <a:off x="110853" y="3048000"/>
                <a:ext cx="2175147" cy="507318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200" i="1">
                          <a:latin typeface="Cambria Math"/>
                          <a:cs typeface="Calibri"/>
                        </a:rPr>
                        <m:t>𝐶</m:t>
                      </m:r>
                      <m:d>
                        <m:dPr>
                          <m:ctrlPr>
                            <a:rPr lang="en-US" sz="1200" i="1">
                              <a:latin typeface="Cambria Math" panose="02040503050406030204" pitchFamily="18" charset="0"/>
                              <a:cs typeface="Calibri"/>
                            </a:rPr>
                          </m:ctrlPr>
                        </m:dPr>
                        <m:e>
                          <m:r>
                            <a:rPr lang="en-US" sz="1200" i="1">
                              <a:latin typeface="Cambria Math"/>
                              <a:cs typeface="Calibri"/>
                            </a:rPr>
                            <m:t>𝑟</m:t>
                          </m:r>
                          <m:r>
                            <a:rPr lang="en-US" sz="1200" i="1" baseline="-25000">
                              <a:latin typeface="Cambria Math"/>
                              <a:cs typeface="Calibri"/>
                            </a:rPr>
                            <m:t>1</m:t>
                          </m:r>
                          <m:r>
                            <a:rPr lang="en-US" sz="1200" i="1">
                              <a:latin typeface="Cambria Math"/>
                              <a:cs typeface="Calibri"/>
                            </a:rPr>
                            <m:t>,</m:t>
                          </m:r>
                          <m:r>
                            <a:rPr lang="en-US" sz="1200" i="1">
                              <a:latin typeface="Cambria Math"/>
                              <a:cs typeface="Calibri"/>
                            </a:rPr>
                            <m:t>𝑟</m:t>
                          </m:r>
                          <m:r>
                            <a:rPr lang="en-US" sz="1200" i="1" baseline="-25000">
                              <a:latin typeface="Cambria Math"/>
                              <a:cs typeface="Calibri"/>
                            </a:rPr>
                            <m:t>2</m:t>
                          </m:r>
                        </m:e>
                      </m:d>
                      <m:r>
                        <a:rPr lang="en-US" sz="1200" i="1">
                          <a:latin typeface="Cambria Math"/>
                          <a:cs typeface="Calibri"/>
                        </a:rPr>
                        <m:t>=</m:t>
                      </m:r>
                      <m:r>
                        <m:rPr>
                          <m:sty m:val="p"/>
                        </m:rPr>
                        <a:rPr lang="en-US" sz="1200">
                          <a:latin typeface="Cambria Math"/>
                          <a:cs typeface="Calibri"/>
                        </a:rPr>
                        <m:t>exp</m:t>
                      </m:r>
                      <m:d>
                        <m:dPr>
                          <m:ctrlPr>
                            <a:rPr lang="en-US" sz="1200" i="1" dirty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200" i="1" dirty="0">
                              <a:latin typeface="Cambria Math"/>
                            </a:rPr>
                            <m:t>−</m:t>
                          </m:r>
                          <m:f>
                            <m:fPr>
                              <m:ctrlPr>
                                <a:rPr lang="en-US" sz="1200" i="1"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d>
                                <m:dPr>
                                  <m:ctrlPr>
                                    <a:rPr lang="en-US" sz="1200" i="1"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sz="1200" i="1">
                                      <a:latin typeface="Cambria Math"/>
                                    </a:rPr>
                                    <m:t>𝑟</m:t>
                                  </m:r>
                                  <m:r>
                                    <a:rPr lang="en-US" sz="1200" i="1" baseline="-25000">
                                      <a:latin typeface="Cambria Math"/>
                                    </a:rPr>
                                    <m:t>1</m:t>
                                  </m:r>
                                  <m:r>
                                    <a:rPr lang="en-US" sz="1200" i="1">
                                      <a:latin typeface="Cambria Math"/>
                                    </a:rPr>
                                    <m:t>−</m:t>
                                  </m:r>
                                  <m:r>
                                    <a:rPr lang="en-US" sz="1200" i="1">
                                      <a:latin typeface="Cambria Math"/>
                                    </a:rPr>
                                    <m:t>𝑟</m:t>
                                  </m:r>
                                  <m:r>
                                    <a:rPr lang="en-US" sz="1200" i="1" baseline="-25000">
                                      <a:latin typeface="Cambria Math"/>
                                    </a:rPr>
                                    <m:t>2</m:t>
                                  </m:r>
                                </m:e>
                              </m:d>
                              <m:r>
                                <a:rPr lang="en-US" sz="1200" i="1" baseline="30000">
                                  <a:latin typeface="Cambria Math"/>
                                </a:rPr>
                                <m:t>2</m:t>
                              </m:r>
                            </m:num>
                            <m:den>
                              <m:r>
                                <a:rPr lang="en-US" sz="1200" i="1">
                                  <a:latin typeface="Cambria Math"/>
                                </a:rPr>
                                <m:t>𝐿</m:t>
                              </m:r>
                              <m:r>
                                <a:rPr lang="en-US" sz="1200" i="1" baseline="30000">
                                  <a:latin typeface="Cambria Math"/>
                                </a:rPr>
                                <m:t>2</m:t>
                              </m:r>
                            </m:den>
                          </m:f>
                        </m:e>
                      </m:d>
                    </m:oMath>
                  </m:oMathPara>
                </a14:m>
                <a:endParaRPr lang="en-US" sz="1200" dirty="0"/>
              </a:p>
            </p:txBody>
          </p:sp>
        </mc:Choice>
        <mc:Fallback xmlns="">
          <p:sp>
            <p:nvSpPr>
              <p:cNvPr id="24" name="Rectangle 2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0853" y="3048000"/>
                <a:ext cx="2175147" cy="507318"/>
              </a:xfrm>
              <a:prstGeom prst="rect">
                <a:avLst/>
              </a:prstGeom>
              <a:blipFill>
                <a:blip r:embed="rId12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TextBox 3"/>
          <p:cNvSpPr txBox="1"/>
          <p:nvPr/>
        </p:nvSpPr>
        <p:spPr>
          <a:xfrm>
            <a:off x="149121" y="2586335"/>
            <a:ext cx="228927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KLE modes = </a:t>
            </a:r>
            <a:r>
              <a:rPr lang="en-US" sz="1200" dirty="0" err="1">
                <a:latin typeface="Calibri" panose="020F0502020204030204" pitchFamily="34" charset="0"/>
                <a:cs typeface="Calibri" panose="020F0502020204030204" pitchFamily="34" charset="0"/>
              </a:rPr>
              <a:t>eigenvecs</a:t>
            </a:r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 of exponential covariance kernel:</a:t>
            </a:r>
          </a:p>
        </p:txBody>
      </p:sp>
    </p:spTree>
    <p:extLst>
      <p:ext uri="{BB962C8B-B14F-4D97-AF65-F5344CB8AC3E}">
        <p14:creationId xmlns:p14="http://schemas.microsoft.com/office/powerpoint/2010/main" val="2035263450"/>
      </p:ext>
    </p:extLst>
  </p:cSld>
  <p:clrMapOvr>
    <a:masterClrMapping/>
  </p:clrMapOvr>
</p:sld>
</file>

<file path=ppt/slides/slide1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" name="Title 1">
            <a:extLst>
              <a:ext uri="{FF2B5EF4-FFF2-40B4-BE49-F238E27FC236}">
                <a16:creationId xmlns:a16="http://schemas.microsoft.com/office/drawing/2014/main" id="{329052E4-520E-44F8-8AEB-90AFF14D787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2880" y="121518"/>
            <a:ext cx="7315200" cy="6096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F9DD2E68-0CF3-4339-B4F1-05F4809D10D7}"/>
              </a:ext>
            </a:extLst>
          </p:cNvPr>
          <p:cNvSpPr txBox="1"/>
          <p:nvPr/>
        </p:nvSpPr>
        <p:spPr>
          <a:xfrm>
            <a:off x="152400" y="833120"/>
            <a:ext cx="8686800" cy="329320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There are many sources of uncertainty, e.g.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Climate forcing (e.g., surface mass balance)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Basal friction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Bedrock topography (noisy and sparse data)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Geothermal heat flux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Modeling errors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Model parameters (e.g., Glen's Flow Law exponent)</a:t>
            </a: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55630854"/>
      </p:ext>
    </p:extLst>
  </p:cSld>
  <p:clrMapOvr>
    <a:masterClrMapping/>
  </p:clrMapOvr>
</p:sld>
</file>

<file path=ppt/slides/slide1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" name="Title 1">
            <a:extLst>
              <a:ext uri="{FF2B5EF4-FFF2-40B4-BE49-F238E27FC236}">
                <a16:creationId xmlns:a16="http://schemas.microsoft.com/office/drawing/2014/main" id="{329052E4-520E-44F8-8AEB-90AFF14D787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2880" y="121518"/>
            <a:ext cx="7315200" cy="6096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F9DD2E68-0CF3-4339-B4F1-05F4809D10D7}"/>
              </a:ext>
            </a:extLst>
          </p:cNvPr>
          <p:cNvSpPr txBox="1"/>
          <p:nvPr/>
        </p:nvSpPr>
        <p:spPr>
          <a:xfrm>
            <a:off x="152400" y="833120"/>
            <a:ext cx="8686800" cy="329320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There are many sources of uncertainty, e.g.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Climate forcing (e.g., surface mass balance)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Basal friction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Bedrock topography (noisy and sparse data)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Geothermal heat flux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Modeling errors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Model parameters (e.g., Glen's Flow Law exponent)</a:t>
            </a: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Rectangle 7">
                <a:extLst>
                  <a:ext uri="{FF2B5EF4-FFF2-40B4-BE49-F238E27FC236}">
                    <a16:creationId xmlns:a16="http://schemas.microsoft.com/office/drawing/2014/main" id="{632092BB-B8B1-4FD4-8AAF-0FE95379B8EB}"/>
                  </a:ext>
                </a:extLst>
              </p:cNvPr>
              <p:cNvSpPr/>
              <p:nvPr/>
            </p:nvSpPr>
            <p:spPr>
              <a:xfrm>
                <a:off x="6188008" y="1176104"/>
                <a:ext cx="2392680" cy="1015663"/>
              </a:xfrm>
              <a:prstGeom prst="rect">
                <a:avLst/>
              </a:prstGeom>
              <a:solidFill>
                <a:schemeClr val="accent6">
                  <a:lumMod val="20000"/>
                  <a:lumOff val="80000"/>
                </a:schemeClr>
              </a:solidFill>
            </p:spPr>
            <p:txBody>
              <a:bodyPr wrap="square">
                <a:spAutoFit/>
              </a:bodyPr>
              <a:lstStyle/>
              <a:p>
                <a:pPr algn="ctr"/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We focus initially only in uncertainty in </a:t>
                </a:r>
                <a:r>
                  <a:rPr lang="en-US" sz="20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basal friction </a:t>
                </a:r>
                <a14:m>
                  <m:oMath xmlns:m="http://schemas.openxmlformats.org/officeDocument/2006/math"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  <a:r>
                  <a:rPr lang="en-US" sz="2000" dirty="0"/>
                  <a:t> </a:t>
                </a:r>
              </a:p>
            </p:txBody>
          </p:sp>
        </mc:Choice>
        <mc:Fallback xmlns="">
          <p:sp>
            <p:nvSpPr>
              <p:cNvPr id="8" name="Rectangle 7">
                <a:extLst>
                  <a:ext uri="{FF2B5EF4-FFF2-40B4-BE49-F238E27FC236}">
                    <a16:creationId xmlns:a16="http://schemas.microsoft.com/office/drawing/2014/main" id="{632092BB-B8B1-4FD4-8AAF-0FE95379B8EB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88008" y="1176104"/>
                <a:ext cx="2392680" cy="1015663"/>
              </a:xfrm>
              <a:prstGeom prst="rect">
                <a:avLst/>
              </a:prstGeom>
              <a:blipFill>
                <a:blip r:embed="rId4"/>
                <a:stretch>
                  <a:fillRect l="-2036" t="-3593" r="-4326" b="-958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967553599"/>
      </p:ext>
    </p:extLst>
  </p:cSld>
  <p:clrMapOvr>
    <a:masterClrMapping/>
  </p:clrMapOvr>
</p:sld>
</file>

<file path=ppt/slides/slide1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" name="Title 1">
            <a:extLst>
              <a:ext uri="{FF2B5EF4-FFF2-40B4-BE49-F238E27FC236}">
                <a16:creationId xmlns:a16="http://schemas.microsoft.com/office/drawing/2014/main" id="{329052E4-520E-44F8-8AEB-90AFF14D787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2880" y="121518"/>
            <a:ext cx="7315200" cy="6096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F9DD2E68-0CF3-4339-B4F1-05F4809D10D7}"/>
              </a:ext>
            </a:extLst>
          </p:cNvPr>
          <p:cNvSpPr txBox="1"/>
          <p:nvPr/>
        </p:nvSpPr>
        <p:spPr>
          <a:xfrm>
            <a:off x="152400" y="833120"/>
            <a:ext cx="8686800" cy="329320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There are many sources of uncertainty, e.g.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Climate forcing (e.g., surface mass balance)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Basal friction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Bedrock topography (noisy and sparse data)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Geothermal heat flux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Modeling errors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Model parameters (e.g., Glen's Flow Law exponent)</a:t>
            </a: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Rectangle 7">
                <a:extLst>
                  <a:ext uri="{FF2B5EF4-FFF2-40B4-BE49-F238E27FC236}">
                    <a16:creationId xmlns:a16="http://schemas.microsoft.com/office/drawing/2014/main" id="{632092BB-B8B1-4FD4-8AAF-0FE95379B8EB}"/>
                  </a:ext>
                </a:extLst>
              </p:cNvPr>
              <p:cNvSpPr/>
              <p:nvPr/>
            </p:nvSpPr>
            <p:spPr>
              <a:xfrm>
                <a:off x="6188008" y="1176104"/>
                <a:ext cx="2392680" cy="1015663"/>
              </a:xfrm>
              <a:prstGeom prst="rect">
                <a:avLst/>
              </a:prstGeom>
              <a:solidFill>
                <a:schemeClr val="accent6">
                  <a:lumMod val="20000"/>
                  <a:lumOff val="80000"/>
                </a:schemeClr>
              </a:solidFill>
            </p:spPr>
            <p:txBody>
              <a:bodyPr wrap="square">
                <a:spAutoFit/>
              </a:bodyPr>
              <a:lstStyle/>
              <a:p>
                <a:pPr algn="ctr"/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We focus initially only in uncertainty in </a:t>
                </a:r>
                <a:r>
                  <a:rPr lang="en-US" sz="20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basal friction </a:t>
                </a:r>
                <a14:m>
                  <m:oMath xmlns:m="http://schemas.openxmlformats.org/officeDocument/2006/math"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  <a:r>
                  <a:rPr lang="en-US" sz="2000" dirty="0"/>
                  <a:t> </a:t>
                </a:r>
              </a:p>
            </p:txBody>
          </p:sp>
        </mc:Choice>
        <mc:Fallback xmlns="">
          <p:sp>
            <p:nvSpPr>
              <p:cNvPr id="8" name="Rectangle 7">
                <a:extLst>
                  <a:ext uri="{FF2B5EF4-FFF2-40B4-BE49-F238E27FC236}">
                    <a16:creationId xmlns:a16="http://schemas.microsoft.com/office/drawing/2014/main" id="{632092BB-B8B1-4FD4-8AAF-0FE95379B8EB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88008" y="1176104"/>
                <a:ext cx="2392680" cy="1015663"/>
              </a:xfrm>
              <a:prstGeom prst="rect">
                <a:avLst/>
              </a:prstGeom>
              <a:blipFill>
                <a:blip r:embed="rId4"/>
                <a:stretch>
                  <a:fillRect l="-2036" t="-3593" r="-4326" b="-958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TextBox 8">
            <a:extLst>
              <a:ext uri="{FF2B5EF4-FFF2-40B4-BE49-F238E27FC236}">
                <a16:creationId xmlns:a16="http://schemas.microsoft.com/office/drawing/2014/main" id="{0ADAB2B7-DA51-4CD9-9E44-4BF1B9C84E2C}"/>
              </a:ext>
            </a:extLst>
          </p:cNvPr>
          <p:cNvSpPr txBox="1"/>
          <p:nvPr/>
        </p:nvSpPr>
        <p:spPr>
          <a:xfrm>
            <a:off x="152400" y="3370234"/>
            <a:ext cx="933238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i="1" u="sng" dirty="0">
                <a:latin typeface="Calibri" panose="020F0502020204030204" pitchFamily="34" charset="0"/>
                <a:cs typeface="Calibri" panose="020F0502020204030204" pitchFamily="34" charset="0"/>
              </a:rPr>
              <a:t>Bayes’ Theorem: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assume prior distribution, update using data:</a:t>
            </a: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10" name="Picture 2">
            <a:extLst>
              <a:ext uri="{FF2B5EF4-FFF2-40B4-BE49-F238E27FC236}">
                <a16:creationId xmlns:a16="http://schemas.microsoft.com/office/drawing/2014/main" id="{C438F764-B1AA-4122-B0EE-9A9D6448E2D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63013" y="3804451"/>
            <a:ext cx="4038600" cy="123850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285270525"/>
      </p:ext>
    </p:extLst>
  </p:cSld>
  <p:clrMapOvr>
    <a:masterClrMapping/>
  </p:clrMapOvr>
</p:sld>
</file>

<file path=ppt/slides/slide1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" name="Title 1">
            <a:extLst>
              <a:ext uri="{FF2B5EF4-FFF2-40B4-BE49-F238E27FC236}">
                <a16:creationId xmlns:a16="http://schemas.microsoft.com/office/drawing/2014/main" id="{329052E4-520E-44F8-8AEB-90AFF14D787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2880" y="121518"/>
            <a:ext cx="7315200" cy="6096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F9DD2E68-0CF3-4339-B4F1-05F4809D10D7}"/>
              </a:ext>
            </a:extLst>
          </p:cNvPr>
          <p:cNvSpPr txBox="1"/>
          <p:nvPr/>
        </p:nvSpPr>
        <p:spPr>
          <a:xfrm>
            <a:off x="152400" y="833120"/>
            <a:ext cx="8686800" cy="329320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There are many sources of uncertainty, e.g.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Climate forcing (e.g., surface mass balance)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Basal friction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Bedrock topography (noisy and sparse data)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Geothermal heat flux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Modeling errors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Model parameters (e.g., Glen's Flow Law exponent)</a:t>
            </a: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1" name="TextBox 40">
                <a:extLst>
                  <a:ext uri="{FF2B5EF4-FFF2-40B4-BE49-F238E27FC236}">
                    <a16:creationId xmlns:a16="http://schemas.microsoft.com/office/drawing/2014/main" id="{EBE85E9A-C3F5-46A0-B9BE-57109C9DBF28}"/>
                  </a:ext>
                </a:extLst>
              </p:cNvPr>
              <p:cNvSpPr txBox="1"/>
              <p:nvPr/>
            </p:nvSpPr>
            <p:spPr>
              <a:xfrm>
                <a:off x="116840" y="5132706"/>
                <a:ext cx="8722360" cy="10475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342900" indent="-342900">
                  <a:buFont typeface="Arial" panose="020B0604020202020204" pitchFamily="34" charset="0"/>
                  <a:buChar char="•"/>
                </a:pP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Naïve parameterization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represent each degree of freedom on mesh be an uncertain variable </a:t>
                </a:r>
                <a14:m>
                  <m:oMath xmlns:m="http://schemas.openxmlformats.org/officeDocument/2006/math"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2000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𝒙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=(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𝑧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,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𝑧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, …,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𝑧</m:t>
                        </m:r>
                      </m:e>
                      <m:sub>
                        <m:sSub>
                          <m:sSubPr>
                            <m:ctrlPr>
                              <a:rPr lang="en-US" sz="2000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sz="2000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𝑛</m:t>
                            </m:r>
                          </m:e>
                          <m:sub>
                            <m:r>
                              <m:rPr>
                                <m:sty m:val="p"/>
                              </m:rPr>
                              <a:rPr lang="en-US" sz="200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dof</m:t>
                            </m:r>
                          </m:sub>
                        </m:sSub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)</m:t>
                    </m:r>
                  </m:oMath>
                </a14:m>
                <a:endParaRPr lang="en-US" sz="2000" dirty="0"/>
              </a:p>
              <a:p>
                <a:pPr marL="342900" indent="-342900">
                  <a:buFont typeface="Arial" panose="020B0604020202020204" pitchFamily="34" charset="0"/>
                  <a:buChar char="•"/>
                </a:pPr>
                <a:endParaRPr lang="en-US" sz="2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41" name="TextBox 40">
                <a:extLst>
                  <a:ext uri="{FF2B5EF4-FFF2-40B4-BE49-F238E27FC236}">
                    <a16:creationId xmlns:a16="http://schemas.microsoft.com/office/drawing/2014/main" id="{EBE85E9A-C3F5-46A0-B9BE-57109C9DBF2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6840" y="5132706"/>
                <a:ext cx="8722360" cy="1047531"/>
              </a:xfrm>
              <a:prstGeom prst="rect">
                <a:avLst/>
              </a:prstGeom>
              <a:blipFill>
                <a:blip r:embed="rId2"/>
                <a:stretch>
                  <a:fillRect l="-629" t="-348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3" name="TextBox 42">
                <a:extLst>
                  <a:ext uri="{FF2B5EF4-FFF2-40B4-BE49-F238E27FC236}">
                    <a16:creationId xmlns:a16="http://schemas.microsoft.com/office/drawing/2014/main" id="{63D52F74-D5E7-41CD-BF2B-C6741AC5260C}"/>
                  </a:ext>
                </a:extLst>
              </p:cNvPr>
              <p:cNvSpPr txBox="1"/>
              <p:nvPr/>
            </p:nvSpPr>
            <p:spPr>
              <a:xfrm>
                <a:off x="1256486" y="5980182"/>
                <a:ext cx="6631027" cy="400110"/>
              </a:xfrm>
              <a:prstGeom prst="rect">
                <a:avLst/>
              </a:prstGeom>
              <a:solidFill>
                <a:schemeClr val="accent6">
                  <a:lumMod val="60000"/>
                  <a:lumOff val="4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Intractable due to </a:t>
                </a:r>
                <a:r>
                  <a:rPr lang="en-US" sz="20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curse of dimensionality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𝑛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sz="2000" b="0" i="0" smtClean="0">
                            <a:latin typeface="Cambria Math" panose="02040503050406030204" pitchFamily="18" charset="0"/>
                          </a:rPr>
                          <m:t>dof</m:t>
                        </m:r>
                      </m:sub>
                    </m:sSub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=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𝑂</m:t>
                    </m:r>
                    <m:d>
                      <m:d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100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𝐾</m:t>
                        </m:r>
                      </m:e>
                    </m:d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!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</a:t>
                </a:r>
              </a:p>
            </p:txBody>
          </p:sp>
        </mc:Choice>
        <mc:Fallback xmlns="">
          <p:sp>
            <p:nvSpPr>
              <p:cNvPr id="43" name="TextBox 42">
                <a:extLst>
                  <a:ext uri="{FF2B5EF4-FFF2-40B4-BE49-F238E27FC236}">
                    <a16:creationId xmlns:a16="http://schemas.microsoft.com/office/drawing/2014/main" id="{63D52F74-D5E7-41CD-BF2B-C6741AC5260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56486" y="5980182"/>
                <a:ext cx="6631027" cy="400110"/>
              </a:xfrm>
              <a:prstGeom prst="rect">
                <a:avLst/>
              </a:prstGeom>
              <a:blipFill>
                <a:blip r:embed="rId3"/>
                <a:stretch>
                  <a:fillRect l="-92" t="-7576" b="-2575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8" name="Rectangle 7">
                <a:extLst>
                  <a:ext uri="{FF2B5EF4-FFF2-40B4-BE49-F238E27FC236}">
                    <a16:creationId xmlns:a16="http://schemas.microsoft.com/office/drawing/2014/main" id="{632092BB-B8B1-4FD4-8AAF-0FE95379B8EB}"/>
                  </a:ext>
                </a:extLst>
              </p:cNvPr>
              <p:cNvSpPr/>
              <p:nvPr/>
            </p:nvSpPr>
            <p:spPr>
              <a:xfrm>
                <a:off x="6188008" y="1176104"/>
                <a:ext cx="2392680" cy="1015663"/>
              </a:xfrm>
              <a:prstGeom prst="rect">
                <a:avLst/>
              </a:prstGeom>
              <a:solidFill>
                <a:schemeClr val="accent6">
                  <a:lumMod val="20000"/>
                  <a:lumOff val="80000"/>
                </a:schemeClr>
              </a:solidFill>
            </p:spPr>
            <p:txBody>
              <a:bodyPr wrap="square">
                <a:spAutoFit/>
              </a:bodyPr>
              <a:lstStyle/>
              <a:p>
                <a:pPr algn="ctr"/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We focus initially only in uncertainty in </a:t>
                </a:r>
                <a:r>
                  <a:rPr lang="en-US" sz="20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basal friction </a:t>
                </a:r>
                <a14:m>
                  <m:oMath xmlns:m="http://schemas.openxmlformats.org/officeDocument/2006/math"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  <a:r>
                  <a:rPr lang="en-US" sz="2000" dirty="0"/>
                  <a:t> </a:t>
                </a:r>
              </a:p>
            </p:txBody>
          </p:sp>
        </mc:Choice>
        <mc:Fallback xmlns="">
          <p:sp>
            <p:nvSpPr>
              <p:cNvPr id="8" name="Rectangle 7">
                <a:extLst>
                  <a:ext uri="{FF2B5EF4-FFF2-40B4-BE49-F238E27FC236}">
                    <a16:creationId xmlns:a16="http://schemas.microsoft.com/office/drawing/2014/main" id="{632092BB-B8B1-4FD4-8AAF-0FE95379B8EB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88008" y="1176104"/>
                <a:ext cx="2392680" cy="1015663"/>
              </a:xfrm>
              <a:prstGeom prst="rect">
                <a:avLst/>
              </a:prstGeom>
              <a:blipFill>
                <a:blip r:embed="rId4"/>
                <a:stretch>
                  <a:fillRect l="-2036" t="-3593" r="-4326" b="-958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TextBox 8">
            <a:extLst>
              <a:ext uri="{FF2B5EF4-FFF2-40B4-BE49-F238E27FC236}">
                <a16:creationId xmlns:a16="http://schemas.microsoft.com/office/drawing/2014/main" id="{0ADAB2B7-DA51-4CD9-9E44-4BF1B9C84E2C}"/>
              </a:ext>
            </a:extLst>
          </p:cNvPr>
          <p:cNvSpPr txBox="1"/>
          <p:nvPr/>
        </p:nvSpPr>
        <p:spPr>
          <a:xfrm>
            <a:off x="152400" y="3370234"/>
            <a:ext cx="933238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i="1" u="sng" dirty="0">
                <a:latin typeface="Calibri" panose="020F0502020204030204" pitchFamily="34" charset="0"/>
                <a:cs typeface="Calibri" panose="020F0502020204030204" pitchFamily="34" charset="0"/>
              </a:rPr>
              <a:t>Bayes’ Theorem: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assume prior distribution; update using data:</a:t>
            </a: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11" name="Picture 2">
            <a:extLst>
              <a:ext uri="{FF2B5EF4-FFF2-40B4-BE49-F238E27FC236}">
                <a16:creationId xmlns:a16="http://schemas.microsoft.com/office/drawing/2014/main" id="{3A4C4F76-1B5C-49ED-B476-8F50E4BCC6E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63013" y="3804451"/>
            <a:ext cx="4038600" cy="123850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061179939"/>
      </p:ext>
    </p:extLst>
  </p:cSld>
  <p:clrMapOvr>
    <a:masterClrMapping/>
  </p:clrMapOvr>
</p:sld>
</file>

<file path=ppt/slides/slide1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" name="Title 1">
            <a:extLst>
              <a:ext uri="{FF2B5EF4-FFF2-40B4-BE49-F238E27FC236}">
                <a16:creationId xmlns:a16="http://schemas.microsoft.com/office/drawing/2014/main" id="{329052E4-520E-44F8-8AEB-90AFF14D787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2880" y="121518"/>
            <a:ext cx="7315200" cy="6096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F9DD2E68-0CF3-4339-B4F1-05F4809D10D7}"/>
              </a:ext>
            </a:extLst>
          </p:cNvPr>
          <p:cNvSpPr txBox="1"/>
          <p:nvPr/>
        </p:nvSpPr>
        <p:spPr>
          <a:xfrm>
            <a:off x="152400" y="833120"/>
            <a:ext cx="8686800" cy="329320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There are many sources of uncertainty, e.g.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Climate forcing (e.g., surface mass balance)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Basal friction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Bedrock topography (noisy and sparse data)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Geothermal heat flux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Modeling errors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Model parameters (e.g., Glen's Flow Law exponent)</a:t>
            </a: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1" name="TextBox 40">
                <a:extLst>
                  <a:ext uri="{FF2B5EF4-FFF2-40B4-BE49-F238E27FC236}">
                    <a16:creationId xmlns:a16="http://schemas.microsoft.com/office/drawing/2014/main" id="{EBE85E9A-C3F5-46A0-B9BE-57109C9DBF28}"/>
                  </a:ext>
                </a:extLst>
              </p:cNvPr>
              <p:cNvSpPr txBox="1"/>
              <p:nvPr/>
            </p:nvSpPr>
            <p:spPr>
              <a:xfrm>
                <a:off x="116840" y="5132706"/>
                <a:ext cx="8722360" cy="10475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342900" indent="-342900">
                  <a:buFont typeface="Arial" panose="020B0604020202020204" pitchFamily="34" charset="0"/>
                  <a:buChar char="•"/>
                </a:pP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Naïve parameterization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represent each degree of freedom on mesh be an uncertain variable </a:t>
                </a:r>
                <a14:m>
                  <m:oMath xmlns:m="http://schemas.openxmlformats.org/officeDocument/2006/math"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2000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𝒙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=(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𝑧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,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𝑧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, …,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𝑧</m:t>
                        </m:r>
                      </m:e>
                      <m:sub>
                        <m:sSub>
                          <m:sSubPr>
                            <m:ctrlPr>
                              <a:rPr lang="en-US" sz="2000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sz="2000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𝑛</m:t>
                            </m:r>
                          </m:e>
                          <m:sub>
                            <m:r>
                              <m:rPr>
                                <m:sty m:val="p"/>
                              </m:rPr>
                              <a:rPr lang="en-US" sz="200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dof</m:t>
                            </m:r>
                          </m:sub>
                        </m:sSub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)</m:t>
                    </m:r>
                  </m:oMath>
                </a14:m>
                <a:endParaRPr lang="en-US" sz="2000" dirty="0"/>
              </a:p>
              <a:p>
                <a:pPr marL="342900" indent="-342900">
                  <a:buFont typeface="Arial" panose="020B0604020202020204" pitchFamily="34" charset="0"/>
                  <a:buChar char="•"/>
                </a:pPr>
                <a:endParaRPr lang="en-US" sz="2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41" name="TextBox 40">
                <a:extLst>
                  <a:ext uri="{FF2B5EF4-FFF2-40B4-BE49-F238E27FC236}">
                    <a16:creationId xmlns:a16="http://schemas.microsoft.com/office/drawing/2014/main" id="{EBE85E9A-C3F5-46A0-B9BE-57109C9DBF2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6840" y="5132706"/>
                <a:ext cx="8722360" cy="1047531"/>
              </a:xfrm>
              <a:prstGeom prst="rect">
                <a:avLst/>
              </a:prstGeom>
              <a:blipFill>
                <a:blip r:embed="rId2"/>
                <a:stretch>
                  <a:fillRect l="-629" t="-348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3" name="TextBox 42">
                <a:extLst>
                  <a:ext uri="{FF2B5EF4-FFF2-40B4-BE49-F238E27FC236}">
                    <a16:creationId xmlns:a16="http://schemas.microsoft.com/office/drawing/2014/main" id="{63D52F74-D5E7-41CD-BF2B-C6741AC5260C}"/>
                  </a:ext>
                </a:extLst>
              </p:cNvPr>
              <p:cNvSpPr txBox="1"/>
              <p:nvPr/>
            </p:nvSpPr>
            <p:spPr>
              <a:xfrm>
                <a:off x="1256486" y="5980182"/>
                <a:ext cx="6631027" cy="400110"/>
              </a:xfrm>
              <a:prstGeom prst="rect">
                <a:avLst/>
              </a:prstGeom>
              <a:solidFill>
                <a:schemeClr val="accent6">
                  <a:lumMod val="60000"/>
                  <a:lumOff val="4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Intractable due to </a:t>
                </a:r>
                <a:r>
                  <a:rPr lang="en-US" sz="20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curse of dimensionality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𝑛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sz="2000" b="0" i="0" smtClean="0">
                            <a:latin typeface="Cambria Math" panose="02040503050406030204" pitchFamily="18" charset="0"/>
                          </a:rPr>
                          <m:t>dof</m:t>
                        </m:r>
                      </m:sub>
                    </m:sSub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=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𝑂</m:t>
                    </m:r>
                    <m:d>
                      <m:d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100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𝐾</m:t>
                        </m:r>
                      </m:e>
                    </m:d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!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</a:t>
                </a:r>
              </a:p>
            </p:txBody>
          </p:sp>
        </mc:Choice>
        <mc:Fallback xmlns="">
          <p:sp>
            <p:nvSpPr>
              <p:cNvPr id="43" name="TextBox 42">
                <a:extLst>
                  <a:ext uri="{FF2B5EF4-FFF2-40B4-BE49-F238E27FC236}">
                    <a16:creationId xmlns:a16="http://schemas.microsoft.com/office/drawing/2014/main" id="{63D52F74-D5E7-41CD-BF2B-C6741AC5260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56486" y="5980182"/>
                <a:ext cx="6631027" cy="400110"/>
              </a:xfrm>
              <a:prstGeom prst="rect">
                <a:avLst/>
              </a:prstGeom>
              <a:blipFill>
                <a:blip r:embed="rId3"/>
                <a:stretch>
                  <a:fillRect l="-92" t="-7576" b="-2575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8" name="Rectangle 7">
                <a:extLst>
                  <a:ext uri="{FF2B5EF4-FFF2-40B4-BE49-F238E27FC236}">
                    <a16:creationId xmlns:a16="http://schemas.microsoft.com/office/drawing/2014/main" id="{632092BB-B8B1-4FD4-8AAF-0FE95379B8EB}"/>
                  </a:ext>
                </a:extLst>
              </p:cNvPr>
              <p:cNvSpPr/>
              <p:nvPr/>
            </p:nvSpPr>
            <p:spPr>
              <a:xfrm>
                <a:off x="6188008" y="1176104"/>
                <a:ext cx="2392680" cy="1015663"/>
              </a:xfrm>
              <a:prstGeom prst="rect">
                <a:avLst/>
              </a:prstGeom>
              <a:solidFill>
                <a:schemeClr val="accent6">
                  <a:lumMod val="20000"/>
                  <a:lumOff val="80000"/>
                </a:schemeClr>
              </a:solidFill>
            </p:spPr>
            <p:txBody>
              <a:bodyPr wrap="square">
                <a:spAutoFit/>
              </a:bodyPr>
              <a:lstStyle/>
              <a:p>
                <a:pPr algn="ctr"/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We focus initially only in uncertainty in </a:t>
                </a:r>
                <a:r>
                  <a:rPr lang="en-US" sz="20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basal friction </a:t>
                </a:r>
                <a14:m>
                  <m:oMath xmlns:m="http://schemas.openxmlformats.org/officeDocument/2006/math"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  <a:r>
                  <a:rPr lang="en-US" sz="2000" dirty="0"/>
                  <a:t> </a:t>
                </a:r>
              </a:p>
            </p:txBody>
          </p:sp>
        </mc:Choice>
        <mc:Fallback xmlns="">
          <p:sp>
            <p:nvSpPr>
              <p:cNvPr id="8" name="Rectangle 7">
                <a:extLst>
                  <a:ext uri="{FF2B5EF4-FFF2-40B4-BE49-F238E27FC236}">
                    <a16:creationId xmlns:a16="http://schemas.microsoft.com/office/drawing/2014/main" id="{632092BB-B8B1-4FD4-8AAF-0FE95379B8EB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88008" y="1176104"/>
                <a:ext cx="2392680" cy="1015663"/>
              </a:xfrm>
              <a:prstGeom prst="rect">
                <a:avLst/>
              </a:prstGeom>
              <a:blipFill>
                <a:blip r:embed="rId4"/>
                <a:stretch>
                  <a:fillRect l="-2036" t="-3593" r="-4326" b="-958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TextBox 8">
            <a:extLst>
              <a:ext uri="{FF2B5EF4-FFF2-40B4-BE49-F238E27FC236}">
                <a16:creationId xmlns:a16="http://schemas.microsoft.com/office/drawing/2014/main" id="{0ADAB2B7-DA51-4CD9-9E44-4BF1B9C84E2C}"/>
              </a:ext>
            </a:extLst>
          </p:cNvPr>
          <p:cNvSpPr txBox="1"/>
          <p:nvPr/>
        </p:nvSpPr>
        <p:spPr>
          <a:xfrm>
            <a:off x="152400" y="3370234"/>
            <a:ext cx="933238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i="1" u="sng" dirty="0">
                <a:latin typeface="Calibri" panose="020F0502020204030204" pitchFamily="34" charset="0"/>
                <a:cs typeface="Calibri" panose="020F0502020204030204" pitchFamily="34" charset="0"/>
              </a:rPr>
              <a:t>Bayes’ Theorem: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assume prior distribution; update using data:</a:t>
            </a: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11" name="Picture 2">
            <a:extLst>
              <a:ext uri="{FF2B5EF4-FFF2-40B4-BE49-F238E27FC236}">
                <a16:creationId xmlns:a16="http://schemas.microsoft.com/office/drawing/2014/main" id="{8065CCFA-A09D-4F37-BEFE-7C9D4895615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63013" y="3804451"/>
            <a:ext cx="4038600" cy="123850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350427346"/>
      </p:ext>
    </p:extLst>
  </p:cSld>
  <p:clrMapOvr>
    <a:masterClrMapping/>
  </p:clrMapOvr>
</p:sld>
</file>

<file path=ppt/slides/slide1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" name="Title 1">
            <a:extLst>
              <a:ext uri="{FF2B5EF4-FFF2-40B4-BE49-F238E27FC236}">
                <a16:creationId xmlns:a16="http://schemas.microsoft.com/office/drawing/2014/main" id="{329052E4-520E-44F8-8AEB-90AFF14D787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2880" y="121518"/>
            <a:ext cx="7315200" cy="6096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7EC194DD-3740-4CEF-8850-B18C9235D40C}"/>
                  </a:ext>
                </a:extLst>
              </p:cNvPr>
              <p:cNvSpPr txBox="1"/>
              <p:nvPr/>
            </p:nvSpPr>
            <p:spPr>
              <a:xfrm>
                <a:off x="76200" y="838200"/>
                <a:ext cx="7239000" cy="105259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Approach 1: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KLE + PCE + MCMC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Wingdings" panose="05000000000000000000" pitchFamily="2" charset="2"/>
                  <a:buChar char="Ø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KLE = </a:t>
                </a:r>
                <a:r>
                  <a:rPr lang="en-US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Karhunen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Loeve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Expansion: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assume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𝒙</m:t>
                        </m:r>
                      </m:e>
                    </m:d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can be represented in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reduced basis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of KLE modes centered around mean </a:t>
                </a:r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𝛽</m:t>
                        </m:r>
                      </m:e>
                    </m:acc>
                    <m:r>
                      <a:rPr lang="en-US">
                        <a:latin typeface="Cambria Math" panose="02040503050406030204" pitchFamily="18" charset="0"/>
                      </a:rPr>
                      <m:t>(</m:t>
                    </m:r>
                    <m:r>
                      <a:rPr lang="en-US" b="1" i="1" dirty="0">
                        <a:latin typeface="Cambria Math" panose="02040503050406030204" pitchFamily="18" charset="0"/>
                      </a:rPr>
                      <m:t>𝒙</m:t>
                    </m:r>
                    <m:r>
                      <a:rPr lang="en-US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</a:p>
            </p:txBody>
          </p:sp>
        </mc:Choice>
        <mc:Fallback xmlns="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7EC194DD-3740-4CEF-8850-B18C9235D40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838200"/>
                <a:ext cx="7239000" cy="1052596"/>
              </a:xfrm>
              <a:prstGeom prst="rect">
                <a:avLst/>
              </a:prstGeom>
              <a:blipFill>
                <a:blip r:embed="rId2"/>
                <a:stretch>
                  <a:fillRect l="-758" t="-3488" r="-1011" b="-814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BEBDA56-72D4-4222-80E8-B8A37885E0A3}"/>
                  </a:ext>
                </a:extLst>
              </p:cNvPr>
              <p:cNvSpPr txBox="1"/>
              <p:nvPr/>
            </p:nvSpPr>
            <p:spPr>
              <a:xfrm>
                <a:off x="1745180" y="2059082"/>
                <a:ext cx="3657600" cy="78964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unc>
                        <m:funcPr>
                          <m:ctrlPr>
                            <a:rPr lang="en-US" sz="1600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en-US" sz="160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log</m:t>
                          </m:r>
                        </m:fName>
                        <m:e>
                          <m:d>
                            <m:dPr>
                              <m:ctrlPr>
                                <a:rPr lang="en-US" sz="1600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dPr>
                            <m:e>
                              <m:r>
                                <a:rPr lang="en-US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𝛽</m:t>
                              </m:r>
                              <m:d>
                                <m:dPr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sz="1600" b="1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𝒙</m:t>
                                  </m:r>
                                </m:e>
                              </m:d>
                            </m:e>
                          </m:d>
                        </m:e>
                      </m:func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func>
                        <m:func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en-US" sz="160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log</m:t>
                          </m:r>
                        </m:fName>
                        <m:e>
                          <m:d>
                            <m:dPr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dPr>
                            <m:e>
                              <m:acc>
                                <m:accPr>
                                  <m:chr m:val="̅"/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𝛽</m:t>
                                  </m:r>
                                </m:e>
                              </m:acc>
                            </m:e>
                          </m:d>
                        </m:e>
                      </m:func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nary>
                        <m:naryPr>
                          <m:chr m:val="∑"/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𝑖</m:t>
                          </m:r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=1</m:t>
                          </m:r>
                        </m:sub>
                        <m:sup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𝑑</m:t>
                          </m:r>
                        </m:sup>
                        <m:e>
                          <m:rad>
                            <m:radPr>
                              <m:degHide m:val="on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radPr>
                            <m:deg/>
                            <m:e>
                              <m:sSub>
                                <m:sSubPr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𝜆</m:t>
                                  </m:r>
                                </m:e>
                                <m:sub>
                                  <m: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𝑖</m:t>
                                  </m:r>
                                </m:sub>
                              </m:sSub>
                            </m:e>
                          </m:rad>
                        </m:e>
                      </m:nary>
                      <m:sSub>
                        <m:sSub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𝜙</m:t>
                          </m:r>
                        </m:e>
                        <m:sub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𝑖</m:t>
                          </m:r>
                        </m:sub>
                      </m:sSub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</m:t>
                      </m:r>
                      <m:r>
                        <a:rPr lang="en-US" sz="1600" b="1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𝒙</m:t>
                      </m:r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  <m:sSub>
                        <m:sSub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𝑧</m:t>
                          </m:r>
                        </m:e>
                        <m:sub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𝑖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BEBDA56-72D4-4222-80E8-B8A37885E0A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45180" y="2059082"/>
                <a:ext cx="3657600" cy="789640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TextBox 12">
            <a:extLst>
              <a:ext uri="{FF2B5EF4-FFF2-40B4-BE49-F238E27FC236}">
                <a16:creationId xmlns:a16="http://schemas.microsoft.com/office/drawing/2014/main" id="{002E96B4-468A-4E23-ABCE-D747E35E16AC}"/>
              </a:ext>
            </a:extLst>
          </p:cNvPr>
          <p:cNvSpPr txBox="1"/>
          <p:nvPr/>
        </p:nvSpPr>
        <p:spPr>
          <a:xfrm>
            <a:off x="76200" y="2894391"/>
            <a:ext cx="7239000" cy="172354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PCE = Polynomial Chaos Expansion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create PCE emulator for mismatch (over surface velocity, SMB, thickness) discrepancy.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MCMC = Markov Chain Monte Carlo: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do MCMC calibration        using PCE emulator to infer Maximum A Posteriori (MAP) point.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14" name="Picture 2">
            <a:extLst>
              <a:ext uri="{FF2B5EF4-FFF2-40B4-BE49-F238E27FC236}">
                <a16:creationId xmlns:a16="http://schemas.microsoft.com/office/drawing/2014/main" id="{2C55A7FD-8C77-4BAA-8935-4AB6B9637F0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11614" y="380542"/>
            <a:ext cx="1066800" cy="5875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5" name="Picture 3">
            <a:extLst>
              <a:ext uri="{FF2B5EF4-FFF2-40B4-BE49-F238E27FC236}">
                <a16:creationId xmlns:a16="http://schemas.microsoft.com/office/drawing/2014/main" id="{3D84D8CE-7D84-4C53-B6AD-F97919426DE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22254" y="333407"/>
            <a:ext cx="990600" cy="73258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6" name="Picture 2">
            <a:extLst>
              <a:ext uri="{FF2B5EF4-FFF2-40B4-BE49-F238E27FC236}">
                <a16:creationId xmlns:a16="http://schemas.microsoft.com/office/drawing/2014/main" id="{C43A5913-D8FF-4C90-B8A8-3928E210A00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36654" y="216448"/>
            <a:ext cx="1447800" cy="61034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17" name="Group 16">
            <a:extLst>
              <a:ext uri="{FF2B5EF4-FFF2-40B4-BE49-F238E27FC236}">
                <a16:creationId xmlns:a16="http://schemas.microsoft.com/office/drawing/2014/main" id="{EE974DA8-1574-45CA-9691-66F08CC3A6F9}"/>
              </a:ext>
            </a:extLst>
          </p:cNvPr>
          <p:cNvGrpSpPr/>
          <p:nvPr/>
        </p:nvGrpSpPr>
        <p:grpSpPr>
          <a:xfrm>
            <a:off x="6097456" y="1920974"/>
            <a:ext cx="2965817" cy="1111578"/>
            <a:chOff x="199678" y="2650673"/>
            <a:chExt cx="3874234" cy="1839429"/>
          </a:xfrm>
        </p:grpSpPr>
        <p:pic>
          <p:nvPicPr>
            <p:cNvPr id="18" name="Picture 17">
              <a:extLst>
                <a:ext uri="{FF2B5EF4-FFF2-40B4-BE49-F238E27FC236}">
                  <a16:creationId xmlns:a16="http://schemas.microsoft.com/office/drawing/2014/main" id="{F5FF9244-8FFC-4905-B596-74A651280B96}"/>
                </a:ext>
              </a:extLst>
            </p:cNvPr>
            <p:cNvPicPr>
              <a:picLocks noChangeAspect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99679" y="2677418"/>
              <a:ext cx="714721" cy="916177"/>
            </a:xfrm>
            <a:prstGeom prst="rect">
              <a:avLst/>
            </a:prstGeom>
          </p:spPr>
        </p:pic>
        <p:pic>
          <p:nvPicPr>
            <p:cNvPr id="19" name="Picture 18">
              <a:extLst>
                <a:ext uri="{FF2B5EF4-FFF2-40B4-BE49-F238E27FC236}">
                  <a16:creationId xmlns:a16="http://schemas.microsoft.com/office/drawing/2014/main" id="{25CC1188-A839-4E0D-BD51-E0FEF6D66151}"/>
                </a:ext>
              </a:extLst>
            </p:cNvPr>
            <p:cNvPicPr>
              <a:picLocks noChangeAspect="1"/>
            </p:cNvPicPr>
            <p:nvPr/>
          </p:nvPicPr>
          <p:blipFill>
            <a:blip r:embed="rId8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14400" y="2676073"/>
              <a:ext cx="780562" cy="926595"/>
            </a:xfrm>
            <a:prstGeom prst="rect">
              <a:avLst/>
            </a:prstGeom>
          </p:spPr>
        </p:pic>
        <p:pic>
          <p:nvPicPr>
            <p:cNvPr id="20" name="Picture 19">
              <a:extLst>
                <a:ext uri="{FF2B5EF4-FFF2-40B4-BE49-F238E27FC236}">
                  <a16:creationId xmlns:a16="http://schemas.microsoft.com/office/drawing/2014/main" id="{D1085CA6-E9B2-4867-9EFC-AA18D529D45B}"/>
                </a:ext>
              </a:extLst>
            </p:cNvPr>
            <p:cNvPicPr>
              <a:picLocks noChangeAspect="1"/>
            </p:cNvPicPr>
            <p:nvPr/>
          </p:nvPicPr>
          <p:blipFill>
            <a:blip r:embed="rId9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694962" y="2650673"/>
              <a:ext cx="839064" cy="942922"/>
            </a:xfrm>
            <a:prstGeom prst="rect">
              <a:avLst/>
            </a:prstGeom>
          </p:spPr>
        </p:pic>
        <p:pic>
          <p:nvPicPr>
            <p:cNvPr id="25" name="Picture 24">
              <a:extLst>
                <a:ext uri="{FF2B5EF4-FFF2-40B4-BE49-F238E27FC236}">
                  <a16:creationId xmlns:a16="http://schemas.microsoft.com/office/drawing/2014/main" id="{D8789440-C29D-412A-B586-14C9EFD1B5ED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534026" y="2650673"/>
              <a:ext cx="785691" cy="951995"/>
            </a:xfrm>
            <a:prstGeom prst="rect">
              <a:avLst/>
            </a:prstGeom>
          </p:spPr>
        </p:pic>
        <p:pic>
          <p:nvPicPr>
            <p:cNvPr id="27" name="Picture 26">
              <a:extLst>
                <a:ext uri="{FF2B5EF4-FFF2-40B4-BE49-F238E27FC236}">
                  <a16:creationId xmlns:a16="http://schemas.microsoft.com/office/drawing/2014/main" id="{8E9E3244-94E0-4055-A24B-913DEC8243D3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76600" y="2658135"/>
              <a:ext cx="797312" cy="935460"/>
            </a:xfrm>
            <a:prstGeom prst="rect">
              <a:avLst/>
            </a:prstGeom>
          </p:spPr>
        </p:pic>
        <p:pic>
          <p:nvPicPr>
            <p:cNvPr id="28" name="Picture 27">
              <a:extLst>
                <a:ext uri="{FF2B5EF4-FFF2-40B4-BE49-F238E27FC236}">
                  <a16:creationId xmlns:a16="http://schemas.microsoft.com/office/drawing/2014/main" id="{0FF1892F-7806-49B9-BF09-79ECC3381CE9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99678" y="3594201"/>
              <a:ext cx="714721" cy="895901"/>
            </a:xfrm>
            <a:prstGeom prst="rect">
              <a:avLst/>
            </a:prstGeom>
          </p:spPr>
        </p:pic>
        <p:pic>
          <p:nvPicPr>
            <p:cNvPr id="29" name="Picture 28">
              <a:extLst>
                <a:ext uri="{FF2B5EF4-FFF2-40B4-BE49-F238E27FC236}">
                  <a16:creationId xmlns:a16="http://schemas.microsoft.com/office/drawing/2014/main" id="{3EC7C498-62FB-4F1D-930F-59338C9592E7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14400" y="3537401"/>
              <a:ext cx="762700" cy="952701"/>
            </a:xfrm>
            <a:prstGeom prst="rect">
              <a:avLst/>
            </a:prstGeom>
          </p:spPr>
        </p:pic>
        <p:pic>
          <p:nvPicPr>
            <p:cNvPr id="30" name="Picture 29">
              <a:extLst>
                <a:ext uri="{FF2B5EF4-FFF2-40B4-BE49-F238E27FC236}">
                  <a16:creationId xmlns:a16="http://schemas.microsoft.com/office/drawing/2014/main" id="{07E5A8C2-2138-4688-8B09-3734F118F982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708794" y="3563132"/>
              <a:ext cx="774013" cy="926970"/>
            </a:xfrm>
            <a:prstGeom prst="rect">
              <a:avLst/>
            </a:prstGeom>
          </p:spPr>
        </p:pic>
        <p:pic>
          <p:nvPicPr>
            <p:cNvPr id="31" name="Picture 30">
              <a:extLst>
                <a:ext uri="{FF2B5EF4-FFF2-40B4-BE49-F238E27FC236}">
                  <a16:creationId xmlns:a16="http://schemas.microsoft.com/office/drawing/2014/main" id="{78D20A81-99B1-46FB-8218-37664D775A36}"/>
                </a:ext>
              </a:extLst>
            </p:cNvPr>
            <p:cNvPicPr>
              <a:picLocks noChangeAspect="1"/>
            </p:cNvPicPr>
            <p:nvPr/>
          </p:nvPicPr>
          <p:blipFill>
            <a:blip r:embed="rId1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534026" y="3537732"/>
              <a:ext cx="777636" cy="952370"/>
            </a:xfrm>
            <a:prstGeom prst="rect">
              <a:avLst/>
            </a:prstGeom>
          </p:spPr>
        </p:pic>
        <p:pic>
          <p:nvPicPr>
            <p:cNvPr id="32" name="Picture 31">
              <a:extLst>
                <a:ext uri="{FF2B5EF4-FFF2-40B4-BE49-F238E27FC236}">
                  <a16:creationId xmlns:a16="http://schemas.microsoft.com/office/drawing/2014/main" id="{A405107A-7E42-48D0-A312-C8D9A691EF82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32405" y="3546198"/>
              <a:ext cx="802386" cy="943904"/>
            </a:xfrm>
            <a:prstGeom prst="rect">
              <a:avLst/>
            </a:prstGeom>
          </p:spPr>
        </p:pic>
      </p:grpSp>
      <p:sp>
        <p:nvSpPr>
          <p:cNvPr id="33" name="TextBox 32">
            <a:extLst>
              <a:ext uri="{FF2B5EF4-FFF2-40B4-BE49-F238E27FC236}">
                <a16:creationId xmlns:a16="http://schemas.microsoft.com/office/drawing/2014/main" id="{D7E5A847-8C2F-44A0-8D54-F2A2B6CC5B33}"/>
              </a:ext>
            </a:extLst>
          </p:cNvPr>
          <p:cNvSpPr txBox="1"/>
          <p:nvPr/>
        </p:nvSpPr>
        <p:spPr>
          <a:xfrm>
            <a:off x="7259150" y="1551745"/>
            <a:ext cx="1634505" cy="30777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First 10 KLE modes</a:t>
            </a:r>
          </a:p>
        </p:txBody>
      </p:sp>
    </p:spTree>
    <p:extLst>
      <p:ext uri="{BB962C8B-B14F-4D97-AF65-F5344CB8AC3E}">
        <p14:creationId xmlns:p14="http://schemas.microsoft.com/office/powerpoint/2010/main" val="532198841"/>
      </p:ext>
    </p:extLst>
  </p:cSld>
  <p:clrMapOvr>
    <a:masterClrMapping/>
  </p:clrMapOvr>
</p:sld>
</file>

<file path=ppt/slides/slide1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7EC194DD-3740-4CEF-8850-B18C9235D40C}"/>
                  </a:ext>
                </a:extLst>
              </p:cNvPr>
              <p:cNvSpPr txBox="1"/>
              <p:nvPr/>
            </p:nvSpPr>
            <p:spPr>
              <a:xfrm>
                <a:off x="76200" y="838200"/>
                <a:ext cx="7239000" cy="105259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Approach 1: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KLE + PCE + MCMC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Wingdings" panose="05000000000000000000" pitchFamily="2" charset="2"/>
                  <a:buChar char="Ø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KLE = </a:t>
                </a:r>
                <a:r>
                  <a:rPr lang="en-US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Karhunen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Loeve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Expansion: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assume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𝒙</m:t>
                        </m:r>
                      </m:e>
                    </m:d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can be represented in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reduced basis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of KLE modes centered around mean </a:t>
                </a:r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𝛽</m:t>
                        </m:r>
                      </m:e>
                    </m:acc>
                    <m:r>
                      <a:rPr lang="en-US">
                        <a:latin typeface="Cambria Math" panose="02040503050406030204" pitchFamily="18" charset="0"/>
                      </a:rPr>
                      <m:t>(</m:t>
                    </m:r>
                    <m:r>
                      <a:rPr lang="en-US" b="1" i="1" dirty="0">
                        <a:latin typeface="Cambria Math" panose="02040503050406030204" pitchFamily="18" charset="0"/>
                      </a:rPr>
                      <m:t>𝒙</m:t>
                    </m:r>
                    <m:r>
                      <a:rPr lang="en-US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</a:p>
            </p:txBody>
          </p:sp>
        </mc:Choice>
        <mc:Fallback xmlns="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7EC194DD-3740-4CEF-8850-B18C9235D40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838200"/>
                <a:ext cx="7239000" cy="1052596"/>
              </a:xfrm>
              <a:prstGeom prst="rect">
                <a:avLst/>
              </a:prstGeom>
              <a:blipFill>
                <a:blip r:embed="rId2"/>
                <a:stretch>
                  <a:fillRect l="-758" t="-3488" r="-1011" b="-814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BEBDA56-72D4-4222-80E8-B8A37885E0A3}"/>
                  </a:ext>
                </a:extLst>
              </p:cNvPr>
              <p:cNvSpPr txBox="1"/>
              <p:nvPr/>
            </p:nvSpPr>
            <p:spPr>
              <a:xfrm>
                <a:off x="1745180" y="2059082"/>
                <a:ext cx="3657600" cy="78964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unc>
                        <m:funcPr>
                          <m:ctrlPr>
                            <a:rPr lang="en-US" sz="1600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en-US" sz="160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log</m:t>
                          </m:r>
                        </m:fName>
                        <m:e>
                          <m:d>
                            <m:dPr>
                              <m:ctrlPr>
                                <a:rPr lang="en-US" sz="1600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dPr>
                            <m:e>
                              <m:r>
                                <a:rPr lang="en-US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𝛽</m:t>
                              </m:r>
                              <m:d>
                                <m:dPr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sz="1600" b="1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𝒙</m:t>
                                  </m:r>
                                </m:e>
                              </m:d>
                            </m:e>
                          </m:d>
                        </m:e>
                      </m:func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func>
                        <m:func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en-US" sz="160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log</m:t>
                          </m:r>
                        </m:fName>
                        <m:e>
                          <m:d>
                            <m:dPr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dPr>
                            <m:e>
                              <m:acc>
                                <m:accPr>
                                  <m:chr m:val="̅"/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𝛽</m:t>
                                  </m:r>
                                </m:e>
                              </m:acc>
                            </m:e>
                          </m:d>
                        </m:e>
                      </m:func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nary>
                        <m:naryPr>
                          <m:chr m:val="∑"/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𝑖</m:t>
                          </m:r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=1</m:t>
                          </m:r>
                        </m:sub>
                        <m:sup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𝑑</m:t>
                          </m:r>
                        </m:sup>
                        <m:e>
                          <m:rad>
                            <m:radPr>
                              <m:degHide m:val="on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radPr>
                            <m:deg/>
                            <m:e>
                              <m:sSub>
                                <m:sSubPr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𝜆</m:t>
                                  </m:r>
                                </m:e>
                                <m:sub>
                                  <m: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𝑖</m:t>
                                  </m:r>
                                </m:sub>
                              </m:sSub>
                            </m:e>
                          </m:rad>
                        </m:e>
                      </m:nary>
                      <m:sSub>
                        <m:sSub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𝜙</m:t>
                          </m:r>
                        </m:e>
                        <m:sub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𝑖</m:t>
                          </m:r>
                        </m:sub>
                      </m:sSub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</m:t>
                      </m:r>
                      <m:r>
                        <a:rPr lang="en-US" sz="1600" b="1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𝒙</m:t>
                      </m:r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  <m:sSub>
                        <m:sSub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𝑧</m:t>
                          </m:r>
                        </m:e>
                        <m:sub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𝑖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BEBDA56-72D4-4222-80E8-B8A37885E0A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45180" y="2059082"/>
                <a:ext cx="3657600" cy="789640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TextBox 12">
            <a:extLst>
              <a:ext uri="{FF2B5EF4-FFF2-40B4-BE49-F238E27FC236}">
                <a16:creationId xmlns:a16="http://schemas.microsoft.com/office/drawing/2014/main" id="{002E96B4-468A-4E23-ABCE-D747E35E16AC}"/>
              </a:ext>
            </a:extLst>
          </p:cNvPr>
          <p:cNvSpPr txBox="1"/>
          <p:nvPr/>
        </p:nvSpPr>
        <p:spPr>
          <a:xfrm>
            <a:off x="76200" y="2894391"/>
            <a:ext cx="7239000" cy="172354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PCE = Polynomial Chaos Expansion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create PCE emulator for mismatch (over surface velocity, SMB, thickness) discrepancy.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MCMC = Markov Chain Monte Carlo: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do MCMC calibration       using PCE emulator to infer Maximum A Posteriori (MAP) point.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grpSp>
        <p:nvGrpSpPr>
          <p:cNvPr id="17" name="Group 16">
            <a:extLst>
              <a:ext uri="{FF2B5EF4-FFF2-40B4-BE49-F238E27FC236}">
                <a16:creationId xmlns:a16="http://schemas.microsoft.com/office/drawing/2014/main" id="{EE974DA8-1574-45CA-9691-66F08CC3A6F9}"/>
              </a:ext>
            </a:extLst>
          </p:cNvPr>
          <p:cNvGrpSpPr/>
          <p:nvPr/>
        </p:nvGrpSpPr>
        <p:grpSpPr>
          <a:xfrm>
            <a:off x="6097456" y="1920974"/>
            <a:ext cx="2965817" cy="1111578"/>
            <a:chOff x="199678" y="2650673"/>
            <a:chExt cx="3874234" cy="1839429"/>
          </a:xfrm>
        </p:grpSpPr>
        <p:pic>
          <p:nvPicPr>
            <p:cNvPr id="18" name="Picture 17">
              <a:extLst>
                <a:ext uri="{FF2B5EF4-FFF2-40B4-BE49-F238E27FC236}">
                  <a16:creationId xmlns:a16="http://schemas.microsoft.com/office/drawing/2014/main" id="{F5FF9244-8FFC-4905-B596-74A651280B96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99679" y="2677418"/>
              <a:ext cx="714721" cy="916177"/>
            </a:xfrm>
            <a:prstGeom prst="rect">
              <a:avLst/>
            </a:prstGeom>
          </p:spPr>
        </p:pic>
        <p:pic>
          <p:nvPicPr>
            <p:cNvPr id="19" name="Picture 18">
              <a:extLst>
                <a:ext uri="{FF2B5EF4-FFF2-40B4-BE49-F238E27FC236}">
                  <a16:creationId xmlns:a16="http://schemas.microsoft.com/office/drawing/2014/main" id="{25CC1188-A839-4E0D-BD51-E0FEF6D66151}"/>
                </a:ext>
              </a:extLst>
            </p:cNvPr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14400" y="2676073"/>
              <a:ext cx="780562" cy="926595"/>
            </a:xfrm>
            <a:prstGeom prst="rect">
              <a:avLst/>
            </a:prstGeom>
          </p:spPr>
        </p:pic>
        <p:pic>
          <p:nvPicPr>
            <p:cNvPr id="20" name="Picture 19">
              <a:extLst>
                <a:ext uri="{FF2B5EF4-FFF2-40B4-BE49-F238E27FC236}">
                  <a16:creationId xmlns:a16="http://schemas.microsoft.com/office/drawing/2014/main" id="{D1085CA6-E9B2-4867-9EFC-AA18D529D45B}"/>
                </a:ext>
              </a:extLst>
            </p:cNvPr>
            <p:cNvPicPr>
              <a:picLocks noChangeAspect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694962" y="2650673"/>
              <a:ext cx="839064" cy="942922"/>
            </a:xfrm>
            <a:prstGeom prst="rect">
              <a:avLst/>
            </a:prstGeom>
          </p:spPr>
        </p:pic>
        <p:pic>
          <p:nvPicPr>
            <p:cNvPr id="25" name="Picture 24">
              <a:extLst>
                <a:ext uri="{FF2B5EF4-FFF2-40B4-BE49-F238E27FC236}">
                  <a16:creationId xmlns:a16="http://schemas.microsoft.com/office/drawing/2014/main" id="{D8789440-C29D-412A-B586-14C9EFD1B5ED}"/>
                </a:ext>
              </a:extLst>
            </p:cNvPr>
            <p:cNvPicPr>
              <a:picLocks noChangeAspect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534026" y="2650673"/>
              <a:ext cx="785691" cy="951995"/>
            </a:xfrm>
            <a:prstGeom prst="rect">
              <a:avLst/>
            </a:prstGeom>
          </p:spPr>
        </p:pic>
        <p:pic>
          <p:nvPicPr>
            <p:cNvPr id="27" name="Picture 26">
              <a:extLst>
                <a:ext uri="{FF2B5EF4-FFF2-40B4-BE49-F238E27FC236}">
                  <a16:creationId xmlns:a16="http://schemas.microsoft.com/office/drawing/2014/main" id="{8E9E3244-94E0-4055-A24B-913DEC8243D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76600" y="2658135"/>
              <a:ext cx="797312" cy="935460"/>
            </a:xfrm>
            <a:prstGeom prst="rect">
              <a:avLst/>
            </a:prstGeom>
          </p:spPr>
        </p:pic>
        <p:pic>
          <p:nvPicPr>
            <p:cNvPr id="28" name="Picture 27">
              <a:extLst>
                <a:ext uri="{FF2B5EF4-FFF2-40B4-BE49-F238E27FC236}">
                  <a16:creationId xmlns:a16="http://schemas.microsoft.com/office/drawing/2014/main" id="{0FF1892F-7806-49B9-BF09-79ECC3381CE9}"/>
                </a:ext>
              </a:extLst>
            </p:cNvPr>
            <p:cNvPicPr>
              <a:picLocks noChangeAspect="1"/>
            </p:cNvPicPr>
            <p:nvPr/>
          </p:nvPicPr>
          <p:blipFill>
            <a:blip r:embed="rId9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99678" y="3594201"/>
              <a:ext cx="714721" cy="895901"/>
            </a:xfrm>
            <a:prstGeom prst="rect">
              <a:avLst/>
            </a:prstGeom>
          </p:spPr>
        </p:pic>
        <p:pic>
          <p:nvPicPr>
            <p:cNvPr id="29" name="Picture 28">
              <a:extLst>
                <a:ext uri="{FF2B5EF4-FFF2-40B4-BE49-F238E27FC236}">
                  <a16:creationId xmlns:a16="http://schemas.microsoft.com/office/drawing/2014/main" id="{3EC7C498-62FB-4F1D-930F-59338C9592E7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14400" y="3537401"/>
              <a:ext cx="762700" cy="952701"/>
            </a:xfrm>
            <a:prstGeom prst="rect">
              <a:avLst/>
            </a:prstGeom>
          </p:spPr>
        </p:pic>
        <p:pic>
          <p:nvPicPr>
            <p:cNvPr id="30" name="Picture 29">
              <a:extLst>
                <a:ext uri="{FF2B5EF4-FFF2-40B4-BE49-F238E27FC236}">
                  <a16:creationId xmlns:a16="http://schemas.microsoft.com/office/drawing/2014/main" id="{07E5A8C2-2138-4688-8B09-3734F118F982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708794" y="3563132"/>
              <a:ext cx="774013" cy="926970"/>
            </a:xfrm>
            <a:prstGeom prst="rect">
              <a:avLst/>
            </a:prstGeom>
          </p:spPr>
        </p:pic>
        <p:pic>
          <p:nvPicPr>
            <p:cNvPr id="31" name="Picture 30">
              <a:extLst>
                <a:ext uri="{FF2B5EF4-FFF2-40B4-BE49-F238E27FC236}">
                  <a16:creationId xmlns:a16="http://schemas.microsoft.com/office/drawing/2014/main" id="{78D20A81-99B1-46FB-8218-37664D775A36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534026" y="3537732"/>
              <a:ext cx="777636" cy="952370"/>
            </a:xfrm>
            <a:prstGeom prst="rect">
              <a:avLst/>
            </a:prstGeom>
          </p:spPr>
        </p:pic>
        <p:pic>
          <p:nvPicPr>
            <p:cNvPr id="32" name="Picture 31">
              <a:extLst>
                <a:ext uri="{FF2B5EF4-FFF2-40B4-BE49-F238E27FC236}">
                  <a16:creationId xmlns:a16="http://schemas.microsoft.com/office/drawing/2014/main" id="{A405107A-7E42-48D0-A312-C8D9A691EF82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32405" y="3546198"/>
              <a:ext cx="802386" cy="943904"/>
            </a:xfrm>
            <a:prstGeom prst="rect">
              <a:avLst/>
            </a:prstGeom>
          </p:spPr>
        </p:pic>
      </p:grpSp>
      <p:sp>
        <p:nvSpPr>
          <p:cNvPr id="21" name="TextBox 20">
            <a:extLst>
              <a:ext uri="{FF2B5EF4-FFF2-40B4-BE49-F238E27FC236}">
                <a16:creationId xmlns:a16="http://schemas.microsoft.com/office/drawing/2014/main" id="{C17C8776-1D8C-499A-980F-43EFC523F1F0}"/>
              </a:ext>
            </a:extLst>
          </p:cNvPr>
          <p:cNvSpPr txBox="1"/>
          <p:nvPr/>
        </p:nvSpPr>
        <p:spPr>
          <a:xfrm>
            <a:off x="76200" y="4343400"/>
            <a:ext cx="804672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0B05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Upshots:</a:t>
            </a: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dirty="0">
                <a:solidFill>
                  <a:srgbClr val="00B05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 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Can obtain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arbitrary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posterior distribution.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6B1D1210-6EF8-403A-9313-A132080E614C}"/>
              </a:ext>
            </a:extLst>
          </p:cNvPr>
          <p:cNvSpPr txBox="1"/>
          <p:nvPr/>
        </p:nvSpPr>
        <p:spPr>
          <a:xfrm>
            <a:off x="7259150" y="1551745"/>
            <a:ext cx="1634505" cy="30777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First 10 KLE modes</a:t>
            </a:r>
          </a:p>
        </p:txBody>
      </p:sp>
      <p:sp>
        <p:nvSpPr>
          <p:cNvPr id="26" name="Title 1">
            <a:extLst>
              <a:ext uri="{FF2B5EF4-FFF2-40B4-BE49-F238E27FC236}">
                <a16:creationId xmlns:a16="http://schemas.microsoft.com/office/drawing/2014/main" id="{F69B58BB-A3C8-4F96-BF40-3876EAEC1670}"/>
              </a:ext>
            </a:extLst>
          </p:cNvPr>
          <p:cNvSpPr txBox="1">
            <a:spLocks/>
          </p:cNvSpPr>
          <p:nvPr/>
        </p:nvSpPr>
        <p:spPr>
          <a:xfrm>
            <a:off x="182880" y="121518"/>
            <a:ext cx="7315200" cy="6096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  <a:endParaRPr lang="en-US" sz="3600" kern="0" dirty="0">
              <a:solidFill>
                <a:sysClr val="windowText" lastClr="00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33" name="Picture 2">
            <a:extLst>
              <a:ext uri="{FF2B5EF4-FFF2-40B4-BE49-F238E27FC236}">
                <a16:creationId xmlns:a16="http://schemas.microsoft.com/office/drawing/2014/main" id="{29582BAF-4789-425B-8F1D-4DDD374AFDA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11614" y="380542"/>
            <a:ext cx="1066800" cy="5875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4" name="Picture 3">
            <a:extLst>
              <a:ext uri="{FF2B5EF4-FFF2-40B4-BE49-F238E27FC236}">
                <a16:creationId xmlns:a16="http://schemas.microsoft.com/office/drawing/2014/main" id="{A75A870A-A0A1-4741-99E8-FA63D1DCA13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22254" y="333407"/>
            <a:ext cx="990600" cy="73258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5" name="Picture 2">
            <a:extLst>
              <a:ext uri="{FF2B5EF4-FFF2-40B4-BE49-F238E27FC236}">
                <a16:creationId xmlns:a16="http://schemas.microsoft.com/office/drawing/2014/main" id="{64E075F7-69F8-4238-AFB5-E79BAF70BB0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36654" y="216448"/>
            <a:ext cx="1447800" cy="61034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203557951"/>
      </p:ext>
    </p:extLst>
  </p:cSld>
  <p:clrMapOvr>
    <a:masterClrMapping/>
  </p:clrMapOvr>
</p:sld>
</file>

<file path=ppt/slides/slide1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7EC194DD-3740-4CEF-8850-B18C9235D40C}"/>
                  </a:ext>
                </a:extLst>
              </p:cNvPr>
              <p:cNvSpPr txBox="1"/>
              <p:nvPr/>
            </p:nvSpPr>
            <p:spPr>
              <a:xfrm>
                <a:off x="76200" y="838200"/>
                <a:ext cx="7239000" cy="105259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Approach 1: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KLE + PCE + MCMC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Wingdings" panose="05000000000000000000" pitchFamily="2" charset="2"/>
                  <a:buChar char="Ø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KLE = </a:t>
                </a:r>
                <a:r>
                  <a:rPr lang="en-US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Karhunen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Loeve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Expansion: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assume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𝒙</m:t>
                        </m:r>
                      </m:e>
                    </m:d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can be represented in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reduced basis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of KLE modes centered around mean </a:t>
                </a:r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𝛽</m:t>
                        </m:r>
                      </m:e>
                    </m:acc>
                    <m:r>
                      <a:rPr lang="en-US">
                        <a:latin typeface="Cambria Math" panose="02040503050406030204" pitchFamily="18" charset="0"/>
                      </a:rPr>
                      <m:t>(</m:t>
                    </m:r>
                    <m:r>
                      <a:rPr lang="en-US" b="1" i="1" dirty="0">
                        <a:latin typeface="Cambria Math" panose="02040503050406030204" pitchFamily="18" charset="0"/>
                      </a:rPr>
                      <m:t>𝒙</m:t>
                    </m:r>
                    <m:r>
                      <a:rPr lang="en-US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</a:p>
            </p:txBody>
          </p:sp>
        </mc:Choice>
        <mc:Fallback xmlns="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7EC194DD-3740-4CEF-8850-B18C9235D40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838200"/>
                <a:ext cx="7239000" cy="1052596"/>
              </a:xfrm>
              <a:prstGeom prst="rect">
                <a:avLst/>
              </a:prstGeom>
              <a:blipFill>
                <a:blip r:embed="rId2"/>
                <a:stretch>
                  <a:fillRect l="-758" t="-3488" r="-1011" b="-814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BEBDA56-72D4-4222-80E8-B8A37885E0A3}"/>
                  </a:ext>
                </a:extLst>
              </p:cNvPr>
              <p:cNvSpPr txBox="1"/>
              <p:nvPr/>
            </p:nvSpPr>
            <p:spPr>
              <a:xfrm>
                <a:off x="1745180" y="2059082"/>
                <a:ext cx="3657600" cy="78964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unc>
                        <m:funcPr>
                          <m:ctrlPr>
                            <a:rPr lang="en-US" sz="1600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en-US" sz="160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log</m:t>
                          </m:r>
                        </m:fName>
                        <m:e>
                          <m:d>
                            <m:dPr>
                              <m:ctrlPr>
                                <a:rPr lang="en-US" sz="1600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dPr>
                            <m:e>
                              <m:r>
                                <a:rPr lang="en-US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𝛽</m:t>
                              </m:r>
                              <m:d>
                                <m:dPr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sz="1600" b="1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𝒙</m:t>
                                  </m:r>
                                </m:e>
                              </m:d>
                            </m:e>
                          </m:d>
                        </m:e>
                      </m:func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func>
                        <m:func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en-US" sz="160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log</m:t>
                          </m:r>
                        </m:fName>
                        <m:e>
                          <m:d>
                            <m:dPr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dPr>
                            <m:e>
                              <m:acc>
                                <m:accPr>
                                  <m:chr m:val="̅"/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𝛽</m:t>
                                  </m:r>
                                </m:e>
                              </m:acc>
                            </m:e>
                          </m:d>
                        </m:e>
                      </m:func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nary>
                        <m:naryPr>
                          <m:chr m:val="∑"/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𝑖</m:t>
                          </m:r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=1</m:t>
                          </m:r>
                        </m:sub>
                        <m:sup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𝑑</m:t>
                          </m:r>
                        </m:sup>
                        <m:e>
                          <m:rad>
                            <m:radPr>
                              <m:degHide m:val="on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radPr>
                            <m:deg/>
                            <m:e>
                              <m:sSub>
                                <m:sSubPr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𝜆</m:t>
                                  </m:r>
                                </m:e>
                                <m:sub>
                                  <m: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𝑖</m:t>
                                  </m:r>
                                </m:sub>
                              </m:sSub>
                            </m:e>
                          </m:rad>
                        </m:e>
                      </m:nary>
                      <m:sSub>
                        <m:sSub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𝜙</m:t>
                          </m:r>
                        </m:e>
                        <m:sub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𝑖</m:t>
                          </m:r>
                        </m:sub>
                      </m:sSub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</m:t>
                      </m:r>
                      <m:r>
                        <a:rPr lang="en-US" sz="1600" b="1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𝒙</m:t>
                      </m:r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  <m:sSub>
                        <m:sSub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𝑧</m:t>
                          </m:r>
                        </m:e>
                        <m:sub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𝑖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BEBDA56-72D4-4222-80E8-B8A37885E0A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45180" y="2059082"/>
                <a:ext cx="3657600" cy="789640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TextBox 12">
            <a:extLst>
              <a:ext uri="{FF2B5EF4-FFF2-40B4-BE49-F238E27FC236}">
                <a16:creationId xmlns:a16="http://schemas.microsoft.com/office/drawing/2014/main" id="{002E96B4-468A-4E23-ABCE-D747E35E16AC}"/>
              </a:ext>
            </a:extLst>
          </p:cNvPr>
          <p:cNvSpPr txBox="1"/>
          <p:nvPr/>
        </p:nvSpPr>
        <p:spPr>
          <a:xfrm>
            <a:off x="76200" y="2894391"/>
            <a:ext cx="7239000" cy="172354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PCE = Polynomial Chaos Expansion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create PCE emulator for mismatch (over surface velocity, SMB, thickness) discrepancy.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MCMC = Markov Chain Monte Carlo: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do MCMC calibration        using PCE emulator to infer Maximum A Posteriori (MAP) point.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grpSp>
        <p:nvGrpSpPr>
          <p:cNvPr id="17" name="Group 16">
            <a:extLst>
              <a:ext uri="{FF2B5EF4-FFF2-40B4-BE49-F238E27FC236}">
                <a16:creationId xmlns:a16="http://schemas.microsoft.com/office/drawing/2014/main" id="{EE974DA8-1574-45CA-9691-66F08CC3A6F9}"/>
              </a:ext>
            </a:extLst>
          </p:cNvPr>
          <p:cNvGrpSpPr/>
          <p:nvPr/>
        </p:nvGrpSpPr>
        <p:grpSpPr>
          <a:xfrm>
            <a:off x="6097456" y="1920974"/>
            <a:ext cx="2965817" cy="1111578"/>
            <a:chOff x="199678" y="2650673"/>
            <a:chExt cx="3874234" cy="1839429"/>
          </a:xfrm>
        </p:grpSpPr>
        <p:pic>
          <p:nvPicPr>
            <p:cNvPr id="18" name="Picture 17">
              <a:extLst>
                <a:ext uri="{FF2B5EF4-FFF2-40B4-BE49-F238E27FC236}">
                  <a16:creationId xmlns:a16="http://schemas.microsoft.com/office/drawing/2014/main" id="{F5FF9244-8FFC-4905-B596-74A651280B96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99679" y="2677418"/>
              <a:ext cx="714721" cy="916177"/>
            </a:xfrm>
            <a:prstGeom prst="rect">
              <a:avLst/>
            </a:prstGeom>
          </p:spPr>
        </p:pic>
        <p:pic>
          <p:nvPicPr>
            <p:cNvPr id="19" name="Picture 18">
              <a:extLst>
                <a:ext uri="{FF2B5EF4-FFF2-40B4-BE49-F238E27FC236}">
                  <a16:creationId xmlns:a16="http://schemas.microsoft.com/office/drawing/2014/main" id="{25CC1188-A839-4E0D-BD51-E0FEF6D66151}"/>
                </a:ext>
              </a:extLst>
            </p:cNvPr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14400" y="2676073"/>
              <a:ext cx="780562" cy="926595"/>
            </a:xfrm>
            <a:prstGeom prst="rect">
              <a:avLst/>
            </a:prstGeom>
          </p:spPr>
        </p:pic>
        <p:pic>
          <p:nvPicPr>
            <p:cNvPr id="20" name="Picture 19">
              <a:extLst>
                <a:ext uri="{FF2B5EF4-FFF2-40B4-BE49-F238E27FC236}">
                  <a16:creationId xmlns:a16="http://schemas.microsoft.com/office/drawing/2014/main" id="{D1085CA6-E9B2-4867-9EFC-AA18D529D45B}"/>
                </a:ext>
              </a:extLst>
            </p:cNvPr>
            <p:cNvPicPr>
              <a:picLocks noChangeAspect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694962" y="2650673"/>
              <a:ext cx="839064" cy="942922"/>
            </a:xfrm>
            <a:prstGeom prst="rect">
              <a:avLst/>
            </a:prstGeom>
          </p:spPr>
        </p:pic>
        <p:pic>
          <p:nvPicPr>
            <p:cNvPr id="25" name="Picture 24">
              <a:extLst>
                <a:ext uri="{FF2B5EF4-FFF2-40B4-BE49-F238E27FC236}">
                  <a16:creationId xmlns:a16="http://schemas.microsoft.com/office/drawing/2014/main" id="{D8789440-C29D-412A-B586-14C9EFD1B5ED}"/>
                </a:ext>
              </a:extLst>
            </p:cNvPr>
            <p:cNvPicPr>
              <a:picLocks noChangeAspect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534026" y="2650673"/>
              <a:ext cx="785691" cy="951995"/>
            </a:xfrm>
            <a:prstGeom prst="rect">
              <a:avLst/>
            </a:prstGeom>
          </p:spPr>
        </p:pic>
        <p:pic>
          <p:nvPicPr>
            <p:cNvPr id="27" name="Picture 26">
              <a:extLst>
                <a:ext uri="{FF2B5EF4-FFF2-40B4-BE49-F238E27FC236}">
                  <a16:creationId xmlns:a16="http://schemas.microsoft.com/office/drawing/2014/main" id="{8E9E3244-94E0-4055-A24B-913DEC8243D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76600" y="2658135"/>
              <a:ext cx="797312" cy="935460"/>
            </a:xfrm>
            <a:prstGeom prst="rect">
              <a:avLst/>
            </a:prstGeom>
          </p:spPr>
        </p:pic>
        <p:pic>
          <p:nvPicPr>
            <p:cNvPr id="28" name="Picture 27">
              <a:extLst>
                <a:ext uri="{FF2B5EF4-FFF2-40B4-BE49-F238E27FC236}">
                  <a16:creationId xmlns:a16="http://schemas.microsoft.com/office/drawing/2014/main" id="{0FF1892F-7806-49B9-BF09-79ECC3381CE9}"/>
                </a:ext>
              </a:extLst>
            </p:cNvPr>
            <p:cNvPicPr>
              <a:picLocks noChangeAspect="1"/>
            </p:cNvPicPr>
            <p:nvPr/>
          </p:nvPicPr>
          <p:blipFill>
            <a:blip r:embed="rId9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99678" y="3594201"/>
              <a:ext cx="714721" cy="895901"/>
            </a:xfrm>
            <a:prstGeom prst="rect">
              <a:avLst/>
            </a:prstGeom>
          </p:spPr>
        </p:pic>
        <p:pic>
          <p:nvPicPr>
            <p:cNvPr id="29" name="Picture 28">
              <a:extLst>
                <a:ext uri="{FF2B5EF4-FFF2-40B4-BE49-F238E27FC236}">
                  <a16:creationId xmlns:a16="http://schemas.microsoft.com/office/drawing/2014/main" id="{3EC7C498-62FB-4F1D-930F-59338C9592E7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14400" y="3537401"/>
              <a:ext cx="762700" cy="952701"/>
            </a:xfrm>
            <a:prstGeom prst="rect">
              <a:avLst/>
            </a:prstGeom>
          </p:spPr>
        </p:pic>
        <p:pic>
          <p:nvPicPr>
            <p:cNvPr id="30" name="Picture 29">
              <a:extLst>
                <a:ext uri="{FF2B5EF4-FFF2-40B4-BE49-F238E27FC236}">
                  <a16:creationId xmlns:a16="http://schemas.microsoft.com/office/drawing/2014/main" id="{07E5A8C2-2138-4688-8B09-3734F118F982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708794" y="3563132"/>
              <a:ext cx="774013" cy="926970"/>
            </a:xfrm>
            <a:prstGeom prst="rect">
              <a:avLst/>
            </a:prstGeom>
          </p:spPr>
        </p:pic>
        <p:pic>
          <p:nvPicPr>
            <p:cNvPr id="31" name="Picture 30">
              <a:extLst>
                <a:ext uri="{FF2B5EF4-FFF2-40B4-BE49-F238E27FC236}">
                  <a16:creationId xmlns:a16="http://schemas.microsoft.com/office/drawing/2014/main" id="{78D20A81-99B1-46FB-8218-37664D775A36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534026" y="3537732"/>
              <a:ext cx="777636" cy="952370"/>
            </a:xfrm>
            <a:prstGeom prst="rect">
              <a:avLst/>
            </a:prstGeom>
          </p:spPr>
        </p:pic>
        <p:pic>
          <p:nvPicPr>
            <p:cNvPr id="32" name="Picture 31">
              <a:extLst>
                <a:ext uri="{FF2B5EF4-FFF2-40B4-BE49-F238E27FC236}">
                  <a16:creationId xmlns:a16="http://schemas.microsoft.com/office/drawing/2014/main" id="{A405107A-7E42-48D0-A312-C8D9A691EF82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32405" y="3546198"/>
              <a:ext cx="802386" cy="943904"/>
            </a:xfrm>
            <a:prstGeom prst="rect">
              <a:avLst/>
            </a:prstGeom>
          </p:spPr>
        </p:pic>
      </p:grpSp>
      <p:sp>
        <p:nvSpPr>
          <p:cNvPr id="23" name="TextBox 22">
            <a:extLst>
              <a:ext uri="{FF2B5EF4-FFF2-40B4-BE49-F238E27FC236}">
                <a16:creationId xmlns:a16="http://schemas.microsoft.com/office/drawing/2014/main" id="{F821A921-9741-4DBD-8915-AD1221A97A7A}"/>
              </a:ext>
            </a:extLst>
          </p:cNvPr>
          <p:cNvSpPr txBox="1"/>
          <p:nvPr/>
        </p:nvSpPr>
        <p:spPr>
          <a:xfrm>
            <a:off x="7259150" y="1551745"/>
            <a:ext cx="1634505" cy="30777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First 10 KLE modes</a:t>
            </a:r>
          </a:p>
        </p:txBody>
      </p:sp>
      <p:sp>
        <p:nvSpPr>
          <p:cNvPr id="26" name="Title 1">
            <a:extLst>
              <a:ext uri="{FF2B5EF4-FFF2-40B4-BE49-F238E27FC236}">
                <a16:creationId xmlns:a16="http://schemas.microsoft.com/office/drawing/2014/main" id="{8FB1D3AB-909D-45D6-9BCF-DF84F6F14429}"/>
              </a:ext>
            </a:extLst>
          </p:cNvPr>
          <p:cNvSpPr txBox="1">
            <a:spLocks/>
          </p:cNvSpPr>
          <p:nvPr/>
        </p:nvSpPr>
        <p:spPr>
          <a:xfrm>
            <a:off x="182880" y="121518"/>
            <a:ext cx="7315200" cy="6096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  <a:endParaRPr lang="en-US" sz="3600" kern="0" dirty="0">
              <a:solidFill>
                <a:sysClr val="windowText" lastClr="00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33" name="Picture 2">
            <a:extLst>
              <a:ext uri="{FF2B5EF4-FFF2-40B4-BE49-F238E27FC236}">
                <a16:creationId xmlns:a16="http://schemas.microsoft.com/office/drawing/2014/main" id="{E29A4E42-42BB-4F2F-A2B1-C326E0AE8C1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11614" y="380542"/>
            <a:ext cx="1066800" cy="5875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4" name="Picture 3">
            <a:extLst>
              <a:ext uri="{FF2B5EF4-FFF2-40B4-BE49-F238E27FC236}">
                <a16:creationId xmlns:a16="http://schemas.microsoft.com/office/drawing/2014/main" id="{CA0FA146-4AFF-4E8D-A081-DA63B75E503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22254" y="333407"/>
            <a:ext cx="990600" cy="73258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5" name="Picture 2">
            <a:extLst>
              <a:ext uri="{FF2B5EF4-FFF2-40B4-BE49-F238E27FC236}">
                <a16:creationId xmlns:a16="http://schemas.microsoft.com/office/drawing/2014/main" id="{BBD1B95C-2795-480C-A2E4-DDEC788CFF4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36654" y="216448"/>
            <a:ext cx="1447800" cy="61034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36" name="TextBox 35">
                <a:extLst>
                  <a:ext uri="{FF2B5EF4-FFF2-40B4-BE49-F238E27FC236}">
                    <a16:creationId xmlns:a16="http://schemas.microsoft.com/office/drawing/2014/main" id="{C211FE2D-230E-4D53-B801-8B7D3D4A6B2B}"/>
                  </a:ext>
                </a:extLst>
              </p:cNvPr>
              <p:cNvSpPr txBox="1"/>
              <p:nvPr/>
            </p:nvSpPr>
            <p:spPr>
              <a:xfrm>
                <a:off x="76200" y="4343400"/>
                <a:ext cx="8686800" cy="206210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dirty="0">
                    <a:solidFill>
                      <a:srgbClr val="00B050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Upshots:</a:t>
                </a:r>
              </a:p>
              <a:p>
                <a:endParaRPr lang="en-US" sz="4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dirty="0">
                    <a:solidFill>
                      <a:srgbClr val="00B050"/>
                    </a:solidFill>
                    <a:latin typeface="Calibri" panose="020F0502020204030204" pitchFamily="34" charset="0"/>
                    <a:cs typeface="Calibri" panose="020F0502020204030204" pitchFamily="34" charset="0"/>
                    <a:sym typeface="Wingdings" panose="05000000000000000000" pitchFamily="2" charset="2"/>
                  </a:rPr>
                  <a:t> 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  <a:sym typeface="Wingdings" panose="05000000000000000000" pitchFamily="2" charset="2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Can obtain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arbitrary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posterior distribution.</a:t>
                </a:r>
              </a:p>
              <a:p>
                <a:endParaRPr lang="en-US" sz="4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b="1" dirty="0">
                    <a:solidFill>
                      <a:srgbClr val="FF0000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Issues:</a:t>
                </a:r>
              </a:p>
              <a:p>
                <a:endParaRPr lang="en-US" sz="4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dirty="0">
                    <a:solidFill>
                      <a:srgbClr val="FF0000"/>
                    </a:solidFill>
                    <a:latin typeface="Calibri" panose="020F0502020204030204" pitchFamily="34" charset="0"/>
                    <a:cs typeface="Calibri" panose="020F0502020204030204" pitchFamily="34" charset="0"/>
                    <a:sym typeface="Wingdings" panose="05000000000000000000" pitchFamily="2" charset="2"/>
                  </a:rPr>
                  <a:t>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  <a:sym typeface="Wingdings" panose="05000000000000000000" pitchFamily="2" charset="2"/>
                  </a:rPr>
                  <a:t> 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KLE requires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correlation length parameter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which is unknown.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dirty="0">
                    <a:solidFill>
                      <a:srgbClr val="FF0000"/>
                    </a:solidFill>
                    <a:latin typeface="Calibri" panose="020F0502020204030204" pitchFamily="34" charset="0"/>
                    <a:cs typeface="Calibri" panose="020F0502020204030204" pitchFamily="34" charset="0"/>
                    <a:sym typeface="Wingdings" panose="05000000000000000000" pitchFamily="2" charset="2"/>
                  </a:rPr>
                  <a:t>  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MCMC only lets you use 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𝑶</m:t>
                    </m:r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𝟏𝟎</m:t>
                    </m:r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KLE modes – many more are needed to represent basal friction field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𝑂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(1000)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; more modes needed for finer resolution problems.</a:t>
                </a:r>
              </a:p>
            </p:txBody>
          </p:sp>
        </mc:Choice>
        <mc:Fallback xmlns="">
          <p:sp>
            <p:nvSpPr>
              <p:cNvPr id="36" name="TextBox 35">
                <a:extLst>
                  <a:ext uri="{FF2B5EF4-FFF2-40B4-BE49-F238E27FC236}">
                    <a16:creationId xmlns:a16="http://schemas.microsoft.com/office/drawing/2014/main" id="{C211FE2D-230E-4D53-B801-8B7D3D4A6B2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4343400"/>
                <a:ext cx="8686800" cy="2062103"/>
              </a:xfrm>
              <a:prstGeom prst="rect">
                <a:avLst/>
              </a:prstGeom>
              <a:blipFill>
                <a:blip r:embed="rId17"/>
                <a:stretch>
                  <a:fillRect l="-632" t="-1775" r="-491" b="-355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717721714"/>
      </p:ext>
    </p:extLst>
  </p:cSld>
  <p:clrMapOvr>
    <a:masterClrMapping/>
  </p:clrMapOvr>
</p:sld>
</file>

<file path=ppt/slides/slide1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7EC194DD-3740-4CEF-8850-B18C9235D40C}"/>
                  </a:ext>
                </a:extLst>
              </p:cNvPr>
              <p:cNvSpPr txBox="1"/>
              <p:nvPr/>
            </p:nvSpPr>
            <p:spPr>
              <a:xfrm>
                <a:off x="76200" y="838200"/>
                <a:ext cx="7239000" cy="105259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Approach 1: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KLE + PCE + MCMC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Wingdings" panose="05000000000000000000" pitchFamily="2" charset="2"/>
                  <a:buChar char="Ø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KLE = </a:t>
                </a:r>
                <a:r>
                  <a:rPr lang="en-US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Karhunen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Loeve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Expansion: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assume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𝒙</m:t>
                        </m:r>
                      </m:e>
                    </m:d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can be represented in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reduced basis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of KLE modes centered around mean </a:t>
                </a:r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𝛽</m:t>
                        </m:r>
                      </m:e>
                    </m:acc>
                    <m:r>
                      <a:rPr lang="en-US">
                        <a:latin typeface="Cambria Math" panose="02040503050406030204" pitchFamily="18" charset="0"/>
                      </a:rPr>
                      <m:t>(</m:t>
                    </m:r>
                    <m:r>
                      <a:rPr lang="en-US" b="1" i="1" dirty="0">
                        <a:latin typeface="Cambria Math" panose="02040503050406030204" pitchFamily="18" charset="0"/>
                      </a:rPr>
                      <m:t>𝒙</m:t>
                    </m:r>
                    <m:r>
                      <a:rPr lang="en-US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</a:p>
            </p:txBody>
          </p:sp>
        </mc:Choice>
        <mc:Fallback xmlns="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7EC194DD-3740-4CEF-8850-B18C9235D40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838200"/>
                <a:ext cx="7239000" cy="1052596"/>
              </a:xfrm>
              <a:prstGeom prst="rect">
                <a:avLst/>
              </a:prstGeom>
              <a:blipFill>
                <a:blip r:embed="rId2"/>
                <a:stretch>
                  <a:fillRect l="-758" t="-3488" r="-1011" b="-814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BEBDA56-72D4-4222-80E8-B8A37885E0A3}"/>
                  </a:ext>
                </a:extLst>
              </p:cNvPr>
              <p:cNvSpPr txBox="1"/>
              <p:nvPr/>
            </p:nvSpPr>
            <p:spPr>
              <a:xfrm>
                <a:off x="1745180" y="2059082"/>
                <a:ext cx="3657600" cy="78964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unc>
                        <m:funcPr>
                          <m:ctrlPr>
                            <a:rPr lang="en-US" sz="1600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en-US" sz="160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log</m:t>
                          </m:r>
                        </m:fName>
                        <m:e>
                          <m:d>
                            <m:dPr>
                              <m:ctrlPr>
                                <a:rPr lang="en-US" sz="1600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dPr>
                            <m:e>
                              <m:r>
                                <a:rPr lang="en-US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𝛽</m:t>
                              </m:r>
                              <m:d>
                                <m:dPr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sz="1600" b="1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𝒙</m:t>
                                  </m:r>
                                </m:e>
                              </m:d>
                            </m:e>
                          </m:d>
                        </m:e>
                      </m:func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func>
                        <m:func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en-US" sz="160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log</m:t>
                          </m:r>
                        </m:fName>
                        <m:e>
                          <m:d>
                            <m:dPr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dPr>
                            <m:e>
                              <m:acc>
                                <m:accPr>
                                  <m:chr m:val="̅"/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𝛽</m:t>
                                  </m:r>
                                </m:e>
                              </m:acc>
                            </m:e>
                          </m:d>
                        </m:e>
                      </m:func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nary>
                        <m:naryPr>
                          <m:chr m:val="∑"/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𝑖</m:t>
                          </m:r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=1</m:t>
                          </m:r>
                        </m:sub>
                        <m:sup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𝑑</m:t>
                          </m:r>
                        </m:sup>
                        <m:e>
                          <m:rad>
                            <m:radPr>
                              <m:degHide m:val="on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radPr>
                            <m:deg/>
                            <m:e>
                              <m:sSub>
                                <m:sSubPr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𝜆</m:t>
                                  </m:r>
                                </m:e>
                                <m:sub>
                                  <m: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𝑖</m:t>
                                  </m:r>
                                </m:sub>
                              </m:sSub>
                            </m:e>
                          </m:rad>
                        </m:e>
                      </m:nary>
                      <m:sSub>
                        <m:sSub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𝜙</m:t>
                          </m:r>
                        </m:e>
                        <m:sub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𝑖</m:t>
                          </m:r>
                        </m:sub>
                      </m:sSub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</m:t>
                      </m:r>
                      <m:r>
                        <a:rPr lang="en-US" sz="1600" b="1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𝒙</m:t>
                      </m:r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  <m:sSub>
                        <m:sSub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𝑧</m:t>
                          </m:r>
                        </m:e>
                        <m:sub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𝑖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BEBDA56-72D4-4222-80E8-B8A37885E0A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45180" y="2059082"/>
                <a:ext cx="3657600" cy="789640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TextBox 12">
            <a:extLst>
              <a:ext uri="{FF2B5EF4-FFF2-40B4-BE49-F238E27FC236}">
                <a16:creationId xmlns:a16="http://schemas.microsoft.com/office/drawing/2014/main" id="{002E96B4-468A-4E23-ABCE-D747E35E16AC}"/>
              </a:ext>
            </a:extLst>
          </p:cNvPr>
          <p:cNvSpPr txBox="1"/>
          <p:nvPr/>
        </p:nvSpPr>
        <p:spPr>
          <a:xfrm>
            <a:off x="76200" y="2894391"/>
            <a:ext cx="7239000" cy="172354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PCE = Polynomial Chaos Expansion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create PCE emulator for mismatch (over surface velocity, SMB, thickness) discrepancy.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MCMC = Markov Chain Monte Carlo: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do MCMC calibration          using PCE emulator to infer Maximum A Posteriori (MAP) point.</a:t>
            </a:r>
          </a:p>
          <a:p>
            <a:pPr marL="742950" lvl="1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grpSp>
        <p:nvGrpSpPr>
          <p:cNvPr id="17" name="Group 16">
            <a:extLst>
              <a:ext uri="{FF2B5EF4-FFF2-40B4-BE49-F238E27FC236}">
                <a16:creationId xmlns:a16="http://schemas.microsoft.com/office/drawing/2014/main" id="{EE974DA8-1574-45CA-9691-66F08CC3A6F9}"/>
              </a:ext>
            </a:extLst>
          </p:cNvPr>
          <p:cNvGrpSpPr/>
          <p:nvPr/>
        </p:nvGrpSpPr>
        <p:grpSpPr>
          <a:xfrm>
            <a:off x="6097456" y="1920974"/>
            <a:ext cx="2965817" cy="1111578"/>
            <a:chOff x="199678" y="2650673"/>
            <a:chExt cx="3874234" cy="1839429"/>
          </a:xfrm>
        </p:grpSpPr>
        <p:pic>
          <p:nvPicPr>
            <p:cNvPr id="18" name="Picture 17">
              <a:extLst>
                <a:ext uri="{FF2B5EF4-FFF2-40B4-BE49-F238E27FC236}">
                  <a16:creationId xmlns:a16="http://schemas.microsoft.com/office/drawing/2014/main" id="{F5FF9244-8FFC-4905-B596-74A651280B96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99679" y="2677418"/>
              <a:ext cx="714721" cy="916177"/>
            </a:xfrm>
            <a:prstGeom prst="rect">
              <a:avLst/>
            </a:prstGeom>
          </p:spPr>
        </p:pic>
        <p:pic>
          <p:nvPicPr>
            <p:cNvPr id="19" name="Picture 18">
              <a:extLst>
                <a:ext uri="{FF2B5EF4-FFF2-40B4-BE49-F238E27FC236}">
                  <a16:creationId xmlns:a16="http://schemas.microsoft.com/office/drawing/2014/main" id="{25CC1188-A839-4E0D-BD51-E0FEF6D66151}"/>
                </a:ext>
              </a:extLst>
            </p:cNvPr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14400" y="2676073"/>
              <a:ext cx="780562" cy="926595"/>
            </a:xfrm>
            <a:prstGeom prst="rect">
              <a:avLst/>
            </a:prstGeom>
          </p:spPr>
        </p:pic>
        <p:pic>
          <p:nvPicPr>
            <p:cNvPr id="20" name="Picture 19">
              <a:extLst>
                <a:ext uri="{FF2B5EF4-FFF2-40B4-BE49-F238E27FC236}">
                  <a16:creationId xmlns:a16="http://schemas.microsoft.com/office/drawing/2014/main" id="{D1085CA6-E9B2-4867-9EFC-AA18D529D45B}"/>
                </a:ext>
              </a:extLst>
            </p:cNvPr>
            <p:cNvPicPr>
              <a:picLocks noChangeAspect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694962" y="2650673"/>
              <a:ext cx="839064" cy="942922"/>
            </a:xfrm>
            <a:prstGeom prst="rect">
              <a:avLst/>
            </a:prstGeom>
          </p:spPr>
        </p:pic>
        <p:pic>
          <p:nvPicPr>
            <p:cNvPr id="25" name="Picture 24">
              <a:extLst>
                <a:ext uri="{FF2B5EF4-FFF2-40B4-BE49-F238E27FC236}">
                  <a16:creationId xmlns:a16="http://schemas.microsoft.com/office/drawing/2014/main" id="{D8789440-C29D-412A-B586-14C9EFD1B5ED}"/>
                </a:ext>
              </a:extLst>
            </p:cNvPr>
            <p:cNvPicPr>
              <a:picLocks noChangeAspect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534026" y="2650673"/>
              <a:ext cx="785691" cy="951995"/>
            </a:xfrm>
            <a:prstGeom prst="rect">
              <a:avLst/>
            </a:prstGeom>
          </p:spPr>
        </p:pic>
        <p:pic>
          <p:nvPicPr>
            <p:cNvPr id="27" name="Picture 26">
              <a:extLst>
                <a:ext uri="{FF2B5EF4-FFF2-40B4-BE49-F238E27FC236}">
                  <a16:creationId xmlns:a16="http://schemas.microsoft.com/office/drawing/2014/main" id="{8E9E3244-94E0-4055-A24B-913DEC8243D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76600" y="2658135"/>
              <a:ext cx="797312" cy="935460"/>
            </a:xfrm>
            <a:prstGeom prst="rect">
              <a:avLst/>
            </a:prstGeom>
          </p:spPr>
        </p:pic>
        <p:pic>
          <p:nvPicPr>
            <p:cNvPr id="28" name="Picture 27">
              <a:extLst>
                <a:ext uri="{FF2B5EF4-FFF2-40B4-BE49-F238E27FC236}">
                  <a16:creationId xmlns:a16="http://schemas.microsoft.com/office/drawing/2014/main" id="{0FF1892F-7806-49B9-BF09-79ECC3381CE9}"/>
                </a:ext>
              </a:extLst>
            </p:cNvPr>
            <p:cNvPicPr>
              <a:picLocks noChangeAspect="1"/>
            </p:cNvPicPr>
            <p:nvPr/>
          </p:nvPicPr>
          <p:blipFill>
            <a:blip r:embed="rId9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99678" y="3594201"/>
              <a:ext cx="714721" cy="895901"/>
            </a:xfrm>
            <a:prstGeom prst="rect">
              <a:avLst/>
            </a:prstGeom>
          </p:spPr>
        </p:pic>
        <p:pic>
          <p:nvPicPr>
            <p:cNvPr id="29" name="Picture 28">
              <a:extLst>
                <a:ext uri="{FF2B5EF4-FFF2-40B4-BE49-F238E27FC236}">
                  <a16:creationId xmlns:a16="http://schemas.microsoft.com/office/drawing/2014/main" id="{3EC7C498-62FB-4F1D-930F-59338C9592E7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14400" y="3537401"/>
              <a:ext cx="762700" cy="952701"/>
            </a:xfrm>
            <a:prstGeom prst="rect">
              <a:avLst/>
            </a:prstGeom>
          </p:spPr>
        </p:pic>
        <p:pic>
          <p:nvPicPr>
            <p:cNvPr id="30" name="Picture 29">
              <a:extLst>
                <a:ext uri="{FF2B5EF4-FFF2-40B4-BE49-F238E27FC236}">
                  <a16:creationId xmlns:a16="http://schemas.microsoft.com/office/drawing/2014/main" id="{07E5A8C2-2138-4688-8B09-3734F118F982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708794" y="3563132"/>
              <a:ext cx="774013" cy="926970"/>
            </a:xfrm>
            <a:prstGeom prst="rect">
              <a:avLst/>
            </a:prstGeom>
          </p:spPr>
        </p:pic>
        <p:pic>
          <p:nvPicPr>
            <p:cNvPr id="31" name="Picture 30">
              <a:extLst>
                <a:ext uri="{FF2B5EF4-FFF2-40B4-BE49-F238E27FC236}">
                  <a16:creationId xmlns:a16="http://schemas.microsoft.com/office/drawing/2014/main" id="{78D20A81-99B1-46FB-8218-37664D775A36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534026" y="3537732"/>
              <a:ext cx="777636" cy="952370"/>
            </a:xfrm>
            <a:prstGeom prst="rect">
              <a:avLst/>
            </a:prstGeom>
          </p:spPr>
        </p:pic>
        <p:pic>
          <p:nvPicPr>
            <p:cNvPr id="32" name="Picture 31">
              <a:extLst>
                <a:ext uri="{FF2B5EF4-FFF2-40B4-BE49-F238E27FC236}">
                  <a16:creationId xmlns:a16="http://schemas.microsoft.com/office/drawing/2014/main" id="{A405107A-7E42-48D0-A312-C8D9A691EF82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32405" y="3546198"/>
              <a:ext cx="802386" cy="943904"/>
            </a:xfrm>
            <a:prstGeom prst="rect">
              <a:avLst/>
            </a:prstGeom>
          </p:spPr>
        </p:pic>
      </p:grpSp>
      <p:sp>
        <p:nvSpPr>
          <p:cNvPr id="4" name="TextBox 3">
            <a:extLst>
              <a:ext uri="{FF2B5EF4-FFF2-40B4-BE49-F238E27FC236}">
                <a16:creationId xmlns:a16="http://schemas.microsoft.com/office/drawing/2014/main" id="{AE9B18FA-81D6-459F-9A9A-240EA294EE5C}"/>
              </a:ext>
            </a:extLst>
          </p:cNvPr>
          <p:cNvSpPr txBox="1"/>
          <p:nvPr/>
        </p:nvSpPr>
        <p:spPr>
          <a:xfrm>
            <a:off x="7259150" y="1551745"/>
            <a:ext cx="1634505" cy="30777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First 10 KLE modes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1A6657FA-4A08-48C9-B2DC-9E8D0DD3332B}"/>
                  </a:ext>
                </a:extLst>
              </p:cNvPr>
              <p:cNvSpPr txBox="1"/>
              <p:nvPr/>
            </p:nvSpPr>
            <p:spPr>
              <a:xfrm>
                <a:off x="76200" y="4343400"/>
                <a:ext cx="8686800" cy="206210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dirty="0">
                    <a:solidFill>
                      <a:srgbClr val="00B050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Upshots:</a:t>
                </a:r>
              </a:p>
              <a:p>
                <a:endParaRPr lang="en-US" sz="4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dirty="0">
                    <a:solidFill>
                      <a:srgbClr val="00B050"/>
                    </a:solidFill>
                    <a:latin typeface="Calibri" panose="020F0502020204030204" pitchFamily="34" charset="0"/>
                    <a:cs typeface="Calibri" panose="020F0502020204030204" pitchFamily="34" charset="0"/>
                    <a:sym typeface="Wingdings" panose="05000000000000000000" pitchFamily="2" charset="2"/>
                  </a:rPr>
                  <a:t> 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  <a:sym typeface="Wingdings" panose="05000000000000000000" pitchFamily="2" charset="2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Can obtain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arbitrary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posterior distribution.</a:t>
                </a:r>
              </a:p>
              <a:p>
                <a:endParaRPr lang="en-US" sz="4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b="1" dirty="0">
                    <a:solidFill>
                      <a:srgbClr val="FF0000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Issues:</a:t>
                </a:r>
              </a:p>
              <a:p>
                <a:endParaRPr lang="en-US" sz="4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dirty="0">
                    <a:solidFill>
                      <a:srgbClr val="FF0000"/>
                    </a:solidFill>
                    <a:latin typeface="Calibri" panose="020F0502020204030204" pitchFamily="34" charset="0"/>
                    <a:cs typeface="Calibri" panose="020F0502020204030204" pitchFamily="34" charset="0"/>
                    <a:sym typeface="Wingdings" panose="05000000000000000000" pitchFamily="2" charset="2"/>
                  </a:rPr>
                  <a:t>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  <a:sym typeface="Wingdings" panose="05000000000000000000" pitchFamily="2" charset="2"/>
                  </a:rPr>
                  <a:t> 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KLE requires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correlation length parameter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which is unknown.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dirty="0">
                    <a:solidFill>
                      <a:srgbClr val="FF0000"/>
                    </a:solidFill>
                    <a:latin typeface="Calibri" panose="020F0502020204030204" pitchFamily="34" charset="0"/>
                    <a:cs typeface="Calibri" panose="020F0502020204030204" pitchFamily="34" charset="0"/>
                    <a:sym typeface="Wingdings" panose="05000000000000000000" pitchFamily="2" charset="2"/>
                  </a:rPr>
                  <a:t>  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MCMC only lets you use 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𝑶</m:t>
                    </m:r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𝟏𝟎</m:t>
                    </m:r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KLE modes – many more are needed to represent basal friction field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𝑂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(1000)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; more modes needed for finer resolution problems.</a:t>
                </a:r>
              </a:p>
            </p:txBody>
          </p:sp>
        </mc:Choice>
        <mc:Fallback xmlns="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1A6657FA-4A08-48C9-B2DC-9E8D0DD3332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4343400"/>
                <a:ext cx="8686800" cy="2062103"/>
              </a:xfrm>
              <a:prstGeom prst="rect">
                <a:avLst/>
              </a:prstGeom>
              <a:blipFill>
                <a:blip r:embed="rId14"/>
                <a:stretch>
                  <a:fillRect l="-632" t="-1775" r="-491" b="-355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23" name="Picture 3">
            <a:extLst>
              <a:ext uri="{FF2B5EF4-FFF2-40B4-BE49-F238E27FC236}">
                <a16:creationId xmlns:a16="http://schemas.microsoft.com/office/drawing/2014/main" id="{8B9EBB23-1B69-454F-8757-FEF383466BF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036854" y="3716498"/>
            <a:ext cx="1067826" cy="192475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4" name="Picture 2">
            <a:extLst>
              <a:ext uri="{FF2B5EF4-FFF2-40B4-BE49-F238E27FC236}">
                <a16:creationId xmlns:a16="http://schemas.microsoft.com/office/drawing/2014/main" id="{6E5DD03F-DEE4-4A24-94D3-0304680EA91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81333" y="3737056"/>
            <a:ext cx="1003121" cy="190419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C1C4CECF-96A6-491F-A59C-2FA4176CF425}"/>
                  </a:ext>
                </a:extLst>
              </p:cNvPr>
              <p:cNvSpPr txBox="1"/>
              <p:nvPr/>
            </p:nvSpPr>
            <p:spPr>
              <a:xfrm>
                <a:off x="7128521" y="5293813"/>
                <a:ext cx="990600" cy="27699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200" b="0" i="1" smtClean="0">
                          <a:solidFill>
                            <a:schemeClr val="bg1"/>
                          </a:solidFill>
                          <a:latin typeface="Cambria Math"/>
                        </a:rPr>
                        <m:t>|</m:t>
                      </m:r>
                      <m:r>
                        <a:rPr lang="en-US" sz="1200" b="1" i="1" smtClean="0">
                          <a:solidFill>
                            <a:schemeClr val="bg1"/>
                          </a:solidFill>
                          <a:latin typeface="Cambria Math"/>
                        </a:rPr>
                        <m:t>𝒖</m:t>
                      </m:r>
                      <m:r>
                        <a:rPr lang="en-US" sz="1200" b="1" i="0" baseline="30000" smtClean="0">
                          <a:solidFill>
                            <a:schemeClr val="bg1"/>
                          </a:solidFill>
                          <a:latin typeface="Cambria Math" panose="02040503050406030204" pitchFamily="18" charset="0"/>
                        </a:rPr>
                        <m:t>𝐌𝐀𝐏</m:t>
                      </m:r>
                      <m:r>
                        <a:rPr lang="en-US" sz="1200" b="0" i="1" smtClean="0">
                          <a:solidFill>
                            <a:schemeClr val="bg1"/>
                          </a:solidFill>
                          <a:latin typeface="Cambria Math"/>
                        </a:rPr>
                        <m:t>|</m:t>
                      </m:r>
                    </m:oMath>
                  </m:oMathPara>
                </a14:m>
                <a:endParaRPr lang="en-US" sz="1200" dirty="0">
                  <a:solidFill>
                    <a:schemeClr val="bg1"/>
                  </a:solidFill>
                  <a:latin typeface="+mn-lt"/>
                </a:endParaRPr>
              </a:p>
            </p:txBody>
          </p:sp>
        </mc:Choice>
        <mc:Fallback xmlns="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C1C4CECF-96A6-491F-A59C-2FA4176CF42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128521" y="5293813"/>
                <a:ext cx="990600" cy="276999"/>
              </a:xfrm>
              <a:prstGeom prst="rect">
                <a:avLst/>
              </a:prstGeom>
              <a:blipFill>
                <a:blip r:embed="rId17"/>
                <a:stretch>
                  <a:fillRect b="-652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3" name="TextBox 32">
                <a:extLst>
                  <a:ext uri="{FF2B5EF4-FFF2-40B4-BE49-F238E27FC236}">
                    <a16:creationId xmlns:a16="http://schemas.microsoft.com/office/drawing/2014/main" id="{FD8DD11F-EADA-4EE4-9607-0A2639605326}"/>
                  </a:ext>
                </a:extLst>
              </p:cNvPr>
              <p:cNvSpPr txBox="1"/>
              <p:nvPr/>
            </p:nvSpPr>
            <p:spPr>
              <a:xfrm>
                <a:off x="4703983" y="4343400"/>
                <a:ext cx="2024950" cy="950413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4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10 KLE modes, 4km GIS: </a:t>
                </a:r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 too fast (mismatch at MAP point: </a:t>
                </a:r>
                <a14:m>
                  <m:oMath xmlns:m="http://schemas.openxmlformats.org/officeDocument/2006/math">
                    <m:r>
                      <a:rPr lang="en-US" sz="1400" i="1" dirty="0" smtClean="0">
                        <a:latin typeface="Cambria Math"/>
                      </a:rPr>
                      <m:t>1.87</m:t>
                    </m:r>
                    <m:r>
                      <a:rPr lang="en-US" sz="1400" i="1" dirty="0" smtClean="0">
                        <a:latin typeface="Cambria Math"/>
                        <a:ea typeface="Cambria Math"/>
                      </a:rPr>
                      <m:t>×</m:t>
                    </m:r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mismatch at </a:t>
                </a:r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sz="14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sz="1400" i="1">
                            <a:latin typeface="Cambria Math"/>
                            <a:ea typeface="Cambria Math"/>
                          </a:rPr>
                          <m:t>𝛽</m:t>
                        </m:r>
                      </m:e>
                    </m:acc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)</a:t>
                </a:r>
              </a:p>
            </p:txBody>
          </p:sp>
        </mc:Choice>
        <mc:Fallback xmlns="">
          <p:sp>
            <p:nvSpPr>
              <p:cNvPr id="33" name="TextBox 32">
                <a:extLst>
                  <a:ext uri="{FF2B5EF4-FFF2-40B4-BE49-F238E27FC236}">
                    <a16:creationId xmlns:a16="http://schemas.microsoft.com/office/drawing/2014/main" id="{FD8DD11F-EADA-4EE4-9607-0A263960532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03983" y="4343400"/>
                <a:ext cx="2024950" cy="950413"/>
              </a:xfrm>
              <a:prstGeom prst="rect">
                <a:avLst/>
              </a:prstGeom>
              <a:blipFill>
                <a:blip r:embed="rId18"/>
                <a:stretch>
                  <a:fillRect t="-637" r="-898" b="-6369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F84D9147-7EF3-4943-B6CD-E9667174A32B}"/>
                  </a:ext>
                </a:extLst>
              </p:cNvPr>
              <p:cNvSpPr txBox="1"/>
              <p:nvPr/>
            </p:nvSpPr>
            <p:spPr>
              <a:xfrm>
                <a:off x="7981775" y="5263987"/>
                <a:ext cx="1823759" cy="27699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200" b="0" i="1" smtClean="0">
                          <a:latin typeface="Cambria Math"/>
                        </a:rPr>
                        <m:t>|</m:t>
                      </m:r>
                      <m:r>
                        <a:rPr lang="en-US" sz="1200" b="1" i="1" smtClean="0">
                          <a:latin typeface="Cambria Math"/>
                        </a:rPr>
                        <m:t>𝒖</m:t>
                      </m:r>
                      <m:r>
                        <a:rPr lang="en-US" sz="1200" b="0" i="1" baseline="30000" smtClean="0">
                          <a:latin typeface="Cambria Math"/>
                        </a:rPr>
                        <m:t>𝑜𝑏𝑠</m:t>
                      </m:r>
                      <m:r>
                        <a:rPr lang="en-US" sz="1200" b="0" i="1" smtClean="0">
                          <a:latin typeface="Cambria Math"/>
                        </a:rPr>
                        <m:t>|</m:t>
                      </m:r>
                    </m:oMath>
                  </m:oMathPara>
                </a14:m>
                <a:endParaRPr lang="en-US" sz="1200" dirty="0">
                  <a:latin typeface="+mn-lt"/>
                </a:endParaRPr>
              </a:p>
            </p:txBody>
          </p:sp>
        </mc:Choice>
        <mc:Fallback xmlns="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F84D9147-7EF3-4943-B6CD-E9667174A32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981775" y="5263987"/>
                <a:ext cx="1823759" cy="276999"/>
              </a:xfrm>
              <a:prstGeom prst="rect">
                <a:avLst/>
              </a:prstGeom>
              <a:blipFill>
                <a:blip r:embed="rId19"/>
                <a:stretch>
                  <a:fillRect b="-66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5" name="Title 1">
            <a:extLst>
              <a:ext uri="{FF2B5EF4-FFF2-40B4-BE49-F238E27FC236}">
                <a16:creationId xmlns:a16="http://schemas.microsoft.com/office/drawing/2014/main" id="{953688E7-417F-482F-B2CF-4E4E4A09AD0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2880" y="121518"/>
            <a:ext cx="7315200" cy="6096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  <p:pic>
        <p:nvPicPr>
          <p:cNvPr id="36" name="Picture 2">
            <a:extLst>
              <a:ext uri="{FF2B5EF4-FFF2-40B4-BE49-F238E27FC236}">
                <a16:creationId xmlns:a16="http://schemas.microsoft.com/office/drawing/2014/main" id="{1DB20BE2-5C9F-4751-B1CB-50B503FFDD9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11614" y="380542"/>
            <a:ext cx="1066800" cy="5875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7" name="Picture 3">
            <a:extLst>
              <a:ext uri="{FF2B5EF4-FFF2-40B4-BE49-F238E27FC236}">
                <a16:creationId xmlns:a16="http://schemas.microsoft.com/office/drawing/2014/main" id="{683945C5-AE50-44B0-8C86-B79370B2D0A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22254" y="333407"/>
            <a:ext cx="990600" cy="73258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8" name="Picture 2">
            <a:extLst>
              <a:ext uri="{FF2B5EF4-FFF2-40B4-BE49-F238E27FC236}">
                <a16:creationId xmlns:a16="http://schemas.microsoft.com/office/drawing/2014/main" id="{E195ADC2-52D1-499F-98B3-5AABE55C306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36654" y="216448"/>
            <a:ext cx="1447800" cy="61034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896747098"/>
      </p:ext>
    </p:extLst>
  </p:cSld>
  <p:clrMapOvr>
    <a:masterClrMapping/>
  </p:clrMapOvr>
</p:sld>
</file>

<file path=ppt/slides/slide1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EC194DD-3740-4CEF-8850-B18C9235D40C}"/>
              </a:ext>
            </a:extLst>
          </p:cNvPr>
          <p:cNvSpPr txBox="1"/>
          <p:nvPr/>
        </p:nvSpPr>
        <p:spPr>
          <a:xfrm>
            <a:off x="152400" y="709135"/>
            <a:ext cx="7239000" cy="10464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Approach 2: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Normal Approximation + Low Rank Laplace Approximation*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2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DA3E3829-7BB1-44D3-A337-22E5CD328054}"/>
                  </a:ext>
                </a:extLst>
              </p:cNvPr>
              <p:cNvSpPr txBox="1"/>
              <p:nvPr/>
            </p:nvSpPr>
            <p:spPr>
              <a:xfrm>
                <a:off x="76200" y="979099"/>
                <a:ext cx="8001000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Gaussian prior, likelihood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⇒</m:t>
                    </m:r>
                  </m:oMath>
                </a14:m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Gaussian posterior: </a:t>
                </a: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DA3E3829-7BB1-44D3-A337-22E5CD32805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979099"/>
                <a:ext cx="8001000" cy="923330"/>
              </a:xfrm>
              <a:prstGeom prst="rect">
                <a:avLst/>
              </a:prstGeom>
              <a:blipFill>
                <a:blip r:embed="rId3"/>
                <a:stretch>
                  <a:fillRect l="-53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8" name="Rectangle 37">
                <a:extLst>
                  <a:ext uri="{FF2B5EF4-FFF2-40B4-BE49-F238E27FC236}">
                    <a16:creationId xmlns:a16="http://schemas.microsoft.com/office/drawing/2014/main" id="{1128412F-4CA9-46CC-B658-EBFB72629836}"/>
                  </a:ext>
                </a:extLst>
              </p:cNvPr>
              <p:cNvSpPr/>
              <p:nvPr/>
            </p:nvSpPr>
            <p:spPr>
              <a:xfrm>
                <a:off x="5064312" y="1198970"/>
                <a:ext cx="3429080" cy="413768"/>
              </a:xfrm>
              <a:prstGeom prst="rect">
                <a:avLst/>
              </a:prstGeom>
              <a:solidFill>
                <a:srgbClr val="CCFF99"/>
              </a:solidFill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𝜋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pos</m:t>
                        </m:r>
                      </m:sub>
                    </m:sSub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 | </m:t>
                        </m:r>
                        <m:sSup>
                          <m:sSupPr>
                            <m:ctrlPr>
                              <a:rPr lang="en-US" b="1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p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𝒚</m:t>
                            </m:r>
                          </m:e>
                          <m:sup>
                            <m:r>
                              <m:rPr>
                                <m:sty m:val="p"/>
                              </m:rPr>
                              <a:rPr lang="en-US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obs</m:t>
                            </m:r>
                          </m:sup>
                        </m:sSup>
                      </m:e>
                    </m:d>
                    <m:r>
                      <a:rPr lang="en-US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r>
                      <a:rPr 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𝑁</m:t>
                    </m:r>
                    <m:r>
                      <a:rPr 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MAP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</a:t>
                </a:r>
                <a:r>
                  <a:rPr lang="en-US" dirty="0"/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post</m:t>
                        </m:r>
                      </m:sub>
                    </m:sSub>
                    <m:r>
                      <a:rPr lang="en-US" i="1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endParaRPr lang="en-US" dirty="0"/>
              </a:p>
            </p:txBody>
          </p:sp>
        </mc:Choice>
        <mc:Fallback xmlns="">
          <p:sp>
            <p:nvSpPr>
              <p:cNvPr id="38" name="Rectangle 37">
                <a:extLst>
                  <a:ext uri="{FF2B5EF4-FFF2-40B4-BE49-F238E27FC236}">
                    <a16:creationId xmlns:a16="http://schemas.microsoft.com/office/drawing/2014/main" id="{1128412F-4CA9-46CC-B658-EBFB7262983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064312" y="1198970"/>
                <a:ext cx="3429080" cy="413768"/>
              </a:xfrm>
              <a:prstGeom prst="rect">
                <a:avLst/>
              </a:prstGeom>
              <a:blipFill>
                <a:blip r:embed="rId6"/>
                <a:stretch>
                  <a:fillRect t="-2941" b="-1764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0" name="Title 1">
            <a:extLst>
              <a:ext uri="{FF2B5EF4-FFF2-40B4-BE49-F238E27FC236}">
                <a16:creationId xmlns:a16="http://schemas.microsoft.com/office/drawing/2014/main" id="{7366413A-0D57-41F3-82C4-CB0DDFEA770D}"/>
              </a:ext>
            </a:extLst>
          </p:cNvPr>
          <p:cNvSpPr txBox="1">
            <a:spLocks/>
          </p:cNvSpPr>
          <p:nvPr/>
        </p:nvSpPr>
        <p:spPr>
          <a:xfrm>
            <a:off x="156927" y="79808"/>
            <a:ext cx="7315200" cy="6096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 dirty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4E852359-3AC2-450F-919A-BD906F1CE834}"/>
              </a:ext>
            </a:extLst>
          </p:cNvPr>
          <p:cNvSpPr txBox="1"/>
          <p:nvPr/>
        </p:nvSpPr>
        <p:spPr>
          <a:xfrm>
            <a:off x="0" y="6529227"/>
            <a:ext cx="5334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Bui-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Thanh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Ghattas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Martin,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SISC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2013. </a:t>
            </a:r>
          </a:p>
        </p:txBody>
      </p:sp>
    </p:spTree>
    <p:extLst>
      <p:ext uri="{BB962C8B-B14F-4D97-AF65-F5344CB8AC3E}">
        <p14:creationId xmlns:p14="http://schemas.microsoft.com/office/powerpoint/2010/main" val="3013415071"/>
      </p:ext>
    </p:extLst>
  </p:cSld>
  <p:clrMapOvr>
    <a:masterClrMapping/>
  </p:clrMapOvr>
</p:sld>
</file>

<file path=ppt/slides/slide1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EC194DD-3740-4CEF-8850-B18C9235D40C}"/>
              </a:ext>
            </a:extLst>
          </p:cNvPr>
          <p:cNvSpPr txBox="1"/>
          <p:nvPr/>
        </p:nvSpPr>
        <p:spPr>
          <a:xfrm>
            <a:off x="152400" y="709135"/>
            <a:ext cx="7239000" cy="10464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Approach 2: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Normal Approximation + Low Rank Laplace Approximation*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2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DA3E3829-7BB1-44D3-A337-22E5CD328054}"/>
                  </a:ext>
                </a:extLst>
              </p:cNvPr>
              <p:cNvSpPr txBox="1"/>
              <p:nvPr/>
            </p:nvSpPr>
            <p:spPr>
              <a:xfrm>
                <a:off x="76200" y="979099"/>
                <a:ext cx="8001000" cy="120032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Gaussian prior, likelihood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⇒</m:t>
                    </m:r>
                  </m:oMath>
                </a14:m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Gaussian posterior: </a:t>
                </a: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Linearize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parameter-to-observable map around MAP point:</a:t>
                </a:r>
              </a:p>
            </p:txBody>
          </p:sp>
        </mc:Choice>
        <mc:Fallback xmlns="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DA3E3829-7BB1-44D3-A337-22E5CD32805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979099"/>
                <a:ext cx="8001000" cy="1200329"/>
              </a:xfrm>
              <a:prstGeom prst="rect">
                <a:avLst/>
              </a:prstGeom>
              <a:blipFill>
                <a:blip r:embed="rId4"/>
                <a:stretch>
                  <a:fillRect l="-534" b="-710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6FF4F11A-D36B-41FB-96E4-286F8DFA01D4}"/>
                  </a:ext>
                </a:extLst>
              </p:cNvPr>
              <p:cNvSpPr txBox="1"/>
              <p:nvPr/>
            </p:nvSpPr>
            <p:spPr>
              <a:xfrm>
                <a:off x="426632" y="2239370"/>
                <a:ext cx="4637680" cy="288990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lang="en-US" b="1" i="1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sSupPr>
                        <m:e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𝒚</m:t>
                          </m:r>
                        </m:e>
                        <m:sup>
                          <m:r>
                            <m:rPr>
                              <m:sty m:val="p"/>
                            </m:rPr>
                            <a:rPr lang="en-US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obs</m:t>
                          </m:r>
                        </m:sup>
                      </m:sSup>
                      <m:r>
                        <a:rPr lang="en-US" b="1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=</m:t>
                      </m:r>
                      <m:r>
                        <a:rPr lang="en-US" b="1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𝒇</m:t>
                      </m:r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𝒛</m:t>
                          </m:r>
                        </m:e>
                      </m:d>
                      <m:r>
                        <a:rPr lang="en-US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𝜖</m:t>
                      </m:r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≈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𝒇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sSubPr>
                            <m:e>
                              <m:r>
                                <a:rPr lang="en-US" b="1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𝒛</m:t>
                              </m:r>
                            </m:e>
                            <m:sub>
                              <m:r>
                                <m:rPr>
                                  <m:sty m:val="p"/>
                                </m:rPr>
                                <a:rPr lang="en-US" b="0" i="0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MAP</m:t>
                              </m:r>
                            </m:sub>
                          </m:sSub>
                        </m:e>
                      </m:d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𝑭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r>
                            <a:rPr lang="en-US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𝒛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−</m:t>
                          </m:r>
                          <m:sSub>
                            <m:sSubPr>
                              <m:ctrlP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sSubPr>
                            <m:e>
                              <m:r>
                                <a:rPr lang="en-US" b="1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𝒛</m:t>
                              </m:r>
                            </m:e>
                            <m:sub>
                              <m:r>
                                <m:rPr>
                                  <m:sty m:val="p"/>
                                </m:rPr>
                                <a:rPr lang="en-US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MAP</m:t>
                              </m:r>
                            </m:sub>
                          </m:sSub>
                        </m:e>
                      </m:d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𝜖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6FF4F11A-D36B-41FB-96E4-286F8DFA01D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6632" y="2239370"/>
                <a:ext cx="4637680" cy="288990"/>
              </a:xfrm>
              <a:prstGeom prst="rect">
                <a:avLst/>
              </a:prstGeom>
              <a:blipFill>
                <a:blip r:embed="rId5"/>
                <a:stretch>
                  <a:fillRect l="-920" t="-2083" r="-263" b="-3333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8" name="Rectangle 37">
                <a:extLst>
                  <a:ext uri="{FF2B5EF4-FFF2-40B4-BE49-F238E27FC236}">
                    <a16:creationId xmlns:a16="http://schemas.microsoft.com/office/drawing/2014/main" id="{1128412F-4CA9-46CC-B658-EBFB72629836}"/>
                  </a:ext>
                </a:extLst>
              </p:cNvPr>
              <p:cNvSpPr/>
              <p:nvPr/>
            </p:nvSpPr>
            <p:spPr>
              <a:xfrm>
                <a:off x="5064312" y="1198970"/>
                <a:ext cx="3429080" cy="413768"/>
              </a:xfrm>
              <a:prstGeom prst="rect">
                <a:avLst/>
              </a:prstGeom>
              <a:solidFill>
                <a:srgbClr val="CCFF99"/>
              </a:solidFill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𝜋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pos</m:t>
                        </m:r>
                      </m:sub>
                    </m:sSub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 | </m:t>
                        </m:r>
                        <m:sSup>
                          <m:sSupPr>
                            <m:ctrlPr>
                              <a:rPr lang="en-US" b="1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p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𝒚</m:t>
                            </m:r>
                          </m:e>
                          <m:sup>
                            <m:r>
                              <m:rPr>
                                <m:sty m:val="p"/>
                              </m:rPr>
                              <a:rPr lang="en-US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obs</m:t>
                            </m:r>
                          </m:sup>
                        </m:sSup>
                      </m:e>
                    </m:d>
                    <m:r>
                      <a:rPr lang="en-US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r>
                      <a:rPr 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𝑁</m:t>
                    </m:r>
                    <m:r>
                      <a:rPr 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MAP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</a:t>
                </a:r>
                <a:r>
                  <a:rPr lang="en-US" dirty="0"/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post</m:t>
                        </m:r>
                      </m:sub>
                    </m:sSub>
                    <m:r>
                      <a:rPr lang="en-US" i="1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endParaRPr lang="en-US" dirty="0"/>
              </a:p>
            </p:txBody>
          </p:sp>
        </mc:Choice>
        <mc:Fallback xmlns="">
          <p:sp>
            <p:nvSpPr>
              <p:cNvPr id="38" name="Rectangle 37">
                <a:extLst>
                  <a:ext uri="{FF2B5EF4-FFF2-40B4-BE49-F238E27FC236}">
                    <a16:creationId xmlns:a16="http://schemas.microsoft.com/office/drawing/2014/main" id="{1128412F-4CA9-46CC-B658-EBFB7262983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064312" y="1198970"/>
                <a:ext cx="3429080" cy="413768"/>
              </a:xfrm>
              <a:prstGeom prst="rect">
                <a:avLst/>
              </a:prstGeom>
              <a:blipFill>
                <a:blip r:embed="rId6"/>
                <a:stretch>
                  <a:fillRect t="-2941" b="-1764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Title 1">
            <a:extLst>
              <a:ext uri="{FF2B5EF4-FFF2-40B4-BE49-F238E27FC236}">
                <a16:creationId xmlns:a16="http://schemas.microsoft.com/office/drawing/2014/main" id="{64A9A7F2-EF4C-492E-829A-389A16DCEC56}"/>
              </a:ext>
            </a:extLst>
          </p:cNvPr>
          <p:cNvSpPr txBox="1">
            <a:spLocks/>
          </p:cNvSpPr>
          <p:nvPr/>
        </p:nvSpPr>
        <p:spPr>
          <a:xfrm>
            <a:off x="156927" y="79808"/>
            <a:ext cx="7315200" cy="6096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 dirty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06DD1309-95C8-42F3-930B-9DB74572CC0C}"/>
              </a:ext>
            </a:extLst>
          </p:cNvPr>
          <p:cNvSpPr txBox="1"/>
          <p:nvPr/>
        </p:nvSpPr>
        <p:spPr>
          <a:xfrm>
            <a:off x="0" y="6529227"/>
            <a:ext cx="5334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Bui-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Thanh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Ghattas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Martin,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SISC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2013. </a:t>
            </a:r>
          </a:p>
        </p:txBody>
      </p:sp>
    </p:spTree>
    <p:extLst>
      <p:ext uri="{BB962C8B-B14F-4D97-AF65-F5344CB8AC3E}">
        <p14:creationId xmlns:p14="http://schemas.microsoft.com/office/powerpoint/2010/main" val="2100553057"/>
      </p:ext>
    </p:extLst>
  </p:cSld>
  <p:clrMapOvr>
    <a:masterClrMapping/>
  </p:clrMapOvr>
</p:sld>
</file>

<file path=ppt/slides/slide1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EC194DD-3740-4CEF-8850-B18C9235D40C}"/>
              </a:ext>
            </a:extLst>
          </p:cNvPr>
          <p:cNvSpPr txBox="1"/>
          <p:nvPr/>
        </p:nvSpPr>
        <p:spPr>
          <a:xfrm>
            <a:off x="152400" y="709135"/>
            <a:ext cx="7239000" cy="10464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Approach 2: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Normal Approximation + Low Rank Laplace Approximation*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2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AACBF493-0DD8-405C-AAE4-7BAAD3716252}"/>
                  </a:ext>
                </a:extLst>
              </p:cNvPr>
              <p:cNvSpPr txBox="1"/>
              <p:nvPr/>
            </p:nvSpPr>
            <p:spPr>
              <a:xfrm>
                <a:off x="5257800" y="2257202"/>
                <a:ext cx="3810000" cy="303923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Symbols*:</a:t>
                </a:r>
              </a:p>
              <a:p>
                <a:pPr algn="ctr"/>
                <a:endParaRPr lang="en-US" sz="4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</a:rPr>
                          <m:t>𝑽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,</m:t>
                    </m:r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</a:rPr>
                          <m:t>𝑫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: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eigenvecs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eigenvals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of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 smtClean="0">
                                <a:latin typeface="Cambria Math" panose="02040503050406030204" pitchFamily="18" charset="0"/>
                              </a:rPr>
                              <m:t>𝑯</m:t>
                            </m:r>
                          </m:e>
                        </m:acc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misfit</m:t>
                        </m:r>
                      </m:sub>
                    </m:sSub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𝑯</m:t>
                            </m:r>
                          </m:e>
                        </m:acc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misfit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prior-preconditioned Hessian of data misfit =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SupPr>
                      <m:e>
                        <m:r>
                          <a:rPr lang="el-GR" b="1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prior</m:t>
                        </m:r>
                      </m:sub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1/2</m:t>
                        </m:r>
                      </m:sup>
                    </m:sSubSup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𝑯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misfit</m:t>
                        </m:r>
                      </m:sub>
                    </m:sSub>
                    <m:sSubSup>
                      <m:sSubSup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Sup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prior</m:t>
                        </m:r>
                      </m:sub>
                      <m:sup>
                        <m: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1/2</m:t>
                        </m:r>
                      </m:sup>
                    </m:sSubSup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𝑯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misfit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Gauss-Newton portion of Hessian misfit =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1" i="1">
                            <a:latin typeface="Cambria Math" panose="02040503050406030204" pitchFamily="18" charset="0"/>
                          </a:rPr>
                          <m:t>𝑭</m:t>
                        </m:r>
                      </m:e>
                      <m:sup>
                        <m:r>
                          <m:rPr>
                            <m:nor/>
                          </m:rPr>
                          <a:rPr lang="en-US" dirty="0">
                            <a:latin typeface="Segoe UI Symbol" panose="020B0502040204020203" pitchFamily="34" charset="0"/>
                            <a:ea typeface="Segoe UI Symbol" panose="020B0502040204020203" pitchFamily="34" charset="0"/>
                          </a:rPr>
                          <m:t>𝄯</m:t>
                        </m:r>
                      </m:sup>
                    </m:sSup>
                    <m:sSubSup>
                      <m:sSubSup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obs</m:t>
                        </m:r>
                      </m:sub>
                      <m:sup>
                        <m:r>
                          <a:rPr lang="en-US" i="1"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bSup>
                    <m:r>
                      <a:rPr lang="en-US" b="1" i="1">
                        <a:latin typeface="Cambria Math" panose="02040503050406030204" pitchFamily="18" charset="0"/>
                      </a:rPr>
                      <m:t>𝑭</m:t>
                    </m:r>
                  </m:oMath>
                </a14:m>
                <a:endParaRPr lang="en-US" b="1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𝑽</m:t>
                            </m:r>
                          </m:e>
                        </m:acc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Sup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prior</m:t>
                        </m:r>
                      </m:sub>
                      <m:sup>
                        <m: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1/2</m:t>
                        </m:r>
                      </m:sup>
                    </m:sSubSup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1" i="1">
                            <a:latin typeface="Cambria Math" panose="02040503050406030204" pitchFamily="18" charset="0"/>
                          </a:rPr>
                          <m:t>𝑽</m:t>
                        </m:r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acc>
                          <m:accPr>
                            <m:chr m:val="̃"/>
                            <m:ctrlPr>
                              <a:rPr lang="en-US" b="1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𝑽</m:t>
                            </m:r>
                          </m:e>
                        </m:acc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  <m:sup>
                        <m:r>
                          <a:rPr lang="en-US" i="1">
                            <a:latin typeface="Cambria Math" panose="02040503050406030204" pitchFamily="18" charset="0"/>
                          </a:rPr>
                          <m:t>♢</m:t>
                        </m:r>
                      </m:sup>
                    </m:sSubSup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=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adjoint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of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𝑽</m:t>
                            </m:r>
                          </m:e>
                        </m:acc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Sup>
                      <m:sSubSup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prior</m:t>
                        </m:r>
                      </m:sub>
                      <m:sup>
                        <m:r>
                          <a:rPr lang="en-US" i="1"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bSup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𝑴</m:t>
                        </m:r>
                      </m:e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−1</m:t>
                        </m:r>
                      </m:sup>
                    </m:sSup>
                    <m:r>
                      <a:rPr lang="en-US" b="1" i="1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𝑲</m:t>
                    </m:r>
                    <m:r>
                      <a:rPr lang="en-US" b="0" i="1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 </m:t>
                    </m:r>
                    <m:r>
                      <a:rPr lang="en-US" b="1" i="1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𝑲</m:t>
                    </m:r>
                  </m:oMath>
                </a14:m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=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Laplace stiffness.</a:t>
                </a:r>
                <a:endParaRPr lang="en-US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AACBF493-0DD8-405C-AAE4-7BAAD371625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257800" y="2257202"/>
                <a:ext cx="3810000" cy="3039230"/>
              </a:xfrm>
              <a:prstGeom prst="rect">
                <a:avLst/>
              </a:prstGeom>
              <a:blipFill>
                <a:blip r:embed="rId3"/>
                <a:stretch>
                  <a:fillRect l="-1276" t="-798" r="-1595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DA3E3829-7BB1-44D3-A337-22E5CD328054}"/>
                  </a:ext>
                </a:extLst>
              </p:cNvPr>
              <p:cNvSpPr txBox="1"/>
              <p:nvPr/>
            </p:nvSpPr>
            <p:spPr>
              <a:xfrm>
                <a:off x="76200" y="979099"/>
                <a:ext cx="8001000" cy="120032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Gaussian prior, likelihood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⇒</m:t>
                    </m:r>
                  </m:oMath>
                </a14:m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Gaussian posterior: </a:t>
                </a: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Linearize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parameter-to-observable map around MAP point:</a:t>
                </a:r>
              </a:p>
            </p:txBody>
          </p:sp>
        </mc:Choice>
        <mc:Fallback xmlns="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DA3E3829-7BB1-44D3-A337-22E5CD32805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979099"/>
                <a:ext cx="8001000" cy="1200329"/>
              </a:xfrm>
              <a:prstGeom prst="rect">
                <a:avLst/>
              </a:prstGeom>
              <a:blipFill>
                <a:blip r:embed="rId4"/>
                <a:stretch>
                  <a:fillRect l="-534" b="-710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4" name="TextBox 33">
            <a:extLst>
              <a:ext uri="{FF2B5EF4-FFF2-40B4-BE49-F238E27FC236}">
                <a16:creationId xmlns:a16="http://schemas.microsoft.com/office/drawing/2014/main" id="{0EBF2FA4-C287-4A4A-830D-CC365D0BBB59}"/>
              </a:ext>
            </a:extLst>
          </p:cNvPr>
          <p:cNvSpPr txBox="1"/>
          <p:nvPr/>
        </p:nvSpPr>
        <p:spPr>
          <a:xfrm>
            <a:off x="76200" y="2786651"/>
            <a:ext cx="7696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Covariance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of Gaussian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posterior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given by: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6FF4F11A-D36B-41FB-96E4-286F8DFA01D4}"/>
                  </a:ext>
                </a:extLst>
              </p:cNvPr>
              <p:cNvSpPr txBox="1"/>
              <p:nvPr/>
            </p:nvSpPr>
            <p:spPr>
              <a:xfrm>
                <a:off x="426632" y="2239370"/>
                <a:ext cx="4637680" cy="288990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lang="en-US" b="1" i="1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sSupPr>
                        <m:e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𝒚</m:t>
                          </m:r>
                        </m:e>
                        <m:sup>
                          <m:r>
                            <m:rPr>
                              <m:sty m:val="p"/>
                            </m:rPr>
                            <a:rPr lang="en-US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obs</m:t>
                          </m:r>
                        </m:sup>
                      </m:sSup>
                      <m:r>
                        <a:rPr lang="en-US" b="1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=</m:t>
                      </m:r>
                      <m:r>
                        <a:rPr lang="en-US" b="1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𝒇</m:t>
                      </m:r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𝒛</m:t>
                          </m:r>
                        </m:e>
                      </m:d>
                      <m:r>
                        <a:rPr lang="en-US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𝜖</m:t>
                      </m:r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≈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𝒇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sSubPr>
                            <m:e>
                              <m:r>
                                <a:rPr lang="en-US" b="1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𝒛</m:t>
                              </m:r>
                            </m:e>
                            <m:sub>
                              <m:r>
                                <m:rPr>
                                  <m:sty m:val="p"/>
                                </m:rPr>
                                <a:rPr lang="en-US" b="0" i="0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MAP</m:t>
                              </m:r>
                            </m:sub>
                          </m:sSub>
                        </m:e>
                      </m:d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𝑭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r>
                            <a:rPr lang="en-US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𝒛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−</m:t>
                          </m:r>
                          <m:sSub>
                            <m:sSubPr>
                              <m:ctrlP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sSubPr>
                            <m:e>
                              <m:r>
                                <a:rPr lang="en-US" b="1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𝒛</m:t>
                              </m:r>
                            </m:e>
                            <m:sub>
                              <m:r>
                                <m:rPr>
                                  <m:sty m:val="p"/>
                                </m:rPr>
                                <a:rPr lang="en-US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MAP</m:t>
                              </m:r>
                            </m:sub>
                          </m:sSub>
                        </m:e>
                      </m:d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𝜖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6FF4F11A-D36B-41FB-96E4-286F8DFA01D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6632" y="2239370"/>
                <a:ext cx="4637680" cy="288990"/>
              </a:xfrm>
              <a:prstGeom prst="rect">
                <a:avLst/>
              </a:prstGeom>
              <a:blipFill>
                <a:blip r:embed="rId5"/>
                <a:stretch>
                  <a:fillRect l="-920" t="-2083" r="-263" b="-3333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8" name="Rectangle 37">
                <a:extLst>
                  <a:ext uri="{FF2B5EF4-FFF2-40B4-BE49-F238E27FC236}">
                    <a16:creationId xmlns:a16="http://schemas.microsoft.com/office/drawing/2014/main" id="{1128412F-4CA9-46CC-B658-EBFB72629836}"/>
                  </a:ext>
                </a:extLst>
              </p:cNvPr>
              <p:cNvSpPr/>
              <p:nvPr/>
            </p:nvSpPr>
            <p:spPr>
              <a:xfrm>
                <a:off x="5064312" y="1198970"/>
                <a:ext cx="3429080" cy="413768"/>
              </a:xfrm>
              <a:prstGeom prst="rect">
                <a:avLst/>
              </a:prstGeom>
              <a:solidFill>
                <a:srgbClr val="CCFF99"/>
              </a:solidFill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𝜋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pos</m:t>
                        </m:r>
                      </m:sub>
                    </m:sSub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 | </m:t>
                        </m:r>
                        <m:sSup>
                          <m:sSupPr>
                            <m:ctrlPr>
                              <a:rPr lang="en-US" b="1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p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𝒚</m:t>
                            </m:r>
                          </m:e>
                          <m:sup>
                            <m:r>
                              <m:rPr>
                                <m:sty m:val="p"/>
                              </m:rPr>
                              <a:rPr lang="en-US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obs</m:t>
                            </m:r>
                          </m:sup>
                        </m:sSup>
                      </m:e>
                    </m:d>
                    <m:r>
                      <a:rPr lang="en-US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r>
                      <a:rPr 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𝑁</m:t>
                    </m:r>
                    <m:r>
                      <a:rPr 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MAP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</a:t>
                </a:r>
                <a:r>
                  <a:rPr lang="en-US" dirty="0"/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post</m:t>
                        </m:r>
                      </m:sub>
                    </m:sSub>
                    <m:r>
                      <a:rPr lang="en-US" i="1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endParaRPr lang="en-US" dirty="0"/>
              </a:p>
            </p:txBody>
          </p:sp>
        </mc:Choice>
        <mc:Fallback xmlns="">
          <p:sp>
            <p:nvSpPr>
              <p:cNvPr id="38" name="Rectangle 37">
                <a:extLst>
                  <a:ext uri="{FF2B5EF4-FFF2-40B4-BE49-F238E27FC236}">
                    <a16:creationId xmlns:a16="http://schemas.microsoft.com/office/drawing/2014/main" id="{1128412F-4CA9-46CC-B658-EBFB7262983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064312" y="1198970"/>
                <a:ext cx="3429080" cy="413768"/>
              </a:xfrm>
              <a:prstGeom prst="rect">
                <a:avLst/>
              </a:prstGeom>
              <a:blipFill>
                <a:blip r:embed="rId6"/>
                <a:stretch>
                  <a:fillRect t="-2941" b="-1764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8A575341-56FD-4CA5-803D-2CD059DDE6BF}"/>
                  </a:ext>
                </a:extLst>
              </p:cNvPr>
              <p:cNvSpPr txBox="1"/>
              <p:nvPr/>
            </p:nvSpPr>
            <p:spPr>
              <a:xfrm>
                <a:off x="417591" y="3269782"/>
                <a:ext cx="3352800" cy="482568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l-GR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𝜞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b="0" i="0" smtClean="0">
                              <a:latin typeface="Cambria Math" panose="02040503050406030204" pitchFamily="18" charset="0"/>
                            </a:rPr>
                            <m:t>post</m:t>
                          </m:r>
                        </m:sub>
                      </m:sSub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=</m:t>
                      </m:r>
                      <m:sSup>
                        <m:sSupPr>
                          <m:ctrlPr>
                            <a:rPr lang="en-US" b="0" i="1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d>
                            <m:dPr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sSubSup>
                                <m:sSubSupPr>
                                  <m:ctrlPr>
                                    <a:rPr lang="en-US" b="0" i="1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SupPr>
                                <m:e>
                                  <m:r>
                                    <a:rPr lang="en-US" b="1" i="1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𝑯</m:t>
                                  </m:r>
                                </m:e>
                                <m:sub>
                                  <m:r>
                                    <m:rPr>
                                      <m:sty m:val="p"/>
                                    </m:rPr>
                                    <a:rPr lang="en-US" b="0" i="0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misfit</m:t>
                                  </m:r>
                                </m:sub>
                                <m:sup>
                                  <m:r>
                                    <m:rPr>
                                      <m:sty m:val="p"/>
                                    </m:rPr>
                                    <a:rPr lang="en-US" b="0" i="0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PCE</m:t>
                                  </m:r>
                                </m:sup>
                              </m:sSubSup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  <m:t>+</m:t>
                              </m:r>
                              <m:sSubSup>
                                <m:sSubSupPr>
                                  <m:ctrlPr>
                                    <a:rPr lang="en-US" i="1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SupPr>
                                <m:e>
                                  <m:r>
                                    <a:rPr lang="el-GR" b="1" i="1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𝜞</m:t>
                                  </m:r>
                                </m:e>
                                <m:sub>
                                  <m:r>
                                    <m:rPr>
                                      <m:sty m:val="p"/>
                                    </m:rPr>
                                    <a:rPr lang="en-US" b="0" i="0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prior</m:t>
                                  </m:r>
                                </m:sub>
                                <m:sup>
                                  <m:r>
                                    <a:rPr lang="en-US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−1</m:t>
                                  </m:r>
                                </m:sup>
                              </m:sSubSup>
                            </m:e>
                          </m:d>
                        </m:e>
                        <m:sup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−1</m:t>
                          </m:r>
                        </m:sup>
                      </m:s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8A575341-56FD-4CA5-803D-2CD059DDE6B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7591" y="3269782"/>
                <a:ext cx="3352800" cy="482568"/>
              </a:xfrm>
              <a:prstGeom prst="rect">
                <a:avLst/>
              </a:prstGeom>
              <a:blipFill>
                <a:blip r:embed="rId7"/>
                <a:stretch>
                  <a:fillRect b="-6098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2" name="Title 1">
            <a:extLst>
              <a:ext uri="{FF2B5EF4-FFF2-40B4-BE49-F238E27FC236}">
                <a16:creationId xmlns:a16="http://schemas.microsoft.com/office/drawing/2014/main" id="{74C76F56-5601-43D7-A252-C6FDB1F61648}"/>
              </a:ext>
            </a:extLst>
          </p:cNvPr>
          <p:cNvSpPr txBox="1">
            <a:spLocks/>
          </p:cNvSpPr>
          <p:nvPr/>
        </p:nvSpPr>
        <p:spPr>
          <a:xfrm>
            <a:off x="156927" y="79808"/>
            <a:ext cx="7315200" cy="6096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 dirty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615B2E16-CB5E-4422-BBB5-4FAEC8A56888}"/>
              </a:ext>
            </a:extLst>
          </p:cNvPr>
          <p:cNvSpPr txBox="1"/>
          <p:nvPr/>
        </p:nvSpPr>
        <p:spPr>
          <a:xfrm>
            <a:off x="0" y="6529227"/>
            <a:ext cx="5334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Bui-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Thanh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Ghattas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Martin,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SISC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2013. </a:t>
            </a:r>
          </a:p>
        </p:txBody>
      </p:sp>
    </p:spTree>
    <p:extLst>
      <p:ext uri="{BB962C8B-B14F-4D97-AF65-F5344CB8AC3E}">
        <p14:creationId xmlns:p14="http://schemas.microsoft.com/office/powerpoint/2010/main" val="2126301712"/>
      </p:ext>
    </p:extLst>
  </p:cSld>
  <p:clrMapOvr>
    <a:masterClrMapping/>
  </p:clrMapOvr>
</p:sld>
</file>

<file path=ppt/slides/slide1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EC194DD-3740-4CEF-8850-B18C9235D40C}"/>
              </a:ext>
            </a:extLst>
          </p:cNvPr>
          <p:cNvSpPr txBox="1"/>
          <p:nvPr/>
        </p:nvSpPr>
        <p:spPr>
          <a:xfrm>
            <a:off x="152400" y="709135"/>
            <a:ext cx="7239000" cy="10464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Approach 2: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Normal Approximation + Low Rank Laplace Approximation*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2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AACBF493-0DD8-405C-AAE4-7BAAD3716252}"/>
                  </a:ext>
                </a:extLst>
              </p:cNvPr>
              <p:cNvSpPr txBox="1"/>
              <p:nvPr/>
            </p:nvSpPr>
            <p:spPr>
              <a:xfrm>
                <a:off x="5257800" y="2257202"/>
                <a:ext cx="3810000" cy="303923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Symbols*:</a:t>
                </a:r>
              </a:p>
              <a:p>
                <a:pPr algn="ctr"/>
                <a:endParaRPr lang="en-US" sz="4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</a:rPr>
                          <m:t>𝑽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,</m:t>
                    </m:r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</a:rPr>
                          <m:t>𝑫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: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eigenvecs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eigenvals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of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 smtClean="0">
                                <a:latin typeface="Cambria Math" panose="02040503050406030204" pitchFamily="18" charset="0"/>
                              </a:rPr>
                              <m:t>𝑯</m:t>
                            </m:r>
                          </m:e>
                        </m:acc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misfit</m:t>
                        </m:r>
                      </m:sub>
                    </m:sSub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𝑯</m:t>
                            </m:r>
                          </m:e>
                        </m:acc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misfit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prior-preconditioned Hessian of data misfit =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SupPr>
                      <m:e>
                        <m:r>
                          <a:rPr lang="el-GR" b="1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prior</m:t>
                        </m:r>
                      </m:sub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1/2</m:t>
                        </m:r>
                      </m:sup>
                    </m:sSubSup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𝑯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misfit</m:t>
                        </m:r>
                      </m:sub>
                    </m:sSub>
                    <m:sSubSup>
                      <m:sSubSup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Sup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prior</m:t>
                        </m:r>
                      </m:sub>
                      <m:sup>
                        <m: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1/2</m:t>
                        </m:r>
                      </m:sup>
                    </m:sSubSup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𝑯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misfit</m:t>
                        </m:r>
                      </m:sub>
                    </m:sSub>
                  </m:oMath>
                </a14:m>
                <a:r>
                  <a:rPr lang="en-US" dirty="0">
                    <a:solidFill>
                      <a:srgbClr val="00B050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= Gauss-Newton portion of Hessian misfit =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i="1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1" i="1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</a:rPr>
                          <m:t>𝑭</m:t>
                        </m:r>
                      </m:e>
                      <m:sup>
                        <m:r>
                          <m:rPr>
                            <m:nor/>
                          </m:rPr>
                          <a:rPr lang="en-US" dirty="0">
                            <a:solidFill>
                              <a:srgbClr val="00B050"/>
                            </a:solidFill>
                            <a:latin typeface="Segoe UI Symbol" panose="020B0502040204020203" pitchFamily="34" charset="0"/>
                            <a:ea typeface="Segoe UI Symbol" panose="020B0502040204020203" pitchFamily="34" charset="0"/>
                          </a:rPr>
                          <m:t>𝄯</m:t>
                        </m:r>
                      </m:sup>
                    </m:sSup>
                    <m:sSubSup>
                      <m:sSubSupPr>
                        <m:ctrlPr>
                          <a:rPr lang="en-US" i="1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l-GR" b="1" i="1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</a:rPr>
                          <m:t>obs</m:t>
                        </m:r>
                      </m:sub>
                      <m:sup>
                        <m:r>
                          <a:rPr lang="en-US" i="1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bSup>
                    <m:r>
                      <a:rPr lang="en-US" b="1" i="1">
                        <a:solidFill>
                          <a:srgbClr val="00B050"/>
                        </a:solidFill>
                        <a:latin typeface="Cambria Math" panose="02040503050406030204" pitchFamily="18" charset="0"/>
                      </a:rPr>
                      <m:t>𝑭</m:t>
                    </m:r>
                  </m:oMath>
                </a14:m>
                <a:endParaRPr lang="en-US" b="1" dirty="0">
                  <a:solidFill>
                    <a:srgbClr val="00B050"/>
                  </a:solidFill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𝑽</m:t>
                            </m:r>
                          </m:e>
                        </m:acc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Sup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prior</m:t>
                        </m:r>
                      </m:sub>
                      <m:sup>
                        <m: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1/2</m:t>
                        </m:r>
                      </m:sup>
                    </m:sSubSup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1" i="1">
                            <a:latin typeface="Cambria Math" panose="02040503050406030204" pitchFamily="18" charset="0"/>
                          </a:rPr>
                          <m:t>𝑽</m:t>
                        </m:r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acc>
                          <m:accPr>
                            <m:chr m:val="̃"/>
                            <m:ctrlPr>
                              <a:rPr lang="en-US" b="1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𝑽</m:t>
                            </m:r>
                          </m:e>
                        </m:acc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  <m:sup>
                        <m:r>
                          <a:rPr lang="en-US" i="1">
                            <a:latin typeface="Cambria Math" panose="02040503050406030204" pitchFamily="18" charset="0"/>
                          </a:rPr>
                          <m:t>♢</m:t>
                        </m:r>
                      </m:sup>
                    </m:sSubSup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=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adjoint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of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𝑽</m:t>
                            </m:r>
                          </m:e>
                        </m:acc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Sup>
                      <m:sSubSupPr>
                        <m:ctrlPr>
                          <a:rPr lang="en-US" i="1" smtClean="0">
                            <a:solidFill>
                              <a:schemeClr val="accent1">
                                <a:lumMod val="75000"/>
                              </a:schemeClr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l-GR" b="1" i="1">
                            <a:solidFill>
                              <a:schemeClr val="accent1">
                                <a:lumMod val="75000"/>
                              </a:schemeClr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solidFill>
                              <a:schemeClr val="accent1">
                                <a:lumMod val="75000"/>
                              </a:schemeClr>
                            </a:solidFill>
                            <a:latin typeface="Cambria Math" panose="02040503050406030204" pitchFamily="18" charset="0"/>
                          </a:rPr>
                          <m:t>prior</m:t>
                        </m:r>
                      </m:sub>
                      <m:sup>
                        <m:r>
                          <a:rPr lang="en-US" i="1">
                            <a:solidFill>
                              <a:schemeClr val="accent1">
                                <a:lumMod val="75000"/>
                              </a:schemeClr>
                            </a:solidFill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bSup>
                  </m:oMath>
                </a14:m>
                <a:r>
                  <a:rPr lang="en-US" dirty="0">
                    <a:solidFill>
                      <a:schemeClr val="accent1">
                        <a:lumMod val="75000"/>
                      </a:schemeClr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=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i="1" smtClean="0">
                            <a:solidFill>
                              <a:schemeClr val="accent1">
                                <a:lumMod val="75000"/>
                              </a:schemeClr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n-US" b="1" i="1" smtClean="0">
                            <a:solidFill>
                              <a:schemeClr val="accent1">
                                <a:lumMod val="75000"/>
                              </a:schemeClr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𝑴</m:t>
                        </m:r>
                      </m:e>
                      <m:sup>
                        <m:r>
                          <a:rPr lang="en-US" b="0" i="1" smtClean="0">
                            <a:solidFill>
                              <a:schemeClr val="accent1">
                                <a:lumMod val="75000"/>
                              </a:schemeClr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−1</m:t>
                        </m:r>
                      </m:sup>
                    </m:sSup>
                    <m:r>
                      <a:rPr lang="en-US" b="1" i="1" smtClean="0">
                        <a:solidFill>
                          <a:schemeClr val="accent1">
                            <a:lumMod val="75000"/>
                          </a:schemeClr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𝑲</m:t>
                    </m:r>
                    <m:r>
                      <a:rPr lang="en-US" b="0" i="1" smtClean="0">
                        <a:solidFill>
                          <a:schemeClr val="accent1">
                            <a:lumMod val="75000"/>
                          </a:schemeClr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 </m:t>
                    </m:r>
                    <m:r>
                      <a:rPr lang="en-US" b="1" i="1" smtClean="0">
                        <a:solidFill>
                          <a:schemeClr val="accent1">
                            <a:lumMod val="75000"/>
                          </a:schemeClr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𝑲</m:t>
                    </m:r>
                  </m:oMath>
                </a14:m>
                <a:r>
                  <a:rPr lang="en-US" i="1" dirty="0">
                    <a:solidFill>
                      <a:schemeClr val="accent1">
                        <a:lumMod val="75000"/>
                      </a:schemeClr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= </a:t>
                </a:r>
                <a:r>
                  <a:rPr lang="en-US" dirty="0">
                    <a:solidFill>
                      <a:schemeClr val="accent1">
                        <a:lumMod val="75000"/>
                      </a:schemeClr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Laplace stiffness.</a:t>
                </a:r>
                <a:endParaRPr lang="en-US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AACBF493-0DD8-405C-AAE4-7BAAD371625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257800" y="2257202"/>
                <a:ext cx="3810000" cy="3039230"/>
              </a:xfrm>
              <a:prstGeom prst="rect">
                <a:avLst/>
              </a:prstGeom>
              <a:blipFill>
                <a:blip r:embed="rId3"/>
                <a:stretch>
                  <a:fillRect l="-1276" t="-798" r="-1595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DA3E3829-7BB1-44D3-A337-22E5CD328054}"/>
                  </a:ext>
                </a:extLst>
              </p:cNvPr>
              <p:cNvSpPr txBox="1"/>
              <p:nvPr/>
            </p:nvSpPr>
            <p:spPr>
              <a:xfrm>
                <a:off x="76200" y="979099"/>
                <a:ext cx="8001000" cy="120032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Gaussian prior, likelihood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⇒</m:t>
                    </m:r>
                  </m:oMath>
                </a14:m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Gaussian posterior: </a:t>
                </a: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Linearize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parameter-to-observable map around MAP point:</a:t>
                </a:r>
              </a:p>
            </p:txBody>
          </p:sp>
        </mc:Choice>
        <mc:Fallback xmlns="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DA3E3829-7BB1-44D3-A337-22E5CD32805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979099"/>
                <a:ext cx="8001000" cy="1200329"/>
              </a:xfrm>
              <a:prstGeom prst="rect">
                <a:avLst/>
              </a:prstGeom>
              <a:blipFill>
                <a:blip r:embed="rId4"/>
                <a:stretch>
                  <a:fillRect l="-534" b="-710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4" name="TextBox 33">
            <a:extLst>
              <a:ext uri="{FF2B5EF4-FFF2-40B4-BE49-F238E27FC236}">
                <a16:creationId xmlns:a16="http://schemas.microsoft.com/office/drawing/2014/main" id="{0EBF2FA4-C287-4A4A-830D-CC365D0BBB59}"/>
              </a:ext>
            </a:extLst>
          </p:cNvPr>
          <p:cNvSpPr txBox="1"/>
          <p:nvPr/>
        </p:nvSpPr>
        <p:spPr>
          <a:xfrm>
            <a:off x="76200" y="2786651"/>
            <a:ext cx="7696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Covariance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of Gaussian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posterior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given by: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5" name="TextBox 34">
                <a:extLst>
                  <a:ext uri="{FF2B5EF4-FFF2-40B4-BE49-F238E27FC236}">
                    <a16:creationId xmlns:a16="http://schemas.microsoft.com/office/drawing/2014/main" id="{AF5B05B6-3884-4DD9-BB35-CE412770D7E1}"/>
                  </a:ext>
                </a:extLst>
              </p:cNvPr>
              <p:cNvSpPr txBox="1"/>
              <p:nvPr/>
            </p:nvSpPr>
            <p:spPr>
              <a:xfrm>
                <a:off x="417591" y="3269782"/>
                <a:ext cx="3352800" cy="482568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l-GR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𝜞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b="0" i="0" smtClean="0">
                              <a:latin typeface="Cambria Math" panose="02040503050406030204" pitchFamily="18" charset="0"/>
                            </a:rPr>
                            <m:t>post</m:t>
                          </m:r>
                        </m:sub>
                      </m:sSub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=</m:t>
                      </m:r>
                      <m:sSup>
                        <m:sSupPr>
                          <m:ctrlPr>
                            <a:rPr lang="en-US" b="0" i="1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d>
                            <m:dPr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sSubSup>
                                <m:sSubSupPr>
                                  <m:ctrlPr>
                                    <a:rPr lang="en-US" b="0" i="1" smtClean="0">
                                      <a:solidFill>
                                        <a:srgbClr val="00B050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SupPr>
                                <m:e>
                                  <m:r>
                                    <a:rPr lang="en-US" b="1" i="1" smtClean="0">
                                      <a:solidFill>
                                        <a:srgbClr val="00B050"/>
                                      </a:solidFill>
                                      <a:latin typeface="Cambria Math" panose="02040503050406030204" pitchFamily="18" charset="0"/>
                                    </a:rPr>
                                    <m:t>𝑯</m:t>
                                  </m:r>
                                </m:e>
                                <m:sub>
                                  <m:r>
                                    <m:rPr>
                                      <m:sty m:val="p"/>
                                    </m:rPr>
                                    <a:rPr lang="en-US" b="0" i="0" smtClean="0">
                                      <a:solidFill>
                                        <a:srgbClr val="00B050"/>
                                      </a:solidFill>
                                      <a:latin typeface="Cambria Math" panose="02040503050406030204" pitchFamily="18" charset="0"/>
                                    </a:rPr>
                                    <m:t>misfit</m:t>
                                  </m:r>
                                </m:sub>
                                <m:sup>
                                  <m:r>
                                    <m:rPr>
                                      <m:sty m:val="p"/>
                                    </m:rPr>
                                    <a:rPr lang="en-US" b="0" i="0" smtClean="0">
                                      <a:solidFill>
                                        <a:srgbClr val="00B050"/>
                                      </a:solidFill>
                                      <a:latin typeface="Cambria Math" panose="02040503050406030204" pitchFamily="18" charset="0"/>
                                    </a:rPr>
                                    <m:t>PCE</m:t>
                                  </m:r>
                                </m:sup>
                              </m:sSubSup>
                              <m: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  <m:t>+</m:t>
                              </m:r>
                              <m:sSubSup>
                                <m:sSubSupPr>
                                  <m:ctrlPr>
                                    <a:rPr lang="en-US" i="1" smtClean="0">
                                      <a:solidFill>
                                        <a:schemeClr val="accent1">
                                          <a:lumMod val="75000"/>
                                        </a:schemeClr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SupPr>
                                <m:e>
                                  <m:r>
                                    <a:rPr lang="el-GR" b="1" i="1" smtClean="0">
                                      <a:solidFill>
                                        <a:schemeClr val="accent1">
                                          <a:lumMod val="75000"/>
                                        </a:schemeClr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𝜞</m:t>
                                  </m:r>
                                </m:e>
                                <m:sub>
                                  <m:r>
                                    <m:rPr>
                                      <m:sty m:val="p"/>
                                    </m:rPr>
                                    <a:rPr lang="en-US" b="0" i="0" smtClean="0">
                                      <a:solidFill>
                                        <a:schemeClr val="accent1">
                                          <a:lumMod val="75000"/>
                                        </a:schemeClr>
                                      </a:solidFill>
                                      <a:latin typeface="Cambria Math" panose="02040503050406030204" pitchFamily="18" charset="0"/>
                                    </a:rPr>
                                    <m:t>prior</m:t>
                                  </m:r>
                                </m:sub>
                                <m:sup>
                                  <m:r>
                                    <a:rPr lang="en-US" i="1">
                                      <a:solidFill>
                                        <a:schemeClr val="accent1">
                                          <a:lumMod val="75000"/>
                                        </a:schemeClr>
                                      </a:solidFill>
                                      <a:latin typeface="Cambria Math" panose="02040503050406030204" pitchFamily="18" charset="0"/>
                                    </a:rPr>
                                    <m:t>−1</m:t>
                                  </m:r>
                                </m:sup>
                              </m:sSubSup>
                            </m:e>
                          </m:d>
                        </m:e>
                        <m:sup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−1</m:t>
                          </m:r>
                        </m:sup>
                      </m:s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5" name="TextBox 34">
                <a:extLst>
                  <a:ext uri="{FF2B5EF4-FFF2-40B4-BE49-F238E27FC236}">
                    <a16:creationId xmlns:a16="http://schemas.microsoft.com/office/drawing/2014/main" id="{AF5B05B6-3884-4DD9-BB35-CE412770D7E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7591" y="3269782"/>
                <a:ext cx="3352800" cy="482568"/>
              </a:xfrm>
              <a:prstGeom prst="rect">
                <a:avLst/>
              </a:prstGeom>
              <a:blipFill>
                <a:blip r:embed="rId5"/>
                <a:stretch>
                  <a:fillRect b="-6098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6FF4F11A-D36B-41FB-96E4-286F8DFA01D4}"/>
                  </a:ext>
                </a:extLst>
              </p:cNvPr>
              <p:cNvSpPr txBox="1"/>
              <p:nvPr/>
            </p:nvSpPr>
            <p:spPr>
              <a:xfrm>
                <a:off x="426632" y="2239370"/>
                <a:ext cx="4637680" cy="288990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lang="en-US" b="1" i="1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sSupPr>
                        <m:e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𝒚</m:t>
                          </m:r>
                        </m:e>
                        <m:sup>
                          <m:r>
                            <m:rPr>
                              <m:sty m:val="p"/>
                            </m:rPr>
                            <a:rPr lang="en-US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obs</m:t>
                          </m:r>
                        </m:sup>
                      </m:sSup>
                      <m:r>
                        <a:rPr lang="en-US" b="1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=</m:t>
                      </m:r>
                      <m:r>
                        <a:rPr lang="en-US" b="1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𝒇</m:t>
                      </m:r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𝒛</m:t>
                          </m:r>
                        </m:e>
                      </m:d>
                      <m:r>
                        <a:rPr lang="en-US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𝜖</m:t>
                      </m:r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≈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𝒇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sSubPr>
                            <m:e>
                              <m:r>
                                <a:rPr lang="en-US" b="1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𝒛</m:t>
                              </m:r>
                            </m:e>
                            <m:sub>
                              <m:r>
                                <m:rPr>
                                  <m:sty m:val="p"/>
                                </m:rPr>
                                <a:rPr lang="en-US" b="0" i="0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MAP</m:t>
                              </m:r>
                            </m:sub>
                          </m:sSub>
                        </m:e>
                      </m:d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𝑭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r>
                            <a:rPr lang="en-US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𝒛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−</m:t>
                          </m:r>
                          <m:sSub>
                            <m:sSubPr>
                              <m:ctrlP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sSubPr>
                            <m:e>
                              <m:r>
                                <a:rPr lang="en-US" b="1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𝒛</m:t>
                              </m:r>
                            </m:e>
                            <m:sub>
                              <m:r>
                                <m:rPr>
                                  <m:sty m:val="p"/>
                                </m:rPr>
                                <a:rPr lang="en-US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MAP</m:t>
                              </m:r>
                            </m:sub>
                          </m:sSub>
                        </m:e>
                      </m:d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𝜖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6FF4F11A-D36B-41FB-96E4-286F8DFA01D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6632" y="2239370"/>
                <a:ext cx="4637680" cy="288990"/>
              </a:xfrm>
              <a:prstGeom prst="rect">
                <a:avLst/>
              </a:prstGeom>
              <a:blipFill>
                <a:blip r:embed="rId6"/>
                <a:stretch>
                  <a:fillRect l="-920" t="-2083" r="-263" b="-3333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8" name="Rectangle 37">
                <a:extLst>
                  <a:ext uri="{FF2B5EF4-FFF2-40B4-BE49-F238E27FC236}">
                    <a16:creationId xmlns:a16="http://schemas.microsoft.com/office/drawing/2014/main" id="{1128412F-4CA9-46CC-B658-EBFB72629836}"/>
                  </a:ext>
                </a:extLst>
              </p:cNvPr>
              <p:cNvSpPr/>
              <p:nvPr/>
            </p:nvSpPr>
            <p:spPr>
              <a:xfrm>
                <a:off x="5064312" y="1198970"/>
                <a:ext cx="3429080" cy="413768"/>
              </a:xfrm>
              <a:prstGeom prst="rect">
                <a:avLst/>
              </a:prstGeom>
              <a:solidFill>
                <a:srgbClr val="CCFF99"/>
              </a:solidFill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𝜋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pos</m:t>
                        </m:r>
                      </m:sub>
                    </m:sSub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 | </m:t>
                        </m:r>
                        <m:sSup>
                          <m:sSupPr>
                            <m:ctrlPr>
                              <a:rPr lang="en-US" b="1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p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𝒚</m:t>
                            </m:r>
                          </m:e>
                          <m:sup>
                            <m:r>
                              <m:rPr>
                                <m:sty m:val="p"/>
                              </m:rPr>
                              <a:rPr lang="en-US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obs</m:t>
                            </m:r>
                          </m:sup>
                        </m:sSup>
                      </m:e>
                    </m:d>
                    <m:r>
                      <a:rPr lang="en-US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r>
                      <a:rPr 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𝑁</m:t>
                    </m:r>
                    <m:r>
                      <a:rPr 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MAP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</a:t>
                </a:r>
                <a:r>
                  <a:rPr lang="en-US" dirty="0"/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post</m:t>
                        </m:r>
                      </m:sub>
                    </m:sSub>
                    <m:r>
                      <a:rPr lang="en-US" i="1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endParaRPr lang="en-US" dirty="0"/>
              </a:p>
            </p:txBody>
          </p:sp>
        </mc:Choice>
        <mc:Fallback xmlns="">
          <p:sp>
            <p:nvSpPr>
              <p:cNvPr id="38" name="Rectangle 37">
                <a:extLst>
                  <a:ext uri="{FF2B5EF4-FFF2-40B4-BE49-F238E27FC236}">
                    <a16:creationId xmlns:a16="http://schemas.microsoft.com/office/drawing/2014/main" id="{1128412F-4CA9-46CC-B658-EBFB7262983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064312" y="1198970"/>
                <a:ext cx="3429080" cy="413768"/>
              </a:xfrm>
              <a:prstGeom prst="rect">
                <a:avLst/>
              </a:prstGeom>
              <a:blipFill>
                <a:blip r:embed="rId7"/>
                <a:stretch>
                  <a:fillRect t="-2941" b="-1764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2" name="Title 1">
            <a:extLst>
              <a:ext uri="{FF2B5EF4-FFF2-40B4-BE49-F238E27FC236}">
                <a16:creationId xmlns:a16="http://schemas.microsoft.com/office/drawing/2014/main" id="{7218CAE2-7563-4B21-BF30-B028F53B88F9}"/>
              </a:ext>
            </a:extLst>
          </p:cNvPr>
          <p:cNvSpPr txBox="1">
            <a:spLocks/>
          </p:cNvSpPr>
          <p:nvPr/>
        </p:nvSpPr>
        <p:spPr>
          <a:xfrm>
            <a:off x="156927" y="79808"/>
            <a:ext cx="7315200" cy="6096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 dirty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0B320BA-829D-4888-A7D0-DC34E4BE3486}"/>
              </a:ext>
            </a:extLst>
          </p:cNvPr>
          <p:cNvSpPr txBox="1"/>
          <p:nvPr/>
        </p:nvSpPr>
        <p:spPr>
          <a:xfrm>
            <a:off x="0" y="6529227"/>
            <a:ext cx="5334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Bui-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Thanh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Ghattas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Martin,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SISC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2013. </a:t>
            </a:r>
          </a:p>
        </p:txBody>
      </p:sp>
    </p:spTree>
    <p:extLst>
      <p:ext uri="{BB962C8B-B14F-4D97-AF65-F5344CB8AC3E}">
        <p14:creationId xmlns:p14="http://schemas.microsoft.com/office/powerpoint/2010/main" val="582862145"/>
      </p:ext>
    </p:extLst>
  </p:cSld>
  <p:clrMapOvr>
    <a:masterClrMapping/>
  </p:clrMapOvr>
</p:sld>
</file>

<file path=ppt/slides/slide1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EC194DD-3740-4CEF-8850-B18C9235D40C}"/>
              </a:ext>
            </a:extLst>
          </p:cNvPr>
          <p:cNvSpPr txBox="1"/>
          <p:nvPr/>
        </p:nvSpPr>
        <p:spPr>
          <a:xfrm>
            <a:off x="152400" y="709135"/>
            <a:ext cx="7239000" cy="10464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Approach 2: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Normal Approximation + Low Rank Laplace Approximation*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2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AACBF493-0DD8-405C-AAE4-7BAAD3716252}"/>
                  </a:ext>
                </a:extLst>
              </p:cNvPr>
              <p:cNvSpPr txBox="1"/>
              <p:nvPr/>
            </p:nvSpPr>
            <p:spPr>
              <a:xfrm>
                <a:off x="5257800" y="2257202"/>
                <a:ext cx="3810000" cy="303923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Symbols*:</a:t>
                </a:r>
              </a:p>
              <a:p>
                <a:pPr algn="ctr"/>
                <a:endParaRPr lang="en-US" sz="4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</a:rPr>
                          <m:t>𝑽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,</m:t>
                    </m:r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</a:rPr>
                          <m:t>𝑫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: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eigenvecs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eigenvals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of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 smtClean="0">
                                <a:latin typeface="Cambria Math" panose="02040503050406030204" pitchFamily="18" charset="0"/>
                              </a:rPr>
                              <m:t>𝑯</m:t>
                            </m:r>
                          </m:e>
                        </m:acc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misfit</m:t>
                        </m:r>
                      </m:sub>
                    </m:sSub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𝑯</m:t>
                            </m:r>
                          </m:e>
                        </m:acc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misfit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prior-preconditioned Hessian of data misfit =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SupPr>
                      <m:e>
                        <m:r>
                          <a:rPr lang="el-GR" b="1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prior</m:t>
                        </m:r>
                      </m:sub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1/2</m:t>
                        </m:r>
                      </m:sup>
                    </m:sSubSup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𝑯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misfit</m:t>
                        </m:r>
                      </m:sub>
                    </m:sSub>
                    <m:sSubSup>
                      <m:sSubSup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Sup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prior</m:t>
                        </m:r>
                      </m:sub>
                      <m:sup>
                        <m: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1/2</m:t>
                        </m:r>
                      </m:sup>
                    </m:sSubSup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𝑯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misfit</m:t>
                        </m:r>
                      </m:sub>
                    </m:sSub>
                  </m:oMath>
                </a14:m>
                <a:r>
                  <a:rPr lang="en-US" dirty="0">
                    <a:solidFill>
                      <a:srgbClr val="00B050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= Gauss-Newton portion of Hessian misfit =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i="1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1" i="1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</a:rPr>
                          <m:t>𝑭</m:t>
                        </m:r>
                      </m:e>
                      <m:sup>
                        <m:r>
                          <m:rPr>
                            <m:nor/>
                          </m:rPr>
                          <a:rPr lang="en-US" dirty="0">
                            <a:solidFill>
                              <a:srgbClr val="00B050"/>
                            </a:solidFill>
                            <a:latin typeface="Segoe UI Symbol" panose="020B0502040204020203" pitchFamily="34" charset="0"/>
                            <a:ea typeface="Segoe UI Symbol" panose="020B0502040204020203" pitchFamily="34" charset="0"/>
                          </a:rPr>
                          <m:t>𝄯</m:t>
                        </m:r>
                      </m:sup>
                    </m:sSup>
                    <m:sSubSup>
                      <m:sSubSupPr>
                        <m:ctrlPr>
                          <a:rPr lang="en-US" i="1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l-GR" b="1" i="1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</a:rPr>
                          <m:t>obs</m:t>
                        </m:r>
                      </m:sub>
                      <m:sup>
                        <m:r>
                          <a:rPr lang="en-US" i="1">
                            <a:solidFill>
                              <a:srgbClr val="00B050"/>
                            </a:solidFill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bSup>
                    <m:r>
                      <a:rPr lang="en-US" b="1" i="1">
                        <a:solidFill>
                          <a:srgbClr val="00B050"/>
                        </a:solidFill>
                        <a:latin typeface="Cambria Math" panose="02040503050406030204" pitchFamily="18" charset="0"/>
                      </a:rPr>
                      <m:t>𝑭</m:t>
                    </m:r>
                  </m:oMath>
                </a14:m>
                <a:endParaRPr lang="en-US" b="1" dirty="0">
                  <a:solidFill>
                    <a:srgbClr val="00B050"/>
                  </a:solidFill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𝑽</m:t>
                            </m:r>
                          </m:e>
                        </m:acc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Sup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prior</m:t>
                        </m:r>
                      </m:sub>
                      <m:sup>
                        <m: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1/2</m:t>
                        </m:r>
                      </m:sup>
                    </m:sSubSup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1" i="1">
                            <a:latin typeface="Cambria Math" panose="02040503050406030204" pitchFamily="18" charset="0"/>
                          </a:rPr>
                          <m:t>𝑽</m:t>
                        </m:r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acc>
                          <m:accPr>
                            <m:chr m:val="̃"/>
                            <m:ctrlPr>
                              <a:rPr lang="en-US" b="1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𝑽</m:t>
                            </m:r>
                          </m:e>
                        </m:acc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  <m:sup>
                        <m:r>
                          <a:rPr lang="en-US" i="1">
                            <a:latin typeface="Cambria Math" panose="02040503050406030204" pitchFamily="18" charset="0"/>
                          </a:rPr>
                          <m:t>♢</m:t>
                        </m:r>
                      </m:sup>
                    </m:sSubSup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=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adjoint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of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𝑽</m:t>
                            </m:r>
                          </m:e>
                        </m:acc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Sup>
                      <m:sSubSupPr>
                        <m:ctrlPr>
                          <a:rPr lang="en-US" i="1" smtClean="0">
                            <a:solidFill>
                              <a:schemeClr val="accent1">
                                <a:lumMod val="75000"/>
                              </a:schemeClr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l-GR" b="1" i="1">
                            <a:solidFill>
                              <a:schemeClr val="accent1">
                                <a:lumMod val="75000"/>
                              </a:schemeClr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solidFill>
                              <a:schemeClr val="accent1">
                                <a:lumMod val="75000"/>
                              </a:schemeClr>
                            </a:solidFill>
                            <a:latin typeface="Cambria Math" panose="02040503050406030204" pitchFamily="18" charset="0"/>
                          </a:rPr>
                          <m:t>prior</m:t>
                        </m:r>
                      </m:sub>
                      <m:sup>
                        <m:r>
                          <a:rPr lang="en-US" i="1">
                            <a:solidFill>
                              <a:schemeClr val="accent1">
                                <a:lumMod val="75000"/>
                              </a:schemeClr>
                            </a:solidFill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bSup>
                  </m:oMath>
                </a14:m>
                <a:r>
                  <a:rPr lang="en-US" dirty="0">
                    <a:solidFill>
                      <a:schemeClr val="accent1">
                        <a:lumMod val="75000"/>
                      </a:schemeClr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=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i="1" smtClean="0">
                            <a:solidFill>
                              <a:schemeClr val="accent1">
                                <a:lumMod val="75000"/>
                              </a:schemeClr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n-US" b="1" i="1" smtClean="0">
                            <a:solidFill>
                              <a:schemeClr val="accent1">
                                <a:lumMod val="75000"/>
                              </a:schemeClr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𝑴</m:t>
                        </m:r>
                      </m:e>
                      <m:sup>
                        <m:r>
                          <a:rPr lang="en-US" b="0" i="1" smtClean="0">
                            <a:solidFill>
                              <a:schemeClr val="accent1">
                                <a:lumMod val="75000"/>
                              </a:schemeClr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−1</m:t>
                        </m:r>
                      </m:sup>
                    </m:sSup>
                    <m:r>
                      <a:rPr lang="en-US" b="1" i="1" smtClean="0">
                        <a:solidFill>
                          <a:schemeClr val="accent1">
                            <a:lumMod val="75000"/>
                          </a:schemeClr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𝑲</m:t>
                    </m:r>
                    <m:r>
                      <a:rPr lang="en-US" b="0" i="1" smtClean="0">
                        <a:solidFill>
                          <a:schemeClr val="accent1">
                            <a:lumMod val="75000"/>
                          </a:schemeClr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 </m:t>
                    </m:r>
                    <m:r>
                      <a:rPr lang="en-US" b="1" i="1" smtClean="0">
                        <a:solidFill>
                          <a:schemeClr val="accent1">
                            <a:lumMod val="75000"/>
                          </a:schemeClr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𝑲</m:t>
                    </m:r>
                  </m:oMath>
                </a14:m>
                <a:r>
                  <a:rPr lang="en-US" i="1" dirty="0">
                    <a:solidFill>
                      <a:schemeClr val="accent1">
                        <a:lumMod val="75000"/>
                      </a:schemeClr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= </a:t>
                </a:r>
                <a:r>
                  <a:rPr lang="en-US" dirty="0">
                    <a:solidFill>
                      <a:schemeClr val="accent1">
                        <a:lumMod val="75000"/>
                      </a:schemeClr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Laplace stiffness.</a:t>
                </a:r>
                <a:endParaRPr lang="en-US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AACBF493-0DD8-405C-AAE4-7BAAD371625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257800" y="2257202"/>
                <a:ext cx="3810000" cy="3039230"/>
              </a:xfrm>
              <a:prstGeom prst="rect">
                <a:avLst/>
              </a:prstGeom>
              <a:blipFill>
                <a:blip r:embed="rId3"/>
                <a:stretch>
                  <a:fillRect l="-1276" t="-798" r="-1595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DA3E3829-7BB1-44D3-A337-22E5CD328054}"/>
                  </a:ext>
                </a:extLst>
              </p:cNvPr>
              <p:cNvSpPr txBox="1"/>
              <p:nvPr/>
            </p:nvSpPr>
            <p:spPr>
              <a:xfrm>
                <a:off x="76200" y="979099"/>
                <a:ext cx="8001000" cy="120032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Gaussian prior, likelihood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⇒</m:t>
                    </m:r>
                  </m:oMath>
                </a14:m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Gaussian posterior: </a:t>
                </a: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Linearize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parameter-to-observable map around MAP point:</a:t>
                </a:r>
              </a:p>
            </p:txBody>
          </p:sp>
        </mc:Choice>
        <mc:Fallback xmlns="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DA3E3829-7BB1-44D3-A337-22E5CD32805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979099"/>
                <a:ext cx="8001000" cy="1200329"/>
              </a:xfrm>
              <a:prstGeom prst="rect">
                <a:avLst/>
              </a:prstGeom>
              <a:blipFill>
                <a:blip r:embed="rId4"/>
                <a:stretch>
                  <a:fillRect l="-534" b="-710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4" name="TextBox 33">
            <a:extLst>
              <a:ext uri="{FF2B5EF4-FFF2-40B4-BE49-F238E27FC236}">
                <a16:creationId xmlns:a16="http://schemas.microsoft.com/office/drawing/2014/main" id="{0EBF2FA4-C287-4A4A-830D-CC365D0BBB59}"/>
              </a:ext>
            </a:extLst>
          </p:cNvPr>
          <p:cNvSpPr txBox="1"/>
          <p:nvPr/>
        </p:nvSpPr>
        <p:spPr>
          <a:xfrm>
            <a:off x="76200" y="2786651"/>
            <a:ext cx="7696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Covariance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of Gaussian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posterior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given by: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5" name="TextBox 34">
                <a:extLst>
                  <a:ext uri="{FF2B5EF4-FFF2-40B4-BE49-F238E27FC236}">
                    <a16:creationId xmlns:a16="http://schemas.microsoft.com/office/drawing/2014/main" id="{AF5B05B6-3884-4DD9-BB35-CE412770D7E1}"/>
                  </a:ext>
                </a:extLst>
              </p:cNvPr>
              <p:cNvSpPr txBox="1"/>
              <p:nvPr/>
            </p:nvSpPr>
            <p:spPr>
              <a:xfrm>
                <a:off x="417591" y="3269782"/>
                <a:ext cx="3352800" cy="482568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l-GR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𝜞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b="0" i="0" smtClean="0">
                              <a:latin typeface="Cambria Math" panose="02040503050406030204" pitchFamily="18" charset="0"/>
                            </a:rPr>
                            <m:t>post</m:t>
                          </m:r>
                        </m:sub>
                      </m:sSub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=</m:t>
                      </m:r>
                      <m:sSup>
                        <m:sSupPr>
                          <m:ctrlPr>
                            <a:rPr lang="en-US" b="0" i="1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d>
                            <m:dPr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sSubSup>
                                <m:sSubSupPr>
                                  <m:ctrlPr>
                                    <a:rPr lang="en-US" b="0" i="1" smtClean="0">
                                      <a:solidFill>
                                        <a:srgbClr val="00B050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SupPr>
                                <m:e>
                                  <m:r>
                                    <a:rPr lang="en-US" b="1" i="1" smtClean="0">
                                      <a:solidFill>
                                        <a:srgbClr val="00B050"/>
                                      </a:solidFill>
                                      <a:latin typeface="Cambria Math" panose="02040503050406030204" pitchFamily="18" charset="0"/>
                                    </a:rPr>
                                    <m:t>𝑯</m:t>
                                  </m:r>
                                </m:e>
                                <m:sub>
                                  <m:r>
                                    <m:rPr>
                                      <m:sty m:val="p"/>
                                    </m:rPr>
                                    <a:rPr lang="en-US" b="0" i="0" smtClean="0">
                                      <a:solidFill>
                                        <a:srgbClr val="00B050"/>
                                      </a:solidFill>
                                      <a:latin typeface="Cambria Math" panose="02040503050406030204" pitchFamily="18" charset="0"/>
                                    </a:rPr>
                                    <m:t>misfit</m:t>
                                  </m:r>
                                </m:sub>
                                <m:sup>
                                  <m:r>
                                    <m:rPr>
                                      <m:sty m:val="p"/>
                                    </m:rPr>
                                    <a:rPr lang="en-US" b="0" i="0" smtClean="0">
                                      <a:solidFill>
                                        <a:srgbClr val="00B050"/>
                                      </a:solidFill>
                                      <a:latin typeface="Cambria Math" panose="02040503050406030204" pitchFamily="18" charset="0"/>
                                    </a:rPr>
                                    <m:t>PCE</m:t>
                                  </m:r>
                                </m:sup>
                              </m:sSubSup>
                              <m: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  <m:t>+</m:t>
                              </m:r>
                              <m:sSubSup>
                                <m:sSubSupPr>
                                  <m:ctrlPr>
                                    <a:rPr lang="en-US" i="1" smtClean="0">
                                      <a:solidFill>
                                        <a:schemeClr val="accent1">
                                          <a:lumMod val="75000"/>
                                        </a:schemeClr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SupPr>
                                <m:e>
                                  <m:r>
                                    <a:rPr lang="el-GR" b="1" i="1" smtClean="0">
                                      <a:solidFill>
                                        <a:schemeClr val="accent1">
                                          <a:lumMod val="75000"/>
                                        </a:schemeClr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𝜞</m:t>
                                  </m:r>
                                </m:e>
                                <m:sub>
                                  <m:r>
                                    <m:rPr>
                                      <m:sty m:val="p"/>
                                    </m:rPr>
                                    <a:rPr lang="en-US" b="0" i="0" smtClean="0">
                                      <a:solidFill>
                                        <a:schemeClr val="accent1">
                                          <a:lumMod val="75000"/>
                                        </a:schemeClr>
                                      </a:solidFill>
                                      <a:latin typeface="Cambria Math" panose="02040503050406030204" pitchFamily="18" charset="0"/>
                                    </a:rPr>
                                    <m:t>prior</m:t>
                                  </m:r>
                                </m:sub>
                                <m:sup>
                                  <m:r>
                                    <a:rPr lang="en-US" i="1">
                                      <a:solidFill>
                                        <a:schemeClr val="accent1">
                                          <a:lumMod val="75000"/>
                                        </a:schemeClr>
                                      </a:solidFill>
                                      <a:latin typeface="Cambria Math" panose="02040503050406030204" pitchFamily="18" charset="0"/>
                                    </a:rPr>
                                    <m:t>−1</m:t>
                                  </m:r>
                                </m:sup>
                              </m:sSubSup>
                            </m:e>
                          </m:d>
                        </m:e>
                        <m:sup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−1</m:t>
                          </m:r>
                        </m:sup>
                      </m:s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5" name="TextBox 34">
                <a:extLst>
                  <a:ext uri="{FF2B5EF4-FFF2-40B4-BE49-F238E27FC236}">
                    <a16:creationId xmlns:a16="http://schemas.microsoft.com/office/drawing/2014/main" id="{AF5B05B6-3884-4DD9-BB35-CE412770D7E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7591" y="3269782"/>
                <a:ext cx="3352800" cy="482568"/>
              </a:xfrm>
              <a:prstGeom prst="rect">
                <a:avLst/>
              </a:prstGeom>
              <a:blipFill>
                <a:blip r:embed="rId5"/>
                <a:stretch>
                  <a:fillRect b="-6098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6FF4F11A-D36B-41FB-96E4-286F8DFA01D4}"/>
                  </a:ext>
                </a:extLst>
              </p:cNvPr>
              <p:cNvSpPr txBox="1"/>
              <p:nvPr/>
            </p:nvSpPr>
            <p:spPr>
              <a:xfrm>
                <a:off x="426632" y="2239370"/>
                <a:ext cx="4637680" cy="288990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lang="en-US" b="1" i="1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sSupPr>
                        <m:e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𝒚</m:t>
                          </m:r>
                        </m:e>
                        <m:sup>
                          <m:r>
                            <m:rPr>
                              <m:sty m:val="p"/>
                            </m:rPr>
                            <a:rPr lang="en-US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obs</m:t>
                          </m:r>
                        </m:sup>
                      </m:sSup>
                      <m:r>
                        <a:rPr lang="en-US" b="1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=</m:t>
                      </m:r>
                      <m:r>
                        <a:rPr lang="en-US" b="1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𝒇</m:t>
                      </m:r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𝒛</m:t>
                          </m:r>
                        </m:e>
                      </m:d>
                      <m:r>
                        <a:rPr lang="en-US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𝜖</m:t>
                      </m:r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≈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𝒇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sSubPr>
                            <m:e>
                              <m:r>
                                <a:rPr lang="en-US" b="1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𝒛</m:t>
                              </m:r>
                            </m:e>
                            <m:sub>
                              <m:r>
                                <m:rPr>
                                  <m:sty m:val="p"/>
                                </m:rPr>
                                <a:rPr lang="en-US" b="0" i="0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MAP</m:t>
                              </m:r>
                            </m:sub>
                          </m:sSub>
                        </m:e>
                      </m:d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𝑭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r>
                            <a:rPr lang="en-US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𝒛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−</m:t>
                          </m:r>
                          <m:sSub>
                            <m:sSubPr>
                              <m:ctrlP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sSubPr>
                            <m:e>
                              <m:r>
                                <a:rPr lang="en-US" b="1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𝒛</m:t>
                              </m:r>
                            </m:e>
                            <m:sub>
                              <m:r>
                                <m:rPr>
                                  <m:sty m:val="p"/>
                                </m:rPr>
                                <a:rPr lang="en-US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MAP</m:t>
                              </m:r>
                            </m:sub>
                          </m:sSub>
                        </m:e>
                      </m:d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𝜖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6FF4F11A-D36B-41FB-96E4-286F8DFA01D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6632" y="2239370"/>
                <a:ext cx="4637680" cy="288990"/>
              </a:xfrm>
              <a:prstGeom prst="rect">
                <a:avLst/>
              </a:prstGeom>
              <a:blipFill>
                <a:blip r:embed="rId6"/>
                <a:stretch>
                  <a:fillRect l="-920" t="-2083" r="-263" b="-3333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8" name="Rectangle 37">
                <a:extLst>
                  <a:ext uri="{FF2B5EF4-FFF2-40B4-BE49-F238E27FC236}">
                    <a16:creationId xmlns:a16="http://schemas.microsoft.com/office/drawing/2014/main" id="{1128412F-4CA9-46CC-B658-EBFB72629836}"/>
                  </a:ext>
                </a:extLst>
              </p:cNvPr>
              <p:cNvSpPr/>
              <p:nvPr/>
            </p:nvSpPr>
            <p:spPr>
              <a:xfrm>
                <a:off x="5064312" y="1198970"/>
                <a:ext cx="3429080" cy="413768"/>
              </a:xfrm>
              <a:prstGeom prst="rect">
                <a:avLst/>
              </a:prstGeom>
              <a:solidFill>
                <a:srgbClr val="CCFF99"/>
              </a:solidFill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𝜋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pos</m:t>
                        </m:r>
                      </m:sub>
                    </m:sSub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 | </m:t>
                        </m:r>
                        <m:sSup>
                          <m:sSupPr>
                            <m:ctrlPr>
                              <a:rPr lang="en-US" b="1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p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𝒚</m:t>
                            </m:r>
                          </m:e>
                          <m:sup>
                            <m:r>
                              <m:rPr>
                                <m:sty m:val="p"/>
                              </m:rPr>
                              <a:rPr lang="en-US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obs</m:t>
                            </m:r>
                          </m:sup>
                        </m:sSup>
                      </m:e>
                    </m:d>
                    <m:r>
                      <a:rPr lang="en-US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r>
                      <a:rPr 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𝑁</m:t>
                    </m:r>
                    <m:r>
                      <a:rPr 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MAP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</a:t>
                </a:r>
                <a:r>
                  <a:rPr lang="en-US" dirty="0"/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post</m:t>
                        </m:r>
                      </m:sub>
                    </m:sSub>
                    <m:r>
                      <a:rPr lang="en-US" i="1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endParaRPr lang="en-US" dirty="0"/>
              </a:p>
            </p:txBody>
          </p:sp>
        </mc:Choice>
        <mc:Fallback xmlns="">
          <p:sp>
            <p:nvSpPr>
              <p:cNvPr id="38" name="Rectangle 37">
                <a:extLst>
                  <a:ext uri="{FF2B5EF4-FFF2-40B4-BE49-F238E27FC236}">
                    <a16:creationId xmlns:a16="http://schemas.microsoft.com/office/drawing/2014/main" id="{1128412F-4CA9-46CC-B658-EBFB7262983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064312" y="1198970"/>
                <a:ext cx="3429080" cy="413768"/>
              </a:xfrm>
              <a:prstGeom prst="rect">
                <a:avLst/>
              </a:prstGeom>
              <a:blipFill>
                <a:blip r:embed="rId7"/>
                <a:stretch>
                  <a:fillRect t="-2941" b="-1764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TextBox 2">
            <a:extLst>
              <a:ext uri="{FF2B5EF4-FFF2-40B4-BE49-F238E27FC236}">
                <a16:creationId xmlns:a16="http://schemas.microsoft.com/office/drawing/2014/main" id="{FFD39BA5-FDCD-47AF-B20F-449C27B0FB07}"/>
              </a:ext>
            </a:extLst>
          </p:cNvPr>
          <p:cNvSpPr txBox="1"/>
          <p:nvPr/>
        </p:nvSpPr>
        <p:spPr>
          <a:xfrm>
            <a:off x="3884692" y="3332686"/>
            <a:ext cx="110191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Dense!</a:t>
            </a:r>
          </a:p>
        </p:txBody>
      </p:sp>
      <p:sp>
        <p:nvSpPr>
          <p:cNvPr id="13" name="Title 1">
            <a:extLst>
              <a:ext uri="{FF2B5EF4-FFF2-40B4-BE49-F238E27FC236}">
                <a16:creationId xmlns:a16="http://schemas.microsoft.com/office/drawing/2014/main" id="{8947D9B0-C146-4C4F-B49B-FBB11BEA834B}"/>
              </a:ext>
            </a:extLst>
          </p:cNvPr>
          <p:cNvSpPr txBox="1">
            <a:spLocks/>
          </p:cNvSpPr>
          <p:nvPr/>
        </p:nvSpPr>
        <p:spPr>
          <a:xfrm>
            <a:off x="156927" y="79808"/>
            <a:ext cx="7315200" cy="6096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 dirty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6D56951-9C74-4036-8DB8-68989BA4DFF6}"/>
              </a:ext>
            </a:extLst>
          </p:cNvPr>
          <p:cNvSpPr txBox="1"/>
          <p:nvPr/>
        </p:nvSpPr>
        <p:spPr>
          <a:xfrm>
            <a:off x="0" y="6529227"/>
            <a:ext cx="5334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Bui-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Thanh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Ghattas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Martin,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SISC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2013. </a:t>
            </a:r>
          </a:p>
        </p:txBody>
      </p:sp>
    </p:spTree>
    <p:extLst>
      <p:ext uri="{BB962C8B-B14F-4D97-AF65-F5344CB8AC3E}">
        <p14:creationId xmlns:p14="http://schemas.microsoft.com/office/powerpoint/2010/main" val="3660802196"/>
      </p:ext>
    </p:extLst>
  </p:cSld>
  <p:clrMapOvr>
    <a:masterClrMapping/>
  </p:clrMapOvr>
</p:sld>
</file>

<file path=ppt/slides/slide1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EC194DD-3740-4CEF-8850-B18C9235D40C}"/>
              </a:ext>
            </a:extLst>
          </p:cNvPr>
          <p:cNvSpPr txBox="1"/>
          <p:nvPr/>
        </p:nvSpPr>
        <p:spPr>
          <a:xfrm>
            <a:off x="152400" y="709135"/>
            <a:ext cx="7239000" cy="10464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Approach 2: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Normal Approximation + Low Rank Laplace Approximation*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2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AACBF493-0DD8-405C-AAE4-7BAAD3716252}"/>
                  </a:ext>
                </a:extLst>
              </p:cNvPr>
              <p:cNvSpPr txBox="1"/>
              <p:nvPr/>
            </p:nvSpPr>
            <p:spPr>
              <a:xfrm>
                <a:off x="5257800" y="2257202"/>
                <a:ext cx="3810000" cy="303923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Symbols*:</a:t>
                </a:r>
              </a:p>
              <a:p>
                <a:pPr algn="ctr"/>
                <a:endParaRPr lang="en-US" sz="400" b="1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𝑽</m:t>
                        </m:r>
                      </m:e>
                      <m:sub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  <m:r>
                      <a:rPr lang="en-US" b="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</a:rPr>
                      <m:t>,</m:t>
                    </m:r>
                    <m:sSub>
                      <m:sSubPr>
                        <m:ctrlPr>
                          <a:rPr lang="en-US" b="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𝑫</m:t>
                        </m:r>
                      </m:e>
                      <m:sub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  <m:r>
                      <a:rPr lang="en-US" b="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</a:rPr>
                      <m:t>:</m:t>
                    </m:r>
                  </m:oMath>
                </a14:m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 err="1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eigenvecs</a:t>
                </a:r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, </a:t>
                </a:r>
                <a:r>
                  <a:rPr lang="en-US" dirty="0" err="1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eigenvals</a:t>
                </a:r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of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 smtClean="0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 smtClean="0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  <m:t>𝑯</m:t>
                            </m:r>
                          </m:e>
                        </m:acc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misfit</m:t>
                        </m:r>
                      </m:sub>
                    </m:sSub>
                  </m:oMath>
                </a14:m>
                <a:endParaRPr lang="en-US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  <m:t>𝑯</m:t>
                            </m:r>
                          </m:e>
                        </m:acc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misfit</m:t>
                        </m:r>
                      </m:sub>
                    </m:sSub>
                  </m:oMath>
                </a14:m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= prior-preconditioned Hessian of data misfit =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SupPr>
                      <m:e>
                        <m:r>
                          <a:rPr lang="el-GR" b="1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prior</m:t>
                        </m:r>
                      </m:sub>
                      <m:sup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1/2</m:t>
                        </m:r>
                      </m:sup>
                    </m:sSubSup>
                    <m:sSub>
                      <m:sSubPr>
                        <m:ctrlPr>
                          <a:rPr lang="en-US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𝑯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misfit</m:t>
                        </m:r>
                      </m:sub>
                    </m:sSub>
                    <m:sSubSup>
                      <m:sSubSupPr>
                        <m:ctrlPr>
                          <a:rPr lang="en-US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SupPr>
                      <m:e>
                        <m:r>
                          <a:rPr lang="el-GR" b="1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prior</m:t>
                        </m:r>
                      </m:sub>
                      <m:sup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1/2</m:t>
                        </m:r>
                      </m:sup>
                    </m:sSubSup>
                  </m:oMath>
                </a14:m>
                <a:endParaRPr lang="en-US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𝑯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misfit</m:t>
                        </m:r>
                      </m:sub>
                    </m:sSub>
                  </m:oMath>
                </a14:m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= Gauss-Newton portion of Hessian misfit =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1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𝑭</m:t>
                        </m:r>
                      </m:e>
                      <m:sup>
                        <m:r>
                          <m:rPr>
                            <m:nor/>
                          </m:rPr>
                          <a:rPr lang="en-US" dirty="0">
                            <a:solidFill>
                              <a:schemeClr val="tx1"/>
                            </a:solidFill>
                            <a:latin typeface="Segoe UI Symbol" panose="020B0502040204020203" pitchFamily="34" charset="0"/>
                            <a:ea typeface="Segoe UI Symbol" panose="020B0502040204020203" pitchFamily="34" charset="0"/>
                          </a:rPr>
                          <m:t>𝄯</m:t>
                        </m:r>
                      </m:sup>
                    </m:sSup>
                    <m:sSubSup>
                      <m:sSubSupPr>
                        <m:ctrlPr>
                          <a:rPr lang="en-US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l-GR" b="1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obs</m:t>
                        </m:r>
                      </m:sub>
                      <m:sup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bSup>
                    <m:r>
                      <a:rPr lang="en-US" b="1" i="1">
                        <a:solidFill>
                          <a:schemeClr val="tx1"/>
                        </a:solidFill>
                        <a:latin typeface="Cambria Math" panose="02040503050406030204" pitchFamily="18" charset="0"/>
                      </a:rPr>
                      <m:t>𝑭</m:t>
                    </m:r>
                  </m:oMath>
                </a14:m>
                <a:endParaRPr lang="en-US" b="1" dirty="0">
                  <a:solidFill>
                    <a:schemeClr val="tx1"/>
                  </a:solidFill>
                  <a:latin typeface="Calibri" panose="020F0502020204030204" pitchFamily="34" charset="0"/>
                </a:endParaRP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  <m:t>𝑽</m:t>
                            </m:r>
                          </m:e>
                        </m:acc>
                      </m:e>
                      <m:sub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</m:oMath>
                </a14:m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=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SupPr>
                      <m:e>
                        <m:r>
                          <a:rPr lang="el-GR" b="1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prior</m:t>
                        </m:r>
                      </m:sub>
                      <m:sup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1/2</m:t>
                        </m:r>
                      </m:sup>
                    </m:sSubSup>
                    <m:sSub>
                      <m:sSubPr>
                        <m:ctrlPr>
                          <a:rPr lang="en-US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1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𝑽</m:t>
                        </m:r>
                      </m:e>
                      <m:sub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</m:oMath>
                </a14:m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,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acc>
                          <m:accPr>
                            <m:chr m:val="̃"/>
                            <m:ctrlPr>
                              <a:rPr lang="en-US" b="1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  <m:t>𝑽</m:t>
                            </m:r>
                          </m:e>
                        </m:acc>
                      </m:e>
                      <m:sub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  <m:sup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♢</m:t>
                        </m:r>
                      </m:sup>
                    </m:sSubSup>
                  </m:oMath>
                </a14:m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= </a:t>
                </a:r>
                <a:r>
                  <a:rPr lang="en-US" dirty="0" err="1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adjoint</a:t>
                </a:r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of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  <m:t>𝑽</m:t>
                            </m:r>
                          </m:e>
                        </m:acc>
                      </m:e>
                      <m:sub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</m:oMath>
                </a14:m>
                <a:endParaRPr lang="en-US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Sup>
                      <m:sSubSupPr>
                        <m:ctrlPr>
                          <a:rPr lang="en-US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l-GR" b="1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prior</m:t>
                        </m:r>
                      </m:sub>
                      <m:sup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bSup>
                  </m:oMath>
                </a14:m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=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n-US" b="1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𝑴</m:t>
                        </m:r>
                      </m:e>
                      <m:sup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−1</m:t>
                        </m:r>
                      </m:sup>
                    </m:sSup>
                    <m:r>
                      <a:rPr lang="en-US" b="1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𝑲</m:t>
                    </m:r>
                    <m:r>
                      <a:rPr lang="en-US" b="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 </m:t>
                    </m:r>
                    <m:r>
                      <a:rPr lang="en-US" b="1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𝑲</m:t>
                    </m:r>
                  </m:oMath>
                </a14:m>
                <a:r>
                  <a:rPr lang="en-US" i="1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= </a:t>
                </a:r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Laplace stiffness.</a:t>
                </a:r>
                <a:endParaRPr lang="en-US" i="1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AACBF493-0DD8-405C-AAE4-7BAAD371625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257800" y="2257202"/>
                <a:ext cx="3810000" cy="3039230"/>
              </a:xfrm>
              <a:prstGeom prst="rect">
                <a:avLst/>
              </a:prstGeom>
              <a:blipFill>
                <a:blip r:embed="rId3"/>
                <a:stretch>
                  <a:fillRect l="-1276" t="-798" r="-1595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DA3E3829-7BB1-44D3-A337-22E5CD328054}"/>
                  </a:ext>
                </a:extLst>
              </p:cNvPr>
              <p:cNvSpPr txBox="1"/>
              <p:nvPr/>
            </p:nvSpPr>
            <p:spPr>
              <a:xfrm>
                <a:off x="76200" y="979099"/>
                <a:ext cx="8001000" cy="120032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Gaussian prior, likelihood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⇒</m:t>
                    </m:r>
                  </m:oMath>
                </a14:m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Gaussian posterior: </a:t>
                </a: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Linearize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parameter-to-observable map around MAP point:</a:t>
                </a:r>
              </a:p>
            </p:txBody>
          </p:sp>
        </mc:Choice>
        <mc:Fallback xmlns="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DA3E3829-7BB1-44D3-A337-22E5CD32805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979099"/>
                <a:ext cx="8001000" cy="1200329"/>
              </a:xfrm>
              <a:prstGeom prst="rect">
                <a:avLst/>
              </a:prstGeom>
              <a:blipFill>
                <a:blip r:embed="rId4"/>
                <a:stretch>
                  <a:fillRect l="-534" b="-710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4" name="TextBox 33">
            <a:extLst>
              <a:ext uri="{FF2B5EF4-FFF2-40B4-BE49-F238E27FC236}">
                <a16:creationId xmlns:a16="http://schemas.microsoft.com/office/drawing/2014/main" id="{0EBF2FA4-C287-4A4A-830D-CC365D0BBB59}"/>
              </a:ext>
            </a:extLst>
          </p:cNvPr>
          <p:cNvSpPr txBox="1"/>
          <p:nvPr/>
        </p:nvSpPr>
        <p:spPr>
          <a:xfrm>
            <a:off x="76200" y="2786651"/>
            <a:ext cx="7696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Covariance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of Gaussian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posterior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given by: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5" name="TextBox 34">
                <a:extLst>
                  <a:ext uri="{FF2B5EF4-FFF2-40B4-BE49-F238E27FC236}">
                    <a16:creationId xmlns:a16="http://schemas.microsoft.com/office/drawing/2014/main" id="{AF5B05B6-3884-4DD9-BB35-CE412770D7E1}"/>
                  </a:ext>
                </a:extLst>
              </p:cNvPr>
              <p:cNvSpPr txBox="1"/>
              <p:nvPr/>
            </p:nvSpPr>
            <p:spPr>
              <a:xfrm>
                <a:off x="417591" y="3269782"/>
                <a:ext cx="3352800" cy="482568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l-GR" b="1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𝜞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b="0" i="0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  <m:t>post</m:t>
                          </m:r>
                        </m:sub>
                      </m:sSub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sSup>
                        <m:sSupPr>
                          <m:ctrlP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d>
                            <m:dPr>
                              <m:ctrlP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sSubSup>
                                <m:sSubSupPr>
                                  <m:ctrlPr>
                                    <a:rPr lang="en-US" b="0" i="1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SupPr>
                                <m:e>
                                  <m:r>
                                    <a:rPr lang="en-US" b="1" i="1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𝑯</m:t>
                                  </m:r>
                                </m:e>
                                <m:sub>
                                  <m:r>
                                    <m:rPr>
                                      <m:sty m:val="p"/>
                                    </m:rPr>
                                    <a:rPr lang="en-US" b="0" i="0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misfit</m:t>
                                  </m:r>
                                </m:sub>
                                <m:sup>
                                  <m:r>
                                    <m:rPr>
                                      <m:sty m:val="p"/>
                                    </m:rPr>
                                    <a:rPr lang="en-US" b="0" i="0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PCE</m:t>
                                  </m:r>
                                </m:sup>
                              </m:sSubSup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  <m:t>+</m:t>
                              </m:r>
                              <m:sSubSup>
                                <m:sSubSupPr>
                                  <m:ctrlPr>
                                    <a:rPr lang="en-US" i="1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SupPr>
                                <m:e>
                                  <m:r>
                                    <a:rPr lang="el-GR" b="1" i="1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𝜞</m:t>
                                  </m:r>
                                </m:e>
                                <m:sub>
                                  <m:r>
                                    <m:rPr>
                                      <m:sty m:val="p"/>
                                    </m:rPr>
                                    <a:rPr lang="en-US" b="0" i="0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prior</m:t>
                                  </m:r>
                                </m:sub>
                                <m:sup>
                                  <m:r>
                                    <a:rPr lang="en-US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−1</m:t>
                                  </m:r>
                                </m:sup>
                              </m:sSubSup>
                            </m:e>
                          </m:d>
                        </m:e>
                        <m:sup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  <m:t>−1</m:t>
                          </m:r>
                        </m:sup>
                      </m:sSup>
                    </m:oMath>
                  </m:oMathPara>
                </a14:m>
                <a:endParaRPr lang="en-US" dirty="0">
                  <a:solidFill>
                    <a:schemeClr val="tx1"/>
                  </a:solidFill>
                </a:endParaRPr>
              </a:p>
            </p:txBody>
          </p:sp>
        </mc:Choice>
        <mc:Fallback xmlns="">
          <p:sp>
            <p:nvSpPr>
              <p:cNvPr id="35" name="TextBox 34">
                <a:extLst>
                  <a:ext uri="{FF2B5EF4-FFF2-40B4-BE49-F238E27FC236}">
                    <a16:creationId xmlns:a16="http://schemas.microsoft.com/office/drawing/2014/main" id="{AF5B05B6-3884-4DD9-BB35-CE412770D7E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7591" y="3269782"/>
                <a:ext cx="3352800" cy="482568"/>
              </a:xfrm>
              <a:prstGeom prst="rect">
                <a:avLst/>
              </a:prstGeom>
              <a:blipFill>
                <a:blip r:embed="rId5"/>
                <a:stretch>
                  <a:fillRect b="-6098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6FF4F11A-D36B-41FB-96E4-286F8DFA01D4}"/>
                  </a:ext>
                </a:extLst>
              </p:cNvPr>
              <p:cNvSpPr txBox="1"/>
              <p:nvPr/>
            </p:nvSpPr>
            <p:spPr>
              <a:xfrm>
                <a:off x="426632" y="2239370"/>
                <a:ext cx="4637680" cy="288990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lang="en-US" b="1" i="1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sSupPr>
                        <m:e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𝒚</m:t>
                          </m:r>
                        </m:e>
                        <m:sup>
                          <m:r>
                            <m:rPr>
                              <m:sty m:val="p"/>
                            </m:rPr>
                            <a:rPr lang="en-US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obs</m:t>
                          </m:r>
                        </m:sup>
                      </m:sSup>
                      <m:r>
                        <a:rPr lang="en-US" b="1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=</m:t>
                      </m:r>
                      <m:r>
                        <a:rPr lang="en-US" b="1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𝒇</m:t>
                      </m:r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𝒛</m:t>
                          </m:r>
                        </m:e>
                      </m:d>
                      <m:r>
                        <a:rPr lang="en-US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𝜖</m:t>
                      </m:r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≈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𝒇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sSubPr>
                            <m:e>
                              <m:r>
                                <a:rPr lang="en-US" b="1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𝒛</m:t>
                              </m:r>
                            </m:e>
                            <m:sub>
                              <m:r>
                                <m:rPr>
                                  <m:sty m:val="p"/>
                                </m:rPr>
                                <a:rPr lang="en-US" b="0" i="0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MAP</m:t>
                              </m:r>
                            </m:sub>
                          </m:sSub>
                        </m:e>
                      </m:d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𝑭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r>
                            <a:rPr lang="en-US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𝒛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−</m:t>
                          </m:r>
                          <m:sSub>
                            <m:sSubPr>
                              <m:ctrlP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sSubPr>
                            <m:e>
                              <m:r>
                                <a:rPr lang="en-US" b="1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𝒛</m:t>
                              </m:r>
                            </m:e>
                            <m:sub>
                              <m:r>
                                <m:rPr>
                                  <m:sty m:val="p"/>
                                </m:rPr>
                                <a:rPr lang="en-US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MAP</m:t>
                              </m:r>
                            </m:sub>
                          </m:sSub>
                        </m:e>
                      </m:d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𝜖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6FF4F11A-D36B-41FB-96E4-286F8DFA01D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6632" y="2239370"/>
                <a:ext cx="4637680" cy="288990"/>
              </a:xfrm>
              <a:prstGeom prst="rect">
                <a:avLst/>
              </a:prstGeom>
              <a:blipFill>
                <a:blip r:embed="rId6"/>
                <a:stretch>
                  <a:fillRect l="-920" t="-2083" r="-263" b="-3333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8" name="Rectangle 37">
                <a:extLst>
                  <a:ext uri="{FF2B5EF4-FFF2-40B4-BE49-F238E27FC236}">
                    <a16:creationId xmlns:a16="http://schemas.microsoft.com/office/drawing/2014/main" id="{1128412F-4CA9-46CC-B658-EBFB72629836}"/>
                  </a:ext>
                </a:extLst>
              </p:cNvPr>
              <p:cNvSpPr/>
              <p:nvPr/>
            </p:nvSpPr>
            <p:spPr>
              <a:xfrm>
                <a:off x="5064312" y="1198970"/>
                <a:ext cx="3429080" cy="413768"/>
              </a:xfrm>
              <a:prstGeom prst="rect">
                <a:avLst/>
              </a:prstGeom>
              <a:solidFill>
                <a:srgbClr val="CCFF99"/>
              </a:solidFill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𝜋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pos</m:t>
                        </m:r>
                      </m:sub>
                    </m:sSub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 | </m:t>
                        </m:r>
                        <m:sSup>
                          <m:sSupPr>
                            <m:ctrlPr>
                              <a:rPr lang="en-US" b="1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p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𝒚</m:t>
                            </m:r>
                          </m:e>
                          <m:sup>
                            <m:r>
                              <m:rPr>
                                <m:sty m:val="p"/>
                              </m:rPr>
                              <a:rPr lang="en-US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obs</m:t>
                            </m:r>
                          </m:sup>
                        </m:sSup>
                      </m:e>
                    </m:d>
                    <m:r>
                      <a:rPr lang="en-US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r>
                      <a:rPr 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𝑁</m:t>
                    </m:r>
                    <m:r>
                      <a:rPr 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MAP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</a:t>
                </a:r>
                <a:r>
                  <a:rPr lang="en-US" dirty="0"/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post</m:t>
                        </m:r>
                      </m:sub>
                    </m:sSub>
                    <m:r>
                      <a:rPr lang="en-US" i="1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endParaRPr lang="en-US" dirty="0"/>
              </a:p>
            </p:txBody>
          </p:sp>
        </mc:Choice>
        <mc:Fallback xmlns="">
          <p:sp>
            <p:nvSpPr>
              <p:cNvPr id="38" name="Rectangle 37">
                <a:extLst>
                  <a:ext uri="{FF2B5EF4-FFF2-40B4-BE49-F238E27FC236}">
                    <a16:creationId xmlns:a16="http://schemas.microsoft.com/office/drawing/2014/main" id="{1128412F-4CA9-46CC-B658-EBFB7262983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064312" y="1198970"/>
                <a:ext cx="3429080" cy="413768"/>
              </a:xfrm>
              <a:prstGeom prst="rect">
                <a:avLst/>
              </a:prstGeom>
              <a:blipFill>
                <a:blip r:embed="rId7"/>
                <a:stretch>
                  <a:fillRect t="-2941" b="-1764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TextBox 2">
            <a:extLst>
              <a:ext uri="{FF2B5EF4-FFF2-40B4-BE49-F238E27FC236}">
                <a16:creationId xmlns:a16="http://schemas.microsoft.com/office/drawing/2014/main" id="{FFD39BA5-FDCD-47AF-B20F-449C27B0FB07}"/>
              </a:ext>
            </a:extLst>
          </p:cNvPr>
          <p:cNvSpPr txBox="1"/>
          <p:nvPr/>
        </p:nvSpPr>
        <p:spPr>
          <a:xfrm>
            <a:off x="3884692" y="3332686"/>
            <a:ext cx="110191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Dense!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D52727E3-B5F7-4231-BFE9-BEC4FF5CA614}"/>
                  </a:ext>
                </a:extLst>
              </p:cNvPr>
              <p:cNvSpPr txBox="1"/>
              <p:nvPr/>
            </p:nvSpPr>
            <p:spPr>
              <a:xfrm>
                <a:off x="70223" y="3983821"/>
                <a:ext cx="4800600" cy="67101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Low-rank approximation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of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post</m:t>
                        </m:r>
                      </m:sub>
                    </m:sSub>
                    <m:r>
                      <a:rPr lang="en-US" b="0" i="0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obtained using Sherman-Morrison-Woodbury formula: </a:t>
                </a:r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D52727E3-B5F7-4231-BFE9-BEC4FF5CA61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0223" y="3983821"/>
                <a:ext cx="4800600" cy="671018"/>
              </a:xfrm>
              <a:prstGeom prst="rect">
                <a:avLst/>
              </a:prstGeom>
              <a:blipFill>
                <a:blip r:embed="rId8"/>
                <a:stretch>
                  <a:fillRect l="-889" t="-4545" b="-1363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62968199-78A1-46FA-A78A-88FACD8D606F}"/>
                  </a:ext>
                </a:extLst>
              </p:cNvPr>
              <p:cNvSpPr txBox="1"/>
              <p:nvPr/>
            </p:nvSpPr>
            <p:spPr>
              <a:xfrm>
                <a:off x="1036363" y="4743121"/>
                <a:ext cx="2581411" cy="362279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l-GR" b="1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𝜞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>
                              <a:latin typeface="Cambria Math" panose="02040503050406030204" pitchFamily="18" charset="0"/>
                            </a:rPr>
                            <m:t>post</m:t>
                          </m:r>
                        </m:sub>
                      </m:sSub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≈</m:t>
                      </m:r>
                      <m:sSub>
                        <m:sSubPr>
                          <m:ctrlPr>
                            <a:rPr lang="en-US" i="1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l-GR" b="1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𝜞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>
                              <a:latin typeface="Cambria Math" panose="02040503050406030204" pitchFamily="18" charset="0"/>
                            </a:rPr>
                            <m:t>p</m:t>
                          </m:r>
                          <m:r>
                            <m:rPr>
                              <m:sty m:val="p"/>
                            </m:rPr>
                            <a:rPr lang="en-US" b="0" i="0" smtClean="0">
                              <a:latin typeface="Cambria Math" panose="02040503050406030204" pitchFamily="18" charset="0"/>
                            </a:rPr>
                            <m:t>rior</m:t>
                          </m:r>
                        </m:sub>
                      </m:sSub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−</m:t>
                      </m:r>
                      <m:sSub>
                        <m:sSubPr>
                          <m:ctrlPr>
                            <a:rPr lang="en-US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acc>
                            <m:accPr>
                              <m:chr m:val="̃"/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b="1" i="1" smtClean="0">
                                  <a:latin typeface="Cambria Math" panose="02040503050406030204" pitchFamily="18" charset="0"/>
                                </a:rPr>
                                <m:t>𝑽</m:t>
                              </m:r>
                            </m:e>
                          </m:acc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𝑟</m:t>
                          </m:r>
                        </m:sub>
                      </m:sSub>
                      <m:sSub>
                        <m:sSubPr>
                          <m:ctrlPr>
                            <a:rPr lang="en-US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1" i="1" smtClean="0">
                              <a:latin typeface="Cambria Math" panose="02040503050406030204" pitchFamily="18" charset="0"/>
                            </a:rPr>
                            <m:t>𝑫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𝑟</m:t>
                          </m:r>
                        </m:sub>
                      </m:sSub>
                      <m:sSubSup>
                        <m:sSubSupPr>
                          <m:ctrlPr>
                            <a:rPr lang="en-US" b="0" i="1" smtClean="0"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acc>
                            <m:accPr>
                              <m:chr m:val="̃"/>
                              <m:ctrlPr>
                                <a:rPr lang="en-US" b="1" i="1" smtClean="0"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b="1" i="1" smtClean="0">
                                  <a:latin typeface="Cambria Math" panose="02040503050406030204" pitchFamily="18" charset="0"/>
                                </a:rPr>
                                <m:t>𝑽</m:t>
                              </m:r>
                            </m:e>
                          </m:acc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𝑟</m:t>
                          </m:r>
                        </m:sub>
                        <m:sup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♢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62968199-78A1-46FA-A78A-88FACD8D606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36363" y="4743121"/>
                <a:ext cx="2581411" cy="362279"/>
              </a:xfrm>
              <a:prstGeom prst="rect">
                <a:avLst/>
              </a:prstGeom>
              <a:blipFill>
                <a:blip r:embed="rId9"/>
                <a:stretch>
                  <a:fillRect l="-941" t="-4839" r="-10118" b="-16129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5" name="Title 1">
            <a:extLst>
              <a:ext uri="{FF2B5EF4-FFF2-40B4-BE49-F238E27FC236}">
                <a16:creationId xmlns:a16="http://schemas.microsoft.com/office/drawing/2014/main" id="{AD7BEEBC-DC7E-416E-BE86-635214E049C8}"/>
              </a:ext>
            </a:extLst>
          </p:cNvPr>
          <p:cNvSpPr txBox="1">
            <a:spLocks/>
          </p:cNvSpPr>
          <p:nvPr/>
        </p:nvSpPr>
        <p:spPr>
          <a:xfrm>
            <a:off x="156927" y="79808"/>
            <a:ext cx="7315200" cy="6096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 dirty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DF5FFAFF-BBAA-4B17-9A4B-F4D0A19BF40D}"/>
              </a:ext>
            </a:extLst>
          </p:cNvPr>
          <p:cNvSpPr txBox="1"/>
          <p:nvPr/>
        </p:nvSpPr>
        <p:spPr>
          <a:xfrm>
            <a:off x="0" y="6529227"/>
            <a:ext cx="5334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Bui-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Thanh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Ghattas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Martin,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SISC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2013. </a:t>
            </a:r>
          </a:p>
        </p:txBody>
      </p:sp>
    </p:spTree>
    <p:extLst>
      <p:ext uri="{BB962C8B-B14F-4D97-AF65-F5344CB8AC3E}">
        <p14:creationId xmlns:p14="http://schemas.microsoft.com/office/powerpoint/2010/main" val="1744325015"/>
      </p:ext>
    </p:extLst>
  </p:cSld>
  <p:clrMapOvr>
    <a:masterClrMapping/>
  </p:clrMapOvr>
</p:sld>
</file>

<file path=ppt/slides/slide1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EC194DD-3740-4CEF-8850-B18C9235D40C}"/>
              </a:ext>
            </a:extLst>
          </p:cNvPr>
          <p:cNvSpPr txBox="1"/>
          <p:nvPr/>
        </p:nvSpPr>
        <p:spPr>
          <a:xfrm>
            <a:off x="152400" y="709135"/>
            <a:ext cx="7239000" cy="10464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Approach 2: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Normal Approximation + Low Rank Laplace Approximation*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2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AACBF493-0DD8-405C-AAE4-7BAAD3716252}"/>
                  </a:ext>
                </a:extLst>
              </p:cNvPr>
              <p:cNvSpPr txBox="1"/>
              <p:nvPr/>
            </p:nvSpPr>
            <p:spPr>
              <a:xfrm>
                <a:off x="5257800" y="2257202"/>
                <a:ext cx="3810000" cy="303923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Symbols*:</a:t>
                </a:r>
              </a:p>
              <a:p>
                <a:pPr algn="ctr"/>
                <a:endParaRPr lang="en-US" sz="400" b="1" dirty="0">
                  <a:solidFill>
                    <a:schemeClr val="accent6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solidFill>
                              <a:schemeClr val="accent6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solidFill>
                              <a:schemeClr val="accent6"/>
                            </a:solidFill>
                            <a:latin typeface="Cambria Math" panose="02040503050406030204" pitchFamily="18" charset="0"/>
                          </a:rPr>
                          <m:t>𝑽</m:t>
                        </m:r>
                      </m:e>
                      <m:sub>
                        <m:r>
                          <a:rPr lang="en-US" b="0" i="1" smtClean="0">
                            <a:solidFill>
                              <a:schemeClr val="accent6"/>
                            </a:solidFill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  <m:r>
                      <a:rPr lang="en-US" b="0" i="1" smtClean="0">
                        <a:solidFill>
                          <a:schemeClr val="accent6"/>
                        </a:solidFill>
                        <a:latin typeface="Cambria Math" panose="02040503050406030204" pitchFamily="18" charset="0"/>
                      </a:rPr>
                      <m:t>,</m:t>
                    </m:r>
                    <m:sSub>
                      <m:sSubPr>
                        <m:ctrlPr>
                          <a:rPr lang="en-US" b="0" i="1" smtClean="0">
                            <a:solidFill>
                              <a:schemeClr val="accent6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solidFill>
                              <a:schemeClr val="accent6"/>
                            </a:solidFill>
                            <a:latin typeface="Cambria Math" panose="02040503050406030204" pitchFamily="18" charset="0"/>
                          </a:rPr>
                          <m:t>𝑫</m:t>
                        </m:r>
                      </m:e>
                      <m:sub>
                        <m:r>
                          <a:rPr lang="en-US" b="0" i="1" smtClean="0">
                            <a:solidFill>
                              <a:schemeClr val="accent6"/>
                            </a:solidFill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  <m:r>
                      <a:rPr lang="en-US" b="0" i="1" smtClean="0">
                        <a:solidFill>
                          <a:schemeClr val="accent6"/>
                        </a:solidFill>
                        <a:latin typeface="Cambria Math" panose="02040503050406030204" pitchFamily="18" charset="0"/>
                      </a:rPr>
                      <m:t>:</m:t>
                    </m:r>
                  </m:oMath>
                </a14:m>
                <a:r>
                  <a:rPr lang="en-US" dirty="0">
                    <a:solidFill>
                      <a:schemeClr val="accent6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 err="1">
                    <a:solidFill>
                      <a:schemeClr val="accent6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eigenvecs</a:t>
                </a:r>
                <a:r>
                  <a:rPr lang="en-US" dirty="0">
                    <a:solidFill>
                      <a:schemeClr val="accent6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, </a:t>
                </a:r>
                <a:r>
                  <a:rPr lang="en-US" dirty="0" err="1">
                    <a:solidFill>
                      <a:schemeClr val="accent6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eigenvals</a:t>
                </a:r>
                <a:r>
                  <a:rPr lang="en-US" dirty="0">
                    <a:solidFill>
                      <a:schemeClr val="accent6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of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solidFill>
                              <a:schemeClr val="accent6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 smtClean="0">
                                <a:solidFill>
                                  <a:schemeClr val="accent6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 smtClean="0">
                                <a:solidFill>
                                  <a:schemeClr val="accent6"/>
                                </a:solidFill>
                                <a:latin typeface="Cambria Math" panose="02040503050406030204" pitchFamily="18" charset="0"/>
                              </a:rPr>
                              <m:t>𝑯</m:t>
                            </m:r>
                          </m:e>
                        </m:acc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solidFill>
                              <a:schemeClr val="accent6"/>
                            </a:solidFill>
                            <a:latin typeface="Cambria Math" panose="02040503050406030204" pitchFamily="18" charset="0"/>
                          </a:rPr>
                          <m:t>misfit</m:t>
                        </m:r>
                      </m:sub>
                    </m:sSub>
                  </m:oMath>
                </a14:m>
                <a:endParaRPr lang="en-US" dirty="0">
                  <a:solidFill>
                    <a:schemeClr val="accent6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𝑯</m:t>
                            </m:r>
                          </m:e>
                        </m:acc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misfit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prior-preconditioned Hessian of data misfit =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SupPr>
                      <m:e>
                        <m:r>
                          <a:rPr lang="el-GR" b="1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prior</m:t>
                        </m:r>
                      </m:sub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1/2</m:t>
                        </m:r>
                      </m:sup>
                    </m:sSubSup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𝑯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misfit</m:t>
                        </m:r>
                      </m:sub>
                    </m:sSub>
                    <m:sSubSup>
                      <m:sSubSup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Sup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prior</m:t>
                        </m:r>
                      </m:sub>
                      <m:sup>
                        <m: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1/2</m:t>
                        </m:r>
                      </m:sup>
                    </m:sSubSup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𝑯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misfit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Gauss-Newton portion of Hessian misfit =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1" i="1">
                            <a:latin typeface="Cambria Math" panose="02040503050406030204" pitchFamily="18" charset="0"/>
                          </a:rPr>
                          <m:t>𝑭</m:t>
                        </m:r>
                      </m:e>
                      <m:sup>
                        <m:r>
                          <m:rPr>
                            <m:nor/>
                          </m:rPr>
                          <a:rPr lang="en-US" dirty="0">
                            <a:latin typeface="Segoe UI Symbol" panose="020B0502040204020203" pitchFamily="34" charset="0"/>
                            <a:ea typeface="Segoe UI Symbol" panose="020B0502040204020203" pitchFamily="34" charset="0"/>
                          </a:rPr>
                          <m:t>𝄯</m:t>
                        </m:r>
                      </m:sup>
                    </m:sSup>
                    <m:sSubSup>
                      <m:sSubSup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obs</m:t>
                        </m:r>
                      </m:sub>
                      <m:sup>
                        <m:r>
                          <a:rPr lang="en-US" i="1"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bSup>
                    <m:r>
                      <a:rPr lang="en-US" b="1" i="1">
                        <a:latin typeface="Cambria Math" panose="02040503050406030204" pitchFamily="18" charset="0"/>
                      </a:rPr>
                      <m:t>𝑭</m:t>
                    </m:r>
                  </m:oMath>
                </a14:m>
                <a:endParaRPr lang="en-US" b="1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𝑽</m:t>
                            </m:r>
                          </m:e>
                        </m:acc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Sup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prior</m:t>
                        </m:r>
                      </m:sub>
                      <m:sup>
                        <m: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1/2</m:t>
                        </m:r>
                      </m:sup>
                    </m:sSubSup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1" i="1">
                            <a:latin typeface="Cambria Math" panose="02040503050406030204" pitchFamily="18" charset="0"/>
                          </a:rPr>
                          <m:t>𝑽</m:t>
                        </m:r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acc>
                          <m:accPr>
                            <m:chr m:val="̃"/>
                            <m:ctrlPr>
                              <a:rPr lang="en-US" b="1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𝑽</m:t>
                            </m:r>
                          </m:e>
                        </m:acc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  <m:sup>
                        <m:r>
                          <a:rPr lang="en-US" i="1">
                            <a:latin typeface="Cambria Math" panose="02040503050406030204" pitchFamily="18" charset="0"/>
                          </a:rPr>
                          <m:t>♢</m:t>
                        </m:r>
                      </m:sup>
                    </m:sSubSup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=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adjoint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of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𝑽</m:t>
                            </m:r>
                          </m:e>
                        </m:acc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Sup>
                      <m:sSubSupPr>
                        <m:ctrlPr>
                          <a:rPr lang="en-US" i="1" smtClean="0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l-GR" b="1" i="1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</a:rPr>
                          <m:t>prior</m:t>
                        </m:r>
                      </m:sub>
                      <m:sup>
                        <m:r>
                          <a:rPr lang="en-US" i="1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bSup>
                  </m:oMath>
                </a14:m>
                <a:r>
                  <a:rPr lang="en-US" dirty="0">
                    <a:solidFill>
                      <a:schemeClr val="accent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=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i="1" smtClean="0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n-US" b="1" i="1" smtClean="0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𝑴</m:t>
                        </m:r>
                      </m:e>
                      <m:sup>
                        <m:r>
                          <a:rPr lang="en-US" b="0" i="1" smtClean="0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−1</m:t>
                        </m:r>
                      </m:sup>
                    </m:sSup>
                    <m:r>
                      <a:rPr lang="en-US" b="1" i="1" smtClean="0">
                        <a:solidFill>
                          <a:schemeClr val="accent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𝑲</m:t>
                    </m:r>
                    <m:r>
                      <a:rPr lang="en-US" b="0" i="1" smtClean="0">
                        <a:solidFill>
                          <a:schemeClr val="accent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 </m:t>
                    </m:r>
                    <m:r>
                      <a:rPr lang="en-US" b="1" i="1" smtClean="0">
                        <a:solidFill>
                          <a:schemeClr val="accent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𝑲</m:t>
                    </m:r>
                  </m:oMath>
                </a14:m>
                <a:r>
                  <a:rPr lang="en-US" i="1" dirty="0">
                    <a:solidFill>
                      <a:schemeClr val="accent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= </a:t>
                </a:r>
                <a:r>
                  <a:rPr lang="en-US" dirty="0">
                    <a:solidFill>
                      <a:schemeClr val="accent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Laplace stiffness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  <a:endParaRPr lang="en-US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AACBF493-0DD8-405C-AAE4-7BAAD371625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257800" y="2257202"/>
                <a:ext cx="3810000" cy="3039230"/>
              </a:xfrm>
              <a:prstGeom prst="rect">
                <a:avLst/>
              </a:prstGeom>
              <a:blipFill>
                <a:blip r:embed="rId3"/>
                <a:stretch>
                  <a:fillRect l="-1276" t="-798" r="-1595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DA3E3829-7BB1-44D3-A337-22E5CD328054}"/>
                  </a:ext>
                </a:extLst>
              </p:cNvPr>
              <p:cNvSpPr txBox="1"/>
              <p:nvPr/>
            </p:nvSpPr>
            <p:spPr>
              <a:xfrm>
                <a:off x="76200" y="979099"/>
                <a:ext cx="8001000" cy="120032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Gaussian prior, likelihood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⇒</m:t>
                    </m:r>
                  </m:oMath>
                </a14:m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Gaussian posterior: </a:t>
                </a: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Linearize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parameter-to-observable map around MAP point:</a:t>
                </a:r>
              </a:p>
            </p:txBody>
          </p:sp>
        </mc:Choice>
        <mc:Fallback xmlns="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DA3E3829-7BB1-44D3-A337-22E5CD32805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979099"/>
                <a:ext cx="8001000" cy="1200329"/>
              </a:xfrm>
              <a:prstGeom prst="rect">
                <a:avLst/>
              </a:prstGeom>
              <a:blipFill>
                <a:blip r:embed="rId4"/>
                <a:stretch>
                  <a:fillRect l="-534" b="-710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4" name="TextBox 33">
            <a:extLst>
              <a:ext uri="{FF2B5EF4-FFF2-40B4-BE49-F238E27FC236}">
                <a16:creationId xmlns:a16="http://schemas.microsoft.com/office/drawing/2014/main" id="{0EBF2FA4-C287-4A4A-830D-CC365D0BBB59}"/>
              </a:ext>
            </a:extLst>
          </p:cNvPr>
          <p:cNvSpPr txBox="1"/>
          <p:nvPr/>
        </p:nvSpPr>
        <p:spPr>
          <a:xfrm>
            <a:off x="76200" y="2786651"/>
            <a:ext cx="7696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Covariance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of Gaussian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posterior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given by:</a:t>
            </a:r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8F2E4443-DFF3-4FC7-BC93-456A4B8A66C0}"/>
              </a:ext>
            </a:extLst>
          </p:cNvPr>
          <p:cNvSpPr txBox="1"/>
          <p:nvPr/>
        </p:nvSpPr>
        <p:spPr>
          <a:xfrm>
            <a:off x="0" y="6529227"/>
            <a:ext cx="5334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Bui-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Thanh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Ghattas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Martin,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SISC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2013.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6FF4F11A-D36B-41FB-96E4-286F8DFA01D4}"/>
                  </a:ext>
                </a:extLst>
              </p:cNvPr>
              <p:cNvSpPr txBox="1"/>
              <p:nvPr/>
            </p:nvSpPr>
            <p:spPr>
              <a:xfrm>
                <a:off x="426632" y="2239370"/>
                <a:ext cx="4637680" cy="288990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lang="en-US" b="1" i="1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sSupPr>
                        <m:e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𝒚</m:t>
                          </m:r>
                        </m:e>
                        <m:sup>
                          <m:r>
                            <m:rPr>
                              <m:sty m:val="p"/>
                            </m:rPr>
                            <a:rPr lang="en-US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obs</m:t>
                          </m:r>
                        </m:sup>
                      </m:sSup>
                      <m:r>
                        <a:rPr lang="en-US" b="1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=</m:t>
                      </m:r>
                      <m:r>
                        <a:rPr lang="en-US" b="1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𝒇</m:t>
                      </m:r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𝒛</m:t>
                          </m:r>
                        </m:e>
                      </m:d>
                      <m:r>
                        <a:rPr lang="en-US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𝜖</m:t>
                      </m:r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≈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𝒇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sSubPr>
                            <m:e>
                              <m:r>
                                <a:rPr lang="en-US" b="1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𝒛</m:t>
                              </m:r>
                            </m:e>
                            <m:sub>
                              <m:r>
                                <m:rPr>
                                  <m:sty m:val="p"/>
                                </m:rPr>
                                <a:rPr lang="en-US" b="0" i="0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MAP</m:t>
                              </m:r>
                            </m:sub>
                          </m:sSub>
                        </m:e>
                      </m:d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𝑭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r>
                            <a:rPr lang="en-US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𝒛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−</m:t>
                          </m:r>
                          <m:sSub>
                            <m:sSubPr>
                              <m:ctrlP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sSubPr>
                            <m:e>
                              <m:r>
                                <a:rPr lang="en-US" b="1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𝒛</m:t>
                              </m:r>
                            </m:e>
                            <m:sub>
                              <m:r>
                                <m:rPr>
                                  <m:sty m:val="p"/>
                                </m:rPr>
                                <a:rPr lang="en-US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MAP</m:t>
                              </m:r>
                            </m:sub>
                          </m:sSub>
                        </m:e>
                      </m:d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𝜖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6FF4F11A-D36B-41FB-96E4-286F8DFA01D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6632" y="2239370"/>
                <a:ext cx="4637680" cy="288990"/>
              </a:xfrm>
              <a:prstGeom prst="rect">
                <a:avLst/>
              </a:prstGeom>
              <a:blipFill>
                <a:blip r:embed="rId6"/>
                <a:stretch>
                  <a:fillRect l="-920" t="-2083" r="-263" b="-3333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8" name="Rectangle 37">
                <a:extLst>
                  <a:ext uri="{FF2B5EF4-FFF2-40B4-BE49-F238E27FC236}">
                    <a16:creationId xmlns:a16="http://schemas.microsoft.com/office/drawing/2014/main" id="{1128412F-4CA9-46CC-B658-EBFB72629836}"/>
                  </a:ext>
                </a:extLst>
              </p:cNvPr>
              <p:cNvSpPr/>
              <p:nvPr/>
            </p:nvSpPr>
            <p:spPr>
              <a:xfrm>
                <a:off x="5064312" y="1198970"/>
                <a:ext cx="3429080" cy="413768"/>
              </a:xfrm>
              <a:prstGeom prst="rect">
                <a:avLst/>
              </a:prstGeom>
              <a:solidFill>
                <a:srgbClr val="CCFF99"/>
              </a:solidFill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𝜋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pos</m:t>
                        </m:r>
                      </m:sub>
                    </m:sSub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 | </m:t>
                        </m:r>
                        <m:sSup>
                          <m:sSupPr>
                            <m:ctrlPr>
                              <a:rPr lang="en-US" b="1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p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𝒚</m:t>
                            </m:r>
                          </m:e>
                          <m:sup>
                            <m:r>
                              <m:rPr>
                                <m:sty m:val="p"/>
                              </m:rPr>
                              <a:rPr lang="en-US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obs</m:t>
                            </m:r>
                          </m:sup>
                        </m:sSup>
                      </m:e>
                    </m:d>
                    <m:r>
                      <a:rPr lang="en-US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r>
                      <a:rPr 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𝑁</m:t>
                    </m:r>
                    <m:r>
                      <a:rPr 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MAP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</a:t>
                </a:r>
                <a:r>
                  <a:rPr lang="en-US" dirty="0"/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post</m:t>
                        </m:r>
                      </m:sub>
                    </m:sSub>
                    <m:r>
                      <a:rPr lang="en-US" i="1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endParaRPr lang="en-US" dirty="0"/>
              </a:p>
            </p:txBody>
          </p:sp>
        </mc:Choice>
        <mc:Fallback xmlns="">
          <p:sp>
            <p:nvSpPr>
              <p:cNvPr id="38" name="Rectangle 37">
                <a:extLst>
                  <a:ext uri="{FF2B5EF4-FFF2-40B4-BE49-F238E27FC236}">
                    <a16:creationId xmlns:a16="http://schemas.microsoft.com/office/drawing/2014/main" id="{1128412F-4CA9-46CC-B658-EBFB7262983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064312" y="1198970"/>
                <a:ext cx="3429080" cy="413768"/>
              </a:xfrm>
              <a:prstGeom prst="rect">
                <a:avLst/>
              </a:prstGeom>
              <a:blipFill>
                <a:blip r:embed="rId7"/>
                <a:stretch>
                  <a:fillRect t="-2941" b="-1764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9" name="TextBox 38">
                <a:extLst>
                  <a:ext uri="{FF2B5EF4-FFF2-40B4-BE49-F238E27FC236}">
                    <a16:creationId xmlns:a16="http://schemas.microsoft.com/office/drawing/2014/main" id="{41D10508-E2AF-4A4B-9E6D-D77A644D6259}"/>
                  </a:ext>
                </a:extLst>
              </p:cNvPr>
              <p:cNvSpPr txBox="1"/>
              <p:nvPr/>
            </p:nvSpPr>
            <p:spPr>
              <a:xfrm>
                <a:off x="70223" y="3983821"/>
                <a:ext cx="4800600" cy="67101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Low-rank approximation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of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post</m:t>
                        </m:r>
                      </m:sub>
                    </m:sSub>
                    <m:r>
                      <a:rPr lang="en-US" b="0" i="0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obtained using Sherman-Morrison-Woodbury formula: </a:t>
                </a:r>
              </a:p>
            </p:txBody>
          </p:sp>
        </mc:Choice>
        <mc:Fallback xmlns="">
          <p:sp>
            <p:nvSpPr>
              <p:cNvPr id="39" name="TextBox 38">
                <a:extLst>
                  <a:ext uri="{FF2B5EF4-FFF2-40B4-BE49-F238E27FC236}">
                    <a16:creationId xmlns:a16="http://schemas.microsoft.com/office/drawing/2014/main" id="{41D10508-E2AF-4A4B-9E6D-D77A644D625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0223" y="3983821"/>
                <a:ext cx="4800600" cy="671018"/>
              </a:xfrm>
              <a:prstGeom prst="rect">
                <a:avLst/>
              </a:prstGeom>
              <a:blipFill>
                <a:blip r:embed="rId8"/>
                <a:stretch>
                  <a:fillRect l="-889" t="-4545" b="-1363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1" name="TextBox 40">
                <a:extLst>
                  <a:ext uri="{FF2B5EF4-FFF2-40B4-BE49-F238E27FC236}">
                    <a16:creationId xmlns:a16="http://schemas.microsoft.com/office/drawing/2014/main" id="{7B9C1423-E797-4145-992E-22ECA0330916}"/>
                  </a:ext>
                </a:extLst>
              </p:cNvPr>
              <p:cNvSpPr txBox="1"/>
              <p:nvPr/>
            </p:nvSpPr>
            <p:spPr>
              <a:xfrm>
                <a:off x="1036363" y="4743121"/>
                <a:ext cx="2581411" cy="362279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l-GR" b="1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𝜞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>
                              <a:latin typeface="Cambria Math" panose="02040503050406030204" pitchFamily="18" charset="0"/>
                            </a:rPr>
                            <m:t>post</m:t>
                          </m:r>
                        </m:sub>
                      </m:sSub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≈</m:t>
                      </m:r>
                      <m:sSub>
                        <m:sSubPr>
                          <m:ctrlPr>
                            <a:rPr lang="en-US" i="1" smtClean="0">
                              <a:solidFill>
                                <a:schemeClr val="accent1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l-GR" b="1" i="1">
                              <a:solidFill>
                                <a:schemeClr val="accent1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𝜞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>
                              <a:solidFill>
                                <a:schemeClr val="accent1"/>
                              </a:solidFill>
                              <a:latin typeface="Cambria Math" panose="02040503050406030204" pitchFamily="18" charset="0"/>
                            </a:rPr>
                            <m:t>p</m:t>
                          </m:r>
                          <m:r>
                            <m:rPr>
                              <m:sty m:val="p"/>
                            </m:rPr>
                            <a:rPr lang="en-US" b="0" i="0" smtClean="0">
                              <a:solidFill>
                                <a:schemeClr val="accent1"/>
                              </a:solidFill>
                              <a:latin typeface="Cambria Math" panose="02040503050406030204" pitchFamily="18" charset="0"/>
                            </a:rPr>
                            <m:t>rior</m:t>
                          </m:r>
                        </m:sub>
                      </m:sSub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−</m:t>
                      </m:r>
                      <m:sSub>
                        <m:sSubPr>
                          <m:ctrlPr>
                            <a:rPr lang="en-US" b="0" i="1" smtClean="0">
                              <a:solidFill>
                                <a:schemeClr val="accent6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acc>
                            <m:accPr>
                              <m:chr m:val="̃"/>
                              <m:ctrlPr>
                                <a:rPr lang="en-US" b="0" i="1" smtClean="0">
                                  <a:solidFill>
                                    <a:schemeClr val="accent6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b="1" i="1" smtClean="0">
                                  <a:solidFill>
                                    <a:schemeClr val="accent6"/>
                                  </a:solidFill>
                                  <a:latin typeface="Cambria Math" panose="02040503050406030204" pitchFamily="18" charset="0"/>
                                </a:rPr>
                                <m:t>𝑽</m:t>
                              </m:r>
                            </m:e>
                          </m:acc>
                        </m:e>
                        <m:sub>
                          <m:r>
                            <a:rPr lang="en-US" b="0" i="1" smtClean="0">
                              <a:solidFill>
                                <a:schemeClr val="accent6"/>
                              </a:solidFill>
                              <a:latin typeface="Cambria Math" panose="02040503050406030204" pitchFamily="18" charset="0"/>
                            </a:rPr>
                            <m:t>𝑟</m:t>
                          </m:r>
                        </m:sub>
                      </m:sSub>
                      <m:sSub>
                        <m:sSubPr>
                          <m:ctrlPr>
                            <a:rPr lang="en-US" b="0" i="1" smtClean="0">
                              <a:solidFill>
                                <a:schemeClr val="accent6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1" i="1" smtClean="0">
                              <a:solidFill>
                                <a:schemeClr val="accent6"/>
                              </a:solidFill>
                              <a:latin typeface="Cambria Math" panose="02040503050406030204" pitchFamily="18" charset="0"/>
                            </a:rPr>
                            <m:t>𝑫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chemeClr val="accent6"/>
                              </a:solidFill>
                              <a:latin typeface="Cambria Math" panose="02040503050406030204" pitchFamily="18" charset="0"/>
                            </a:rPr>
                            <m:t>𝑟</m:t>
                          </m:r>
                        </m:sub>
                      </m:sSub>
                      <m:sSubSup>
                        <m:sSubSupPr>
                          <m:ctrlPr>
                            <a:rPr lang="en-US" b="0" i="1" smtClean="0">
                              <a:solidFill>
                                <a:schemeClr val="accent6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acc>
                            <m:accPr>
                              <m:chr m:val="̃"/>
                              <m:ctrlPr>
                                <a:rPr lang="en-US" b="1" i="1" smtClean="0">
                                  <a:solidFill>
                                    <a:schemeClr val="accent6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b="1" i="1" smtClean="0">
                                  <a:solidFill>
                                    <a:schemeClr val="accent6"/>
                                  </a:solidFill>
                                  <a:latin typeface="Cambria Math" panose="02040503050406030204" pitchFamily="18" charset="0"/>
                                </a:rPr>
                                <m:t>𝑽</m:t>
                              </m:r>
                            </m:e>
                          </m:acc>
                        </m:e>
                        <m:sub>
                          <m:r>
                            <a:rPr lang="en-US" b="0" i="1" smtClean="0">
                              <a:solidFill>
                                <a:schemeClr val="accent6"/>
                              </a:solidFill>
                              <a:latin typeface="Cambria Math" panose="02040503050406030204" pitchFamily="18" charset="0"/>
                            </a:rPr>
                            <m:t>𝑟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chemeClr val="accent6"/>
                              </a:solidFill>
                              <a:latin typeface="Cambria Math" panose="02040503050406030204" pitchFamily="18" charset="0"/>
                            </a:rPr>
                            <m:t>♢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1" name="TextBox 40">
                <a:extLst>
                  <a:ext uri="{FF2B5EF4-FFF2-40B4-BE49-F238E27FC236}">
                    <a16:creationId xmlns:a16="http://schemas.microsoft.com/office/drawing/2014/main" id="{7B9C1423-E797-4145-992E-22ECA033091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36363" y="4743121"/>
                <a:ext cx="2581411" cy="362279"/>
              </a:xfrm>
              <a:prstGeom prst="rect">
                <a:avLst/>
              </a:prstGeom>
              <a:blipFill>
                <a:blip r:embed="rId9"/>
                <a:stretch>
                  <a:fillRect l="-941" t="-4839" r="-10118" b="-16129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5" name="Title 1">
            <a:extLst>
              <a:ext uri="{FF2B5EF4-FFF2-40B4-BE49-F238E27FC236}">
                <a16:creationId xmlns:a16="http://schemas.microsoft.com/office/drawing/2014/main" id="{701FFE91-1873-481C-8173-6A6D732EE375}"/>
              </a:ext>
            </a:extLst>
          </p:cNvPr>
          <p:cNvSpPr txBox="1">
            <a:spLocks/>
          </p:cNvSpPr>
          <p:nvPr/>
        </p:nvSpPr>
        <p:spPr>
          <a:xfrm>
            <a:off x="156927" y="79808"/>
            <a:ext cx="7315200" cy="6096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 dirty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731006CD-9FBE-4E89-91F8-F000C037BA0C}"/>
                  </a:ext>
                </a:extLst>
              </p:cNvPr>
              <p:cNvSpPr txBox="1"/>
              <p:nvPr/>
            </p:nvSpPr>
            <p:spPr>
              <a:xfrm>
                <a:off x="417591" y="3269782"/>
                <a:ext cx="3352800" cy="482568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l-GR" b="1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𝜞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b="0" i="0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  <m:t>post</m:t>
                          </m:r>
                        </m:sub>
                      </m:sSub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sSup>
                        <m:sSupPr>
                          <m:ctrlP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d>
                            <m:dPr>
                              <m:ctrlP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sSubSup>
                                <m:sSubSupPr>
                                  <m:ctrlPr>
                                    <a:rPr lang="en-US" b="0" i="1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SupPr>
                                <m:e>
                                  <m:r>
                                    <a:rPr lang="en-US" b="1" i="1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𝑯</m:t>
                                  </m:r>
                                </m:e>
                                <m:sub>
                                  <m:r>
                                    <m:rPr>
                                      <m:sty m:val="p"/>
                                    </m:rPr>
                                    <a:rPr lang="en-US" b="0" i="0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misfit</m:t>
                                  </m:r>
                                </m:sub>
                                <m:sup>
                                  <m:r>
                                    <m:rPr>
                                      <m:sty m:val="p"/>
                                    </m:rPr>
                                    <a:rPr lang="en-US" b="0" i="0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PCE</m:t>
                                  </m:r>
                                </m:sup>
                              </m:sSubSup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  <m:t>+</m:t>
                              </m:r>
                              <m:sSubSup>
                                <m:sSubSupPr>
                                  <m:ctrlPr>
                                    <a:rPr lang="en-US" i="1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SupPr>
                                <m:e>
                                  <m:r>
                                    <a:rPr lang="el-GR" b="1" i="1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𝜞</m:t>
                                  </m:r>
                                </m:e>
                                <m:sub>
                                  <m:r>
                                    <m:rPr>
                                      <m:sty m:val="p"/>
                                    </m:rPr>
                                    <a:rPr lang="en-US" b="0" i="0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prior</m:t>
                                  </m:r>
                                </m:sub>
                                <m:sup>
                                  <m:r>
                                    <a:rPr lang="en-US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−1</m:t>
                                  </m:r>
                                </m:sup>
                              </m:sSubSup>
                            </m:e>
                          </m:d>
                        </m:e>
                        <m:sup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  <m:t>−1</m:t>
                          </m:r>
                        </m:sup>
                      </m:sSup>
                    </m:oMath>
                  </m:oMathPara>
                </a14:m>
                <a:endParaRPr lang="en-US" dirty="0">
                  <a:solidFill>
                    <a:schemeClr val="tx1"/>
                  </a:solidFill>
                </a:endParaRPr>
              </a:p>
            </p:txBody>
          </p:sp>
        </mc:Choice>
        <mc:Fallback xmlns="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731006CD-9FBE-4E89-91F8-F000C037BA0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7591" y="3269782"/>
                <a:ext cx="3352800" cy="482568"/>
              </a:xfrm>
              <a:prstGeom prst="rect">
                <a:avLst/>
              </a:prstGeom>
              <a:blipFill>
                <a:blip r:embed="rId10"/>
                <a:stretch>
                  <a:fillRect b="-6098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7" name="TextBox 16">
            <a:extLst>
              <a:ext uri="{FF2B5EF4-FFF2-40B4-BE49-F238E27FC236}">
                <a16:creationId xmlns:a16="http://schemas.microsoft.com/office/drawing/2014/main" id="{B08C8D66-6283-4B34-9F69-0064C4D5E893}"/>
              </a:ext>
            </a:extLst>
          </p:cNvPr>
          <p:cNvSpPr txBox="1"/>
          <p:nvPr/>
        </p:nvSpPr>
        <p:spPr>
          <a:xfrm>
            <a:off x="3884692" y="3332686"/>
            <a:ext cx="110191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Dense!</a:t>
            </a:r>
          </a:p>
        </p:txBody>
      </p:sp>
    </p:spTree>
    <p:extLst>
      <p:ext uri="{BB962C8B-B14F-4D97-AF65-F5344CB8AC3E}">
        <p14:creationId xmlns:p14="http://schemas.microsoft.com/office/powerpoint/2010/main" val="2968108099"/>
      </p:ext>
    </p:extLst>
  </p:cSld>
  <p:clrMapOvr>
    <a:masterClrMapping/>
  </p:clrMapOvr>
</p:sld>
</file>

<file path=ppt/slides/slide1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EC194DD-3740-4CEF-8850-B18C9235D40C}"/>
              </a:ext>
            </a:extLst>
          </p:cNvPr>
          <p:cNvSpPr txBox="1"/>
          <p:nvPr/>
        </p:nvSpPr>
        <p:spPr>
          <a:xfrm>
            <a:off x="152400" y="709135"/>
            <a:ext cx="7239000" cy="10464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Approach 2: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Normal Approximation + Low Rank Laplace Approximation*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2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AACBF493-0DD8-405C-AAE4-7BAAD3716252}"/>
                  </a:ext>
                </a:extLst>
              </p:cNvPr>
              <p:cNvSpPr txBox="1"/>
              <p:nvPr/>
            </p:nvSpPr>
            <p:spPr>
              <a:xfrm>
                <a:off x="5257800" y="2257202"/>
                <a:ext cx="3810000" cy="303923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Symbols*:</a:t>
                </a:r>
              </a:p>
              <a:p>
                <a:pPr algn="ctr"/>
                <a:endParaRPr lang="en-US" sz="400" b="1" dirty="0">
                  <a:solidFill>
                    <a:schemeClr val="accent6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solidFill>
                              <a:schemeClr val="accent6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solidFill>
                              <a:schemeClr val="accent6"/>
                            </a:solidFill>
                            <a:latin typeface="Cambria Math" panose="02040503050406030204" pitchFamily="18" charset="0"/>
                          </a:rPr>
                          <m:t>𝑽</m:t>
                        </m:r>
                      </m:e>
                      <m:sub>
                        <m:r>
                          <a:rPr lang="en-US" b="0" i="1" smtClean="0">
                            <a:solidFill>
                              <a:schemeClr val="accent6"/>
                            </a:solidFill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  <m:r>
                      <a:rPr lang="en-US" b="0" i="1" smtClean="0">
                        <a:solidFill>
                          <a:schemeClr val="accent6"/>
                        </a:solidFill>
                        <a:latin typeface="Cambria Math" panose="02040503050406030204" pitchFamily="18" charset="0"/>
                      </a:rPr>
                      <m:t>,</m:t>
                    </m:r>
                    <m:sSub>
                      <m:sSubPr>
                        <m:ctrlPr>
                          <a:rPr lang="en-US" b="0" i="1" smtClean="0">
                            <a:solidFill>
                              <a:schemeClr val="accent6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solidFill>
                              <a:schemeClr val="accent6"/>
                            </a:solidFill>
                            <a:latin typeface="Cambria Math" panose="02040503050406030204" pitchFamily="18" charset="0"/>
                          </a:rPr>
                          <m:t>𝑫</m:t>
                        </m:r>
                      </m:e>
                      <m:sub>
                        <m:r>
                          <a:rPr lang="en-US" b="0" i="1" smtClean="0">
                            <a:solidFill>
                              <a:schemeClr val="accent6"/>
                            </a:solidFill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  <m:r>
                      <a:rPr lang="en-US" b="0" i="1" smtClean="0">
                        <a:solidFill>
                          <a:schemeClr val="accent6"/>
                        </a:solidFill>
                        <a:latin typeface="Cambria Math" panose="02040503050406030204" pitchFamily="18" charset="0"/>
                      </a:rPr>
                      <m:t>:</m:t>
                    </m:r>
                  </m:oMath>
                </a14:m>
                <a:r>
                  <a:rPr lang="en-US" dirty="0">
                    <a:solidFill>
                      <a:schemeClr val="accent6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 err="1">
                    <a:solidFill>
                      <a:schemeClr val="accent6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eigenvecs</a:t>
                </a:r>
                <a:r>
                  <a:rPr lang="en-US" dirty="0">
                    <a:solidFill>
                      <a:schemeClr val="accent6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, </a:t>
                </a:r>
                <a:r>
                  <a:rPr lang="en-US" dirty="0" err="1">
                    <a:solidFill>
                      <a:schemeClr val="accent6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eigenvals</a:t>
                </a:r>
                <a:r>
                  <a:rPr lang="en-US" dirty="0">
                    <a:solidFill>
                      <a:schemeClr val="accent6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of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solidFill>
                              <a:schemeClr val="accent6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 smtClean="0">
                                <a:solidFill>
                                  <a:schemeClr val="accent6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 smtClean="0">
                                <a:solidFill>
                                  <a:schemeClr val="accent6"/>
                                </a:solidFill>
                                <a:latin typeface="Cambria Math" panose="02040503050406030204" pitchFamily="18" charset="0"/>
                              </a:rPr>
                              <m:t>𝑯</m:t>
                            </m:r>
                          </m:e>
                        </m:acc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solidFill>
                              <a:schemeClr val="accent6"/>
                            </a:solidFill>
                            <a:latin typeface="Cambria Math" panose="02040503050406030204" pitchFamily="18" charset="0"/>
                          </a:rPr>
                          <m:t>misfit</m:t>
                        </m:r>
                      </m:sub>
                    </m:sSub>
                  </m:oMath>
                </a14:m>
                <a:endParaRPr lang="en-US" dirty="0">
                  <a:solidFill>
                    <a:schemeClr val="accent6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𝑯</m:t>
                            </m:r>
                          </m:e>
                        </m:acc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misfit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prior-preconditioned Hessian of data misfit =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SupPr>
                      <m:e>
                        <m:r>
                          <a:rPr lang="el-GR" b="1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prior</m:t>
                        </m:r>
                      </m:sub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1/2</m:t>
                        </m:r>
                      </m:sup>
                    </m:sSubSup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𝑯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misfit</m:t>
                        </m:r>
                      </m:sub>
                    </m:sSub>
                    <m:sSubSup>
                      <m:sSubSup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Sup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prior</m:t>
                        </m:r>
                      </m:sub>
                      <m:sup>
                        <m: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1/2</m:t>
                        </m:r>
                      </m:sup>
                    </m:sSubSup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𝑯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misfit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Gauss-Newton portion of Hessian misfit =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1" i="1">
                            <a:latin typeface="Cambria Math" panose="02040503050406030204" pitchFamily="18" charset="0"/>
                          </a:rPr>
                          <m:t>𝑭</m:t>
                        </m:r>
                      </m:e>
                      <m:sup>
                        <m:r>
                          <m:rPr>
                            <m:nor/>
                          </m:rPr>
                          <a:rPr lang="en-US" dirty="0">
                            <a:latin typeface="Segoe UI Symbol" panose="020B0502040204020203" pitchFamily="34" charset="0"/>
                            <a:ea typeface="Segoe UI Symbol" panose="020B0502040204020203" pitchFamily="34" charset="0"/>
                          </a:rPr>
                          <m:t>𝄯</m:t>
                        </m:r>
                      </m:sup>
                    </m:sSup>
                    <m:sSubSup>
                      <m:sSubSup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obs</m:t>
                        </m:r>
                      </m:sub>
                      <m:sup>
                        <m:r>
                          <a:rPr lang="en-US" i="1"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bSup>
                    <m:r>
                      <a:rPr lang="en-US" b="1" i="1">
                        <a:latin typeface="Cambria Math" panose="02040503050406030204" pitchFamily="18" charset="0"/>
                      </a:rPr>
                      <m:t>𝑭</m:t>
                    </m:r>
                  </m:oMath>
                </a14:m>
                <a:endParaRPr lang="en-US" b="1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𝑽</m:t>
                            </m:r>
                          </m:e>
                        </m:acc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Sup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prior</m:t>
                        </m:r>
                      </m:sub>
                      <m:sup>
                        <m: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1/2</m:t>
                        </m:r>
                      </m:sup>
                    </m:sSubSup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1" i="1">
                            <a:latin typeface="Cambria Math" panose="02040503050406030204" pitchFamily="18" charset="0"/>
                          </a:rPr>
                          <m:t>𝑽</m:t>
                        </m:r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acc>
                          <m:accPr>
                            <m:chr m:val="̃"/>
                            <m:ctrlPr>
                              <a:rPr lang="en-US" b="1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𝑽</m:t>
                            </m:r>
                          </m:e>
                        </m:acc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  <m:sup>
                        <m:r>
                          <a:rPr lang="en-US" i="1">
                            <a:latin typeface="Cambria Math" panose="02040503050406030204" pitchFamily="18" charset="0"/>
                          </a:rPr>
                          <m:t>♢</m:t>
                        </m:r>
                      </m:sup>
                    </m:sSubSup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=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adjoint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of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𝑽</m:t>
                            </m:r>
                          </m:e>
                        </m:acc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𝑟</m:t>
                        </m:r>
                      </m:sub>
                    </m:sSub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Sup>
                      <m:sSubSupPr>
                        <m:ctrlPr>
                          <a:rPr lang="en-US" i="1" smtClean="0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l-GR" b="1" i="1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</a:rPr>
                          <m:t>prior</m:t>
                        </m:r>
                      </m:sub>
                      <m:sup>
                        <m:r>
                          <a:rPr lang="en-US" i="1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bSup>
                  </m:oMath>
                </a14:m>
                <a:r>
                  <a:rPr lang="en-US" dirty="0">
                    <a:solidFill>
                      <a:schemeClr val="accent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=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i="1" smtClean="0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n-US" b="1" i="1" smtClean="0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𝑴</m:t>
                        </m:r>
                      </m:e>
                      <m:sup>
                        <m:r>
                          <a:rPr lang="en-US" b="0" i="1" smtClean="0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−1</m:t>
                        </m:r>
                      </m:sup>
                    </m:sSup>
                    <m:r>
                      <a:rPr lang="en-US" b="1" i="1" smtClean="0">
                        <a:solidFill>
                          <a:schemeClr val="accent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𝑲</m:t>
                    </m:r>
                    <m:r>
                      <a:rPr lang="en-US" b="0" i="1" smtClean="0">
                        <a:solidFill>
                          <a:schemeClr val="accent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 </m:t>
                    </m:r>
                    <m:r>
                      <a:rPr lang="en-US" b="1" i="1" smtClean="0">
                        <a:solidFill>
                          <a:schemeClr val="accent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𝑲</m:t>
                    </m:r>
                  </m:oMath>
                </a14:m>
                <a:r>
                  <a:rPr lang="en-US" i="1" dirty="0">
                    <a:solidFill>
                      <a:schemeClr val="accent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= </a:t>
                </a:r>
                <a:r>
                  <a:rPr lang="en-US" dirty="0">
                    <a:solidFill>
                      <a:schemeClr val="accent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Laplace stiffness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  <a:endParaRPr lang="en-US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AACBF493-0DD8-405C-AAE4-7BAAD371625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257800" y="2257202"/>
                <a:ext cx="3810000" cy="3039230"/>
              </a:xfrm>
              <a:prstGeom prst="rect">
                <a:avLst/>
              </a:prstGeom>
              <a:blipFill>
                <a:blip r:embed="rId3"/>
                <a:stretch>
                  <a:fillRect l="-1276" t="-798" r="-1595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DA3E3829-7BB1-44D3-A337-22E5CD328054}"/>
                  </a:ext>
                </a:extLst>
              </p:cNvPr>
              <p:cNvSpPr txBox="1"/>
              <p:nvPr/>
            </p:nvSpPr>
            <p:spPr>
              <a:xfrm>
                <a:off x="76200" y="979099"/>
                <a:ext cx="8001000" cy="120032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Gaussian prior, likelihood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⇒</m:t>
                    </m:r>
                  </m:oMath>
                </a14:m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Gaussian posterior: </a:t>
                </a: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Linearize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parameter-to-observable map around MAP point:</a:t>
                </a:r>
              </a:p>
            </p:txBody>
          </p:sp>
        </mc:Choice>
        <mc:Fallback xmlns="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DA3E3829-7BB1-44D3-A337-22E5CD32805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979099"/>
                <a:ext cx="8001000" cy="1200329"/>
              </a:xfrm>
              <a:prstGeom prst="rect">
                <a:avLst/>
              </a:prstGeom>
              <a:blipFill>
                <a:blip r:embed="rId4"/>
                <a:stretch>
                  <a:fillRect l="-534" b="-710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4" name="TextBox 33">
            <a:extLst>
              <a:ext uri="{FF2B5EF4-FFF2-40B4-BE49-F238E27FC236}">
                <a16:creationId xmlns:a16="http://schemas.microsoft.com/office/drawing/2014/main" id="{0EBF2FA4-C287-4A4A-830D-CC365D0BBB59}"/>
              </a:ext>
            </a:extLst>
          </p:cNvPr>
          <p:cNvSpPr txBox="1"/>
          <p:nvPr/>
        </p:nvSpPr>
        <p:spPr>
          <a:xfrm>
            <a:off x="76200" y="2786651"/>
            <a:ext cx="7696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Covariance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of Gaussian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posterior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given by:</a:t>
            </a:r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8F2E4443-DFF3-4FC7-BC93-456A4B8A66C0}"/>
              </a:ext>
            </a:extLst>
          </p:cNvPr>
          <p:cNvSpPr txBox="1"/>
          <p:nvPr/>
        </p:nvSpPr>
        <p:spPr>
          <a:xfrm>
            <a:off x="0" y="6528519"/>
            <a:ext cx="8493392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Bui-Thanh,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Ghattas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Martin, Stadler,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SISC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2013.  ** Constantine, Kent, Bui-Thanh,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SISC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2016.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6FF4F11A-D36B-41FB-96E4-286F8DFA01D4}"/>
                  </a:ext>
                </a:extLst>
              </p:cNvPr>
              <p:cNvSpPr txBox="1"/>
              <p:nvPr/>
            </p:nvSpPr>
            <p:spPr>
              <a:xfrm>
                <a:off x="426632" y="2239370"/>
                <a:ext cx="4637680" cy="288990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lang="en-US" b="1" i="1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sSupPr>
                        <m:e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𝒚</m:t>
                          </m:r>
                        </m:e>
                        <m:sup>
                          <m:r>
                            <m:rPr>
                              <m:sty m:val="p"/>
                            </m:rPr>
                            <a:rPr lang="en-US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obs</m:t>
                          </m:r>
                        </m:sup>
                      </m:sSup>
                      <m:r>
                        <a:rPr lang="en-US" b="1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=</m:t>
                      </m:r>
                      <m:r>
                        <a:rPr lang="en-US" b="1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𝒇</m:t>
                      </m:r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𝒛</m:t>
                          </m:r>
                        </m:e>
                      </m:d>
                      <m:r>
                        <a:rPr lang="en-US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𝜖</m:t>
                      </m:r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≈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𝒇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sSubPr>
                            <m:e>
                              <m:r>
                                <a:rPr lang="en-US" b="1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𝒛</m:t>
                              </m:r>
                            </m:e>
                            <m:sub>
                              <m:r>
                                <m:rPr>
                                  <m:sty m:val="p"/>
                                </m:rPr>
                                <a:rPr lang="en-US" b="0" i="0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MAP</m:t>
                              </m:r>
                            </m:sub>
                          </m:sSub>
                        </m:e>
                      </m:d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𝑭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r>
                            <a:rPr lang="en-US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𝒛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−</m:t>
                          </m:r>
                          <m:sSub>
                            <m:sSubPr>
                              <m:ctrlP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sSubPr>
                            <m:e>
                              <m:r>
                                <a:rPr lang="en-US" b="1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𝒛</m:t>
                              </m:r>
                            </m:e>
                            <m:sub>
                              <m:r>
                                <m:rPr>
                                  <m:sty m:val="p"/>
                                </m:rPr>
                                <a:rPr lang="en-US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MAP</m:t>
                              </m:r>
                            </m:sub>
                          </m:sSub>
                        </m:e>
                      </m:d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+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Calibri" panose="020F0502020204030204" pitchFamily="34" charset="0"/>
                        </a:rPr>
                        <m:t>𝜖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6FF4F11A-D36B-41FB-96E4-286F8DFA01D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6632" y="2239370"/>
                <a:ext cx="4637680" cy="288990"/>
              </a:xfrm>
              <a:prstGeom prst="rect">
                <a:avLst/>
              </a:prstGeom>
              <a:blipFill>
                <a:blip r:embed="rId6"/>
                <a:stretch>
                  <a:fillRect l="-920" t="-2083" r="-263" b="-3333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8" name="Rectangle 37">
                <a:extLst>
                  <a:ext uri="{FF2B5EF4-FFF2-40B4-BE49-F238E27FC236}">
                    <a16:creationId xmlns:a16="http://schemas.microsoft.com/office/drawing/2014/main" id="{1128412F-4CA9-46CC-B658-EBFB72629836}"/>
                  </a:ext>
                </a:extLst>
              </p:cNvPr>
              <p:cNvSpPr/>
              <p:nvPr/>
            </p:nvSpPr>
            <p:spPr>
              <a:xfrm>
                <a:off x="5064312" y="1198970"/>
                <a:ext cx="3429080" cy="413768"/>
              </a:xfrm>
              <a:prstGeom prst="rect">
                <a:avLst/>
              </a:prstGeom>
              <a:solidFill>
                <a:srgbClr val="CCFF99"/>
              </a:solidFill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𝜋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pos</m:t>
                        </m:r>
                      </m:sub>
                    </m:sSub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 | </m:t>
                        </m:r>
                        <m:sSup>
                          <m:sSupPr>
                            <m:ctrlPr>
                              <a:rPr lang="en-US" b="1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p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𝒚</m:t>
                            </m:r>
                          </m:e>
                          <m:sup>
                            <m:r>
                              <m:rPr>
                                <m:sty m:val="p"/>
                              </m:rPr>
                              <a:rPr lang="en-US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obs</m:t>
                            </m:r>
                          </m:sup>
                        </m:sSup>
                      </m:e>
                    </m:d>
                    <m:r>
                      <a:rPr lang="en-US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r>
                      <a:rPr 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𝑁</m:t>
                    </m:r>
                    <m:r>
                      <a:rPr lang="en-US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MAP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</a:t>
                </a:r>
                <a:r>
                  <a:rPr lang="en-US" dirty="0"/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post</m:t>
                        </m:r>
                      </m:sub>
                    </m:sSub>
                    <m:r>
                      <a:rPr lang="en-US" i="1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endParaRPr lang="en-US" dirty="0"/>
              </a:p>
            </p:txBody>
          </p:sp>
        </mc:Choice>
        <mc:Fallback xmlns="">
          <p:sp>
            <p:nvSpPr>
              <p:cNvPr id="38" name="Rectangle 37">
                <a:extLst>
                  <a:ext uri="{FF2B5EF4-FFF2-40B4-BE49-F238E27FC236}">
                    <a16:creationId xmlns:a16="http://schemas.microsoft.com/office/drawing/2014/main" id="{1128412F-4CA9-46CC-B658-EBFB7262983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064312" y="1198970"/>
                <a:ext cx="3429080" cy="413768"/>
              </a:xfrm>
              <a:prstGeom prst="rect">
                <a:avLst/>
              </a:prstGeom>
              <a:blipFill>
                <a:blip r:embed="rId7"/>
                <a:stretch>
                  <a:fillRect t="-2941" b="-1764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9" name="TextBox 38">
                <a:extLst>
                  <a:ext uri="{FF2B5EF4-FFF2-40B4-BE49-F238E27FC236}">
                    <a16:creationId xmlns:a16="http://schemas.microsoft.com/office/drawing/2014/main" id="{41D10508-E2AF-4A4B-9E6D-D77A644D6259}"/>
                  </a:ext>
                </a:extLst>
              </p:cNvPr>
              <p:cNvSpPr txBox="1"/>
              <p:nvPr/>
            </p:nvSpPr>
            <p:spPr>
              <a:xfrm>
                <a:off x="70223" y="3983821"/>
                <a:ext cx="4800600" cy="67101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Low-rank approximation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of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post</m:t>
                        </m:r>
                      </m:sub>
                    </m:sSub>
                    <m:r>
                      <a:rPr lang="en-US" b="0" i="0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obtained using Sherman-Morrison-Woodbury formula: </a:t>
                </a:r>
              </a:p>
            </p:txBody>
          </p:sp>
        </mc:Choice>
        <mc:Fallback xmlns="">
          <p:sp>
            <p:nvSpPr>
              <p:cNvPr id="39" name="TextBox 38">
                <a:extLst>
                  <a:ext uri="{FF2B5EF4-FFF2-40B4-BE49-F238E27FC236}">
                    <a16:creationId xmlns:a16="http://schemas.microsoft.com/office/drawing/2014/main" id="{41D10508-E2AF-4A4B-9E6D-D77A644D625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0223" y="3983821"/>
                <a:ext cx="4800600" cy="671018"/>
              </a:xfrm>
              <a:prstGeom prst="rect">
                <a:avLst/>
              </a:prstGeom>
              <a:blipFill>
                <a:blip r:embed="rId8"/>
                <a:stretch>
                  <a:fillRect l="-889" t="-4545" b="-1363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1" name="TextBox 40">
                <a:extLst>
                  <a:ext uri="{FF2B5EF4-FFF2-40B4-BE49-F238E27FC236}">
                    <a16:creationId xmlns:a16="http://schemas.microsoft.com/office/drawing/2014/main" id="{7B9C1423-E797-4145-992E-22ECA0330916}"/>
                  </a:ext>
                </a:extLst>
              </p:cNvPr>
              <p:cNvSpPr txBox="1"/>
              <p:nvPr/>
            </p:nvSpPr>
            <p:spPr>
              <a:xfrm>
                <a:off x="1036363" y="4743121"/>
                <a:ext cx="2581411" cy="362279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l-GR" b="1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𝜞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>
                              <a:latin typeface="Cambria Math" panose="02040503050406030204" pitchFamily="18" charset="0"/>
                            </a:rPr>
                            <m:t>post</m:t>
                          </m:r>
                        </m:sub>
                      </m:sSub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≈</m:t>
                      </m:r>
                      <m:sSub>
                        <m:sSubPr>
                          <m:ctrlPr>
                            <a:rPr lang="en-US" i="1" smtClean="0">
                              <a:solidFill>
                                <a:schemeClr val="accent1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l-GR" b="1" i="1">
                              <a:solidFill>
                                <a:schemeClr val="accent1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𝜞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>
                              <a:solidFill>
                                <a:schemeClr val="accent1"/>
                              </a:solidFill>
                              <a:latin typeface="Cambria Math" panose="02040503050406030204" pitchFamily="18" charset="0"/>
                            </a:rPr>
                            <m:t>p</m:t>
                          </m:r>
                          <m:r>
                            <m:rPr>
                              <m:sty m:val="p"/>
                            </m:rPr>
                            <a:rPr lang="en-US" b="0" i="0" smtClean="0">
                              <a:solidFill>
                                <a:schemeClr val="accent1"/>
                              </a:solidFill>
                              <a:latin typeface="Cambria Math" panose="02040503050406030204" pitchFamily="18" charset="0"/>
                            </a:rPr>
                            <m:t>rior</m:t>
                          </m:r>
                        </m:sub>
                      </m:sSub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−</m:t>
                      </m:r>
                      <m:sSub>
                        <m:sSubPr>
                          <m:ctrlPr>
                            <a:rPr lang="en-US" b="0" i="1" smtClean="0">
                              <a:solidFill>
                                <a:schemeClr val="accent6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acc>
                            <m:accPr>
                              <m:chr m:val="̃"/>
                              <m:ctrlPr>
                                <a:rPr lang="en-US" b="0" i="1" smtClean="0">
                                  <a:solidFill>
                                    <a:schemeClr val="accent6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b="1" i="1" smtClean="0">
                                  <a:solidFill>
                                    <a:schemeClr val="accent6"/>
                                  </a:solidFill>
                                  <a:latin typeface="Cambria Math" panose="02040503050406030204" pitchFamily="18" charset="0"/>
                                </a:rPr>
                                <m:t>𝑽</m:t>
                              </m:r>
                            </m:e>
                          </m:acc>
                        </m:e>
                        <m:sub>
                          <m:r>
                            <a:rPr lang="en-US" b="0" i="1" smtClean="0">
                              <a:solidFill>
                                <a:schemeClr val="accent6"/>
                              </a:solidFill>
                              <a:latin typeface="Cambria Math" panose="02040503050406030204" pitchFamily="18" charset="0"/>
                            </a:rPr>
                            <m:t>𝑟</m:t>
                          </m:r>
                        </m:sub>
                      </m:sSub>
                      <m:sSub>
                        <m:sSubPr>
                          <m:ctrlPr>
                            <a:rPr lang="en-US" b="0" i="1" smtClean="0">
                              <a:solidFill>
                                <a:schemeClr val="accent6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1" i="1" smtClean="0">
                              <a:solidFill>
                                <a:schemeClr val="accent6"/>
                              </a:solidFill>
                              <a:latin typeface="Cambria Math" panose="02040503050406030204" pitchFamily="18" charset="0"/>
                            </a:rPr>
                            <m:t>𝑫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chemeClr val="accent6"/>
                              </a:solidFill>
                              <a:latin typeface="Cambria Math" panose="02040503050406030204" pitchFamily="18" charset="0"/>
                            </a:rPr>
                            <m:t>𝑟</m:t>
                          </m:r>
                        </m:sub>
                      </m:sSub>
                      <m:sSubSup>
                        <m:sSubSupPr>
                          <m:ctrlPr>
                            <a:rPr lang="en-US" b="0" i="1" smtClean="0">
                              <a:solidFill>
                                <a:schemeClr val="accent6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acc>
                            <m:accPr>
                              <m:chr m:val="̃"/>
                              <m:ctrlPr>
                                <a:rPr lang="en-US" b="1" i="1" smtClean="0">
                                  <a:solidFill>
                                    <a:schemeClr val="accent6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b="1" i="1" smtClean="0">
                                  <a:solidFill>
                                    <a:schemeClr val="accent6"/>
                                  </a:solidFill>
                                  <a:latin typeface="Cambria Math" panose="02040503050406030204" pitchFamily="18" charset="0"/>
                                </a:rPr>
                                <m:t>𝑽</m:t>
                              </m:r>
                            </m:e>
                          </m:acc>
                        </m:e>
                        <m:sub>
                          <m:r>
                            <a:rPr lang="en-US" b="0" i="1" smtClean="0">
                              <a:solidFill>
                                <a:schemeClr val="accent6"/>
                              </a:solidFill>
                              <a:latin typeface="Cambria Math" panose="02040503050406030204" pitchFamily="18" charset="0"/>
                            </a:rPr>
                            <m:t>𝑟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chemeClr val="accent6"/>
                              </a:solidFill>
                              <a:latin typeface="Cambria Math" panose="02040503050406030204" pitchFamily="18" charset="0"/>
                            </a:rPr>
                            <m:t>♢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1" name="TextBox 40">
                <a:extLst>
                  <a:ext uri="{FF2B5EF4-FFF2-40B4-BE49-F238E27FC236}">
                    <a16:creationId xmlns:a16="http://schemas.microsoft.com/office/drawing/2014/main" id="{7B9C1423-E797-4145-992E-22ECA033091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36363" y="4743121"/>
                <a:ext cx="2581411" cy="362279"/>
              </a:xfrm>
              <a:prstGeom prst="rect">
                <a:avLst/>
              </a:prstGeom>
              <a:blipFill>
                <a:blip r:embed="rId9"/>
                <a:stretch>
                  <a:fillRect l="-941" t="-4839" r="-10118" b="-16129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2" name="TextBox 41">
                <a:extLst>
                  <a:ext uri="{FF2B5EF4-FFF2-40B4-BE49-F238E27FC236}">
                    <a16:creationId xmlns:a16="http://schemas.microsoft.com/office/drawing/2014/main" id="{114F926B-4792-4364-916C-A5AE7227F742}"/>
                  </a:ext>
                </a:extLst>
              </p:cNvPr>
              <p:cNvSpPr txBox="1"/>
              <p:nvPr/>
            </p:nvSpPr>
            <p:spPr>
              <a:xfrm>
                <a:off x="70223" y="5320040"/>
                <a:ext cx="8768977" cy="107798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𝑯</m:t>
                            </m:r>
                          </m:e>
                        </m:acc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misfit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and its eigenvalue decomposition can be computed efficiently using a parallel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matrix-free </a:t>
                </a:r>
                <a:r>
                  <a:rPr lang="en-US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Lanczos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method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Rank</a:t>
                </a:r>
                <a:r>
                  <a:rPr lang="en-US" b="1" i="1" dirty="0"/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</a:rPr>
                          <m:t>(</m:t>
                        </m:r>
                        <m:r>
                          <a:rPr lang="el-GR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post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US" dirty="0"/>
                  <a:t> =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# modes informing directions of posterior (active subspace vectors**).</a:t>
                </a: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42" name="TextBox 41">
                <a:extLst>
                  <a:ext uri="{FF2B5EF4-FFF2-40B4-BE49-F238E27FC236}">
                    <a16:creationId xmlns:a16="http://schemas.microsoft.com/office/drawing/2014/main" id="{114F926B-4792-4364-916C-A5AE7227F74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0223" y="5320040"/>
                <a:ext cx="8768977" cy="1077987"/>
              </a:xfrm>
              <a:prstGeom prst="rect">
                <a:avLst/>
              </a:prstGeom>
              <a:blipFill>
                <a:blip r:embed="rId10"/>
                <a:stretch>
                  <a:fillRect l="-487" t="-2825" b="-621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6" name="Title 1">
            <a:extLst>
              <a:ext uri="{FF2B5EF4-FFF2-40B4-BE49-F238E27FC236}">
                <a16:creationId xmlns:a16="http://schemas.microsoft.com/office/drawing/2014/main" id="{A1B2A2EF-D101-4B49-8454-9DA6EDEBA206}"/>
              </a:ext>
            </a:extLst>
          </p:cNvPr>
          <p:cNvSpPr txBox="1">
            <a:spLocks/>
          </p:cNvSpPr>
          <p:nvPr/>
        </p:nvSpPr>
        <p:spPr>
          <a:xfrm>
            <a:off x="156927" y="79808"/>
            <a:ext cx="7315200" cy="6096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 dirty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6EB1733B-8EE9-45A9-ABA4-7ED3F18D42F7}"/>
                  </a:ext>
                </a:extLst>
              </p:cNvPr>
              <p:cNvSpPr txBox="1"/>
              <p:nvPr/>
            </p:nvSpPr>
            <p:spPr>
              <a:xfrm>
                <a:off x="417591" y="3269782"/>
                <a:ext cx="3352800" cy="482568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l-GR" b="1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𝜞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b="0" i="0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  <m:t>post</m:t>
                          </m:r>
                        </m:sub>
                      </m:sSub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sSup>
                        <m:sSupPr>
                          <m:ctrlP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d>
                            <m:dPr>
                              <m:ctrlP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sSubSup>
                                <m:sSubSupPr>
                                  <m:ctrlPr>
                                    <a:rPr lang="en-US" b="0" i="1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SupPr>
                                <m:e>
                                  <m:r>
                                    <a:rPr lang="en-US" b="1" i="1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𝑯</m:t>
                                  </m:r>
                                </m:e>
                                <m:sub>
                                  <m:r>
                                    <m:rPr>
                                      <m:sty m:val="p"/>
                                    </m:rPr>
                                    <a:rPr lang="en-US" b="0" i="0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misfit</m:t>
                                  </m:r>
                                </m:sub>
                                <m:sup>
                                  <m:r>
                                    <m:rPr>
                                      <m:sty m:val="p"/>
                                    </m:rPr>
                                    <a:rPr lang="en-US" b="0" i="0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PCE</m:t>
                                  </m:r>
                                </m:sup>
                              </m:sSubSup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  <m:t>+</m:t>
                              </m:r>
                              <m:sSubSup>
                                <m:sSubSupPr>
                                  <m:ctrlPr>
                                    <a:rPr lang="en-US" i="1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SupPr>
                                <m:e>
                                  <m:r>
                                    <a:rPr lang="el-GR" b="1" i="1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𝜞</m:t>
                                  </m:r>
                                </m:e>
                                <m:sub>
                                  <m:r>
                                    <m:rPr>
                                      <m:sty m:val="p"/>
                                    </m:rPr>
                                    <a:rPr lang="en-US" b="0" i="0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prior</m:t>
                                  </m:r>
                                </m:sub>
                                <m:sup>
                                  <m:r>
                                    <a:rPr lang="en-US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</a:rPr>
                                    <m:t>−1</m:t>
                                  </m:r>
                                </m:sup>
                              </m:sSubSup>
                            </m:e>
                          </m:d>
                        </m:e>
                        <m:sup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  <m:t>−1</m:t>
                          </m:r>
                        </m:sup>
                      </m:sSup>
                    </m:oMath>
                  </m:oMathPara>
                </a14:m>
                <a:endParaRPr lang="en-US" dirty="0">
                  <a:solidFill>
                    <a:schemeClr val="tx1"/>
                  </a:solidFill>
                </a:endParaRPr>
              </a:p>
            </p:txBody>
          </p:sp>
        </mc:Choice>
        <mc:Fallback xmlns="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6EB1733B-8EE9-45A9-ABA4-7ED3F18D42F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7591" y="3269782"/>
                <a:ext cx="3352800" cy="482568"/>
              </a:xfrm>
              <a:prstGeom prst="rect">
                <a:avLst/>
              </a:prstGeom>
              <a:blipFill>
                <a:blip r:embed="rId11"/>
                <a:stretch>
                  <a:fillRect b="-6098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8" name="TextBox 17">
            <a:extLst>
              <a:ext uri="{FF2B5EF4-FFF2-40B4-BE49-F238E27FC236}">
                <a16:creationId xmlns:a16="http://schemas.microsoft.com/office/drawing/2014/main" id="{8463F771-FD73-4EC4-ABB8-8865ECD33326}"/>
              </a:ext>
            </a:extLst>
          </p:cNvPr>
          <p:cNvSpPr txBox="1"/>
          <p:nvPr/>
        </p:nvSpPr>
        <p:spPr>
          <a:xfrm>
            <a:off x="3884692" y="3332686"/>
            <a:ext cx="110191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Dense!</a:t>
            </a:r>
          </a:p>
        </p:txBody>
      </p:sp>
    </p:spTree>
    <p:extLst>
      <p:ext uri="{BB962C8B-B14F-4D97-AF65-F5344CB8AC3E}">
        <p14:creationId xmlns:p14="http://schemas.microsoft.com/office/powerpoint/2010/main" val="3397946642"/>
      </p:ext>
    </p:extLst>
  </p:cSld>
  <p:clrMapOvr>
    <a:masterClrMapping/>
  </p:clrMapOvr>
</p:sld>
</file>

<file path=ppt/slides/slide1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EC194DD-3740-4CEF-8850-B18C9235D40C}"/>
              </a:ext>
            </a:extLst>
          </p:cNvPr>
          <p:cNvSpPr txBox="1"/>
          <p:nvPr/>
        </p:nvSpPr>
        <p:spPr>
          <a:xfrm>
            <a:off x="152400" y="709135"/>
            <a:ext cx="7239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Approach 2: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Normal Approximation + Low Rank Laplace Approximation*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2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05C0E159-3D36-4A3F-AC06-52BCEFC92B29}"/>
              </a:ext>
            </a:extLst>
          </p:cNvPr>
          <p:cNvSpPr txBox="1"/>
          <p:nvPr/>
        </p:nvSpPr>
        <p:spPr>
          <a:xfrm>
            <a:off x="0" y="6501825"/>
            <a:ext cx="824484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Bui-Thanh,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Ghattas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Martin, Stadler,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SISC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2013.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8FBC7245-61F0-4BE9-97E9-A0815668CCA9}"/>
                  </a:ext>
                </a:extLst>
              </p:cNvPr>
              <p:cNvSpPr txBox="1"/>
              <p:nvPr/>
            </p:nvSpPr>
            <p:spPr>
              <a:xfrm>
                <a:off x="198120" y="1318735"/>
                <a:ext cx="8641080" cy="111485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dirty="0">
                    <a:solidFill>
                      <a:srgbClr val="00B050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Upshots:</a:t>
                </a:r>
              </a:p>
              <a:p>
                <a:endParaRPr lang="en-US" sz="4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dirty="0">
                    <a:solidFill>
                      <a:srgbClr val="00B050"/>
                    </a:solidFill>
                    <a:latin typeface="Calibri" panose="020F0502020204030204" pitchFamily="34" charset="0"/>
                    <a:cs typeface="Calibri" panose="020F0502020204030204" pitchFamily="34" charset="0"/>
                    <a:sym typeface="Wingdings" panose="05000000000000000000" pitchFamily="2" charset="2"/>
                  </a:rPr>
                  <a:t> 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Eigenvalues of prior-preconditioned misfit Hessian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𝑯</m:t>
                            </m:r>
                          </m:e>
                        </m:acc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misfit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decay rapidly and decay is independent of # parameters.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8FBC7245-61F0-4BE9-97E9-A0815668CCA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8120" y="1318735"/>
                <a:ext cx="8641080" cy="1114857"/>
              </a:xfrm>
              <a:prstGeom prst="rect">
                <a:avLst/>
              </a:prstGeom>
              <a:blipFill>
                <a:blip r:embed="rId3"/>
                <a:stretch>
                  <a:fillRect l="-635" t="-273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4" name="Picture 3">
            <a:extLst>
              <a:ext uri="{FF2B5EF4-FFF2-40B4-BE49-F238E27FC236}">
                <a16:creationId xmlns:a16="http://schemas.microsoft.com/office/drawing/2014/main" id="{630CA6E3-6718-429B-8FC5-40EB20CC2223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39640" y="2913659"/>
            <a:ext cx="3505200" cy="2578716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5822376D-62B3-4B15-BD4C-8E199B3BFDAB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7948" y="2970255"/>
            <a:ext cx="3936413" cy="2645021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0B339044-D972-4201-9F9E-EC0D2BAEC104}"/>
              </a:ext>
            </a:extLst>
          </p:cNvPr>
          <p:cNvSpPr/>
          <p:nvPr/>
        </p:nvSpPr>
        <p:spPr>
          <a:xfrm>
            <a:off x="8077200" y="5193723"/>
            <a:ext cx="457200" cy="617701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5F448F58-E4A8-4DAF-91DD-55250331C30D}"/>
              </a:ext>
            </a:extLst>
          </p:cNvPr>
          <p:cNvSpPr txBox="1"/>
          <p:nvPr/>
        </p:nvSpPr>
        <p:spPr>
          <a:xfrm>
            <a:off x="1600200" y="2445489"/>
            <a:ext cx="2362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Greenland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6A974416-6E9A-45EB-8A02-1478CB798C73}"/>
              </a:ext>
            </a:extLst>
          </p:cNvPr>
          <p:cNvSpPr txBox="1"/>
          <p:nvPr/>
        </p:nvSpPr>
        <p:spPr>
          <a:xfrm>
            <a:off x="5882640" y="2494759"/>
            <a:ext cx="2362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Antarctica*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6BE18F45-CBFE-4F95-AB4A-C7B1029D4256}"/>
              </a:ext>
            </a:extLst>
          </p:cNvPr>
          <p:cNvSpPr txBox="1"/>
          <p:nvPr/>
        </p:nvSpPr>
        <p:spPr>
          <a:xfrm>
            <a:off x="914400" y="5873604"/>
            <a:ext cx="7391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Figures above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eigenvalue decay of prior preconditioned misfit Hessian</a:t>
            </a:r>
          </a:p>
        </p:txBody>
      </p:sp>
      <p:sp>
        <p:nvSpPr>
          <p:cNvPr id="18" name="Title 1">
            <a:extLst>
              <a:ext uri="{FF2B5EF4-FFF2-40B4-BE49-F238E27FC236}">
                <a16:creationId xmlns:a16="http://schemas.microsoft.com/office/drawing/2014/main" id="{6A85F936-CA67-43D1-83FB-9949CE3DBA85}"/>
              </a:ext>
            </a:extLst>
          </p:cNvPr>
          <p:cNvSpPr txBox="1">
            <a:spLocks/>
          </p:cNvSpPr>
          <p:nvPr/>
        </p:nvSpPr>
        <p:spPr>
          <a:xfrm>
            <a:off x="156927" y="79808"/>
            <a:ext cx="7315200" cy="6096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 dirty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</p:spTree>
    <p:extLst>
      <p:ext uri="{BB962C8B-B14F-4D97-AF65-F5344CB8AC3E}">
        <p14:creationId xmlns:p14="http://schemas.microsoft.com/office/powerpoint/2010/main" val="3304524354"/>
      </p:ext>
    </p:extLst>
  </p:cSld>
  <p:clrMapOvr>
    <a:masterClrMapping/>
  </p:clrMapOvr>
</p:sld>
</file>

<file path=ppt/slides/slide1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EC194DD-3740-4CEF-8850-B18C9235D40C}"/>
              </a:ext>
            </a:extLst>
          </p:cNvPr>
          <p:cNvSpPr txBox="1"/>
          <p:nvPr/>
        </p:nvSpPr>
        <p:spPr>
          <a:xfrm>
            <a:off x="152400" y="709135"/>
            <a:ext cx="7239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Approach 2: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Normal Approximation + Low Rank Laplace Approximation*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2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8FBC7245-61F0-4BE9-97E9-A0815668CCA9}"/>
              </a:ext>
            </a:extLst>
          </p:cNvPr>
          <p:cNvSpPr txBox="1"/>
          <p:nvPr/>
        </p:nvSpPr>
        <p:spPr>
          <a:xfrm>
            <a:off x="198120" y="1318735"/>
            <a:ext cx="864108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0B05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Upshots:</a:t>
            </a: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dirty="0">
                <a:solidFill>
                  <a:srgbClr val="00B05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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 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Prior preconditioned misfit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eigenvectors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have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physical interpretation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First modes correspond to regions which are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highly informed by data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b="1" i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Modes become more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global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as eigenvalues decay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172DA7A2-3961-49E9-A909-18FF65F9785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3429000"/>
            <a:ext cx="4619482" cy="2487413"/>
          </a:xfrm>
          <a:prstGeom prst="roundRect">
            <a:avLst>
              <a:gd name="adj" fmla="val 16667"/>
            </a:avLst>
          </a:prstGeom>
          <a:ln>
            <a:noFill/>
          </a:ln>
          <a:effectLst>
            <a:outerShdw blurRad="76200" dist="38100" dir="78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contrasting" dir="t">
              <a:rot lat="0" lon="0" rev="4200000"/>
            </a:lightRig>
          </a:scene3d>
          <a:sp3d prstMaterial="plastic">
            <a:bevelT w="381000" h="114300" prst="relaxedInset"/>
            <a:contourClr>
              <a:srgbClr val="969696"/>
            </a:contourClr>
          </a:sp3d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B8E75EF0-E3E9-471A-98B7-3F5CD7A5F089}"/>
              </a:ext>
            </a:extLst>
          </p:cNvPr>
          <p:cNvSpPr txBox="1"/>
          <p:nvPr/>
        </p:nvSpPr>
        <p:spPr>
          <a:xfrm>
            <a:off x="304800" y="5916413"/>
            <a:ext cx="1143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Mode 1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BE158690-4299-45B9-9866-B264D462EF21}"/>
              </a:ext>
            </a:extLst>
          </p:cNvPr>
          <p:cNvSpPr txBox="1"/>
          <p:nvPr/>
        </p:nvSpPr>
        <p:spPr>
          <a:xfrm>
            <a:off x="1391306" y="5916413"/>
            <a:ext cx="1143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Mode 2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6732555E-3AC8-4C7E-BCAC-8B32B0CE9CFA}"/>
              </a:ext>
            </a:extLst>
          </p:cNvPr>
          <p:cNvSpPr txBox="1"/>
          <p:nvPr/>
        </p:nvSpPr>
        <p:spPr>
          <a:xfrm>
            <a:off x="2601075" y="5903020"/>
            <a:ext cx="1143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Mode 3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99264754-EF59-4E04-9A16-06D7C7B68412}"/>
              </a:ext>
            </a:extLst>
          </p:cNvPr>
          <p:cNvSpPr txBox="1"/>
          <p:nvPr/>
        </p:nvSpPr>
        <p:spPr>
          <a:xfrm>
            <a:off x="3744407" y="5909717"/>
            <a:ext cx="1143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Mode 200</a:t>
            </a:r>
          </a:p>
        </p:txBody>
      </p:sp>
      <p:sp>
        <p:nvSpPr>
          <p:cNvPr id="23" name="Title 1">
            <a:extLst>
              <a:ext uri="{FF2B5EF4-FFF2-40B4-BE49-F238E27FC236}">
                <a16:creationId xmlns:a16="http://schemas.microsoft.com/office/drawing/2014/main" id="{C99A1E98-8B73-4570-9894-C626ADD3DB5F}"/>
              </a:ext>
            </a:extLst>
          </p:cNvPr>
          <p:cNvSpPr txBox="1">
            <a:spLocks/>
          </p:cNvSpPr>
          <p:nvPr/>
        </p:nvSpPr>
        <p:spPr>
          <a:xfrm>
            <a:off x="156927" y="79808"/>
            <a:ext cx="7315200" cy="6096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 dirty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</p:spTree>
    <p:extLst>
      <p:ext uri="{BB962C8B-B14F-4D97-AF65-F5344CB8AC3E}">
        <p14:creationId xmlns:p14="http://schemas.microsoft.com/office/powerpoint/2010/main" val="2549086697"/>
      </p:ext>
    </p:extLst>
  </p:cSld>
  <p:clrMapOvr>
    <a:masterClrMapping/>
  </p:clrMapOvr>
</p:sld>
</file>

<file path=ppt/slides/slide1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EC194DD-3740-4CEF-8850-B18C9235D40C}"/>
              </a:ext>
            </a:extLst>
          </p:cNvPr>
          <p:cNvSpPr txBox="1"/>
          <p:nvPr/>
        </p:nvSpPr>
        <p:spPr>
          <a:xfrm>
            <a:off x="152400" y="709135"/>
            <a:ext cx="7239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Approach 2: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Normal Approximation + Low Rank Laplace Approximation*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2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8FBC7245-61F0-4BE9-97E9-A0815668CCA9}"/>
              </a:ext>
            </a:extLst>
          </p:cNvPr>
          <p:cNvSpPr txBox="1"/>
          <p:nvPr/>
        </p:nvSpPr>
        <p:spPr>
          <a:xfrm>
            <a:off x="198120" y="1318735"/>
            <a:ext cx="8641080" cy="184665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0B05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Upshots:</a:t>
            </a: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dirty="0">
                <a:solidFill>
                  <a:srgbClr val="00B05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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 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Prior preconditioned misfit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eigenvectors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have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physical interpretation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First modes correspond to regions which are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highly informed by data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b="1" i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Wingdings" panose="05000000000000000000" pitchFamily="2" charset="2"/>
              <a:buChar char="Ø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Modes become more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global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as eigenvalues decay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dirty="0">
                <a:solidFill>
                  <a:srgbClr val="00B05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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 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The use of data has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drastically reduces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the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posterior variance</a:t>
            </a:r>
            <a:endParaRPr lang="en-US" sz="400" b="1" i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172E8F99-4C80-4749-A415-314EB5D1D76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62600" y="3431932"/>
            <a:ext cx="3034378" cy="2816339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172DA7A2-3961-49E9-A909-18FF65F9785F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3429000"/>
            <a:ext cx="4619482" cy="2487413"/>
          </a:xfrm>
          <a:prstGeom prst="roundRect">
            <a:avLst>
              <a:gd name="adj" fmla="val 16667"/>
            </a:avLst>
          </a:prstGeom>
          <a:ln>
            <a:noFill/>
          </a:ln>
          <a:effectLst>
            <a:outerShdw blurRad="76200" dist="38100" dir="78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contrasting" dir="t">
              <a:rot lat="0" lon="0" rev="4200000"/>
            </a:lightRig>
          </a:scene3d>
          <a:sp3d prstMaterial="plastic">
            <a:bevelT w="381000" h="114300" prst="relaxedInset"/>
            <a:contourClr>
              <a:srgbClr val="969696"/>
            </a:contourClr>
          </a:sp3d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6CACB275-1709-4A99-B86F-C7ECEE14DD60}"/>
              </a:ext>
            </a:extLst>
          </p:cNvPr>
          <p:cNvSpPr/>
          <p:nvPr/>
        </p:nvSpPr>
        <p:spPr>
          <a:xfrm>
            <a:off x="6322665" y="5805597"/>
            <a:ext cx="1371600" cy="5334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B8E75EF0-E3E9-471A-98B7-3F5CD7A5F089}"/>
              </a:ext>
            </a:extLst>
          </p:cNvPr>
          <p:cNvSpPr txBox="1"/>
          <p:nvPr/>
        </p:nvSpPr>
        <p:spPr>
          <a:xfrm>
            <a:off x="304800" y="5916413"/>
            <a:ext cx="1143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Mode 1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BE158690-4299-45B9-9866-B264D462EF21}"/>
              </a:ext>
            </a:extLst>
          </p:cNvPr>
          <p:cNvSpPr txBox="1"/>
          <p:nvPr/>
        </p:nvSpPr>
        <p:spPr>
          <a:xfrm>
            <a:off x="1391306" y="5916413"/>
            <a:ext cx="1143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Mode 2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6732555E-3AC8-4C7E-BCAC-8B32B0CE9CFA}"/>
              </a:ext>
            </a:extLst>
          </p:cNvPr>
          <p:cNvSpPr txBox="1"/>
          <p:nvPr/>
        </p:nvSpPr>
        <p:spPr>
          <a:xfrm>
            <a:off x="2601075" y="5903020"/>
            <a:ext cx="1143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Mode 3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99264754-EF59-4E04-9A16-06D7C7B68412}"/>
              </a:ext>
            </a:extLst>
          </p:cNvPr>
          <p:cNvSpPr txBox="1"/>
          <p:nvPr/>
        </p:nvSpPr>
        <p:spPr>
          <a:xfrm>
            <a:off x="3744407" y="5909717"/>
            <a:ext cx="1143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Mode 200</a:t>
            </a:r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A8AFF629-21DB-4BAA-8D48-16428C8F4712}"/>
              </a:ext>
            </a:extLst>
          </p:cNvPr>
          <p:cNvSpPr txBox="1">
            <a:spLocks/>
          </p:cNvSpPr>
          <p:nvPr/>
        </p:nvSpPr>
        <p:spPr>
          <a:xfrm>
            <a:off x="156927" y="79808"/>
            <a:ext cx="7315200" cy="6096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 dirty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</p:spTree>
    <p:extLst>
      <p:ext uri="{BB962C8B-B14F-4D97-AF65-F5344CB8AC3E}">
        <p14:creationId xmlns:p14="http://schemas.microsoft.com/office/powerpoint/2010/main" val="3270190070"/>
      </p:ext>
    </p:extLst>
  </p:cSld>
  <p:clrMapOvr>
    <a:masterClrMapping/>
  </p:clrMapOvr>
</p:sld>
</file>

<file path=ppt/slides/slide1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EC194DD-3740-4CEF-8850-B18C9235D40C}"/>
              </a:ext>
            </a:extLst>
          </p:cNvPr>
          <p:cNvSpPr txBox="1"/>
          <p:nvPr/>
        </p:nvSpPr>
        <p:spPr>
          <a:xfrm>
            <a:off x="152400" y="709135"/>
            <a:ext cx="7239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Approach 2: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Normal Approximation + Low Rank Laplace Approximation*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2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7B83C70F-9FDC-4200-95ED-284D4CC8D91E}"/>
              </a:ext>
            </a:extLst>
          </p:cNvPr>
          <p:cNvSpPr/>
          <p:nvPr/>
        </p:nvSpPr>
        <p:spPr>
          <a:xfrm>
            <a:off x="259788" y="1388245"/>
            <a:ext cx="5359400" cy="135421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Issues:</a:t>
            </a: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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PDF will be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Gaussian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– general PDFs cannot be obtained.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b="1" dirty="0">
              <a:latin typeface="Calibri" panose="020F0502020204030204" pitchFamily="34" charset="0"/>
              <a:ea typeface="Calibri"/>
              <a:cs typeface="Calibri" panose="020F0502020204030204" pitchFamily="34" charset="0"/>
            </a:endParaRPr>
          </a:p>
        </p:txBody>
      </p:sp>
      <p:sp>
        <p:nvSpPr>
          <p:cNvPr id="12" name="Title 1">
            <a:extLst>
              <a:ext uri="{FF2B5EF4-FFF2-40B4-BE49-F238E27FC236}">
                <a16:creationId xmlns:a16="http://schemas.microsoft.com/office/drawing/2014/main" id="{C613A910-8472-4E12-AD20-EF9C10AEF52A}"/>
              </a:ext>
            </a:extLst>
          </p:cNvPr>
          <p:cNvSpPr txBox="1">
            <a:spLocks/>
          </p:cNvSpPr>
          <p:nvPr/>
        </p:nvSpPr>
        <p:spPr>
          <a:xfrm>
            <a:off x="156927" y="79808"/>
            <a:ext cx="7315200" cy="6096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 dirty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</p:spTree>
    <p:extLst>
      <p:ext uri="{BB962C8B-B14F-4D97-AF65-F5344CB8AC3E}">
        <p14:creationId xmlns:p14="http://schemas.microsoft.com/office/powerpoint/2010/main" val="1997786818"/>
      </p:ext>
    </p:extLst>
  </p:cSld>
  <p:clrMapOvr>
    <a:masterClrMapping/>
  </p:clrMapOvr>
</p:sld>
</file>

<file path=ppt/slides/slide1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EC194DD-3740-4CEF-8850-B18C9235D40C}"/>
              </a:ext>
            </a:extLst>
          </p:cNvPr>
          <p:cNvSpPr txBox="1"/>
          <p:nvPr/>
        </p:nvSpPr>
        <p:spPr>
          <a:xfrm>
            <a:off x="152400" y="709135"/>
            <a:ext cx="7239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Approach 2: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Normal Approximation + Low Rank Laplace Approximation*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2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7B83C70F-9FDC-4200-95ED-284D4CC8D91E}"/>
              </a:ext>
            </a:extLst>
          </p:cNvPr>
          <p:cNvSpPr/>
          <p:nvPr/>
        </p:nvSpPr>
        <p:spPr>
          <a:xfrm>
            <a:off x="259788" y="1388245"/>
            <a:ext cx="5359400" cy="261610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Issues:</a:t>
            </a: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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PDF will be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Gaussian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– general PDFs cannot be obtained.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 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Laplace equation (regularization)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involves correlation length parameter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that changes decay of eigenvalues of prior preconditioned Hessian.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b="1" dirty="0">
              <a:latin typeface="Calibri" panose="020F0502020204030204" pitchFamily="34" charset="0"/>
              <a:ea typeface="Calibri"/>
              <a:cs typeface="Calibri" panose="020F0502020204030204" pitchFamily="34" charset="0"/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E8026A0D-6901-4321-BAC9-99BE8558FF4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26576" y="1354295"/>
            <a:ext cx="3491102" cy="2391606"/>
          </a:xfrm>
          <a:prstGeom prst="rect">
            <a:avLst/>
          </a:prstGeom>
        </p:spPr>
      </p:pic>
      <p:sp>
        <p:nvSpPr>
          <p:cNvPr id="12" name="Title 1">
            <a:extLst>
              <a:ext uri="{FF2B5EF4-FFF2-40B4-BE49-F238E27FC236}">
                <a16:creationId xmlns:a16="http://schemas.microsoft.com/office/drawing/2014/main" id="{C613A910-8472-4E12-AD20-EF9C10AEF52A}"/>
              </a:ext>
            </a:extLst>
          </p:cNvPr>
          <p:cNvSpPr txBox="1">
            <a:spLocks/>
          </p:cNvSpPr>
          <p:nvPr/>
        </p:nvSpPr>
        <p:spPr>
          <a:xfrm>
            <a:off x="156927" y="79808"/>
            <a:ext cx="7315200" cy="6096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 dirty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</p:spTree>
    <p:extLst>
      <p:ext uri="{BB962C8B-B14F-4D97-AF65-F5344CB8AC3E}">
        <p14:creationId xmlns:p14="http://schemas.microsoft.com/office/powerpoint/2010/main" val="162221198"/>
      </p:ext>
    </p:extLst>
  </p:cSld>
  <p:clrMapOvr>
    <a:masterClrMapping/>
  </p:clrMapOvr>
</p:sld>
</file>

<file path=ppt/slides/slide1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EC194DD-3740-4CEF-8850-B18C9235D40C}"/>
              </a:ext>
            </a:extLst>
          </p:cNvPr>
          <p:cNvSpPr txBox="1"/>
          <p:nvPr/>
        </p:nvSpPr>
        <p:spPr>
          <a:xfrm>
            <a:off x="152400" y="709135"/>
            <a:ext cx="7239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Approach 2: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Normal Approximation + Low Rank Laplace Approximation*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2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7B83C70F-9FDC-4200-95ED-284D4CC8D91E}"/>
              </a:ext>
            </a:extLst>
          </p:cNvPr>
          <p:cNvSpPr/>
          <p:nvPr/>
        </p:nvSpPr>
        <p:spPr>
          <a:xfrm>
            <a:off x="259788" y="1388245"/>
            <a:ext cx="5359400" cy="35394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Issues:</a:t>
            </a: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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PDF will be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Gaussian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– general PDFs cannot be obtained.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 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Laplace equation (regularization)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involves correlation length parameter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that changes decay of eigenvalues of prior preconditioned Hessian.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  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Dimension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of parameter space is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too high O(1000)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for forward propagation. 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b="1" dirty="0">
              <a:latin typeface="Calibri" panose="020F0502020204030204" pitchFamily="34" charset="0"/>
              <a:ea typeface="Calibri"/>
              <a:cs typeface="Calibri" panose="020F0502020204030204" pitchFamily="34" charset="0"/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E8026A0D-6901-4321-BAC9-99BE8558FF4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26576" y="1354295"/>
            <a:ext cx="3491102" cy="2391606"/>
          </a:xfrm>
          <a:prstGeom prst="rect">
            <a:avLst/>
          </a:prstGeom>
        </p:spPr>
      </p:pic>
      <p:sp>
        <p:nvSpPr>
          <p:cNvPr id="12" name="Title 1">
            <a:extLst>
              <a:ext uri="{FF2B5EF4-FFF2-40B4-BE49-F238E27FC236}">
                <a16:creationId xmlns:a16="http://schemas.microsoft.com/office/drawing/2014/main" id="{C613A910-8472-4E12-AD20-EF9C10AEF52A}"/>
              </a:ext>
            </a:extLst>
          </p:cNvPr>
          <p:cNvSpPr txBox="1">
            <a:spLocks/>
          </p:cNvSpPr>
          <p:nvPr/>
        </p:nvSpPr>
        <p:spPr>
          <a:xfrm>
            <a:off x="156927" y="79808"/>
            <a:ext cx="7315200" cy="6096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 dirty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</p:spTree>
    <p:extLst>
      <p:ext uri="{BB962C8B-B14F-4D97-AF65-F5344CB8AC3E}">
        <p14:creationId xmlns:p14="http://schemas.microsoft.com/office/powerpoint/2010/main" val="1453643191"/>
      </p:ext>
    </p:extLst>
  </p:cSld>
  <p:clrMapOvr>
    <a:masterClrMapping/>
  </p:clrMapOvr>
</p:sld>
</file>

<file path=ppt/slides/slide1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EC194DD-3740-4CEF-8850-B18C9235D40C}"/>
              </a:ext>
            </a:extLst>
          </p:cNvPr>
          <p:cNvSpPr txBox="1"/>
          <p:nvPr/>
        </p:nvSpPr>
        <p:spPr>
          <a:xfrm>
            <a:off x="152400" y="709135"/>
            <a:ext cx="7239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Approach 2: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Normal Approximation + Low Rank Laplace Approximation*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2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7B83C70F-9FDC-4200-95ED-284D4CC8D91E}"/>
              </a:ext>
            </a:extLst>
          </p:cNvPr>
          <p:cNvSpPr/>
          <p:nvPr/>
        </p:nvSpPr>
        <p:spPr>
          <a:xfrm>
            <a:off x="259788" y="1388245"/>
            <a:ext cx="5359400" cy="455509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Issues:</a:t>
            </a: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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PDF will be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Gaussian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– general PDFs cannot be obtained.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 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Laplace equation (regularization)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involves correlation length parameter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that changes decay of eigenvalues of prior preconditioned Hessian.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  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Dimension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of parameter space is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too high O(1000)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for forward propagation. 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   </a:t>
            </a:r>
            <a:r>
              <a:rPr lang="en-US" dirty="0">
                <a:latin typeface="Calibri" panose="020F0502020204030204" pitchFamily="34" charset="0"/>
                <a:ea typeface="Calibri"/>
                <a:cs typeface="Calibri" panose="020F0502020204030204" pitchFamily="34" charset="0"/>
              </a:rPr>
              <a:t>Log-normal prior may be cause of (nonphysical) </a:t>
            </a:r>
            <a:r>
              <a:rPr lang="en-US" b="1" dirty="0">
                <a:latin typeface="Calibri" panose="020F0502020204030204" pitchFamily="34" charset="0"/>
                <a:ea typeface="Calibri"/>
                <a:cs typeface="Calibri" panose="020F0502020204030204" pitchFamily="34" charset="0"/>
              </a:rPr>
              <a:t>bias</a:t>
            </a:r>
            <a:r>
              <a:rPr lang="en-US" dirty="0">
                <a:latin typeface="Calibri" panose="020F0502020204030204" pitchFamily="34" charset="0"/>
                <a:ea typeface="Calibri"/>
                <a:cs typeface="Calibri" panose="020F0502020204030204" pitchFamily="34" charset="0"/>
              </a:rPr>
              <a:t> towards mass increase when performing </a:t>
            </a:r>
            <a:r>
              <a:rPr lang="en-US" b="1" dirty="0">
                <a:latin typeface="Calibri" panose="020F0502020204030204" pitchFamily="34" charset="0"/>
                <a:ea typeface="Calibri"/>
                <a:cs typeface="Calibri" panose="020F0502020204030204" pitchFamily="34" charset="0"/>
              </a:rPr>
              <a:t>forward propagation.</a:t>
            </a:r>
          </a:p>
          <a:p>
            <a:endParaRPr lang="en-US" sz="400" b="1" dirty="0">
              <a:latin typeface="Calibri" panose="020F0502020204030204" pitchFamily="34" charset="0"/>
              <a:ea typeface="Calibri"/>
              <a:cs typeface="Calibri" panose="020F0502020204030204" pitchFamily="34" charset="0"/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E8026A0D-6901-4321-BAC9-99BE8558FF4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26576" y="1354295"/>
            <a:ext cx="3491102" cy="2391606"/>
          </a:xfrm>
          <a:prstGeom prst="rect">
            <a:avLst/>
          </a:prstGeom>
        </p:spPr>
      </p:pic>
      <p:sp>
        <p:nvSpPr>
          <p:cNvPr id="12" name="Title 1">
            <a:extLst>
              <a:ext uri="{FF2B5EF4-FFF2-40B4-BE49-F238E27FC236}">
                <a16:creationId xmlns:a16="http://schemas.microsoft.com/office/drawing/2014/main" id="{C613A910-8472-4E12-AD20-EF9C10AEF52A}"/>
              </a:ext>
            </a:extLst>
          </p:cNvPr>
          <p:cNvSpPr txBox="1">
            <a:spLocks/>
          </p:cNvSpPr>
          <p:nvPr/>
        </p:nvSpPr>
        <p:spPr>
          <a:xfrm>
            <a:off x="156927" y="79808"/>
            <a:ext cx="7315200" cy="6096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 dirty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4D79C5D1-ECB4-4050-9E91-CFF98F330E6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96000" y="3791089"/>
            <a:ext cx="2938498" cy="26194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8251303"/>
      </p:ext>
    </p:extLst>
  </p:cSld>
  <p:clrMapOvr>
    <a:masterClrMapping/>
  </p:clrMapOvr>
</p:sld>
</file>

<file path=ppt/slides/slide1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EC194DD-3740-4CEF-8850-B18C9235D40C}"/>
              </a:ext>
            </a:extLst>
          </p:cNvPr>
          <p:cNvSpPr txBox="1"/>
          <p:nvPr/>
        </p:nvSpPr>
        <p:spPr>
          <a:xfrm>
            <a:off x="152400" y="709135"/>
            <a:ext cx="7239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Ongoing work:</a:t>
            </a: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2" indent="-285750">
              <a:buFont typeface="Wingdings" panose="05000000000000000000" pitchFamily="2" charset="2"/>
              <a:buChar char="Ø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2" name="Title 1">
            <a:extLst>
              <a:ext uri="{FF2B5EF4-FFF2-40B4-BE49-F238E27FC236}">
                <a16:creationId xmlns:a16="http://schemas.microsoft.com/office/drawing/2014/main" id="{C613A910-8472-4E12-AD20-EF9C10AEF52A}"/>
              </a:ext>
            </a:extLst>
          </p:cNvPr>
          <p:cNvSpPr txBox="1">
            <a:spLocks/>
          </p:cNvSpPr>
          <p:nvPr/>
        </p:nvSpPr>
        <p:spPr>
          <a:xfrm>
            <a:off x="156927" y="79808"/>
            <a:ext cx="7315200" cy="6096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 dirty="0">
                <a:solidFill>
                  <a:sysClr val="windowText" lastClr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Bayesian Inference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6C32D62C-6316-4952-8BB6-00B9BA644FB6}"/>
              </a:ext>
            </a:extLst>
          </p:cNvPr>
          <p:cNvSpPr txBox="1"/>
          <p:nvPr/>
        </p:nvSpPr>
        <p:spPr>
          <a:xfrm>
            <a:off x="152400" y="1143000"/>
            <a:ext cx="8382000" cy="187743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en-US" dirty="0">
                <a:latin typeface="Calibri"/>
                <a:cs typeface="Calibri"/>
              </a:rPr>
              <a:t>Use </a:t>
            </a:r>
            <a:r>
              <a:rPr lang="en-US" b="1" dirty="0">
                <a:latin typeface="Calibri"/>
                <a:cs typeface="Calibri"/>
              </a:rPr>
              <a:t>low fidelity </a:t>
            </a:r>
            <a:r>
              <a:rPr lang="en-US" dirty="0">
                <a:latin typeface="Calibri"/>
                <a:cs typeface="Calibri"/>
              </a:rPr>
              <a:t>models (e.g. SIA) to </a:t>
            </a:r>
            <a:r>
              <a:rPr lang="en-US" dirty="0">
                <a:solidFill>
                  <a:srgbClr val="000000"/>
                </a:solidFill>
                <a:latin typeface="Calibri"/>
                <a:cs typeface="Calibri"/>
              </a:rPr>
              <a:t>study problems</a:t>
            </a:r>
            <a:r>
              <a:rPr lang="en-US" dirty="0">
                <a:latin typeface="Calibri"/>
                <a:cs typeface="Calibri"/>
              </a:rPr>
              <a:t> (such as bias in SLR on previous slide) with the large-scale, high-resolution, expensive end-to-end framework.</a:t>
            </a:r>
          </a:p>
          <a:p>
            <a:pPr marL="571500" indent="-571500" algn="just">
              <a:buFont typeface="Arial,Sans-Serif" panose="020B0604020202020204" pitchFamily="34" charset="0"/>
              <a:buChar char="•"/>
            </a:pPr>
            <a:endParaRPr lang="en-US" sz="400" dirty="0">
              <a:latin typeface="Calibri"/>
              <a:cs typeface="Calibri"/>
            </a:endParaRPr>
          </a:p>
          <a:p>
            <a:pPr marL="571500" indent="-571500" algn="just">
              <a:buFont typeface="Arial,Sans-Serif" panose="020B0604020202020204" pitchFamily="34" charset="0"/>
              <a:buChar char="•"/>
            </a:pPr>
            <a:endParaRPr lang="en-US" sz="400" dirty="0">
              <a:latin typeface="Calibri"/>
              <a:cs typeface="Calibri"/>
            </a:endParaRPr>
          </a:p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en-US" dirty="0">
                <a:latin typeface="Calibri"/>
                <a:ea typeface="Calibri"/>
                <a:cs typeface="Calibri"/>
              </a:rPr>
              <a:t>Use dimension reduction, leveraging </a:t>
            </a:r>
            <a:r>
              <a:rPr lang="en-US" b="1" dirty="0">
                <a:latin typeface="Calibri"/>
                <a:ea typeface="Calibri"/>
                <a:cs typeface="Calibri"/>
              </a:rPr>
              <a:t>transient adjoints </a:t>
            </a:r>
            <a:r>
              <a:rPr lang="en-US" dirty="0">
                <a:latin typeface="Calibri"/>
                <a:ea typeface="Calibri"/>
                <a:cs typeface="Calibri"/>
              </a:rPr>
              <a:t>obtained from new model suite, to reduce cost of </a:t>
            </a:r>
            <a:r>
              <a:rPr lang="en-US" b="1" dirty="0">
                <a:latin typeface="Calibri"/>
                <a:ea typeface="Calibri"/>
                <a:cs typeface="Calibri"/>
              </a:rPr>
              <a:t>propagating uncertainties </a:t>
            </a:r>
            <a:r>
              <a:rPr lang="en-US" dirty="0">
                <a:latin typeface="Calibri"/>
                <a:ea typeface="Calibri"/>
                <a:cs typeface="Calibri"/>
              </a:rPr>
              <a:t>through </a:t>
            </a:r>
            <a:r>
              <a:rPr lang="en-US" b="1" dirty="0">
                <a:latin typeface="Calibri"/>
                <a:ea typeface="Calibri"/>
                <a:cs typeface="Calibri"/>
              </a:rPr>
              <a:t>transient model</a:t>
            </a:r>
            <a:r>
              <a:rPr lang="en-US" dirty="0">
                <a:latin typeface="Calibri"/>
                <a:ea typeface="Calibri"/>
                <a:cs typeface="Calibri"/>
              </a:rPr>
              <a:t>.</a:t>
            </a:r>
          </a:p>
          <a:p>
            <a:pPr algn="just"/>
            <a:endParaRPr lang="en-US" dirty="0">
              <a:latin typeface="Calibri"/>
              <a:ea typeface="Calibri"/>
              <a:cs typeface="Calibri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33FD32F1-D266-4095-B3BD-2DF84D5A6FAA}"/>
              </a:ext>
            </a:extLst>
          </p:cNvPr>
          <p:cNvSpPr txBox="1"/>
          <p:nvPr/>
        </p:nvSpPr>
        <p:spPr>
          <a:xfrm>
            <a:off x="145610" y="5035864"/>
            <a:ext cx="86868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en-US" b="1" dirty="0">
                <a:latin typeface="Calibri"/>
                <a:cs typeface="Calibri"/>
              </a:rPr>
              <a:t>Dimension reduction </a:t>
            </a:r>
            <a:r>
              <a:rPr lang="en-US" dirty="0">
                <a:latin typeface="Calibri"/>
                <a:cs typeface="Calibri"/>
              </a:rPr>
              <a:t>by </a:t>
            </a:r>
            <a:r>
              <a:rPr lang="en-US" b="1" dirty="0">
                <a:latin typeface="Calibri"/>
                <a:cs typeface="Calibri"/>
              </a:rPr>
              <a:t>adding physics</a:t>
            </a:r>
            <a:r>
              <a:rPr lang="en-US" dirty="0">
                <a:latin typeface="Calibri"/>
                <a:cs typeface="Calibri"/>
              </a:rPr>
              <a:t>: subglacial hydrology models rely on only a handful of parameters that, to first approximation, can be considered uniform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800DCB56-8996-4AEA-9A8B-88DDC2A83946}"/>
                  </a:ext>
                </a:extLst>
              </p:cNvPr>
              <p:cNvSpPr txBox="1"/>
              <p:nvPr/>
            </p:nvSpPr>
            <p:spPr>
              <a:xfrm>
                <a:off x="696740" y="5882592"/>
                <a:ext cx="3473890" cy="746808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𝛽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𝒖</m:t>
                          </m:r>
                        </m:e>
                      </m:d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sSub>
                        <m:sSub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𝑓</m:t>
                          </m:r>
                        </m:sub>
                      </m:sSub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𝑁</m:t>
                      </m:r>
                      <m:sSup>
                        <m:sSup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pPr>
                        <m:e>
                          <m:d>
                            <m:dPr>
                              <m:ctrlP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US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|</m:t>
                                  </m:r>
                                  <m:r>
                                    <a:rPr lang="en-US" b="1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𝒖</m:t>
                                  </m:r>
                                  <m:r>
                                    <a:rPr lang="en-US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|</m:t>
                                  </m:r>
                                </m:num>
                                <m:den>
                                  <m:d>
                                    <m:dPr>
                                      <m:begChr m:val="|"/>
                                      <m:endChr m:val="|"/>
                                      <m:ctrlPr>
                                        <a:rPr lang="en-US" b="1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dPr>
                                    <m:e>
                                      <m:r>
                                        <a:rPr lang="en-US" b="1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𝒖</m:t>
                                      </m:r>
                                    </m:e>
                                  </m:d>
                                  <m:r>
                                    <a:rPr lang="en-US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+</m:t>
                                  </m:r>
                                  <m:r>
                                    <a:rPr lang="en-US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𝜆</m:t>
                                  </m:r>
                                  <m:r>
                                    <a:rPr lang="en-US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𝐴</m:t>
                                  </m:r>
                                  <m:sSup>
                                    <m:sSupPr>
                                      <m:ctrlPr>
                                        <a:rPr lang="en-US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pPr>
                                    <m:e>
                                      <m:r>
                                        <a:rPr lang="en-US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𝑁</m:t>
                                      </m:r>
                                    </m:e>
                                    <m:sup>
                                      <m:r>
                                        <a:rPr lang="en-US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𝑛</m:t>
                                      </m:r>
                                    </m:sup>
                                  </m:sSup>
                                </m:den>
                              </m:f>
                            </m:e>
                          </m:d>
                        </m:e>
                        <m:sup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𝑞</m:t>
                          </m:r>
                        </m:sup>
                      </m:sSup>
                      <m:f>
                        <m:f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1</m:t>
                          </m:r>
                        </m:num>
                        <m:den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|</m:t>
                          </m:r>
                          <m:r>
                            <a:rPr lang="en-US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𝒖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|</m:t>
                          </m:r>
                        </m:den>
                      </m:f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800DCB56-8996-4AEA-9A8B-88DDC2A8394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96740" y="5882592"/>
                <a:ext cx="3473890" cy="746808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6" name="Picture 5">
            <a:extLst>
              <a:ext uri="{FF2B5EF4-FFF2-40B4-BE49-F238E27FC236}">
                <a16:creationId xmlns:a16="http://schemas.microsoft.com/office/drawing/2014/main" id="{6DD1B39A-E794-4638-847F-B847EEFC47A4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2962" y="2993751"/>
            <a:ext cx="5393031" cy="1218736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1D43BE9B-4250-4577-8D37-564D9F7C59E3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81757" y="2582987"/>
            <a:ext cx="1976443" cy="1847232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930B4C16-585A-432B-93AD-C7557B57229B}"/>
                  </a:ext>
                </a:extLst>
              </p:cNvPr>
              <p:cNvSpPr txBox="1"/>
              <p:nvPr/>
            </p:nvSpPr>
            <p:spPr>
              <a:xfrm>
                <a:off x="1040017" y="4365658"/>
                <a:ext cx="3448993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5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Figure 1</a:t>
                </a:r>
                <a:r>
                  <a:rPr lang="en-US" sz="15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ISMIP-HOM B test + SIA and BP models is &gt;1000</a:t>
                </a:r>
                <a14:m>
                  <m:oMath xmlns:m="http://schemas.openxmlformats.org/officeDocument/2006/math">
                    <m:r>
                      <a:rPr lang="en-US" sz="1500" i="1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</m:oMath>
                </a14:m>
                <a:r>
                  <a:rPr lang="en-US" sz="15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less than GIS.</a:t>
                </a:r>
              </a:p>
              <a:p>
                <a:pPr algn="ctr"/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930B4C16-585A-432B-93AD-C7557B57229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40017" y="4365658"/>
                <a:ext cx="3448993" cy="830997"/>
              </a:xfrm>
              <a:prstGeom prst="rect">
                <a:avLst/>
              </a:prstGeom>
              <a:blipFill>
                <a:blip r:embed="rId6"/>
                <a:stretch>
                  <a:fillRect t="-147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9" name="Rectangle 18">
            <a:extLst>
              <a:ext uri="{FF2B5EF4-FFF2-40B4-BE49-F238E27FC236}">
                <a16:creationId xmlns:a16="http://schemas.microsoft.com/office/drawing/2014/main" id="{F16FA568-7BC4-4CBB-B364-CB37508F89B7}"/>
              </a:ext>
            </a:extLst>
          </p:cNvPr>
          <p:cNvSpPr/>
          <p:nvPr/>
        </p:nvSpPr>
        <p:spPr>
          <a:xfrm>
            <a:off x="5619368" y="4410137"/>
            <a:ext cx="3524632" cy="5539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500" i="1" dirty="0">
                <a:latin typeface="Calibri" panose="020F0502020204030204" pitchFamily="34" charset="0"/>
                <a:cs typeface="Calibri" panose="020F0502020204030204" pitchFamily="34" charset="0"/>
              </a:rPr>
              <a:t>Figure 2</a:t>
            </a:r>
            <a:r>
              <a:rPr lang="en-US" sz="1500" dirty="0">
                <a:latin typeface="Calibri" panose="020F0502020204030204" pitchFamily="34" charset="0"/>
                <a:cs typeface="Calibri" panose="020F0502020204030204" pitchFamily="34" charset="0"/>
              </a:rPr>
              <a:t>: gradients can determine directions that significantly impact SLR.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47640D72-4095-44E6-8C43-D1469EB52471}"/>
                  </a:ext>
                </a:extLst>
              </p:cNvPr>
              <p:cNvSpPr txBox="1"/>
              <p:nvPr/>
            </p:nvSpPr>
            <p:spPr>
              <a:xfrm>
                <a:off x="4563356" y="6051209"/>
                <a:ext cx="237244" cy="276999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+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47640D72-4095-44E6-8C43-D1469EB5247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563356" y="6051209"/>
                <a:ext cx="237244" cy="276999"/>
              </a:xfrm>
              <a:prstGeom prst="rect">
                <a:avLst/>
              </a:prstGeom>
              <a:blipFill>
                <a:blip r:embed="rId7"/>
                <a:stretch>
                  <a:fillRect l="-20513" r="-15385" b="-888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" name="TextBox 4">
            <a:extLst>
              <a:ext uri="{FF2B5EF4-FFF2-40B4-BE49-F238E27FC236}">
                <a16:creationId xmlns:a16="http://schemas.microsoft.com/office/drawing/2014/main" id="{BB9526EC-E1A7-49CA-BFCA-9B860EC1EE2D}"/>
              </a:ext>
            </a:extLst>
          </p:cNvPr>
          <p:cNvSpPr txBox="1"/>
          <p:nvPr/>
        </p:nvSpPr>
        <p:spPr>
          <a:xfrm>
            <a:off x="5193326" y="5932830"/>
            <a:ext cx="2819400" cy="646331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Thickness equation (subglacial hydrology)</a:t>
            </a:r>
          </a:p>
        </p:txBody>
      </p:sp>
    </p:spTree>
    <p:extLst>
      <p:ext uri="{BB962C8B-B14F-4D97-AF65-F5344CB8AC3E}">
        <p14:creationId xmlns:p14="http://schemas.microsoft.com/office/powerpoint/2010/main" val="530971826"/>
      </p:ext>
    </p:extLst>
  </p:cSld>
  <p:clrMapOvr>
    <a:masterClrMapping/>
  </p:clrMapOvr>
</p:sld>
</file>

<file path=ppt/slides/slide1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946" name="Title 1"/>
          <p:cNvSpPr>
            <a:spLocks noGrp="1"/>
          </p:cNvSpPr>
          <p:nvPr>
            <p:ph type="title" idx="4294967295"/>
          </p:nvPr>
        </p:nvSpPr>
        <p:spPr>
          <a:xfrm>
            <a:off x="73025" y="-9525"/>
            <a:ext cx="8229600" cy="992188"/>
          </a:xfrm>
        </p:spPr>
        <p:txBody>
          <a:bodyPr/>
          <a:lstStyle/>
          <a:p>
            <a:r>
              <a:rPr lang="en-US" altLang="en-US" sz="34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MPI+X FEA via </a:t>
            </a:r>
            <a:r>
              <a:rPr lang="en-US" altLang="en-US" sz="340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340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</a:p>
        </p:txBody>
      </p:sp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-28575" y="1368425"/>
            <a:ext cx="4559300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MPI-only</a:t>
            </a:r>
            <a:r>
              <a:rPr lang="en-US" altLang="en-US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nested for loop: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2" name="Content Placeholder 2"/>
          <p:cNvSpPr txBox="1">
            <a:spLocks/>
          </p:cNvSpPr>
          <p:nvPr/>
        </p:nvSpPr>
        <p:spPr bwMode="auto">
          <a:xfrm>
            <a:off x="128588" y="1858963"/>
            <a:ext cx="4151312" cy="1241425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(int cell=0; cell&lt;numCells; ++cell)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for (int node=0; node&lt;numNodes; ++node)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for (int qp=0; qp&lt;numQPs; ++qp)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    compute A;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82961" name="Text Box 17"/>
          <p:cNvSpPr txBox="1">
            <a:spLocks noChangeArrowheads="1"/>
          </p:cNvSpPr>
          <p:nvPr/>
        </p:nvSpPr>
        <p:spPr bwMode="auto">
          <a:xfrm>
            <a:off x="2732088" y="2759075"/>
            <a:ext cx="1865312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600" b="0">
                <a:solidFill>
                  <a:srgbClr val="30A6CD"/>
                </a:solidFill>
                <a:latin typeface="Calibri" panose="020F0502020204030204" pitchFamily="34" charset="0"/>
              </a:rPr>
              <a:t>MPI process </a:t>
            </a:r>
            <a:r>
              <a:rPr lang="en-US" altLang="en-US" sz="1600" b="0" i="1">
                <a:solidFill>
                  <a:srgbClr val="30A6CD"/>
                </a:solidFill>
                <a:latin typeface="Calibri" panose="020F0502020204030204" pitchFamily="34" charset="0"/>
              </a:rPr>
              <a:t>n</a:t>
            </a:r>
          </a:p>
        </p:txBody>
      </p:sp>
    </p:spTree>
    <p:extLst>
      <p:ext uri="{BB962C8B-B14F-4D97-AF65-F5344CB8AC3E}">
        <p14:creationId xmlns:p14="http://schemas.microsoft.com/office/powerpoint/2010/main" val="212515000"/>
      </p:ext>
    </p:extLst>
  </p:cSld>
  <p:clrMapOvr>
    <a:masterClrMapping/>
  </p:clrMapOvr>
</p:sld>
</file>

<file path=ppt/slides/slide1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-28575" y="1177925"/>
            <a:ext cx="4559300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Multi-dimensional parallelism 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nested for loops via </a:t>
            </a:r>
            <a:r>
              <a:rPr lang="en-US" altLang="en-US" b="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2" name="Content Placeholder 2"/>
          <p:cNvSpPr txBox="1">
            <a:spLocks/>
          </p:cNvSpPr>
          <p:nvPr/>
        </p:nvSpPr>
        <p:spPr bwMode="auto">
          <a:xfrm>
            <a:off x="128588" y="1858963"/>
            <a:ext cx="4151312" cy="1241425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cell=0; cell&lt;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numCells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++cell)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for 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node=0; node&lt;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numNodes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++node)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for 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qp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=0; 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qp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&lt;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numQPs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++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qp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    compute A;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3" name="Content Placeholder 2"/>
          <p:cNvSpPr txBox="1">
            <a:spLocks/>
          </p:cNvSpPr>
          <p:nvPr/>
        </p:nvSpPr>
        <p:spPr bwMode="auto">
          <a:xfrm>
            <a:off x="6467475" y="228600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1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(cell,node,qp)=(0,0,0)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4" name="Content Placeholder 2"/>
          <p:cNvSpPr txBox="1">
            <a:spLocks/>
          </p:cNvSpPr>
          <p:nvPr/>
        </p:nvSpPr>
        <p:spPr bwMode="auto">
          <a:xfrm>
            <a:off x="6467475" y="1114425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2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(cell,node,qp)=(0,0,1)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5" name="Content Placeholder 2"/>
          <p:cNvSpPr txBox="1">
            <a:spLocks/>
          </p:cNvSpPr>
          <p:nvPr/>
        </p:nvSpPr>
        <p:spPr bwMode="auto">
          <a:xfrm>
            <a:off x="4902200" y="2381250"/>
            <a:ext cx="4022725" cy="70643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(cell,node,qp)=(numCells,numNodes,numQPs)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83976" name="Line 8"/>
          <p:cNvSpPr>
            <a:spLocks noChangeShapeType="1"/>
          </p:cNvSpPr>
          <p:nvPr/>
        </p:nvSpPr>
        <p:spPr bwMode="auto">
          <a:xfrm flipV="1">
            <a:off x="4279900" y="512763"/>
            <a:ext cx="2187575" cy="165735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3977" name="Line 9"/>
          <p:cNvSpPr>
            <a:spLocks noChangeShapeType="1"/>
          </p:cNvSpPr>
          <p:nvPr/>
        </p:nvSpPr>
        <p:spPr bwMode="auto">
          <a:xfrm flipV="1">
            <a:off x="4279900" y="1455738"/>
            <a:ext cx="2187575" cy="117633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3978" name="Line 10"/>
          <p:cNvSpPr>
            <a:spLocks noChangeShapeType="1"/>
          </p:cNvSpPr>
          <p:nvPr/>
        </p:nvSpPr>
        <p:spPr bwMode="auto">
          <a:xfrm flipV="1">
            <a:off x="4279900" y="2844800"/>
            <a:ext cx="6223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3985" name="Text Box 17"/>
          <p:cNvSpPr txBox="1">
            <a:spLocks noChangeArrowheads="1"/>
          </p:cNvSpPr>
          <p:nvPr/>
        </p:nvSpPr>
        <p:spPr bwMode="auto">
          <a:xfrm>
            <a:off x="2732088" y="2759075"/>
            <a:ext cx="1865312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600" b="0">
                <a:solidFill>
                  <a:srgbClr val="30A6CD"/>
                </a:solidFill>
                <a:latin typeface="Calibri" panose="020F0502020204030204" pitchFamily="34" charset="0"/>
              </a:rPr>
              <a:t>MPI process </a:t>
            </a:r>
            <a:r>
              <a:rPr lang="en-US" altLang="en-US" sz="1600" b="0" i="1">
                <a:solidFill>
                  <a:srgbClr val="30A6CD"/>
                </a:solidFill>
                <a:latin typeface="Calibri" panose="020F0502020204030204" pitchFamily="34" charset="0"/>
              </a:rPr>
              <a:t>n</a:t>
            </a:r>
          </a:p>
        </p:txBody>
      </p:sp>
      <p:pic>
        <p:nvPicPr>
          <p:cNvPr id="83986" name="Picture 18" descr="threadi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70800" y="3968750"/>
            <a:ext cx="1262063" cy="24177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3987" name="Picture 1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54725" y="4640263"/>
            <a:ext cx="1068388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3988" name="Picture 1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89713" y="4071938"/>
            <a:ext cx="933450" cy="11350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96197" y="1905341"/>
            <a:ext cx="380956" cy="435378"/>
          </a:xfrm>
          <a:prstGeom prst="rect">
            <a:avLst/>
          </a:prstGeom>
        </p:spPr>
      </p:pic>
      <p:sp>
        <p:nvSpPr>
          <p:cNvPr id="16" name="Title 1"/>
          <p:cNvSpPr>
            <a:spLocks noGrp="1"/>
          </p:cNvSpPr>
          <p:nvPr>
            <p:ph type="title" idx="4294967295"/>
          </p:nvPr>
        </p:nvSpPr>
        <p:spPr>
          <a:xfrm>
            <a:off x="73025" y="-9525"/>
            <a:ext cx="8229600" cy="992188"/>
          </a:xfrm>
        </p:spPr>
        <p:txBody>
          <a:bodyPr/>
          <a:lstStyle/>
          <a:p>
            <a:r>
              <a:rPr lang="en-US" altLang="en-US" sz="34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MPI+X FEA via </a:t>
            </a:r>
            <a:r>
              <a:rPr lang="en-US" altLang="en-US" sz="340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340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3955814325"/>
      </p:ext>
    </p:extLst>
  </p:cSld>
  <p:clrMapOvr>
    <a:masterClrMapping/>
  </p:clrMapOvr>
</p:sld>
</file>

<file path=ppt/slides/slide1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-28575" y="1177925"/>
            <a:ext cx="4559300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Multi-dimensional parallelism 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nested for loops via </a:t>
            </a:r>
            <a:r>
              <a:rPr lang="en-US" altLang="en-US" b="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2" name="Content Placeholder 2"/>
          <p:cNvSpPr txBox="1">
            <a:spLocks/>
          </p:cNvSpPr>
          <p:nvPr/>
        </p:nvSpPr>
        <p:spPr bwMode="auto">
          <a:xfrm>
            <a:off x="128588" y="1858963"/>
            <a:ext cx="4151312" cy="1241425"/>
          </a:xfrm>
          <a:prstGeom prst="rect">
            <a:avLst/>
          </a:prstGeom>
          <a:noFill/>
          <a:ln w="9525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(int cell=0; cell&lt;numCells; ++cell)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for (int node=0; node&lt;numNodes; ++node)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for (int qp=0; qp&lt;numQPs; ++qp)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    compute A;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3" name="Content Placeholder 2"/>
          <p:cNvSpPr txBox="1">
            <a:spLocks/>
          </p:cNvSpPr>
          <p:nvPr/>
        </p:nvSpPr>
        <p:spPr bwMode="auto">
          <a:xfrm>
            <a:off x="6467475" y="228600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1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(cell,node,qp)=(0,0,0)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4" name="Content Placeholder 2"/>
          <p:cNvSpPr txBox="1">
            <a:spLocks/>
          </p:cNvSpPr>
          <p:nvPr/>
        </p:nvSpPr>
        <p:spPr bwMode="auto">
          <a:xfrm>
            <a:off x="6467475" y="1114425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2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(cell,node,qp)=(0,0,1)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5" name="Content Placeholder 2"/>
          <p:cNvSpPr txBox="1">
            <a:spLocks/>
          </p:cNvSpPr>
          <p:nvPr/>
        </p:nvSpPr>
        <p:spPr bwMode="auto">
          <a:xfrm>
            <a:off x="4902200" y="2381250"/>
            <a:ext cx="4022725" cy="70643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(cell,node,qp)=(numCells,numNodes,numQPs)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86024" name="Line 8"/>
          <p:cNvSpPr>
            <a:spLocks noChangeShapeType="1"/>
          </p:cNvSpPr>
          <p:nvPr/>
        </p:nvSpPr>
        <p:spPr bwMode="auto">
          <a:xfrm flipV="1">
            <a:off x="4279900" y="512763"/>
            <a:ext cx="2187575" cy="165735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6025" name="Line 9"/>
          <p:cNvSpPr>
            <a:spLocks noChangeShapeType="1"/>
          </p:cNvSpPr>
          <p:nvPr/>
        </p:nvSpPr>
        <p:spPr bwMode="auto">
          <a:xfrm flipV="1">
            <a:off x="4279900" y="1455738"/>
            <a:ext cx="2187575" cy="1176337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6026" name="Line 10"/>
          <p:cNvSpPr>
            <a:spLocks noChangeShapeType="1"/>
          </p:cNvSpPr>
          <p:nvPr/>
        </p:nvSpPr>
        <p:spPr bwMode="auto">
          <a:xfrm flipV="1">
            <a:off x="4279900" y="2844800"/>
            <a:ext cx="622300" cy="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28589" y="3252788"/>
            <a:ext cx="6577012" cy="660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computeA_Policy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range({0,0,0},{(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numCells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numNodes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numQPs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});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::Experimental::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md_parallel_for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&lt;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&gt;(range,*this); 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86029" name="Text Box 13"/>
          <p:cNvSpPr txBox="1">
            <a:spLocks noChangeArrowheads="1"/>
          </p:cNvSpPr>
          <p:nvPr/>
        </p:nvSpPr>
        <p:spPr bwMode="auto">
          <a:xfrm>
            <a:off x="0" y="6553200"/>
            <a:ext cx="5772150" cy="30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400" b="0">
                <a:solidFill>
                  <a:schemeClr val="bg1"/>
                </a:solidFill>
                <a:latin typeface="Calibri" panose="020F0502020204030204" pitchFamily="34" charset="0"/>
              </a:rPr>
              <a:t>*  Unified Virtual Memory.</a:t>
            </a:r>
          </a:p>
        </p:txBody>
      </p:sp>
      <p:pic>
        <p:nvPicPr>
          <p:cNvPr id="86030" name="Picture 14" descr="threadi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70800" y="3968750"/>
            <a:ext cx="1262063" cy="24177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6031" name="Picture 1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54725" y="4640263"/>
            <a:ext cx="1068388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6032" name="Picture 1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89713" y="4071938"/>
            <a:ext cx="933450" cy="11350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6033" name="Text Box 17"/>
          <p:cNvSpPr txBox="1">
            <a:spLocks noChangeArrowheads="1"/>
          </p:cNvSpPr>
          <p:nvPr/>
        </p:nvSpPr>
        <p:spPr bwMode="auto">
          <a:xfrm>
            <a:off x="2732088" y="2759075"/>
            <a:ext cx="1865312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</a:rPr>
              <a:t>MPI process </a:t>
            </a:r>
            <a:r>
              <a:rPr lang="en-US" altLang="en-US" sz="1600" b="0" i="1">
                <a:solidFill>
                  <a:schemeClr val="bg2"/>
                </a:solidFill>
                <a:latin typeface="Calibri" panose="020F0502020204030204" pitchFamily="34" charset="0"/>
              </a:rPr>
              <a:t>n</a:t>
            </a:r>
          </a:p>
        </p:txBody>
      </p:sp>
      <p:sp>
        <p:nvSpPr>
          <p:cNvPr id="86034" name="Text Box 18"/>
          <p:cNvSpPr txBox="1">
            <a:spLocks noChangeArrowheads="1"/>
          </p:cNvSpPr>
          <p:nvPr/>
        </p:nvSpPr>
        <p:spPr bwMode="auto">
          <a:xfrm>
            <a:off x="0" y="6553200"/>
            <a:ext cx="5772150" cy="30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400" b="0">
                <a:solidFill>
                  <a:schemeClr val="bg1"/>
                </a:solidFill>
                <a:latin typeface="Calibri" panose="020F0502020204030204" pitchFamily="34" charset="0"/>
              </a:rPr>
              <a:t>*  Unified Virtual Memory.</a:t>
            </a:r>
          </a:p>
        </p:txBody>
      </p:sp>
      <p:pic>
        <p:nvPicPr>
          <p:cNvPr id="21" name="Picture 20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96197" y="1905341"/>
            <a:ext cx="380956" cy="435378"/>
          </a:xfrm>
          <a:prstGeom prst="rect">
            <a:avLst/>
          </a:prstGeom>
        </p:spPr>
      </p:pic>
      <p:sp>
        <p:nvSpPr>
          <p:cNvPr id="19" name="Title 1"/>
          <p:cNvSpPr>
            <a:spLocks noGrp="1"/>
          </p:cNvSpPr>
          <p:nvPr>
            <p:ph type="title" idx="4294967295"/>
          </p:nvPr>
        </p:nvSpPr>
        <p:spPr>
          <a:xfrm>
            <a:off x="73025" y="-9525"/>
            <a:ext cx="8229600" cy="992188"/>
          </a:xfrm>
        </p:spPr>
        <p:txBody>
          <a:bodyPr/>
          <a:lstStyle/>
          <a:p>
            <a:r>
              <a:rPr lang="en-US" altLang="en-US" sz="34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MPI+X FEA via </a:t>
            </a:r>
            <a:r>
              <a:rPr lang="en-US" altLang="en-US" sz="340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340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2667329133"/>
      </p:ext>
    </p:extLst>
  </p:cSld>
  <p:clrMapOvr>
    <a:masterClrMapping/>
  </p:clrMapOvr>
</p:sld>
</file>

<file path=ppt/slides/slide1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-28575" y="1177925"/>
            <a:ext cx="4559300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Multi-dimensional parallelism</a:t>
            </a:r>
            <a:r>
              <a:rPr lang="en-US" altLang="en-US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nested for loops via </a:t>
            </a:r>
            <a:r>
              <a:rPr lang="en-US" altLang="en-US" b="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2" name="Content Placeholder 2"/>
          <p:cNvSpPr txBox="1">
            <a:spLocks/>
          </p:cNvSpPr>
          <p:nvPr/>
        </p:nvSpPr>
        <p:spPr bwMode="auto">
          <a:xfrm>
            <a:off x="128588" y="1858963"/>
            <a:ext cx="4151312" cy="1241425"/>
          </a:xfrm>
          <a:prstGeom prst="rect">
            <a:avLst/>
          </a:prstGeom>
          <a:noFill/>
          <a:ln w="9525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(int cell=0; cell&lt;numCells; ++cell)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for (int node=0; node&lt;numNodes; ++node)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for (int qp=0; qp&lt;numQPs; ++qp)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    compute A;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3" name="Content Placeholder 2"/>
          <p:cNvSpPr txBox="1">
            <a:spLocks/>
          </p:cNvSpPr>
          <p:nvPr/>
        </p:nvSpPr>
        <p:spPr bwMode="auto">
          <a:xfrm>
            <a:off x="6467475" y="228600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1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(cell,node,qp)=(0,0,0)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4" name="Content Placeholder 2"/>
          <p:cNvSpPr txBox="1">
            <a:spLocks/>
          </p:cNvSpPr>
          <p:nvPr/>
        </p:nvSpPr>
        <p:spPr bwMode="auto">
          <a:xfrm>
            <a:off x="6467475" y="1114425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2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(cell,node,qp)=(0,0,1)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5" name="Content Placeholder 2"/>
          <p:cNvSpPr txBox="1">
            <a:spLocks/>
          </p:cNvSpPr>
          <p:nvPr/>
        </p:nvSpPr>
        <p:spPr bwMode="auto">
          <a:xfrm>
            <a:off x="4902200" y="2381250"/>
            <a:ext cx="4022725" cy="70643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(cell,node,qp)=(numCells,numNodes,numQPs)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85000" name="Line 8"/>
          <p:cNvSpPr>
            <a:spLocks noChangeShapeType="1"/>
          </p:cNvSpPr>
          <p:nvPr/>
        </p:nvSpPr>
        <p:spPr bwMode="auto">
          <a:xfrm flipV="1">
            <a:off x="4279900" y="512763"/>
            <a:ext cx="2187575" cy="165735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5001" name="Line 9"/>
          <p:cNvSpPr>
            <a:spLocks noChangeShapeType="1"/>
          </p:cNvSpPr>
          <p:nvPr/>
        </p:nvSpPr>
        <p:spPr bwMode="auto">
          <a:xfrm flipV="1">
            <a:off x="4279900" y="1455738"/>
            <a:ext cx="2187575" cy="1176337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5002" name="Line 10"/>
          <p:cNvSpPr>
            <a:spLocks noChangeShapeType="1"/>
          </p:cNvSpPr>
          <p:nvPr/>
        </p:nvSpPr>
        <p:spPr bwMode="auto">
          <a:xfrm flipV="1">
            <a:off x="4279900" y="2844800"/>
            <a:ext cx="622300" cy="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" name="Content Placeholder 2"/>
          <p:cNvSpPr txBox="1">
            <a:spLocks/>
          </p:cNvSpPr>
          <p:nvPr/>
        </p:nvSpPr>
        <p:spPr bwMode="auto">
          <a:xfrm>
            <a:off x="-3175" y="3968750"/>
            <a:ext cx="7867650" cy="19478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 err="1">
                <a:solidFill>
                  <a:srgbClr val="FF0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defined at </a:t>
            </a: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compile time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 e.g.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OpenMP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MPI+OpenMP</a:t>
            </a:r>
            <a:endParaRPr lang="en-US" altLang="en-US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::CUDA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//MPI+CUDA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::Serial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//MPI-only</a:t>
            </a:r>
          </a:p>
        </p:txBody>
      </p:sp>
      <p:pic>
        <p:nvPicPr>
          <p:cNvPr id="85006" name="Picture 14" descr="threadi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70800" y="3968750"/>
            <a:ext cx="1262063" cy="24177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5007" name="Picture 1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54725" y="4640263"/>
            <a:ext cx="1068388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5008" name="Picture 1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89713" y="4071938"/>
            <a:ext cx="933450" cy="11350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5009" name="Text Box 17"/>
          <p:cNvSpPr txBox="1">
            <a:spLocks noChangeArrowheads="1"/>
          </p:cNvSpPr>
          <p:nvPr/>
        </p:nvSpPr>
        <p:spPr bwMode="auto">
          <a:xfrm>
            <a:off x="2732088" y="2759075"/>
            <a:ext cx="1865312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</a:rPr>
              <a:t>MPI process </a:t>
            </a:r>
            <a:r>
              <a:rPr lang="en-US" altLang="en-US" sz="1600" b="0" i="1">
                <a:solidFill>
                  <a:schemeClr val="bg2"/>
                </a:solidFill>
                <a:latin typeface="Calibri" panose="020F0502020204030204" pitchFamily="34" charset="0"/>
              </a:rPr>
              <a:t>n</a:t>
            </a: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96197" y="1905341"/>
            <a:ext cx="380956" cy="435378"/>
          </a:xfrm>
          <a:prstGeom prst="rect">
            <a:avLst/>
          </a:prstGeom>
        </p:spPr>
      </p:pic>
      <p:sp>
        <p:nvSpPr>
          <p:cNvPr id="18" name="Title 1"/>
          <p:cNvSpPr>
            <a:spLocks noGrp="1"/>
          </p:cNvSpPr>
          <p:nvPr>
            <p:ph type="title" idx="4294967295"/>
          </p:nvPr>
        </p:nvSpPr>
        <p:spPr>
          <a:xfrm>
            <a:off x="73025" y="-9525"/>
            <a:ext cx="8229600" cy="992188"/>
          </a:xfrm>
        </p:spPr>
        <p:txBody>
          <a:bodyPr/>
          <a:lstStyle/>
          <a:p>
            <a:r>
              <a:rPr lang="en-US" altLang="en-US" sz="34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MPI+X FEA via </a:t>
            </a:r>
            <a:r>
              <a:rPr lang="en-US" altLang="en-US" sz="340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340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</a:p>
        </p:txBody>
      </p:sp>
      <p:sp>
        <p:nvSpPr>
          <p:cNvPr id="19" name="Content Placeholder 2"/>
          <p:cNvSpPr txBox="1">
            <a:spLocks/>
          </p:cNvSpPr>
          <p:nvPr/>
        </p:nvSpPr>
        <p:spPr bwMode="auto">
          <a:xfrm>
            <a:off x="128589" y="3252788"/>
            <a:ext cx="6577012" cy="660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computeA_Policy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range({0,0,0},{(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numCells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numNodes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numQPs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});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::Experimental::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md_parallel_for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&lt;</a:t>
            </a:r>
            <a:r>
              <a:rPr lang="en-US" altLang="en-US" sz="1600" b="0" dirty="0" err="1">
                <a:solidFill>
                  <a:srgbClr val="FF0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&gt;(range,*this); 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02783932"/>
      </p:ext>
    </p:extLst>
  </p:cSld>
  <p:clrMapOvr>
    <a:masterClrMapping/>
  </p:clrMapOvr>
</p:sld>
</file>

<file path=ppt/slides/slide1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-28575" y="1177925"/>
            <a:ext cx="4559300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Multi-dimensional parallelism 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nested for loops via </a:t>
            </a:r>
            <a:r>
              <a:rPr lang="en-US" altLang="en-US" b="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2" name="Content Placeholder 2"/>
          <p:cNvSpPr txBox="1">
            <a:spLocks/>
          </p:cNvSpPr>
          <p:nvPr/>
        </p:nvSpPr>
        <p:spPr bwMode="auto">
          <a:xfrm>
            <a:off x="128588" y="1858963"/>
            <a:ext cx="4151312" cy="1241425"/>
          </a:xfrm>
          <a:prstGeom prst="rect">
            <a:avLst/>
          </a:prstGeom>
          <a:noFill/>
          <a:ln w="9525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(int cell=0; cell&lt;numCells; ++cell)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for (int node=0; node&lt;numNodes; ++node)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for (int qp=0; qp&lt;numQPs; ++qp)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    compute A;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</a:t>
            </a:r>
            <a:endParaRPr lang="en-US" altLang="en-US" sz="400" b="0">
              <a:solidFill>
                <a:schemeClr val="bg2"/>
              </a:solidFill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3" name="Content Placeholder 2"/>
          <p:cNvSpPr txBox="1">
            <a:spLocks/>
          </p:cNvSpPr>
          <p:nvPr/>
        </p:nvSpPr>
        <p:spPr bwMode="auto">
          <a:xfrm>
            <a:off x="6467475" y="228600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1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(cell,node,qp)=(0,0,0)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4" name="Content Placeholder 2"/>
          <p:cNvSpPr txBox="1">
            <a:spLocks/>
          </p:cNvSpPr>
          <p:nvPr/>
        </p:nvSpPr>
        <p:spPr bwMode="auto">
          <a:xfrm>
            <a:off x="6467475" y="1114425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2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(cell,node,qp)=(0,0,1)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5" name="Content Placeholder 2"/>
          <p:cNvSpPr txBox="1">
            <a:spLocks/>
          </p:cNvSpPr>
          <p:nvPr/>
        </p:nvSpPr>
        <p:spPr bwMode="auto">
          <a:xfrm>
            <a:off x="4902200" y="2381250"/>
            <a:ext cx="4022725" cy="70643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(cell,node,qp)=(numCells,numNodes,numQPs)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66586" name="Line 26"/>
          <p:cNvSpPr>
            <a:spLocks noChangeShapeType="1"/>
          </p:cNvSpPr>
          <p:nvPr/>
        </p:nvSpPr>
        <p:spPr bwMode="auto">
          <a:xfrm flipV="1">
            <a:off x="4279900" y="512763"/>
            <a:ext cx="2187575" cy="165735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66587" name="Line 27"/>
          <p:cNvSpPr>
            <a:spLocks noChangeShapeType="1"/>
          </p:cNvSpPr>
          <p:nvPr/>
        </p:nvSpPr>
        <p:spPr bwMode="auto">
          <a:xfrm flipV="1">
            <a:off x="4279900" y="1455738"/>
            <a:ext cx="2187575" cy="1176337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66588" name="Line 28"/>
          <p:cNvSpPr>
            <a:spLocks noChangeShapeType="1"/>
          </p:cNvSpPr>
          <p:nvPr/>
        </p:nvSpPr>
        <p:spPr bwMode="auto">
          <a:xfrm flipV="1">
            <a:off x="4279900" y="2844800"/>
            <a:ext cx="622300" cy="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" name="Content Placeholder 2"/>
          <p:cNvSpPr txBox="1">
            <a:spLocks/>
          </p:cNvSpPr>
          <p:nvPr/>
        </p:nvSpPr>
        <p:spPr bwMode="auto">
          <a:xfrm>
            <a:off x="-3175" y="3968750"/>
            <a:ext cx="7867650" cy="19478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defined at </a:t>
            </a: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compile time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 e.g.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OpenMP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MPI+OpenMP</a:t>
            </a:r>
            <a:endParaRPr lang="en-US" altLang="en-US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::CUDA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//MPI+CUDA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::Serial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//MPI-only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Atomics</a:t>
            </a:r>
            <a:r>
              <a:rPr lang="en-US" altLang="en-US" b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used to scatter local data to global data structures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atomic_fetch_add</a:t>
            </a:r>
            <a:endParaRPr lang="en-US" altLang="en-US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pic>
        <p:nvPicPr>
          <p:cNvPr id="66592" name="Picture 32" descr="threadi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70800" y="3968750"/>
            <a:ext cx="1262063" cy="24177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6594" name="Picture 1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54725" y="4640263"/>
            <a:ext cx="1068388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6597" name="Picture 1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89713" y="4071938"/>
            <a:ext cx="933450" cy="11350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6599" name="Text Box 39"/>
          <p:cNvSpPr txBox="1">
            <a:spLocks noChangeArrowheads="1"/>
          </p:cNvSpPr>
          <p:nvPr/>
        </p:nvSpPr>
        <p:spPr bwMode="auto">
          <a:xfrm>
            <a:off x="2732088" y="2759075"/>
            <a:ext cx="1865312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50000"/>
              </a:spcBef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</a:rPr>
              <a:t>MPI process </a:t>
            </a:r>
            <a:r>
              <a:rPr lang="en-US" altLang="en-US" sz="1600" b="0" i="1">
                <a:solidFill>
                  <a:schemeClr val="bg2"/>
                </a:solidFill>
                <a:latin typeface="Calibri" panose="020F0502020204030204" pitchFamily="34" charset="0"/>
              </a:rPr>
              <a:t>n</a:t>
            </a: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96197" y="1905341"/>
            <a:ext cx="380956" cy="435378"/>
          </a:xfrm>
          <a:prstGeom prst="rect">
            <a:avLst/>
          </a:prstGeom>
        </p:spPr>
      </p:pic>
      <p:sp>
        <p:nvSpPr>
          <p:cNvPr id="19" name="Title 1"/>
          <p:cNvSpPr>
            <a:spLocks noGrp="1"/>
          </p:cNvSpPr>
          <p:nvPr>
            <p:ph type="title" idx="4294967295"/>
          </p:nvPr>
        </p:nvSpPr>
        <p:spPr>
          <a:xfrm>
            <a:off x="73025" y="-9525"/>
            <a:ext cx="8229600" cy="992188"/>
          </a:xfrm>
        </p:spPr>
        <p:txBody>
          <a:bodyPr/>
          <a:lstStyle/>
          <a:p>
            <a:r>
              <a:rPr lang="en-US" altLang="en-US" sz="34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MPI+X FEA via </a:t>
            </a:r>
            <a:r>
              <a:rPr lang="en-US" altLang="en-US" sz="340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340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</a:p>
        </p:txBody>
      </p:sp>
      <p:sp>
        <p:nvSpPr>
          <p:cNvPr id="18" name="Content Placeholder 2"/>
          <p:cNvSpPr txBox="1">
            <a:spLocks/>
          </p:cNvSpPr>
          <p:nvPr/>
        </p:nvSpPr>
        <p:spPr bwMode="auto">
          <a:xfrm>
            <a:off x="128589" y="3252788"/>
            <a:ext cx="6577012" cy="660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computeA_Policy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range({0,0,0},{(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numCells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numNodes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numQPs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});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::Experimental::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md_parallel_for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&lt;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&gt;(range,*this); 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98033076"/>
      </p:ext>
    </p:extLst>
  </p:cSld>
  <p:clrMapOvr>
    <a:masterClrMapping/>
  </p:clrMapOvr>
</p:sld>
</file>

<file path=ppt/slides/slide1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-28575" y="1177925"/>
            <a:ext cx="4559300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Multi-dimensional parallelism 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nested for loops via </a:t>
            </a:r>
            <a:r>
              <a:rPr lang="en-US" altLang="en-US" b="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2" name="Content Placeholder 2"/>
          <p:cNvSpPr txBox="1">
            <a:spLocks/>
          </p:cNvSpPr>
          <p:nvPr/>
        </p:nvSpPr>
        <p:spPr bwMode="auto">
          <a:xfrm>
            <a:off x="128588" y="1858963"/>
            <a:ext cx="4151312" cy="1241425"/>
          </a:xfrm>
          <a:prstGeom prst="rect">
            <a:avLst/>
          </a:prstGeom>
          <a:noFill/>
          <a:ln w="9525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(int cell=0; cell&lt;numCells; ++cell)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for (int node=0; node&lt;numNodes; ++node)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for (int qp=0; qp&lt;numQPs; ++qp)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    compute A;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</a:t>
            </a:r>
            <a:endParaRPr lang="en-US" altLang="en-US" sz="400" b="0">
              <a:solidFill>
                <a:schemeClr val="bg2"/>
              </a:solidFill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3" name="Content Placeholder 2"/>
          <p:cNvSpPr txBox="1">
            <a:spLocks/>
          </p:cNvSpPr>
          <p:nvPr/>
        </p:nvSpPr>
        <p:spPr bwMode="auto">
          <a:xfrm>
            <a:off x="6467475" y="228600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1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(cell,node,qp)=(0,0,0)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4" name="Content Placeholder 2"/>
          <p:cNvSpPr txBox="1">
            <a:spLocks/>
          </p:cNvSpPr>
          <p:nvPr/>
        </p:nvSpPr>
        <p:spPr bwMode="auto">
          <a:xfrm>
            <a:off x="6467475" y="1114425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2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(cell,node,qp)=(0,0,1)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5" name="Content Placeholder 2"/>
          <p:cNvSpPr txBox="1">
            <a:spLocks/>
          </p:cNvSpPr>
          <p:nvPr/>
        </p:nvSpPr>
        <p:spPr bwMode="auto">
          <a:xfrm>
            <a:off x="4902200" y="2381250"/>
            <a:ext cx="4022725" cy="70643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(cell,node,qp)=(numCells,numNodes,numQPs)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87048" name="Line 8"/>
          <p:cNvSpPr>
            <a:spLocks noChangeShapeType="1"/>
          </p:cNvSpPr>
          <p:nvPr/>
        </p:nvSpPr>
        <p:spPr bwMode="auto">
          <a:xfrm flipV="1">
            <a:off x="4279900" y="512763"/>
            <a:ext cx="2187575" cy="165735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7049" name="Line 9"/>
          <p:cNvSpPr>
            <a:spLocks noChangeShapeType="1"/>
          </p:cNvSpPr>
          <p:nvPr/>
        </p:nvSpPr>
        <p:spPr bwMode="auto">
          <a:xfrm flipV="1">
            <a:off x="4279900" y="1455738"/>
            <a:ext cx="2187575" cy="1176337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7050" name="Line 10"/>
          <p:cNvSpPr>
            <a:spLocks noChangeShapeType="1"/>
          </p:cNvSpPr>
          <p:nvPr/>
        </p:nvSpPr>
        <p:spPr bwMode="auto">
          <a:xfrm flipV="1">
            <a:off x="4279900" y="2844800"/>
            <a:ext cx="622300" cy="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" name="Content Placeholder 2"/>
          <p:cNvSpPr txBox="1">
            <a:spLocks/>
          </p:cNvSpPr>
          <p:nvPr/>
        </p:nvSpPr>
        <p:spPr bwMode="auto">
          <a:xfrm>
            <a:off x="-3175" y="3968750"/>
            <a:ext cx="7867650" cy="19478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defined at </a:t>
            </a: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compile time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 e.g.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OpenMP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MPI+OpenMP</a:t>
            </a:r>
            <a:endParaRPr lang="en-US" altLang="en-US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::CUDA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//MPI+CUDA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::Serial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//MPI-only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Atomics</a:t>
            </a:r>
            <a:r>
              <a:rPr lang="en-US" altLang="en-US" b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used to scatter local data to global data structures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atomic_fetch_add</a:t>
            </a:r>
            <a:endParaRPr lang="en-US" altLang="en-US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MPI+CUDA, data transfer from host to device handled by </a:t>
            </a: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CUDA UVM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*.</a:t>
            </a:r>
          </a:p>
        </p:txBody>
      </p:sp>
      <p:sp>
        <p:nvSpPr>
          <p:cNvPr id="87053" name="Text Box 13"/>
          <p:cNvSpPr txBox="1">
            <a:spLocks noChangeArrowheads="1"/>
          </p:cNvSpPr>
          <p:nvPr/>
        </p:nvSpPr>
        <p:spPr bwMode="auto">
          <a:xfrm>
            <a:off x="0" y="6553200"/>
            <a:ext cx="5772150" cy="30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400" b="0">
                <a:solidFill>
                  <a:schemeClr val="bg1"/>
                </a:solidFill>
                <a:latin typeface="Calibri" panose="020F0502020204030204" pitchFamily="34" charset="0"/>
              </a:rPr>
              <a:t>*  Unified Virtual Memory.</a:t>
            </a:r>
          </a:p>
        </p:txBody>
      </p:sp>
      <p:pic>
        <p:nvPicPr>
          <p:cNvPr id="87054" name="Picture 14" descr="threadi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70800" y="3968750"/>
            <a:ext cx="1262063" cy="24177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7055" name="Picture 1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54725" y="4640263"/>
            <a:ext cx="1068388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7056" name="Picture 1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89713" y="4071938"/>
            <a:ext cx="933450" cy="11350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7057" name="Text Box 17"/>
          <p:cNvSpPr txBox="1">
            <a:spLocks noChangeArrowheads="1"/>
          </p:cNvSpPr>
          <p:nvPr/>
        </p:nvSpPr>
        <p:spPr bwMode="auto">
          <a:xfrm>
            <a:off x="2732088" y="2759075"/>
            <a:ext cx="1865312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</a:rPr>
              <a:t>MPI process </a:t>
            </a:r>
            <a:r>
              <a:rPr lang="en-US" altLang="en-US" sz="1600" b="0" i="1">
                <a:solidFill>
                  <a:schemeClr val="bg2"/>
                </a:solidFill>
                <a:latin typeface="Calibri" panose="020F0502020204030204" pitchFamily="34" charset="0"/>
              </a:rPr>
              <a:t>n</a:t>
            </a:r>
          </a:p>
        </p:txBody>
      </p:sp>
      <p:pic>
        <p:nvPicPr>
          <p:cNvPr id="21" name="Picture 20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96197" y="1905341"/>
            <a:ext cx="380956" cy="435378"/>
          </a:xfrm>
          <a:prstGeom prst="rect">
            <a:avLst/>
          </a:prstGeom>
        </p:spPr>
      </p:pic>
      <p:sp>
        <p:nvSpPr>
          <p:cNvPr id="20" name="Title 1"/>
          <p:cNvSpPr>
            <a:spLocks noGrp="1"/>
          </p:cNvSpPr>
          <p:nvPr>
            <p:ph type="title" idx="4294967295"/>
          </p:nvPr>
        </p:nvSpPr>
        <p:spPr>
          <a:xfrm>
            <a:off x="73025" y="-9525"/>
            <a:ext cx="8229600" cy="992188"/>
          </a:xfrm>
        </p:spPr>
        <p:txBody>
          <a:bodyPr/>
          <a:lstStyle/>
          <a:p>
            <a:r>
              <a:rPr lang="en-US" altLang="en-US" sz="34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MPI+X FEA via </a:t>
            </a:r>
            <a:r>
              <a:rPr lang="en-US" altLang="en-US" sz="340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340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</a:p>
        </p:txBody>
      </p:sp>
      <p:sp>
        <p:nvSpPr>
          <p:cNvPr id="19" name="Content Placeholder 2"/>
          <p:cNvSpPr txBox="1">
            <a:spLocks/>
          </p:cNvSpPr>
          <p:nvPr/>
        </p:nvSpPr>
        <p:spPr bwMode="auto">
          <a:xfrm>
            <a:off x="128589" y="3252788"/>
            <a:ext cx="6577012" cy="660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computeA_Policy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range({0,0,0},{(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numCells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numNodes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numQPs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});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::Experimental::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md_parallel_for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&lt;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&gt;(range,*this); 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36523934"/>
      </p:ext>
    </p:extLst>
  </p:cSld>
  <p:clrMapOvr>
    <a:masterClrMapping/>
  </p:clrMapOvr>
</p:sld>
</file>

<file path=ppt/slides/slide1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-28575" y="1177925"/>
            <a:ext cx="4559300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Multi-dimensional parallelism 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nested for loops via </a:t>
            </a:r>
            <a:r>
              <a:rPr lang="en-US" altLang="en-US" b="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2" name="Content Placeholder 2"/>
          <p:cNvSpPr txBox="1">
            <a:spLocks/>
          </p:cNvSpPr>
          <p:nvPr/>
        </p:nvSpPr>
        <p:spPr bwMode="auto">
          <a:xfrm>
            <a:off x="128588" y="1858963"/>
            <a:ext cx="4151312" cy="1241425"/>
          </a:xfrm>
          <a:prstGeom prst="rect">
            <a:avLst/>
          </a:prstGeom>
          <a:noFill/>
          <a:ln w="9525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(int cell=0; cell&lt;numCells; ++cell)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for (int node=0; node&lt;numNodes; ++node)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for (int qp=0; qp&lt;numQPs; ++qp)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    compute A;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</a:t>
            </a:r>
            <a:endParaRPr lang="en-US" altLang="en-US" sz="400" b="0">
              <a:solidFill>
                <a:schemeClr val="bg2"/>
              </a:solidFill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3" name="Content Placeholder 2"/>
          <p:cNvSpPr txBox="1">
            <a:spLocks/>
          </p:cNvSpPr>
          <p:nvPr/>
        </p:nvSpPr>
        <p:spPr bwMode="auto">
          <a:xfrm>
            <a:off x="6467475" y="228600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1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(cell,node,qp)=(0,0,0)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4" name="Content Placeholder 2"/>
          <p:cNvSpPr txBox="1">
            <a:spLocks/>
          </p:cNvSpPr>
          <p:nvPr/>
        </p:nvSpPr>
        <p:spPr bwMode="auto">
          <a:xfrm>
            <a:off x="6467475" y="1114425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2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(cell,node,qp)=(0,0,1)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5" name="Content Placeholder 2"/>
          <p:cNvSpPr txBox="1">
            <a:spLocks/>
          </p:cNvSpPr>
          <p:nvPr/>
        </p:nvSpPr>
        <p:spPr bwMode="auto">
          <a:xfrm>
            <a:off x="4902200" y="2381250"/>
            <a:ext cx="4022725" cy="70643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(cell,node,qp)=(numCells,numNodes,numQPs)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87048" name="Line 8"/>
          <p:cNvSpPr>
            <a:spLocks noChangeShapeType="1"/>
          </p:cNvSpPr>
          <p:nvPr/>
        </p:nvSpPr>
        <p:spPr bwMode="auto">
          <a:xfrm flipV="1">
            <a:off x="4279900" y="512763"/>
            <a:ext cx="2187575" cy="165735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7049" name="Line 9"/>
          <p:cNvSpPr>
            <a:spLocks noChangeShapeType="1"/>
          </p:cNvSpPr>
          <p:nvPr/>
        </p:nvSpPr>
        <p:spPr bwMode="auto">
          <a:xfrm flipV="1">
            <a:off x="4279900" y="1455738"/>
            <a:ext cx="2187575" cy="1176337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7050" name="Line 10"/>
          <p:cNvSpPr>
            <a:spLocks noChangeShapeType="1"/>
          </p:cNvSpPr>
          <p:nvPr/>
        </p:nvSpPr>
        <p:spPr bwMode="auto">
          <a:xfrm flipV="1">
            <a:off x="4279900" y="2844800"/>
            <a:ext cx="622300" cy="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" name="Content Placeholder 2"/>
          <p:cNvSpPr txBox="1">
            <a:spLocks/>
          </p:cNvSpPr>
          <p:nvPr/>
        </p:nvSpPr>
        <p:spPr bwMode="auto">
          <a:xfrm>
            <a:off x="-3175" y="3968750"/>
            <a:ext cx="7867650" cy="19478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defined at </a:t>
            </a: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compile time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 e.g.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OpenMP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MPI+OpenMP</a:t>
            </a:r>
            <a:endParaRPr lang="en-US" altLang="en-US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::CUDA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//MPI+CUDA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::Serial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//MPI-only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Atomics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used to scatter local data to global data structures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atomic_fetch_add</a:t>
            </a:r>
            <a:endParaRPr lang="en-US" altLang="en-US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MPI+CUDA, data transfer from host to device handled by </a:t>
            </a: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CUDA UVM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*.</a:t>
            </a:r>
          </a:p>
        </p:txBody>
      </p:sp>
      <p:sp>
        <p:nvSpPr>
          <p:cNvPr id="87053" name="Text Box 13"/>
          <p:cNvSpPr txBox="1">
            <a:spLocks noChangeArrowheads="1"/>
          </p:cNvSpPr>
          <p:nvPr/>
        </p:nvSpPr>
        <p:spPr bwMode="auto">
          <a:xfrm>
            <a:off x="0" y="6553200"/>
            <a:ext cx="5772150" cy="30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400" b="0">
                <a:solidFill>
                  <a:schemeClr val="bg1"/>
                </a:solidFill>
                <a:latin typeface="Calibri" panose="020F0502020204030204" pitchFamily="34" charset="0"/>
              </a:rPr>
              <a:t>*  Unified Virtual Memory.</a:t>
            </a:r>
          </a:p>
        </p:txBody>
      </p:sp>
      <p:pic>
        <p:nvPicPr>
          <p:cNvPr id="87054" name="Picture 14" descr="threadi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70800" y="3968750"/>
            <a:ext cx="1262063" cy="24177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7055" name="Picture 1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54725" y="4640263"/>
            <a:ext cx="1068388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7056" name="Picture 1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89713" y="4071938"/>
            <a:ext cx="933450" cy="11350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7057" name="Text Box 17"/>
          <p:cNvSpPr txBox="1">
            <a:spLocks noChangeArrowheads="1"/>
          </p:cNvSpPr>
          <p:nvPr/>
        </p:nvSpPr>
        <p:spPr bwMode="auto">
          <a:xfrm>
            <a:off x="2732088" y="2759075"/>
            <a:ext cx="1865312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</a:rPr>
              <a:t>MPI process </a:t>
            </a:r>
            <a:r>
              <a:rPr lang="en-US" altLang="en-US" sz="1600" b="0" i="1">
                <a:solidFill>
                  <a:schemeClr val="bg2"/>
                </a:solidFill>
                <a:latin typeface="Calibri" panose="020F0502020204030204" pitchFamily="34" charset="0"/>
              </a:rPr>
              <a:t>n</a:t>
            </a:r>
          </a:p>
        </p:txBody>
      </p:sp>
      <p:pic>
        <p:nvPicPr>
          <p:cNvPr id="21" name="Picture 20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96197" y="1905341"/>
            <a:ext cx="380956" cy="435378"/>
          </a:xfrm>
          <a:prstGeom prst="rect">
            <a:avLst/>
          </a:prstGeom>
        </p:spPr>
      </p:pic>
      <p:sp>
        <p:nvSpPr>
          <p:cNvPr id="20" name="Title 1"/>
          <p:cNvSpPr>
            <a:spLocks noGrp="1"/>
          </p:cNvSpPr>
          <p:nvPr>
            <p:ph type="title" idx="4294967295"/>
          </p:nvPr>
        </p:nvSpPr>
        <p:spPr>
          <a:xfrm>
            <a:off x="73025" y="-9525"/>
            <a:ext cx="8229600" cy="992188"/>
          </a:xfrm>
        </p:spPr>
        <p:txBody>
          <a:bodyPr/>
          <a:lstStyle/>
          <a:p>
            <a:r>
              <a:rPr lang="en-US" altLang="en-US" sz="34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MPI+X FEA via </a:t>
            </a:r>
            <a:r>
              <a:rPr lang="en-US" altLang="en-US" sz="340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340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3505200" y="1563469"/>
            <a:ext cx="2806700" cy="64633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Kokkos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parallelization in    ALI is only over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cells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</p:txBody>
      </p:sp>
      <p:sp>
        <p:nvSpPr>
          <p:cNvPr id="22" name="Content Placeholder 2"/>
          <p:cNvSpPr txBox="1">
            <a:spLocks/>
          </p:cNvSpPr>
          <p:nvPr/>
        </p:nvSpPr>
        <p:spPr bwMode="auto">
          <a:xfrm>
            <a:off x="128589" y="3252788"/>
            <a:ext cx="6577012" cy="660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computeA_Policy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range({0,0,0},{(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numCells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numNodes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numQPs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});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::Experimental::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md_parallel_for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&lt;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&gt;(range,*this); 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40693211"/>
      </p:ext>
    </p:extLst>
  </p:cSld>
  <p:clrMapOvr>
    <a:masterClrMapping/>
  </p:clrMapOvr>
</p:sld>
</file>

<file path=ppt/slides/slide1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85725" y="-228600"/>
            <a:ext cx="8991600" cy="1261646"/>
          </a:xfrm>
          <a:solidFill>
            <a:schemeClr val="bg1"/>
          </a:solidFill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PISCEES &amp; E3SM Coupling Validation</a:t>
            </a:r>
          </a:p>
        </p:txBody>
      </p:sp>
      <p:sp>
        <p:nvSpPr>
          <p:cNvPr id="14" name="Rectangle 13"/>
          <p:cNvSpPr/>
          <p:nvPr/>
        </p:nvSpPr>
        <p:spPr>
          <a:xfrm>
            <a:off x="0" y="1460500"/>
            <a:ext cx="9163050" cy="4705350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Shape 146"/>
          <p:cNvSpPr txBox="1">
            <a:spLocks/>
          </p:cNvSpPr>
          <p:nvPr/>
        </p:nvSpPr>
        <p:spPr bwMode="auto">
          <a:xfrm>
            <a:off x="28575" y="296218"/>
            <a:ext cx="8229600" cy="1371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  <a:ea typeface="ＭＳ Ｐゴシック" pitchFamily="-112" charset="-128"/>
                <a:cs typeface="ＭＳ Ｐゴシック" pitchFamily="-112" charset="-128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  <a:ea typeface="ＭＳ Ｐゴシック" pitchFamily="-112" charset="-128"/>
                <a:cs typeface="ＭＳ Ｐゴシック" pitchFamily="-112" charset="-128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  <a:ea typeface="ＭＳ Ｐゴシック" pitchFamily="-112" charset="-128"/>
                <a:cs typeface="ＭＳ Ｐゴシック" pitchFamily="-112" charset="-128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  <a:ea typeface="ＭＳ Ｐゴシック" pitchFamily="-112" charset="-128"/>
                <a:cs typeface="ＭＳ Ｐゴシック" pitchFamily="-112" charset="-128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  <a:ea typeface="ＭＳ Ｐゴシック" pitchFamily="-112" charset="-128"/>
                <a:cs typeface="ＭＳ Ｐゴシック" pitchFamily="-112" charset="-128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  <a:ea typeface="ＭＳ Ｐゴシック" pitchFamily="-112" charset="-128"/>
                <a:cs typeface="ＭＳ Ｐゴシック" pitchFamily="-112" charset="-128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  <a:ea typeface="ＭＳ Ｐゴシック" pitchFamily="-112" charset="-128"/>
                <a:cs typeface="ＭＳ Ｐゴシック" pitchFamily="-112" charset="-128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  <a:ea typeface="ＭＳ Ｐゴシック" pitchFamily="-112" charset="-128"/>
                <a:cs typeface="ＭＳ Ｐゴシック" pitchFamily="-112" charset="-128"/>
              </a:defRPr>
            </a:lvl9pPr>
          </a:lstStyle>
          <a:p>
            <a:pPr algn="l"/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Sub-shelf melt rates (RRS30to10km resolution)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9012" t="48670" r="59306" b="40670"/>
          <a:stretch/>
        </p:blipFill>
        <p:spPr>
          <a:xfrm>
            <a:off x="3580529" y="1752600"/>
            <a:ext cx="940023" cy="2224237"/>
          </a:xfrm>
          <a:prstGeom prst="rect">
            <a:avLst/>
          </a:prstGeom>
        </p:spPr>
      </p:pic>
      <p:pic>
        <p:nvPicPr>
          <p:cNvPr id="25" name="Picture 24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773" t="16821" r="59184" b="72341"/>
          <a:stretch/>
        </p:blipFill>
        <p:spPr>
          <a:xfrm>
            <a:off x="1631083" y="1776448"/>
            <a:ext cx="936815" cy="2185952"/>
          </a:xfrm>
          <a:prstGeom prst="rect">
            <a:avLst/>
          </a:prstGeom>
        </p:spPr>
      </p:pic>
      <p:pic>
        <p:nvPicPr>
          <p:cNvPr id="26" name="Picture 25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692" t="80271" r="59457" b="9215"/>
          <a:stretch/>
        </p:blipFill>
        <p:spPr>
          <a:xfrm>
            <a:off x="6279131" y="1837383"/>
            <a:ext cx="935088" cy="2151178"/>
          </a:xfrm>
          <a:prstGeom prst="rect">
            <a:avLst/>
          </a:prstGeom>
        </p:spPr>
      </p:pic>
      <p:pic>
        <p:nvPicPr>
          <p:cNvPr id="23" name="Picture 22" descr="meltRignot_20161215.beta0.g30to10nyfNEWbig.edison_ANN_years0005-0005.png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1788" t="4909" r="4189" b="64351"/>
          <a:stretch/>
        </p:blipFill>
        <p:spPr>
          <a:xfrm>
            <a:off x="4984679" y="1611546"/>
            <a:ext cx="713509" cy="4055764"/>
          </a:xfrm>
          <a:prstGeom prst="rect">
            <a:avLst/>
          </a:prstGeom>
        </p:spPr>
      </p:pic>
      <p:pic>
        <p:nvPicPr>
          <p:cNvPr id="24" name="Picture 23" descr="meltRignot_20161215.beta0.g30to10nyfNEWbig.edison_ANN_years0005-0005.png"/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2166" t="67593" b="1111"/>
          <a:stretch/>
        </p:blipFill>
        <p:spPr>
          <a:xfrm>
            <a:off x="7917298" y="1491003"/>
            <a:ext cx="917786" cy="4176307"/>
          </a:xfrm>
          <a:prstGeom prst="rect">
            <a:avLst/>
          </a:prstGeom>
        </p:spPr>
      </p:pic>
      <p:sp>
        <p:nvSpPr>
          <p:cNvPr id="27" name="TextBox 26"/>
          <p:cNvSpPr txBox="1"/>
          <p:nvPr/>
        </p:nvSpPr>
        <p:spPr>
          <a:xfrm>
            <a:off x="-10139" y="2462328"/>
            <a:ext cx="1422762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600" i="1" dirty="0">
                <a:solidFill>
                  <a:srgbClr val="8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Filchner-Ronne</a:t>
            </a:r>
          </a:p>
          <a:p>
            <a:pPr algn="ctr"/>
            <a:r>
              <a:rPr lang="en-US" sz="1600" i="1" dirty="0">
                <a:solidFill>
                  <a:srgbClr val="8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Ice Shelf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1066800" y="1290935"/>
            <a:ext cx="78098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model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3404265" y="1290935"/>
            <a:ext cx="150259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observations*</a:t>
            </a:r>
          </a:p>
        </p:txBody>
      </p:sp>
      <p:sp>
        <p:nvSpPr>
          <p:cNvPr id="20" name="TextBox 19"/>
          <p:cNvSpPr txBox="1"/>
          <p:nvPr/>
        </p:nvSpPr>
        <p:spPr>
          <a:xfrm>
            <a:off x="6096000" y="1290935"/>
            <a:ext cx="139217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model – obs.</a:t>
            </a:r>
          </a:p>
        </p:txBody>
      </p:sp>
      <p:sp>
        <p:nvSpPr>
          <p:cNvPr id="21" name="TextBox 20"/>
          <p:cNvSpPr txBox="1"/>
          <p:nvPr/>
        </p:nvSpPr>
        <p:spPr>
          <a:xfrm>
            <a:off x="0" y="6519446"/>
            <a:ext cx="2554738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Rignot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et al.,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Science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2013</a:t>
            </a:r>
          </a:p>
        </p:txBody>
      </p:sp>
      <p:graphicFrame>
        <p:nvGraphicFramePr>
          <p:cNvPr id="3" name="Object 2"/>
          <p:cNvGraphicFramePr>
            <a:graphicFrameLocks noChangeAspect="1"/>
          </p:cNvGraphicFramePr>
          <p:nvPr>
            <p:extLst/>
          </p:nvPr>
        </p:nvGraphicFramePr>
        <p:xfrm>
          <a:off x="1600200" y="4390326"/>
          <a:ext cx="1020677" cy="179599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7433" r:id="rId7" imgW="1320480" imgH="2323800" progId="">
                  <p:embed/>
                </p:oleObj>
              </mc:Choice>
              <mc:Fallback>
                <p:oleObj r:id="rId7" imgW="1320480" imgH="2323800" progId="">
                  <p:embed/>
                  <p:pic>
                    <p:nvPicPr>
                      <p:cNvPr id="3" name="Object 2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1600200" y="4390326"/>
                        <a:ext cx="1020677" cy="1795999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" name="Object 3"/>
          <p:cNvGraphicFramePr>
            <a:graphicFrameLocks noChangeAspect="1"/>
          </p:cNvGraphicFramePr>
          <p:nvPr>
            <p:extLst/>
          </p:nvPr>
        </p:nvGraphicFramePr>
        <p:xfrm>
          <a:off x="3581400" y="4386447"/>
          <a:ext cx="1024575" cy="187679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7434" r:id="rId9" imgW="1358640" imgH="2488680" progId="">
                  <p:embed/>
                </p:oleObj>
              </mc:Choice>
              <mc:Fallback>
                <p:oleObj r:id="rId9" imgW="1358640" imgH="2488680" progId="">
                  <p:embed/>
                  <p:pic>
                    <p:nvPicPr>
                      <p:cNvPr id="4" name="Object 3"/>
                      <p:cNvPicPr/>
                      <p:nvPr/>
                    </p:nvPicPr>
                    <p:blipFill>
                      <a:blip r:embed="rId10"/>
                      <a:stretch>
                        <a:fillRect/>
                      </a:stretch>
                    </p:blipFill>
                    <p:spPr>
                      <a:xfrm>
                        <a:off x="3581400" y="4386447"/>
                        <a:ext cx="1024575" cy="187679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Object 4"/>
          <p:cNvGraphicFramePr>
            <a:graphicFrameLocks noChangeAspect="1"/>
          </p:cNvGraphicFramePr>
          <p:nvPr>
            <p:extLst/>
          </p:nvPr>
        </p:nvGraphicFramePr>
        <p:xfrm>
          <a:off x="6201904" y="4426389"/>
          <a:ext cx="1017395" cy="191625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7435" r:id="rId11" imgW="1307880" imgH="2463480" progId="">
                  <p:embed/>
                </p:oleObj>
              </mc:Choice>
              <mc:Fallback>
                <p:oleObj r:id="rId11" imgW="1307880" imgH="2463480" progId="">
                  <p:embed/>
                  <p:pic>
                    <p:nvPicPr>
                      <p:cNvPr id="5" name="Object 4"/>
                      <p:cNvPicPr/>
                      <p:nvPr/>
                    </p:nvPicPr>
                    <p:blipFill>
                      <a:blip r:embed="rId12"/>
                      <a:stretch>
                        <a:fillRect/>
                      </a:stretch>
                    </p:blipFill>
                    <p:spPr>
                      <a:xfrm>
                        <a:off x="6201904" y="4426389"/>
                        <a:ext cx="1017395" cy="1916259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9" name="TextBox 28"/>
          <p:cNvSpPr txBox="1"/>
          <p:nvPr/>
        </p:nvSpPr>
        <p:spPr>
          <a:xfrm>
            <a:off x="308725" y="4740068"/>
            <a:ext cx="915956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600" i="1" dirty="0">
                <a:solidFill>
                  <a:srgbClr val="8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Ross</a:t>
            </a:r>
          </a:p>
          <a:p>
            <a:pPr algn="ctr"/>
            <a:r>
              <a:rPr lang="en-US" sz="1600" i="1" dirty="0">
                <a:solidFill>
                  <a:srgbClr val="8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Ice Shelf</a:t>
            </a:r>
          </a:p>
        </p:txBody>
      </p:sp>
    </p:spTree>
    <p:extLst>
      <p:ext uri="{BB962C8B-B14F-4D97-AF65-F5344CB8AC3E}">
        <p14:creationId xmlns:p14="http://schemas.microsoft.com/office/powerpoint/2010/main" val="313111334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14015</TotalTime>
  <Words>13698</Words>
  <Application>Microsoft Office PowerPoint</Application>
  <PresentationFormat>On-screen Show (4:3)</PresentationFormat>
  <Paragraphs>2824</Paragraphs>
  <Slides>152</Slides>
  <Notes>78</Notes>
  <HiddenSlides>0</HiddenSlides>
  <MMClips>6</MMClips>
  <ScaleCrop>false</ScaleCrop>
  <HeadingPairs>
    <vt:vector size="8" baseType="variant">
      <vt:variant>
        <vt:lpstr>Fonts Used</vt:lpstr>
      </vt:variant>
      <vt:variant>
        <vt:i4>14</vt:i4>
      </vt:variant>
      <vt:variant>
        <vt:lpstr>Theme</vt:lpstr>
      </vt:variant>
      <vt:variant>
        <vt:i4>2</vt:i4>
      </vt:variant>
      <vt:variant>
        <vt:lpstr>Embedded OLE Servers</vt:lpstr>
      </vt:variant>
      <vt:variant>
        <vt:i4>0</vt:i4>
      </vt:variant>
      <vt:variant>
        <vt:lpstr>Slide Titles</vt:lpstr>
      </vt:variant>
      <vt:variant>
        <vt:i4>152</vt:i4>
      </vt:variant>
    </vt:vector>
  </HeadingPairs>
  <TitlesOfParts>
    <vt:vector size="168" baseType="lpstr">
      <vt:lpstr>ＭＳ Ｐゴシック</vt:lpstr>
      <vt:lpstr>Arial</vt:lpstr>
      <vt:lpstr>Arial,Sans-Serif</vt:lpstr>
      <vt:lpstr>Calibri</vt:lpstr>
      <vt:lpstr>Calibri-Bold</vt:lpstr>
      <vt:lpstr>Cambria Math</vt:lpstr>
      <vt:lpstr>Courier</vt:lpstr>
      <vt:lpstr>DejaVu Sans</vt:lpstr>
      <vt:lpstr>Helvetica</vt:lpstr>
      <vt:lpstr>Segoe UI Symbol</vt:lpstr>
      <vt:lpstr>StarSymbol</vt:lpstr>
      <vt:lpstr>Symbol</vt:lpstr>
      <vt:lpstr>Times New Roman</vt:lpstr>
      <vt:lpstr>Wingdings</vt:lpstr>
      <vt:lpstr>Office Theme</vt:lpstr>
      <vt:lpstr>Office Theme</vt:lpstr>
      <vt:lpstr>PowerPoint Presentation</vt:lpstr>
      <vt:lpstr>Acknowledgements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Ice Sheet Evolution</vt:lpstr>
      <vt:lpstr>Ice Sheet Evolution</vt:lpstr>
      <vt:lpstr>Ice Sheet Evolution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Finite Element Discretization</vt:lpstr>
      <vt:lpstr>Meshes</vt:lpstr>
      <vt:lpstr>Meshes</vt:lpstr>
      <vt:lpstr>Meshes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How Does Multi-Grid Work?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Targeted Computer Architectures/Results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Deterministic Inversion: 1km Greenland  Initial Condition*</vt:lpstr>
      <vt:lpstr>Deterministic Inversion: Common vs.           Novel Approach*</vt:lpstr>
      <vt:lpstr>High-Resolution Antarctica Optimal Initial Condition</vt:lpstr>
      <vt:lpstr>PowerPoint Presentation</vt:lpstr>
      <vt:lpstr>MPAS + ALI Coupling</vt:lpstr>
      <vt:lpstr>FO Stokes-Thickness Coupling</vt:lpstr>
      <vt:lpstr>FO Stokes-Thickness Coupling</vt:lpstr>
      <vt:lpstr>FO Stokes-Thickness Coupling</vt:lpstr>
      <vt:lpstr>FO Stokes-Thickness Coupling</vt:lpstr>
      <vt:lpstr>Semi-Implicit Coupling</vt:lpstr>
      <vt:lpstr>Semi-Implicit Coupling</vt:lpstr>
      <vt:lpstr>Semi-Implicit Coupling</vt:lpstr>
      <vt:lpstr>Semi-Implicit Coupling</vt:lpstr>
      <vt:lpstr>PowerPoint Presentation</vt:lpstr>
      <vt:lpstr>PowerPoint Presentation</vt:lpstr>
      <vt:lpstr>PowerPoint Presentation</vt:lpstr>
      <vt:lpstr>FO Stokes-Temperature Coupling</vt:lpstr>
      <vt:lpstr>PowerPoint Presentation</vt:lpstr>
      <vt:lpstr>Dynamic Simulations: Validation</vt:lpstr>
      <vt:lpstr>ABUMIP-Antarctica Experiment*</vt:lpstr>
      <vt:lpstr>ABUMIP-Antarctica Experiment*</vt:lpstr>
      <vt:lpstr>MALI Thwaites Glacier Simulation </vt:lpstr>
      <vt:lpstr>Uncertainty Quantification*</vt:lpstr>
      <vt:lpstr>Uncertainty Quantification*</vt:lpstr>
      <vt:lpstr>MALI &amp; E3SM Coupling</vt:lpstr>
      <vt:lpstr>MALI &amp; E3SM Coupling</vt:lpstr>
      <vt:lpstr>PowerPoint Presentation</vt:lpstr>
      <vt:lpstr>PowerPoint Presentation</vt:lpstr>
      <vt:lpstr>Summary</vt:lpstr>
      <vt:lpstr>References</vt:lpstr>
      <vt:lpstr>References (cont’d)</vt:lpstr>
      <vt:lpstr>References (cont’d)</vt:lpstr>
      <vt:lpstr>PowerPoint Presentation</vt:lpstr>
      <vt:lpstr>Backup Slides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Numerical &amp; Computational Challenges</vt:lpstr>
      <vt:lpstr>Mesh Adaptivity</vt:lpstr>
      <vt:lpstr>Mesh Convergence Studies</vt:lpstr>
      <vt:lpstr>Automatic Differentiation (Sacado)</vt:lpstr>
      <vt:lpstr>PowerPoint Presentation</vt:lpstr>
      <vt:lpstr>PowerPoint Presentation</vt:lpstr>
      <vt:lpstr>PowerPoint Presentation</vt:lpstr>
      <vt:lpstr>Spherical Grids</vt:lpstr>
      <vt:lpstr>Deterministic Inversion: Stiffening Factor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Bayesian Inference</vt:lpstr>
      <vt:lpstr>Bayesian Inference</vt:lpstr>
      <vt:lpstr>Bayesian Inference</vt:lpstr>
      <vt:lpstr>Bayesian Inference</vt:lpstr>
      <vt:lpstr>Bayesian Inference</vt:lpstr>
      <vt:lpstr>Bayesian Inference</vt:lpstr>
      <vt:lpstr>PowerPoint Presentation</vt:lpstr>
      <vt:lpstr>PowerPoint Presentation</vt:lpstr>
      <vt:lpstr>Bayesian Inference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MPI+X FEA via Kokkos </vt:lpstr>
      <vt:lpstr>MPI+X FEA via Kokkos </vt:lpstr>
      <vt:lpstr>MPI+X FEA via Kokkos </vt:lpstr>
      <vt:lpstr>MPI+X FEA via Kokkos </vt:lpstr>
      <vt:lpstr>MPI+X FEA via Kokkos </vt:lpstr>
      <vt:lpstr>MPI+X FEA via Kokkos </vt:lpstr>
      <vt:lpstr>MPI+X FEA via Kokkos </vt:lpstr>
      <vt:lpstr>PISCEES &amp; E3SM Coupling Validation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Tezaur, Irina</dc:creator>
  <cp:lastModifiedBy>LOFT</cp:lastModifiedBy>
  <cp:revision>1318</cp:revision>
  <dcterms:modified xsi:type="dcterms:W3CDTF">2019-10-13T22:40:01Z</dcterms:modified>
</cp:coreProperties>
</file>