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wmf" ContentType="image/x-wmf"/>
  <Default Extension="jpeg" ContentType="image/jpeg"/>
  <Default Extension="emf" ContentType="image/x-emf"/>
  <Default Extension="mov" ContentType="video/quicktime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tiff" ContentType="image/tiff"/>
  <Default Extension="avi" ContentType="video/x-msvide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slides/slide102.xml" ContentType="application/vnd.openxmlformats-officedocument.presentationml.slide+xml"/>
  <Override PartName="/ppt/slides/slide103.xml" ContentType="application/vnd.openxmlformats-officedocument.presentationml.slide+xml"/>
  <Override PartName="/ppt/slides/slide104.xml" ContentType="application/vnd.openxmlformats-officedocument.presentationml.slide+xml"/>
  <Override PartName="/ppt/slides/slide105.xml" ContentType="application/vnd.openxmlformats-officedocument.presentationml.slide+xml"/>
  <Override PartName="/ppt/slides/slide106.xml" ContentType="application/vnd.openxmlformats-officedocument.presentationml.slide+xml"/>
  <Override PartName="/ppt/slides/slide107.xml" ContentType="application/vnd.openxmlformats-officedocument.presentationml.slide+xml"/>
  <Override PartName="/ppt/slides/slide108.xml" ContentType="application/vnd.openxmlformats-officedocument.presentationml.slide+xml"/>
  <Override PartName="/ppt/slides/slide109.xml" ContentType="application/vnd.openxmlformats-officedocument.presentationml.slide+xml"/>
  <Override PartName="/ppt/slides/slide110.xml" ContentType="application/vnd.openxmlformats-officedocument.presentationml.slide+xml"/>
  <Override PartName="/ppt/slides/slide111.xml" ContentType="application/vnd.openxmlformats-officedocument.presentationml.slide+xml"/>
  <Override PartName="/ppt/slides/slide112.xml" ContentType="application/vnd.openxmlformats-officedocument.presentationml.slide+xml"/>
  <Override PartName="/ppt/slides/slide113.xml" ContentType="application/vnd.openxmlformats-officedocument.presentationml.slide+xml"/>
  <Override PartName="/ppt/slides/slide114.xml" ContentType="application/vnd.openxmlformats-officedocument.presentationml.slide+xml"/>
  <Override PartName="/ppt/slides/slide115.xml" ContentType="application/vnd.openxmlformats-officedocument.presentationml.slide+xml"/>
  <Override PartName="/ppt/slides/slide116.xml" ContentType="application/vnd.openxmlformats-officedocument.presentationml.slide+xml"/>
  <Override PartName="/ppt/slides/slide117.xml" ContentType="application/vnd.openxmlformats-officedocument.presentationml.slide+xml"/>
  <Override PartName="/ppt/slides/slide118.xml" ContentType="application/vnd.openxmlformats-officedocument.presentationml.slide+xml"/>
  <Override PartName="/ppt/slides/slide119.xml" ContentType="application/vnd.openxmlformats-officedocument.presentationml.slide+xml"/>
  <Override PartName="/ppt/slides/slide120.xml" ContentType="application/vnd.openxmlformats-officedocument.presentationml.slide+xml"/>
  <Override PartName="/ppt/slides/slide12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comments/comment1.xml" ContentType="application/vnd.openxmlformats-officedocument.presentationml.comments+xml"/>
  <Override PartName="/ppt/notesSlides/notesSlide32.xml" ContentType="application/vnd.openxmlformats-officedocument.presentationml.notesSlide+xml"/>
  <Override PartName="/ppt/comments/comment2.xml" ContentType="application/vnd.openxmlformats-officedocument.presentationml.comments+xml"/>
  <Override PartName="/ppt/notesSlides/notesSlide33.xml" ContentType="application/vnd.openxmlformats-officedocument.presentationml.notesSlide+xml"/>
  <Override PartName="/ppt/comments/comment3.xml" ContentType="application/vnd.openxmlformats-officedocument.presentationml.comments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ppt/notesSlides/notesSlide58.xml" ContentType="application/vnd.openxmlformats-officedocument.presentationml.notesSlide+xml"/>
  <Override PartName="/ppt/notesSlides/notesSlide59.xml" ContentType="application/vnd.openxmlformats-officedocument.presentationml.notesSlide+xml"/>
  <Override PartName="/ppt/notesSlides/notesSlide60.xml" ContentType="application/vnd.openxmlformats-officedocument.presentationml.notesSlide+xml"/>
  <Override PartName="/ppt/notesSlides/notesSlide61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63.xml" ContentType="application/vnd.openxmlformats-officedocument.presentationml.notesSlide+xml"/>
  <Override PartName="/ppt/notesSlides/notesSlide64.xml" ContentType="application/vnd.openxmlformats-officedocument.presentationml.notesSlide+xml"/>
  <Override PartName="/ppt/notesSlides/notesSlide65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67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1" r:id="rId2"/>
  </p:sldMasterIdLst>
  <p:notesMasterIdLst>
    <p:notesMasterId r:id="rId124"/>
  </p:notesMasterIdLst>
  <p:sldIdLst>
    <p:sldId id="256" r:id="rId3"/>
    <p:sldId id="879" r:id="rId4"/>
    <p:sldId id="530" r:id="rId5"/>
    <p:sldId id="1053" r:id="rId6"/>
    <p:sldId id="1041" r:id="rId7"/>
    <p:sldId id="1039" r:id="rId8"/>
    <p:sldId id="1040" r:id="rId9"/>
    <p:sldId id="770" r:id="rId10"/>
    <p:sldId id="1000" r:id="rId11"/>
    <p:sldId id="963" r:id="rId12"/>
    <p:sldId id="961" r:id="rId13"/>
    <p:sldId id="1054" r:id="rId14"/>
    <p:sldId id="969" r:id="rId15"/>
    <p:sldId id="970" r:id="rId16"/>
    <p:sldId id="1045" r:id="rId17"/>
    <p:sldId id="972" r:id="rId18"/>
    <p:sldId id="976" r:id="rId19"/>
    <p:sldId id="978" r:id="rId20"/>
    <p:sldId id="979" r:id="rId21"/>
    <p:sldId id="778" r:id="rId22"/>
    <p:sldId id="888" r:id="rId23"/>
    <p:sldId id="889" r:id="rId24"/>
    <p:sldId id="1042" r:id="rId25"/>
    <p:sldId id="1055" r:id="rId26"/>
    <p:sldId id="784" r:id="rId27"/>
    <p:sldId id="891" r:id="rId28"/>
    <p:sldId id="786" r:id="rId29"/>
    <p:sldId id="787" r:id="rId30"/>
    <p:sldId id="892" r:id="rId31"/>
    <p:sldId id="790" r:id="rId32"/>
    <p:sldId id="893" r:id="rId33"/>
    <p:sldId id="894" r:id="rId34"/>
    <p:sldId id="1056" r:id="rId35"/>
    <p:sldId id="797" r:id="rId36"/>
    <p:sldId id="895" r:id="rId37"/>
    <p:sldId id="896" r:id="rId38"/>
    <p:sldId id="897" r:id="rId39"/>
    <p:sldId id="1057" r:id="rId40"/>
    <p:sldId id="1051" r:id="rId41"/>
    <p:sldId id="1058" r:id="rId42"/>
    <p:sldId id="901" r:id="rId43"/>
    <p:sldId id="805" r:id="rId44"/>
    <p:sldId id="902" r:id="rId45"/>
    <p:sldId id="1059" r:id="rId46"/>
    <p:sldId id="806" r:id="rId47"/>
    <p:sldId id="812" r:id="rId48"/>
    <p:sldId id="908" r:id="rId49"/>
    <p:sldId id="909" r:id="rId50"/>
    <p:sldId id="818" r:id="rId51"/>
    <p:sldId id="910" r:id="rId52"/>
    <p:sldId id="911" r:id="rId53"/>
    <p:sldId id="912" r:id="rId54"/>
    <p:sldId id="913" r:id="rId55"/>
    <p:sldId id="915" r:id="rId56"/>
    <p:sldId id="916" r:id="rId57"/>
    <p:sldId id="917" r:id="rId58"/>
    <p:sldId id="918" r:id="rId59"/>
    <p:sldId id="919" r:id="rId60"/>
    <p:sldId id="1060" r:id="rId61"/>
    <p:sldId id="936" r:id="rId62"/>
    <p:sldId id="937" r:id="rId63"/>
    <p:sldId id="986" r:id="rId64"/>
    <p:sldId id="1061" r:id="rId65"/>
    <p:sldId id="920" r:id="rId66"/>
    <p:sldId id="1046" r:id="rId67"/>
    <p:sldId id="1079" r:id="rId68"/>
    <p:sldId id="1080" r:id="rId69"/>
    <p:sldId id="923" r:id="rId70"/>
    <p:sldId id="924" r:id="rId71"/>
    <p:sldId id="1049" r:id="rId72"/>
    <p:sldId id="1050" r:id="rId73"/>
    <p:sldId id="1016" r:id="rId74"/>
    <p:sldId id="1081" r:id="rId75"/>
    <p:sldId id="1072" r:id="rId76"/>
    <p:sldId id="925" r:id="rId77"/>
    <p:sldId id="834" r:id="rId78"/>
    <p:sldId id="1073" r:id="rId79"/>
    <p:sldId id="835" r:id="rId80"/>
    <p:sldId id="1074" r:id="rId81"/>
    <p:sldId id="929" r:id="rId82"/>
    <p:sldId id="932" r:id="rId83"/>
    <p:sldId id="935" r:id="rId84"/>
    <p:sldId id="1075" r:id="rId85"/>
    <p:sldId id="980" r:id="rId86"/>
    <p:sldId id="981" r:id="rId87"/>
    <p:sldId id="1076" r:id="rId88"/>
    <p:sldId id="984" r:id="rId89"/>
    <p:sldId id="1077" r:id="rId90"/>
    <p:sldId id="985" r:id="rId91"/>
    <p:sldId id="1026" r:id="rId92"/>
    <p:sldId id="863" r:id="rId93"/>
    <p:sldId id="864" r:id="rId94"/>
    <p:sldId id="1038" r:id="rId95"/>
    <p:sldId id="1043" r:id="rId96"/>
    <p:sldId id="1044" r:id="rId97"/>
    <p:sldId id="1052" r:id="rId98"/>
    <p:sldId id="865" r:id="rId99"/>
    <p:sldId id="1002" r:id="rId100"/>
    <p:sldId id="956" r:id="rId101"/>
    <p:sldId id="869" r:id="rId102"/>
    <p:sldId id="958" r:id="rId103"/>
    <p:sldId id="1003" r:id="rId104"/>
    <p:sldId id="875" r:id="rId105"/>
    <p:sldId id="1015" r:id="rId106"/>
    <p:sldId id="1067" r:id="rId107"/>
    <p:sldId id="1071" r:id="rId108"/>
    <p:sldId id="1068" r:id="rId109"/>
    <p:sldId id="1069" r:id="rId110"/>
    <p:sldId id="1070" r:id="rId111"/>
    <p:sldId id="1032" r:id="rId112"/>
    <p:sldId id="1033" r:id="rId113"/>
    <p:sldId id="1034" r:id="rId114"/>
    <p:sldId id="1035" r:id="rId115"/>
    <p:sldId id="1036" r:id="rId116"/>
    <p:sldId id="1037" r:id="rId117"/>
    <p:sldId id="1031" r:id="rId118"/>
    <p:sldId id="1027" r:id="rId119"/>
    <p:sldId id="1028" r:id="rId120"/>
    <p:sldId id="1029" r:id="rId121"/>
    <p:sldId id="1030" r:id="rId122"/>
    <p:sldId id="1078" r:id="rId12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Tezaur, Irina" initials="TI" lastIdx="2" clrIdx="0">
    <p:extLst>
      <p:ext uri="{19B8F6BF-5375-455C-9EA6-DF929625EA0E}">
        <p15:presenceInfo xmlns:p15="http://schemas.microsoft.com/office/powerpoint/2012/main" userId="S-1-5-21-2076390139-1363556362-943750798-386308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CCCC"/>
    <a:srgbClr val="FFCCFF"/>
    <a:srgbClr val="A5F7BA"/>
    <a:srgbClr val="CCFF99"/>
    <a:srgbClr val="FFFF99"/>
    <a:srgbClr val="3B6146"/>
    <a:srgbClr val="F5D699"/>
    <a:srgbClr val="FF99CC"/>
    <a:srgbClr val="99FF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56" autoAdjust="0"/>
    <p:restoredTop sz="93063" autoAdjust="0"/>
  </p:normalViewPr>
  <p:slideViewPr>
    <p:cSldViewPr>
      <p:cViewPr varScale="1">
        <p:scale>
          <a:sx n="63" d="100"/>
          <a:sy n="63" d="100"/>
        </p:scale>
        <p:origin x="1032" y="44"/>
      </p:cViewPr>
      <p:guideLst>
        <p:guide orient="horz" pos="2160"/>
        <p:guide pos="2880"/>
      </p:guideLst>
    </p:cSldViewPr>
  </p:slideViewPr>
  <p:notesTextViewPr>
    <p:cViewPr>
      <p:scale>
        <a:sx n="125" d="100"/>
        <a:sy n="125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4.xml"/><Relationship Id="rId117" Type="http://schemas.openxmlformats.org/officeDocument/2006/relationships/slide" Target="slides/slide115.xml"/><Relationship Id="rId21" Type="http://schemas.openxmlformats.org/officeDocument/2006/relationships/slide" Target="slides/slide19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63" Type="http://schemas.openxmlformats.org/officeDocument/2006/relationships/slide" Target="slides/slide61.xml"/><Relationship Id="rId68" Type="http://schemas.openxmlformats.org/officeDocument/2006/relationships/slide" Target="slides/slide66.xml"/><Relationship Id="rId84" Type="http://schemas.openxmlformats.org/officeDocument/2006/relationships/slide" Target="slides/slide82.xml"/><Relationship Id="rId89" Type="http://schemas.openxmlformats.org/officeDocument/2006/relationships/slide" Target="slides/slide87.xml"/><Relationship Id="rId112" Type="http://schemas.openxmlformats.org/officeDocument/2006/relationships/slide" Target="slides/slide110.xml"/><Relationship Id="rId16" Type="http://schemas.openxmlformats.org/officeDocument/2006/relationships/slide" Target="slides/slide14.xml"/><Relationship Id="rId107" Type="http://schemas.openxmlformats.org/officeDocument/2006/relationships/slide" Target="slides/slide105.xml"/><Relationship Id="rId11" Type="http://schemas.openxmlformats.org/officeDocument/2006/relationships/slide" Target="slides/slide9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74" Type="http://schemas.openxmlformats.org/officeDocument/2006/relationships/slide" Target="slides/slide72.xml"/><Relationship Id="rId79" Type="http://schemas.openxmlformats.org/officeDocument/2006/relationships/slide" Target="slides/slide77.xml"/><Relationship Id="rId102" Type="http://schemas.openxmlformats.org/officeDocument/2006/relationships/slide" Target="slides/slide100.xml"/><Relationship Id="rId123" Type="http://schemas.openxmlformats.org/officeDocument/2006/relationships/slide" Target="slides/slide121.xml"/><Relationship Id="rId128" Type="http://schemas.openxmlformats.org/officeDocument/2006/relationships/theme" Target="theme/theme1.xml"/><Relationship Id="rId5" Type="http://schemas.openxmlformats.org/officeDocument/2006/relationships/slide" Target="slides/slide3.xml"/><Relationship Id="rId90" Type="http://schemas.openxmlformats.org/officeDocument/2006/relationships/slide" Target="slides/slide88.xml"/><Relationship Id="rId95" Type="http://schemas.openxmlformats.org/officeDocument/2006/relationships/slide" Target="slides/slide93.xml"/><Relationship Id="rId19" Type="http://schemas.openxmlformats.org/officeDocument/2006/relationships/slide" Target="slides/slide1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56" Type="http://schemas.openxmlformats.org/officeDocument/2006/relationships/slide" Target="slides/slide54.xml"/><Relationship Id="rId64" Type="http://schemas.openxmlformats.org/officeDocument/2006/relationships/slide" Target="slides/slide62.xml"/><Relationship Id="rId69" Type="http://schemas.openxmlformats.org/officeDocument/2006/relationships/slide" Target="slides/slide67.xml"/><Relationship Id="rId77" Type="http://schemas.openxmlformats.org/officeDocument/2006/relationships/slide" Target="slides/slide75.xml"/><Relationship Id="rId100" Type="http://schemas.openxmlformats.org/officeDocument/2006/relationships/slide" Target="slides/slide98.xml"/><Relationship Id="rId105" Type="http://schemas.openxmlformats.org/officeDocument/2006/relationships/slide" Target="slides/slide103.xml"/><Relationship Id="rId113" Type="http://schemas.openxmlformats.org/officeDocument/2006/relationships/slide" Target="slides/slide111.xml"/><Relationship Id="rId118" Type="http://schemas.openxmlformats.org/officeDocument/2006/relationships/slide" Target="slides/slide116.xml"/><Relationship Id="rId126" Type="http://schemas.openxmlformats.org/officeDocument/2006/relationships/presProps" Target="presProps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80" Type="http://schemas.openxmlformats.org/officeDocument/2006/relationships/slide" Target="slides/slide78.xml"/><Relationship Id="rId85" Type="http://schemas.openxmlformats.org/officeDocument/2006/relationships/slide" Target="slides/slide83.xml"/><Relationship Id="rId93" Type="http://schemas.openxmlformats.org/officeDocument/2006/relationships/slide" Target="slides/slide91.xml"/><Relationship Id="rId98" Type="http://schemas.openxmlformats.org/officeDocument/2006/relationships/slide" Target="slides/slide96.xml"/><Relationship Id="rId121" Type="http://schemas.openxmlformats.org/officeDocument/2006/relationships/slide" Target="slides/slide119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slide" Target="slides/slide44.xml"/><Relationship Id="rId59" Type="http://schemas.openxmlformats.org/officeDocument/2006/relationships/slide" Target="slides/slide57.xml"/><Relationship Id="rId67" Type="http://schemas.openxmlformats.org/officeDocument/2006/relationships/slide" Target="slides/slide65.xml"/><Relationship Id="rId103" Type="http://schemas.openxmlformats.org/officeDocument/2006/relationships/slide" Target="slides/slide101.xml"/><Relationship Id="rId108" Type="http://schemas.openxmlformats.org/officeDocument/2006/relationships/slide" Target="slides/slide106.xml"/><Relationship Id="rId116" Type="http://schemas.openxmlformats.org/officeDocument/2006/relationships/slide" Target="slides/slide114.xml"/><Relationship Id="rId124" Type="http://schemas.openxmlformats.org/officeDocument/2006/relationships/notesMaster" Target="notesMasters/notesMaster1.xml"/><Relationship Id="rId129" Type="http://schemas.openxmlformats.org/officeDocument/2006/relationships/tableStyles" Target="tableStyles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slide" Target="slides/slide52.xml"/><Relationship Id="rId62" Type="http://schemas.openxmlformats.org/officeDocument/2006/relationships/slide" Target="slides/slide60.xml"/><Relationship Id="rId70" Type="http://schemas.openxmlformats.org/officeDocument/2006/relationships/slide" Target="slides/slide68.xml"/><Relationship Id="rId75" Type="http://schemas.openxmlformats.org/officeDocument/2006/relationships/slide" Target="slides/slide73.xml"/><Relationship Id="rId83" Type="http://schemas.openxmlformats.org/officeDocument/2006/relationships/slide" Target="slides/slide81.xml"/><Relationship Id="rId88" Type="http://schemas.openxmlformats.org/officeDocument/2006/relationships/slide" Target="slides/slide86.xml"/><Relationship Id="rId91" Type="http://schemas.openxmlformats.org/officeDocument/2006/relationships/slide" Target="slides/slide89.xml"/><Relationship Id="rId96" Type="http://schemas.openxmlformats.org/officeDocument/2006/relationships/slide" Target="slides/slide94.xml"/><Relationship Id="rId111" Type="http://schemas.openxmlformats.org/officeDocument/2006/relationships/slide" Target="slides/slide10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slide" Target="slides/slide55.xml"/><Relationship Id="rId106" Type="http://schemas.openxmlformats.org/officeDocument/2006/relationships/slide" Target="slides/slide104.xml"/><Relationship Id="rId114" Type="http://schemas.openxmlformats.org/officeDocument/2006/relationships/slide" Target="slides/slide112.xml"/><Relationship Id="rId119" Type="http://schemas.openxmlformats.org/officeDocument/2006/relationships/slide" Target="slides/slide117.xml"/><Relationship Id="rId127" Type="http://schemas.openxmlformats.org/officeDocument/2006/relationships/viewProps" Target="viewProps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73" Type="http://schemas.openxmlformats.org/officeDocument/2006/relationships/slide" Target="slides/slide71.xml"/><Relationship Id="rId78" Type="http://schemas.openxmlformats.org/officeDocument/2006/relationships/slide" Target="slides/slide76.xml"/><Relationship Id="rId81" Type="http://schemas.openxmlformats.org/officeDocument/2006/relationships/slide" Target="slides/slide79.xml"/><Relationship Id="rId86" Type="http://schemas.openxmlformats.org/officeDocument/2006/relationships/slide" Target="slides/slide84.xml"/><Relationship Id="rId94" Type="http://schemas.openxmlformats.org/officeDocument/2006/relationships/slide" Target="slides/slide92.xml"/><Relationship Id="rId99" Type="http://schemas.openxmlformats.org/officeDocument/2006/relationships/slide" Target="slides/slide97.xml"/><Relationship Id="rId101" Type="http://schemas.openxmlformats.org/officeDocument/2006/relationships/slide" Target="slides/slide99.xml"/><Relationship Id="rId122" Type="http://schemas.openxmlformats.org/officeDocument/2006/relationships/slide" Target="slides/slide120.xml"/><Relationship Id="rId130" Type="http://schemas.microsoft.com/office/2015/10/relationships/revisionInfo" Target="revisionInfo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9" Type="http://schemas.openxmlformats.org/officeDocument/2006/relationships/slide" Target="slides/slide37.xml"/><Relationship Id="rId109" Type="http://schemas.openxmlformats.org/officeDocument/2006/relationships/slide" Target="slides/slide107.xml"/><Relationship Id="rId34" Type="http://schemas.openxmlformats.org/officeDocument/2006/relationships/slide" Target="slides/slide32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76" Type="http://schemas.openxmlformats.org/officeDocument/2006/relationships/slide" Target="slides/slide74.xml"/><Relationship Id="rId97" Type="http://schemas.openxmlformats.org/officeDocument/2006/relationships/slide" Target="slides/slide95.xml"/><Relationship Id="rId104" Type="http://schemas.openxmlformats.org/officeDocument/2006/relationships/slide" Target="slides/slide102.xml"/><Relationship Id="rId120" Type="http://schemas.openxmlformats.org/officeDocument/2006/relationships/slide" Target="slides/slide118.xml"/><Relationship Id="rId125" Type="http://schemas.openxmlformats.org/officeDocument/2006/relationships/commentAuthors" Target="commentAuthors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92" Type="http://schemas.openxmlformats.org/officeDocument/2006/relationships/slide" Target="slides/slide90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27.xml"/><Relationship Id="rId24" Type="http://schemas.openxmlformats.org/officeDocument/2006/relationships/slide" Target="slides/slide22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66" Type="http://schemas.openxmlformats.org/officeDocument/2006/relationships/slide" Target="slides/slide64.xml"/><Relationship Id="rId87" Type="http://schemas.openxmlformats.org/officeDocument/2006/relationships/slide" Target="slides/slide85.xml"/><Relationship Id="rId110" Type="http://schemas.openxmlformats.org/officeDocument/2006/relationships/slide" Target="slides/slide108.xml"/><Relationship Id="rId115" Type="http://schemas.openxmlformats.org/officeDocument/2006/relationships/slide" Target="slides/slide113.xml"/><Relationship Id="rId61" Type="http://schemas.openxmlformats.org/officeDocument/2006/relationships/slide" Target="slides/slide59.xml"/><Relationship Id="rId82" Type="http://schemas.openxmlformats.org/officeDocument/2006/relationships/slide" Target="slides/slide80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7-09-25T10:49:40.080" idx="2">
    <p:pos x="10" y="10"/>
    <p:text/>
    <p:extLst>
      <p:ext uri="{C676402C-5697-4E1C-873F-D02D1690AC5C}">
        <p15:threadingInfo xmlns:p15="http://schemas.microsoft.com/office/powerpoint/2012/main" timeZoneBias="360"/>
      </p:ext>
    </p:extLst>
  </p:cm>
</p:cmLst>
</file>

<file path=ppt/comments/comment2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7-09-25T10:49:40.080" idx="2">
    <p:pos x="10" y="10"/>
    <p:text/>
    <p:extLst>
      <p:ext uri="{C676402C-5697-4E1C-873F-D02D1690AC5C}">
        <p15:threadingInfo xmlns:p15="http://schemas.microsoft.com/office/powerpoint/2012/main" timeZoneBias="360"/>
      </p:ext>
    </p:extLst>
  </p:cm>
</p:cmLst>
</file>

<file path=ppt/comments/comment3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7-09-25T10:49:40.080" idx="2">
    <p:pos x="10" y="10"/>
    <p:text/>
    <p:extLst>
      <p:ext uri="{C676402C-5697-4E1C-873F-D02D1690AC5C}">
        <p15:threadingInfo xmlns:p15="http://schemas.microsoft.com/office/powerpoint/2012/main" timeZoneBias="360"/>
      </p:ext>
    </p:extLst>
  </p:cm>
</p:cmLst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9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w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wmf"/></Relationships>
</file>

<file path=ppt/drawings/_rels/vmlDrawing7.vml.rels><?xml version="1.0" encoding="UTF-8" standalone="yes"?>
<Relationships xmlns="http://schemas.openxmlformats.org/package/2006/relationships"><Relationship Id="rId2" Type="http://schemas.openxmlformats.org/officeDocument/2006/relationships/image" Target="../media/image39.wmf"/><Relationship Id="rId1" Type="http://schemas.openxmlformats.org/officeDocument/2006/relationships/image" Target="../media/image38.wmf"/></Relationships>
</file>

<file path=ppt/drawings/_rels/vmlDrawing8.vml.rels><?xml version="1.0" encoding="UTF-8" standalone="yes"?>
<Relationships xmlns="http://schemas.openxmlformats.org/package/2006/relationships"><Relationship Id="rId2" Type="http://schemas.openxmlformats.org/officeDocument/2006/relationships/image" Target="../media/image71.wmf"/><Relationship Id="rId1" Type="http://schemas.openxmlformats.org/officeDocument/2006/relationships/image" Target="../media/image70.wmf"/></Relationships>
</file>

<file path=ppt/drawings/_rels/vmlDrawing9.vml.rels><?xml version="1.0" encoding="UTF-8" standalone="yes"?>
<Relationships xmlns="http://schemas.openxmlformats.org/package/2006/relationships"><Relationship Id="rId3" Type="http://schemas.openxmlformats.org/officeDocument/2006/relationships/image" Target="../media/image126.wmf"/><Relationship Id="rId2" Type="http://schemas.openxmlformats.org/officeDocument/2006/relationships/image" Target="../media/image125.wmf"/><Relationship Id="rId1" Type="http://schemas.openxmlformats.org/officeDocument/2006/relationships/image" Target="../media/image124.wmf"/><Relationship Id="rId4" Type="http://schemas.openxmlformats.org/officeDocument/2006/relationships/image" Target="../media/image36.wmf"/></Relationships>
</file>

<file path=ppt/drawings/_rels/vmlDrawing10.vml.rels><?xml version="1.0" encoding="UTF-8" standalone="yes"?>
<Relationships xmlns="http://schemas.openxmlformats.org/package/2006/relationships"><Relationship Id="rId2" Type="http://schemas.openxmlformats.org/officeDocument/2006/relationships/image" Target="../media/image125.wmf"/><Relationship Id="rId1" Type="http://schemas.openxmlformats.org/officeDocument/2006/relationships/image" Target="../media/image36.wmf"/></Relationships>
</file>

<file path=ppt/drawings/_rels/vmlDrawing1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3.wmf"/></Relationships>
</file>

<file path=ppt/drawings/_rels/vmlDrawing1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6.w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57.wmf"/></Relationships>
</file>

<file path=ppt/drawings/_rels/vmlDrawing1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8.wmf"/></Relationships>
</file>

<file path=ppt/drawings/_rels/vmlDrawing15.vml.rels><?xml version="1.0" encoding="UTF-8" standalone="yes"?>
<Relationships xmlns="http://schemas.openxmlformats.org/package/2006/relationships"><Relationship Id="rId3" Type="http://schemas.openxmlformats.org/officeDocument/2006/relationships/image" Target="../media/image202.wmf"/><Relationship Id="rId2" Type="http://schemas.openxmlformats.org/officeDocument/2006/relationships/image" Target="../media/image201.wmf"/><Relationship Id="rId1" Type="http://schemas.openxmlformats.org/officeDocument/2006/relationships/image" Target="../media/image200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PlaceHolder 1"/>
          <p:cNvSpPr>
            <a:spLocks noGrp="1"/>
          </p:cNvSpPr>
          <p:nvPr>
            <p:ph type="body"/>
          </p:nvPr>
        </p:nvSpPr>
        <p:spPr>
          <a:xfrm>
            <a:off x="777240" y="4777560"/>
            <a:ext cx="6217560" cy="4525920"/>
          </a:xfrm>
          <a:prstGeom prst="rect">
            <a:avLst/>
          </a:prstGeom>
        </p:spPr>
        <p:txBody>
          <a:bodyPr lIns="0" tIns="0" rIns="0" bIns="0"/>
          <a:lstStyle/>
          <a:p>
            <a:r>
              <a:rPr lang="en-US" sz="2000">
                <a:latin typeface="Arial"/>
              </a:rPr>
              <a:t>Click to edit the notes format</a:t>
            </a:r>
            <a:endParaRPr/>
          </a:p>
        </p:txBody>
      </p:sp>
      <p:sp>
        <p:nvSpPr>
          <p:cNvPr id="95" name="PlaceHolder 2"/>
          <p:cNvSpPr>
            <a:spLocks noGrp="1"/>
          </p:cNvSpPr>
          <p:nvPr>
            <p:ph type="hdr"/>
          </p:nvPr>
        </p:nvSpPr>
        <p:spPr>
          <a:xfrm>
            <a:off x="0" y="0"/>
            <a:ext cx="3372840" cy="502560"/>
          </a:xfrm>
          <a:prstGeom prst="rect">
            <a:avLst/>
          </a:prstGeom>
        </p:spPr>
        <p:txBody>
          <a:bodyPr lIns="0" tIns="0" rIns="0" bIns="0"/>
          <a:lstStyle/>
          <a:p>
            <a:r>
              <a:rPr lang="en-US" sz="1400">
                <a:latin typeface="Times New Roman"/>
              </a:rPr>
              <a:t>&lt;header&gt;</a:t>
            </a:r>
            <a:endParaRPr/>
          </a:p>
        </p:txBody>
      </p:sp>
      <p:sp>
        <p:nvSpPr>
          <p:cNvPr id="96" name="PlaceHolder 3"/>
          <p:cNvSpPr>
            <a:spLocks noGrp="1"/>
          </p:cNvSpPr>
          <p:nvPr>
            <p:ph type="dt"/>
          </p:nvPr>
        </p:nvSpPr>
        <p:spPr>
          <a:xfrm>
            <a:off x="4399200" y="0"/>
            <a:ext cx="3372840" cy="502560"/>
          </a:xfrm>
          <a:prstGeom prst="rect">
            <a:avLst/>
          </a:prstGeom>
        </p:spPr>
        <p:txBody>
          <a:bodyPr lIns="0" tIns="0" rIns="0" bIns="0"/>
          <a:lstStyle/>
          <a:p>
            <a:pPr algn="r"/>
            <a:r>
              <a:rPr lang="en-US" sz="1400">
                <a:latin typeface="Times New Roman"/>
              </a:rPr>
              <a:t>&lt;date/time&gt;</a:t>
            </a:r>
            <a:endParaRPr/>
          </a:p>
        </p:txBody>
      </p:sp>
      <p:sp>
        <p:nvSpPr>
          <p:cNvPr id="97" name="PlaceHolder 4"/>
          <p:cNvSpPr>
            <a:spLocks noGrp="1"/>
          </p:cNvSpPr>
          <p:nvPr>
            <p:ph type="ftr"/>
          </p:nvPr>
        </p:nvSpPr>
        <p:spPr>
          <a:xfrm>
            <a:off x="0" y="9555480"/>
            <a:ext cx="3372840" cy="502560"/>
          </a:xfrm>
          <a:prstGeom prst="rect">
            <a:avLst/>
          </a:prstGeom>
        </p:spPr>
        <p:txBody>
          <a:bodyPr lIns="0" tIns="0" rIns="0" bIns="0" anchor="b"/>
          <a:lstStyle/>
          <a:p>
            <a:r>
              <a:rPr lang="en-US" sz="1400">
                <a:latin typeface="Times New Roman"/>
              </a:rPr>
              <a:t>&lt;footer&gt;</a:t>
            </a:r>
            <a:endParaRPr/>
          </a:p>
        </p:txBody>
      </p:sp>
      <p:sp>
        <p:nvSpPr>
          <p:cNvPr id="98" name="PlaceHolder 5"/>
          <p:cNvSpPr>
            <a:spLocks noGrp="1"/>
          </p:cNvSpPr>
          <p:nvPr>
            <p:ph type="sldNum"/>
          </p:nvPr>
        </p:nvSpPr>
        <p:spPr>
          <a:xfrm>
            <a:off x="4399200" y="9555480"/>
            <a:ext cx="3372840" cy="502560"/>
          </a:xfrm>
          <a:prstGeom prst="rect">
            <a:avLst/>
          </a:prstGeom>
        </p:spPr>
        <p:txBody>
          <a:bodyPr lIns="0" tIns="0" rIns="0" bIns="0" anchor="b"/>
          <a:lstStyle/>
          <a:p>
            <a:pPr algn="r"/>
            <a:fld id="{F120E57E-9835-49EF-AFBF-C392330F5E4E}" type="slidenum">
              <a:rPr lang="en-US" sz="1400">
                <a:latin typeface="Times New Roman"/>
              </a:rPr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195076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4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6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7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0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1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2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4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5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6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8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9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0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1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2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3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9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0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2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5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6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7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8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9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7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8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9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0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73690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80020897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65781934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Right:</a:t>
            </a:r>
            <a:r>
              <a:rPr lang="en-US" baseline="0" dirty="0"/>
              <a:t> </a:t>
            </a:r>
            <a:r>
              <a:rPr lang="en-US" dirty="0"/>
              <a:t>November 10, 2016 aerial photo released by NASA shows a rift in the Antarctic Peninsula's Larsen C ice shelf. It has since broken away as a vast iceberg.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762173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189283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529566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Right:</a:t>
            </a:r>
            <a:r>
              <a:rPr lang="en-US" baseline="0" dirty="0"/>
              <a:t> </a:t>
            </a:r>
            <a:r>
              <a:rPr lang="en-US" dirty="0"/>
              <a:t>November 10, 2016 aerial photo released by NASA shows a rift in the Antarctic Peninsula's Larsen C ice shelf. It has since broken away as a vast iceberg.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131016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Left figure: NYC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660605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93262685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078955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378738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872171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4556854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555382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0220519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878728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295462037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080620492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03666180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To ask: is my workflow description</a:t>
            </a:r>
            <a:r>
              <a:rPr lang="en-US" baseline="0" dirty="0"/>
              <a:t> correct?</a:t>
            </a:r>
          </a:p>
          <a:p>
            <a:r>
              <a:rPr lang="en-US" baseline="0" dirty="0"/>
              <a:t>What is SPR-based error estimator? </a:t>
            </a:r>
          </a:p>
          <a:p>
            <a:r>
              <a:rPr lang="en-US" baseline="0" dirty="0"/>
              <a:t>Why prism elements and not </a:t>
            </a:r>
            <a:r>
              <a:rPr lang="en-US" baseline="0" dirty="0" err="1"/>
              <a:t>tets</a:t>
            </a:r>
            <a:r>
              <a:rPr lang="en-US" baseline="0" dirty="0"/>
              <a:t>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063572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237631759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2489840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1310926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8276336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8797589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AMG: Gauss-Seidel</a:t>
            </a:r>
            <a:r>
              <a:rPr lang="en-US" baseline="0" dirty="0"/>
              <a:t> smoothing on finest level (where lines are defined in mesh extruded direction), </a:t>
            </a:r>
            <a:r>
              <a:rPr lang="en-US" baseline="0" dirty="0" err="1"/>
              <a:t>Chebyshev</a:t>
            </a:r>
            <a:r>
              <a:rPr lang="en-US" baseline="0" dirty="0"/>
              <a:t> smoothing on coarser levels.</a:t>
            </a:r>
          </a:p>
          <a:p>
            <a:r>
              <a:rPr lang="en-US" baseline="0" dirty="0"/>
              <a:t>- ILU: ordering is important to maintain acceptable convergence rates (need row-wise ordering)!</a:t>
            </a:r>
          </a:p>
          <a:p>
            <a:r>
              <a:rPr lang="en-US" baseline="0" dirty="0"/>
              <a:t>- GMRES less sensitive than CG to rounding errors associated w/ severe ill-conditioning introduced by presence of ice shelves.</a:t>
            </a:r>
          </a:p>
          <a:p>
            <a:r>
              <a:rPr lang="en-US" baseline="0" dirty="0"/>
              <a:t>- CG and GMRES minimize different norms.</a:t>
            </a:r>
          </a:p>
          <a:p>
            <a:r>
              <a:rPr lang="en-US" baseline="0" dirty="0"/>
              <a:t>- Floating ice shelves: matrix entries corresponding to vertical coupling are much stronger than entries corresponding to horizontal coupling.  Vertical grid lines lie within ice shelves, top/bottom BCs resemble Neumann conditions and so the submatrix associated with the vertical lines is nearly singular.  Ill-conditioning creates challenges for solver. 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9804609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AMG: Gauss-Seidel</a:t>
            </a:r>
            <a:r>
              <a:rPr lang="en-US" baseline="0" dirty="0"/>
              <a:t> smoothing on finest level (where lines are defined in mesh extruded direction), </a:t>
            </a:r>
            <a:r>
              <a:rPr lang="en-US" baseline="0" dirty="0" err="1"/>
              <a:t>Chebyshev</a:t>
            </a:r>
            <a:r>
              <a:rPr lang="en-US" baseline="0" dirty="0"/>
              <a:t> smoothing on coarser levels.</a:t>
            </a:r>
          </a:p>
          <a:p>
            <a:r>
              <a:rPr lang="en-US" baseline="0" dirty="0"/>
              <a:t>- ILU: ordering is important to maintain acceptable convergence rates (need row-wise ordering)!</a:t>
            </a:r>
          </a:p>
          <a:p>
            <a:r>
              <a:rPr lang="en-US" baseline="0" dirty="0"/>
              <a:t>- GMRES less sensitive than CG to rounding errors associated w/ severe ill-conditioning introduced by presence of ice shelves.</a:t>
            </a:r>
          </a:p>
          <a:p>
            <a:r>
              <a:rPr lang="en-US" baseline="0" dirty="0"/>
              <a:t>- CG and GMRES minimize different norms.</a:t>
            </a:r>
          </a:p>
          <a:p>
            <a:r>
              <a:rPr lang="en-US" baseline="0" dirty="0"/>
              <a:t>- Floating ice shelves: matrix entries corresponding to vertical coupling are much stronger than entries corresponding to horizontal coupling.  Vertical grid lines lie within ice shelves, top/bottom BCs resemble Neumann conditions and so the submatrix associated with the vertical lines is nearly singular.  Ill-conditioning creates challenges for solver. 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58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7658964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976754170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029775925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159914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6132428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5784656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6128447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68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0351438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69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6861647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70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4829403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082164708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2552841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522351397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78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8088576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355593612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208836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4825347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8907409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791638574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Ask Steve</a:t>
            </a:r>
            <a:r>
              <a:rPr lang="en-US" baseline="0" dirty="0"/>
              <a:t> re: what years simulated, main takeaways.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405461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FIXME: ask Steve re: details.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6267185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075834791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506720307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89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4964352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767978128"/>
      </p:ext>
    </p:extLst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6397614"/>
      </p:ext>
    </p:extLst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6294106"/>
      </p:ext>
    </p:extLst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Left figure: NYC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93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5336256"/>
      </p:ext>
    </p:extLst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99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6344900"/>
      </p:ext>
    </p:extLst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100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0184436"/>
      </p:ext>
    </p:extLst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C9CB7F0-2855-402D-B1BE-EE1D4ECA2818}" type="slidenum">
              <a:rPr lang="en-US" smtClean="0"/>
              <a:pPr>
                <a:defRPr/>
              </a:pPr>
              <a:t>102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0607495"/>
      </p:ext>
    </p:extLst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Mean field</a:t>
            </a:r>
            <a:r>
              <a:rPr lang="en-US" baseline="0" dirty="0"/>
              <a:t> = 0.  Find MAP point of posterior </a:t>
            </a:r>
          </a:p>
          <a:p>
            <a:r>
              <a:rPr lang="en-US" baseline="0" dirty="0"/>
              <a:t>Using AS to build approximation of subspace.</a:t>
            </a:r>
          </a:p>
          <a:p>
            <a:r>
              <a:rPr lang="en-US" baseline="0" dirty="0"/>
              <a:t>Can build full Hessian approximation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105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0560424"/>
      </p:ext>
    </p:extLst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Apply Bayes</a:t>
            </a:r>
            <a:r>
              <a:rPr lang="en-US" baseline="0" dirty="0"/>
              <a:t> rule + linearization at MAP point for nonlinear model =&gt; Laplace posterior.  </a:t>
            </a:r>
          </a:p>
          <a:p>
            <a:r>
              <a:rPr lang="en-US" baseline="0" dirty="0"/>
              <a:t>New work: Laplace prior.</a:t>
            </a:r>
          </a:p>
          <a:p>
            <a:r>
              <a:rPr lang="en-US" baseline="0" dirty="0"/>
              <a:t>Covariance is exponential kernel</a:t>
            </a:r>
          </a:p>
          <a:p>
            <a:r>
              <a:rPr lang="en-US" baseline="0" dirty="0"/>
              <a:t>Mistake: no regularization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106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3837744"/>
      </p:ext>
    </p:extLst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Quadratic</a:t>
            </a:r>
            <a:r>
              <a:rPr lang="en-US" baseline="0" dirty="0"/>
              <a:t> PCE over active variables to form Hessian.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107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897609"/>
      </p:ext>
    </p:extLst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~73</a:t>
            </a:r>
            <a:r>
              <a:rPr lang="en-US" baseline="0" dirty="0"/>
              <a:t> modes </a:t>
            </a:r>
          </a:p>
          <a:p>
            <a:r>
              <a:rPr lang="en-US" baseline="0" dirty="0"/>
              <a:t>Principal component: 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Find rotation matrix.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Columns of matrix are </a:t>
            </a:r>
            <a:r>
              <a:rPr lang="en-US" baseline="0" dirty="0" err="1"/>
              <a:t>eigenvecs</a:t>
            </a:r>
            <a:r>
              <a:rPr lang="en-US" baseline="0" dirty="0"/>
              <a:t> of Hessian.  Each entry is weight associated with variable in original space.  Dots are associated with linear reconstruction.</a:t>
            </a:r>
          </a:p>
          <a:p>
            <a:pPr marL="0" indent="0">
              <a:buFontTx/>
              <a:buNone/>
            </a:pPr>
            <a:r>
              <a:rPr lang="en-US" baseline="0" dirty="0"/>
              <a:t>Marginal distributions: variance is smaller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108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6708314"/>
      </p:ext>
    </p:extLst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FIXME: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109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7491782"/>
      </p:ext>
    </p:extLst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aseline="0" dirty="0"/>
              <a:t>Blue Ride:</a:t>
            </a:r>
          </a:p>
          <a:p>
            <a:r>
              <a:rPr lang="en-US" baseline="0" dirty="0"/>
              <a:t>IKT: comparison different architectures</a:t>
            </a:r>
          </a:p>
          <a:p>
            <a:r>
              <a:rPr lang="en-US" baseline="0" dirty="0"/>
              <a:t>IKT: if remove data movement, will speed things up a lot (GPU code more than CPU code) – multiple copies</a:t>
            </a:r>
          </a:p>
          <a:p>
            <a:r>
              <a:rPr lang="en-US" baseline="0" dirty="0"/>
              <a:t>IKT: can improve by removing </a:t>
            </a:r>
            <a:r>
              <a:rPr lang="en-US" baseline="0" dirty="0" err="1"/>
              <a:t>CudaUVM</a:t>
            </a:r>
            <a:r>
              <a:rPr lang="en-US" baseline="0" dirty="0"/>
              <a:t> </a:t>
            </a:r>
          </a:p>
          <a:p>
            <a:r>
              <a:rPr lang="en-US" baseline="0" dirty="0"/>
              <a:t>IKT: can make even faster than 20x using padding</a:t>
            </a:r>
          </a:p>
          <a:p>
            <a:r>
              <a:rPr lang="en-US" baseline="0" dirty="0"/>
              <a:t>Yellow Ride:</a:t>
            </a:r>
          </a:p>
          <a:p>
            <a:r>
              <a:rPr lang="en-US" baseline="0" dirty="0"/>
              <a:t>IKT: all </a:t>
            </a:r>
            <a:r>
              <a:rPr lang="en-US" baseline="0" dirty="0" err="1"/>
              <a:t>Tpetra</a:t>
            </a:r>
            <a:r>
              <a:rPr lang="en-US" baseline="0" dirty="0"/>
              <a:t>, stuff Mark et al are working on fixing – would expect 4x slowdown but we are getting 8x slowdown; could be due to </a:t>
            </a:r>
            <a:r>
              <a:rPr lang="en-US" baseline="0" dirty="0" err="1"/>
              <a:t>CudaUVM</a:t>
            </a:r>
            <a:r>
              <a:rPr lang="en-US" baseline="0" dirty="0"/>
              <a:t> (CUDA-aware MPI)</a:t>
            </a:r>
          </a:p>
          <a:p>
            <a:r>
              <a:rPr lang="en-US" baseline="0" dirty="0"/>
              <a:t>Ride: 16MPI vs. 4(MPI+GPU)</a:t>
            </a:r>
            <a:endParaRPr lang="en-US" dirty="0"/>
          </a:p>
          <a:p>
            <a:r>
              <a:rPr lang="en-US" baseline="0" dirty="0"/>
              <a:t>Blue: </a:t>
            </a:r>
          </a:p>
          <a:p>
            <a:r>
              <a:rPr lang="en-US" baseline="0" dirty="0"/>
              <a:t> - ~2x speedup is not much considering 4 GPUs, need at least 10x ideally. </a:t>
            </a:r>
          </a:p>
          <a:p>
            <a:r>
              <a:rPr lang="en-US" baseline="0" dirty="0"/>
              <a:t> - Slow down caused by large spread in </a:t>
            </a:r>
            <a:r>
              <a:rPr lang="en-US" baseline="0" dirty="0" err="1"/>
              <a:t>evaluateFields</a:t>
            </a:r>
            <a:r>
              <a:rPr lang="en-US" baseline="0" dirty="0"/>
              <a:t>&lt;Residual&gt;. </a:t>
            </a:r>
            <a:r>
              <a:rPr lang="en-US" baseline="0" dirty="0" err="1"/>
              <a:t>evaluateFields</a:t>
            </a:r>
            <a:r>
              <a:rPr lang="en-US" baseline="0" dirty="0"/>
              <a:t>&lt;Jacobian&gt; is ~5x faster.</a:t>
            </a:r>
          </a:p>
          <a:p>
            <a:r>
              <a:rPr lang="en-US" baseline="0" dirty="0"/>
              <a:t> - Computing the Jacobian/Residual (</a:t>
            </a:r>
            <a:r>
              <a:rPr lang="en-US" baseline="0" dirty="0" err="1"/>
              <a:t>StokesFOResid</a:t>
            </a:r>
            <a:r>
              <a:rPr lang="en-US" baseline="0" dirty="0"/>
              <a:t>) is 20x/4x faster, data movement is what’s lagging the speedup</a:t>
            </a:r>
          </a:p>
          <a:p>
            <a:r>
              <a:rPr lang="en-US" baseline="0" dirty="0"/>
              <a:t> - Kernels still needed for boundaries but this would not improve results that much</a:t>
            </a:r>
          </a:p>
          <a:p>
            <a:r>
              <a:rPr lang="en-US" baseline="0" dirty="0"/>
              <a:t>Yellow:</a:t>
            </a:r>
          </a:p>
          <a:p>
            <a:r>
              <a:rPr lang="en-US" baseline="0" dirty="0"/>
              <a:t> - ~8x slowdown is not reasonable considering mesh is only 4 times larger per process (16MPI vs. 4MPI)</a:t>
            </a:r>
          </a:p>
          <a:p>
            <a:r>
              <a:rPr lang="en-US" baseline="0" dirty="0"/>
              <a:t> - Global assembly of Jacobian is faster (~2x speedup), slowdown is caused by residual (~6x slower)</a:t>
            </a:r>
          </a:p>
          <a:p>
            <a:endParaRPr lang="en-US" baseline="0" dirty="0"/>
          </a:p>
          <a:p>
            <a:r>
              <a:rPr lang="en-US" baseline="0" dirty="0"/>
              <a:t>Conclusion: Most issues caused by large spread in MPI processes (maybe fixed by padding), faster speedups if we remove CUDA UVM, unnecessary data movement and add CUDA Aware MPI</a:t>
            </a:r>
          </a:p>
          <a:p>
            <a:endParaRPr lang="en-US" baseline="0" dirty="0"/>
          </a:p>
          <a:p>
            <a:r>
              <a:rPr lang="en-US" baseline="0" dirty="0"/>
              <a:t>Cori: 68MPI vs. 68(MPI+4OMP)</a:t>
            </a:r>
          </a:p>
          <a:p>
            <a:r>
              <a:rPr lang="en-US" baseline="0" dirty="0"/>
              <a:t>IKT: best configuration for FEA </a:t>
            </a:r>
          </a:p>
          <a:p>
            <a:r>
              <a:rPr lang="en-US" baseline="0" dirty="0"/>
              <a:t>Blue: </a:t>
            </a:r>
          </a:p>
          <a:p>
            <a:r>
              <a:rPr lang="en-US" baseline="0" dirty="0"/>
              <a:t> - ~1.2 speedup from hardware threads is reasonable (expected 2x, most likely limited by cache size in core)</a:t>
            </a:r>
          </a:p>
          <a:p>
            <a:r>
              <a:rPr lang="en-US" baseline="0" dirty="0"/>
              <a:t> - Speedup may be improved once we move towards using more </a:t>
            </a:r>
            <a:r>
              <a:rPr lang="en-US" baseline="0" dirty="0" err="1"/>
              <a:t>openmp</a:t>
            </a:r>
            <a:r>
              <a:rPr lang="en-US" baseline="0" dirty="0"/>
              <a:t> threads in the nonlinear solver (e.g. 4(MPI+68OMP)) but more </a:t>
            </a:r>
            <a:r>
              <a:rPr lang="en-US" baseline="0" dirty="0" err="1"/>
              <a:t>openmp</a:t>
            </a:r>
            <a:r>
              <a:rPr lang="en-US" baseline="0" dirty="0"/>
              <a:t> threads on cores in FEA reduces performance because it takes away from coarser grain parallelism</a:t>
            </a:r>
          </a:p>
          <a:p>
            <a:r>
              <a:rPr lang="en-US" baseline="0" dirty="0"/>
              <a:t>Yellow:</a:t>
            </a:r>
          </a:p>
          <a:p>
            <a:r>
              <a:rPr lang="en-US" baseline="0" dirty="0"/>
              <a:t> - ~1.5 slowdown is in Jacobian assembly. This seems like a bug, need to look into why hardware threads are causing a slowdown here and not residual assembly</a:t>
            </a:r>
          </a:p>
          <a:p>
            <a:endParaRPr lang="en-US" baseline="0" dirty="0"/>
          </a:p>
          <a:p>
            <a:r>
              <a:rPr lang="en-US" baseline="0" dirty="0"/>
              <a:t>Conclusion: Besides the global Jacobian assembly, results are promising. More studies are need once we profile nonlinear solver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3814716"/>
      </p:ext>
    </p:extLst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aseline="0" dirty="0"/>
              <a:t>CUDA-aware MPI: With regular MPI, only pointers to host memory can be passed to MPI.  If combine CUDA + MPI, you often need to send GPU buffers instead of host buffers.  W/o CUDA-aware MPI, you need to stage GPU buffers through host memory using </a:t>
            </a:r>
            <a:r>
              <a:rPr lang="en-US" baseline="0" dirty="0" err="1"/>
              <a:t>cudaMemcpy</a:t>
            </a:r>
            <a:r>
              <a:rPr lang="en-US" baseline="0" dirty="0"/>
              <a:t>.  With CUDA-aware MPI, this is not necessary – GPU buffers can be directly passed to MPI.</a:t>
            </a:r>
          </a:p>
          <a:p>
            <a:endParaRPr lang="en-US" baseline="0" dirty="0"/>
          </a:p>
          <a:p>
            <a:r>
              <a:rPr lang="en-US" baseline="0" dirty="0"/>
              <a:t>CUDA-aware MPI makes application run more efficiently for 2 reasons: 1. all operations that are required to carry out the message transfer can be pipelines. 2. acceleration technologies like </a:t>
            </a:r>
            <a:r>
              <a:rPr lang="en-US" baseline="0" dirty="0" err="1"/>
              <a:t>GPUDirect</a:t>
            </a:r>
            <a:r>
              <a:rPr lang="en-US" baseline="0" dirty="0"/>
              <a:t> can be utilized by the MPI library transparently to the user.</a:t>
            </a:r>
          </a:p>
          <a:p>
            <a:endParaRPr lang="en-US" baseline="0" dirty="0"/>
          </a:p>
          <a:p>
            <a:r>
              <a:rPr lang="en-US" baseline="0" dirty="0"/>
              <a:t>Examples of CUDA-aware MPI: MVAPICH2, </a:t>
            </a:r>
            <a:r>
              <a:rPr lang="en-US" baseline="0" dirty="0" err="1"/>
              <a:t>OpenMP</a:t>
            </a:r>
            <a:r>
              <a:rPr lang="en-US" baseline="0" dirty="0"/>
              <a:t>, CRAY MPI, IBM Platform MPI, SGI MPI.</a:t>
            </a:r>
          </a:p>
          <a:p>
            <a:endParaRPr lang="en-US" baseline="0" dirty="0"/>
          </a:p>
          <a:p>
            <a:endParaRPr lang="en-US" baseline="0" dirty="0"/>
          </a:p>
          <a:p>
            <a:r>
              <a:rPr lang="en-US" baseline="0" dirty="0"/>
              <a:t>Blue Ride:</a:t>
            </a:r>
          </a:p>
          <a:p>
            <a:r>
              <a:rPr lang="en-US" baseline="0" dirty="0"/>
              <a:t>IKT: comparison different architectures</a:t>
            </a:r>
          </a:p>
          <a:p>
            <a:r>
              <a:rPr lang="en-US" baseline="0" dirty="0"/>
              <a:t>IKT: if remove data movement, will speed things up a lot (GPU code more than CPU code) – multiple copies</a:t>
            </a:r>
          </a:p>
          <a:p>
            <a:r>
              <a:rPr lang="en-US" baseline="0" dirty="0"/>
              <a:t>IKT: can improve by removing </a:t>
            </a:r>
            <a:r>
              <a:rPr lang="en-US" baseline="0" dirty="0" err="1"/>
              <a:t>CudaUVM</a:t>
            </a:r>
            <a:r>
              <a:rPr lang="en-US" baseline="0" dirty="0"/>
              <a:t> </a:t>
            </a:r>
          </a:p>
          <a:p>
            <a:r>
              <a:rPr lang="en-US" baseline="0" dirty="0"/>
              <a:t>IKT: can make even faster than 20x using padding</a:t>
            </a:r>
          </a:p>
          <a:p>
            <a:r>
              <a:rPr lang="en-US" baseline="0" dirty="0"/>
              <a:t>Yellow Ride:</a:t>
            </a:r>
          </a:p>
          <a:p>
            <a:r>
              <a:rPr lang="en-US" baseline="0" dirty="0"/>
              <a:t>IKT: all </a:t>
            </a:r>
            <a:r>
              <a:rPr lang="en-US" baseline="0" dirty="0" err="1"/>
              <a:t>Tpetra</a:t>
            </a:r>
            <a:r>
              <a:rPr lang="en-US" baseline="0" dirty="0"/>
              <a:t>, stuff Mark et al are working on fixing – would expect 4x slowdown but we are getting 8x slowdown; could be due to </a:t>
            </a:r>
            <a:r>
              <a:rPr lang="en-US" baseline="0" dirty="0" err="1"/>
              <a:t>CudaUVM</a:t>
            </a:r>
            <a:r>
              <a:rPr lang="en-US" baseline="0" dirty="0"/>
              <a:t> (CUDA-aware MPI)</a:t>
            </a:r>
          </a:p>
          <a:p>
            <a:r>
              <a:rPr lang="en-US" baseline="0" dirty="0"/>
              <a:t>Ride: 16MPI vs. 4(MPI+GPU)</a:t>
            </a:r>
            <a:endParaRPr lang="en-US" dirty="0"/>
          </a:p>
          <a:p>
            <a:r>
              <a:rPr lang="en-US" baseline="0" dirty="0"/>
              <a:t>Blue: </a:t>
            </a:r>
          </a:p>
          <a:p>
            <a:r>
              <a:rPr lang="en-US" baseline="0" dirty="0"/>
              <a:t> - ~2x speedup is not much considering 4 GPUs, need at least 10x ideally. </a:t>
            </a:r>
          </a:p>
          <a:p>
            <a:r>
              <a:rPr lang="en-US" baseline="0" dirty="0"/>
              <a:t> - Slow down caused by large spread in </a:t>
            </a:r>
            <a:r>
              <a:rPr lang="en-US" baseline="0" dirty="0" err="1"/>
              <a:t>evaluateFields</a:t>
            </a:r>
            <a:r>
              <a:rPr lang="en-US" baseline="0" dirty="0"/>
              <a:t>&lt;Residual&gt;. </a:t>
            </a:r>
            <a:r>
              <a:rPr lang="en-US" baseline="0" dirty="0" err="1"/>
              <a:t>evaluateFields</a:t>
            </a:r>
            <a:r>
              <a:rPr lang="en-US" baseline="0" dirty="0"/>
              <a:t>&lt;Jacobian&gt; is ~5x faster.</a:t>
            </a:r>
          </a:p>
          <a:p>
            <a:r>
              <a:rPr lang="en-US" baseline="0" dirty="0"/>
              <a:t> - Computing the Jacobian/Residual (</a:t>
            </a:r>
            <a:r>
              <a:rPr lang="en-US" baseline="0" dirty="0" err="1"/>
              <a:t>StokesFOResid</a:t>
            </a:r>
            <a:r>
              <a:rPr lang="en-US" baseline="0" dirty="0"/>
              <a:t>) is 20x/4x faster, data movement is what’s lagging the speedup</a:t>
            </a:r>
          </a:p>
          <a:p>
            <a:r>
              <a:rPr lang="en-US" baseline="0" dirty="0"/>
              <a:t> - Kernels still needed for boundaries but this would not improve results that much</a:t>
            </a:r>
          </a:p>
          <a:p>
            <a:r>
              <a:rPr lang="en-US" baseline="0" dirty="0"/>
              <a:t>Yellow:</a:t>
            </a:r>
          </a:p>
          <a:p>
            <a:r>
              <a:rPr lang="en-US" baseline="0" dirty="0"/>
              <a:t> - ~8x slowdown is not reasonable considering mesh is only 4 times larger per process (16MPI vs. 4MPI)</a:t>
            </a:r>
          </a:p>
          <a:p>
            <a:r>
              <a:rPr lang="en-US" baseline="0" dirty="0"/>
              <a:t> - Global assembly of Jacobian is faster (~2x speedup), slowdown is caused by residual (~6x slower)</a:t>
            </a:r>
          </a:p>
          <a:p>
            <a:endParaRPr lang="en-US" baseline="0" dirty="0"/>
          </a:p>
          <a:p>
            <a:r>
              <a:rPr lang="en-US" baseline="0" dirty="0"/>
              <a:t>Conclusion: Most issues caused by large spread in MPI processes (maybe fixed by padding), faster speedups if we remove CUDA UVM, unnecessary data movement and add CUDA Aware MPI</a:t>
            </a:r>
          </a:p>
          <a:p>
            <a:endParaRPr lang="en-US" baseline="0" dirty="0"/>
          </a:p>
          <a:p>
            <a:r>
              <a:rPr lang="en-US" baseline="0" dirty="0"/>
              <a:t>Cori: 68MPI vs. 68(MPI+4OMP)</a:t>
            </a:r>
          </a:p>
          <a:p>
            <a:r>
              <a:rPr lang="en-US" baseline="0" dirty="0"/>
              <a:t>IKT: best configuration for FEA </a:t>
            </a:r>
          </a:p>
          <a:p>
            <a:r>
              <a:rPr lang="en-US" baseline="0" dirty="0"/>
              <a:t>Blue: </a:t>
            </a:r>
          </a:p>
          <a:p>
            <a:r>
              <a:rPr lang="en-US" baseline="0" dirty="0"/>
              <a:t> - ~1.2 speedup from hardware threads is reasonable (expected 2x, most likely limited by cache size in core)</a:t>
            </a:r>
          </a:p>
          <a:p>
            <a:r>
              <a:rPr lang="en-US" baseline="0" dirty="0"/>
              <a:t> - Speedup may be improved once we move towards using more </a:t>
            </a:r>
            <a:r>
              <a:rPr lang="en-US" baseline="0" dirty="0" err="1"/>
              <a:t>openmp</a:t>
            </a:r>
            <a:r>
              <a:rPr lang="en-US" baseline="0" dirty="0"/>
              <a:t> threads in the nonlinear solver (e.g. 4(MPI+68OMP)) but more </a:t>
            </a:r>
            <a:r>
              <a:rPr lang="en-US" baseline="0" dirty="0" err="1"/>
              <a:t>openmp</a:t>
            </a:r>
            <a:r>
              <a:rPr lang="en-US" baseline="0" dirty="0"/>
              <a:t> threads on cores in FEA reduces performance because it takes away from coarser grain parallelism</a:t>
            </a:r>
          </a:p>
          <a:p>
            <a:r>
              <a:rPr lang="en-US" baseline="0" dirty="0"/>
              <a:t>Yellow:</a:t>
            </a:r>
          </a:p>
          <a:p>
            <a:r>
              <a:rPr lang="en-US" baseline="0" dirty="0"/>
              <a:t> - ~1.5 slowdown is in Jacobian assembly. This seems like a bug, need to look into why hardware threads are causing a slowdown here and not residual assembly</a:t>
            </a:r>
          </a:p>
          <a:p>
            <a:endParaRPr lang="en-US" baseline="0" dirty="0"/>
          </a:p>
          <a:p>
            <a:r>
              <a:rPr lang="en-US" baseline="0" dirty="0"/>
              <a:t>Conclusion: Besides the global Jacobian assembly, results are promising. More studies are need once we profile nonlinear solver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6516790"/>
      </p:ext>
    </p:extLst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aseline="0" dirty="0"/>
              <a:t>IKT: 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There is indeed 2 VPUs and one L1 Cache per KNL core so, as I said before, 2x speedup would be ideal but that will be limited by L1 Cache size for a bandwidth bound operation</a:t>
            </a:r>
            <a:endParaRPr lang="en-US" baseline="0" dirty="0"/>
          </a:p>
          <a:p>
            <a:r>
              <a:rPr lang="en-US" baseline="0" dirty="0"/>
              <a:t>Optimal configuration for FEA is selected here</a:t>
            </a:r>
          </a:p>
          <a:p>
            <a:r>
              <a:rPr lang="en-US" baseline="0" dirty="0"/>
              <a:t>Speedup is 1.2x on single core</a:t>
            </a:r>
          </a:p>
          <a:p>
            <a:r>
              <a:rPr lang="en-US" baseline="0" dirty="0"/>
              <a:t>2x speedup expected b/c 2 VPU units (processing units)</a:t>
            </a:r>
          </a:p>
          <a:p>
            <a:r>
              <a:rPr lang="en-US" baseline="0" dirty="0"/>
              <a:t>Coarse grain parallelism = MPI</a:t>
            </a:r>
          </a:p>
          <a:p>
            <a:r>
              <a:rPr lang="en-US" baseline="0" dirty="0" err="1"/>
              <a:t>OpenMP</a:t>
            </a:r>
            <a:r>
              <a:rPr lang="en-US" baseline="0" dirty="0"/>
              <a:t> threads compete for cache</a:t>
            </a:r>
          </a:p>
          <a:p>
            <a:r>
              <a:rPr lang="en-US" baseline="0" dirty="0"/>
              <a:t>Blue Ride:</a:t>
            </a:r>
          </a:p>
          <a:p>
            <a:r>
              <a:rPr lang="en-US" baseline="0" dirty="0"/>
              <a:t>IKT: comparison different architectures</a:t>
            </a:r>
          </a:p>
          <a:p>
            <a:r>
              <a:rPr lang="en-US" baseline="0" dirty="0"/>
              <a:t>IKT: if remove data movement, will speed things up a lot (GPU code more than CPU code) – multiple copies</a:t>
            </a:r>
          </a:p>
          <a:p>
            <a:r>
              <a:rPr lang="en-US" baseline="0" dirty="0"/>
              <a:t>IKT: can improve by removing </a:t>
            </a:r>
            <a:r>
              <a:rPr lang="en-US" baseline="0" dirty="0" err="1"/>
              <a:t>CudaUVM</a:t>
            </a:r>
            <a:r>
              <a:rPr lang="en-US" baseline="0" dirty="0"/>
              <a:t> </a:t>
            </a:r>
          </a:p>
          <a:p>
            <a:r>
              <a:rPr lang="en-US" baseline="0" dirty="0"/>
              <a:t>IKT: can make even faster than 20x using padding</a:t>
            </a:r>
          </a:p>
          <a:p>
            <a:r>
              <a:rPr lang="en-US" baseline="0" dirty="0"/>
              <a:t>Yellow Ride:</a:t>
            </a:r>
          </a:p>
          <a:p>
            <a:r>
              <a:rPr lang="en-US" baseline="0" dirty="0"/>
              <a:t>IKT: all </a:t>
            </a:r>
            <a:r>
              <a:rPr lang="en-US" baseline="0" dirty="0" err="1"/>
              <a:t>Tpetra</a:t>
            </a:r>
            <a:r>
              <a:rPr lang="en-US" baseline="0" dirty="0"/>
              <a:t>, stuff Mark et al are working on fixing – would expect 4x slowdown but we are getting 8x slowdown; could be due to </a:t>
            </a:r>
            <a:r>
              <a:rPr lang="en-US" baseline="0" dirty="0" err="1"/>
              <a:t>CudaUVM</a:t>
            </a:r>
            <a:r>
              <a:rPr lang="en-US" baseline="0" dirty="0"/>
              <a:t> (CUDA-aware MPI)</a:t>
            </a:r>
          </a:p>
          <a:p>
            <a:r>
              <a:rPr lang="en-US" baseline="0" dirty="0"/>
              <a:t>Ride: 16MPI vs. 4(MPI+GPU)</a:t>
            </a:r>
            <a:endParaRPr lang="en-US" dirty="0"/>
          </a:p>
          <a:p>
            <a:r>
              <a:rPr lang="en-US" baseline="0" dirty="0"/>
              <a:t>Blue: </a:t>
            </a:r>
          </a:p>
          <a:p>
            <a:r>
              <a:rPr lang="en-US" baseline="0" dirty="0"/>
              <a:t> - ~2x speedup is not much considering 4 GPUs, need at least 10x ideally. </a:t>
            </a:r>
          </a:p>
          <a:p>
            <a:r>
              <a:rPr lang="en-US" baseline="0" dirty="0"/>
              <a:t> - Slow down caused by large spread in </a:t>
            </a:r>
            <a:r>
              <a:rPr lang="en-US" baseline="0" dirty="0" err="1"/>
              <a:t>evaluateFields</a:t>
            </a:r>
            <a:r>
              <a:rPr lang="en-US" baseline="0" dirty="0"/>
              <a:t>&lt;Residual&gt;. </a:t>
            </a:r>
            <a:r>
              <a:rPr lang="en-US" baseline="0" dirty="0" err="1"/>
              <a:t>evaluateFields</a:t>
            </a:r>
            <a:r>
              <a:rPr lang="en-US" baseline="0" dirty="0"/>
              <a:t>&lt;Jacobian&gt; is ~5x faster.</a:t>
            </a:r>
          </a:p>
          <a:p>
            <a:r>
              <a:rPr lang="en-US" baseline="0" dirty="0"/>
              <a:t> - Computing the Jacobian/Residual (</a:t>
            </a:r>
            <a:r>
              <a:rPr lang="en-US" baseline="0" dirty="0" err="1"/>
              <a:t>StokesFOResid</a:t>
            </a:r>
            <a:r>
              <a:rPr lang="en-US" baseline="0" dirty="0"/>
              <a:t>) is 20x/4x faster, data movement is what’s lagging the speedup</a:t>
            </a:r>
          </a:p>
          <a:p>
            <a:r>
              <a:rPr lang="en-US" baseline="0" dirty="0"/>
              <a:t> - Kernels still needed for boundaries but this would not improve results that much</a:t>
            </a:r>
          </a:p>
          <a:p>
            <a:r>
              <a:rPr lang="en-US" baseline="0" dirty="0"/>
              <a:t>Yellow:</a:t>
            </a:r>
          </a:p>
          <a:p>
            <a:r>
              <a:rPr lang="en-US" baseline="0" dirty="0"/>
              <a:t> - ~8x slowdown is not reasonable considering mesh is only 4 times larger per process (16MPI vs. 4MPI)</a:t>
            </a:r>
          </a:p>
          <a:p>
            <a:r>
              <a:rPr lang="en-US" baseline="0" dirty="0"/>
              <a:t> - Global assembly of Jacobian is faster (~2x speedup), slowdown is caused by residual (~6x slower)</a:t>
            </a:r>
          </a:p>
          <a:p>
            <a:endParaRPr lang="en-US" baseline="0" dirty="0"/>
          </a:p>
          <a:p>
            <a:r>
              <a:rPr lang="en-US" baseline="0" dirty="0"/>
              <a:t>Conclusion: Most issues caused by large spread in MPI processes (maybe fixed by padding), faster speedups if we remove CUDA UVM, unnecessary data movement and add CUDA Aware MPI</a:t>
            </a:r>
          </a:p>
          <a:p>
            <a:endParaRPr lang="en-US" baseline="0" dirty="0"/>
          </a:p>
          <a:p>
            <a:r>
              <a:rPr lang="en-US" baseline="0" dirty="0"/>
              <a:t>Cori: 68MPI vs. 68(MPI+4OMP)</a:t>
            </a:r>
          </a:p>
          <a:p>
            <a:r>
              <a:rPr lang="en-US" baseline="0" dirty="0"/>
              <a:t>IKT: best configuration for FEA </a:t>
            </a:r>
          </a:p>
          <a:p>
            <a:r>
              <a:rPr lang="en-US" baseline="0" dirty="0"/>
              <a:t>Blue: </a:t>
            </a:r>
          </a:p>
          <a:p>
            <a:r>
              <a:rPr lang="en-US" baseline="0" dirty="0"/>
              <a:t> - ~1.2 speedup from hardware threads is reasonable (expected 2x, most likely limited by cache size in core)</a:t>
            </a:r>
          </a:p>
          <a:p>
            <a:r>
              <a:rPr lang="en-US" baseline="0" dirty="0"/>
              <a:t> - Speedup may be improved once we move towards using more </a:t>
            </a:r>
            <a:r>
              <a:rPr lang="en-US" baseline="0" dirty="0" err="1"/>
              <a:t>openmp</a:t>
            </a:r>
            <a:r>
              <a:rPr lang="en-US" baseline="0" dirty="0"/>
              <a:t> threads in the nonlinear solver (e.g. 4(MPI+68OMP)) but more </a:t>
            </a:r>
            <a:r>
              <a:rPr lang="en-US" baseline="0" dirty="0" err="1"/>
              <a:t>openmp</a:t>
            </a:r>
            <a:r>
              <a:rPr lang="en-US" baseline="0" dirty="0"/>
              <a:t> threads on cores in FEA reduces performance because it takes away from coarser grain parallelism</a:t>
            </a:r>
          </a:p>
          <a:p>
            <a:r>
              <a:rPr lang="en-US" baseline="0" dirty="0"/>
              <a:t>Yellow:</a:t>
            </a:r>
          </a:p>
          <a:p>
            <a:r>
              <a:rPr lang="en-US" baseline="0" dirty="0"/>
              <a:t> - ~1.5 slowdown is in Jacobian assembly. This seems like a bug, need to look into why hardware threads are causing a slowdown here and not residual assembly</a:t>
            </a:r>
          </a:p>
          <a:p>
            <a:endParaRPr lang="en-US" baseline="0" dirty="0"/>
          </a:p>
          <a:p>
            <a:r>
              <a:rPr lang="en-US" baseline="0" dirty="0"/>
              <a:t>Conclusion: Besides the global Jacobian assembly, results are promising. More studies are need once we profile nonlinear solver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6140109"/>
      </p:ext>
    </p:extLst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IKT:</a:t>
            </a:r>
            <a:r>
              <a:rPr lang="en-US" baseline="0" dirty="0"/>
              <a:t> GPU much slower b/c of data movement – can fix by removing data movement (</a:t>
            </a:r>
            <a:r>
              <a:rPr lang="en-US" baseline="0" dirty="0" err="1"/>
              <a:t>statefields</a:t>
            </a:r>
            <a:r>
              <a:rPr lang="en-US" baseline="0" dirty="0"/>
              <a:t> loading, etc.)</a:t>
            </a:r>
          </a:p>
          <a:p>
            <a:r>
              <a:rPr lang="en-US" baseline="0" dirty="0"/>
              <a:t>IKT: not all evaluators have been </a:t>
            </a:r>
            <a:r>
              <a:rPr lang="en-US" baseline="0" dirty="0" err="1"/>
              <a:t>Kokkos-ized</a:t>
            </a:r>
            <a:r>
              <a:rPr lang="en-US" baseline="0" dirty="0"/>
              <a:t>.</a:t>
            </a:r>
            <a:endParaRPr lang="en-US" dirty="0"/>
          </a:p>
          <a:p>
            <a:r>
              <a:rPr lang="en-US" dirty="0"/>
              <a:t>Single GPU is most</a:t>
            </a:r>
            <a:r>
              <a:rPr lang="en-US" baseline="0" dirty="0"/>
              <a:t> likely</a:t>
            </a:r>
            <a:r>
              <a:rPr lang="en-US" dirty="0"/>
              <a:t> slow</a:t>
            </a:r>
            <a:r>
              <a:rPr lang="en-US" baseline="0" dirty="0"/>
              <a:t> because of data movement (CUDAUVM)</a:t>
            </a:r>
          </a:p>
          <a:p>
            <a:r>
              <a:rPr lang="en-US" baseline="0" dirty="0"/>
              <a:t>IKT: super-linear speedup – could be due to alignment</a:t>
            </a:r>
          </a:p>
          <a:p>
            <a:r>
              <a:rPr lang="en-US" baseline="0" dirty="0"/>
              <a:t>IKT: MPI scaling is best case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4738547"/>
      </p:ext>
    </p:extLst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Q for Steve: what does FR stand</a:t>
            </a:r>
            <a:r>
              <a:rPr lang="en-US" baseline="0" dirty="0"/>
              <a:t> for?  Filchner-Ronne?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algn="r"/>
            <a:fld id="{F120E57E-9835-49EF-AFBF-C392330F5E4E}" type="slidenum">
              <a:rPr lang="en-US" sz="1400" smtClean="0">
                <a:latin typeface="Times New Roman"/>
              </a:rPr>
              <a:t>121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533434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19" name="PlaceHolder 2"/>
          <p:cNvSpPr>
            <a:spLocks noGrp="1"/>
          </p:cNvSpPr>
          <p:nvPr>
            <p:ph type="subTitle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21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23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24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PlaceHolder 1"/>
          <p:cNvSpPr>
            <a:spLocks noGrp="1"/>
          </p:cNvSpPr>
          <p:nvPr>
            <p:ph type="subTitle"/>
          </p:nvPr>
        </p:nvSpPr>
        <p:spPr>
          <a:xfrm>
            <a:off x="457200" y="0"/>
            <a:ext cx="8229240" cy="45972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28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29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0" name="PlaceHolder 4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32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3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4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36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7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38" name="PlaceHolder 4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40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1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43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4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5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6" name="PlaceHolder 5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48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49" name="PlaceHolder 3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pic>
        <p:nvPicPr>
          <p:cNvPr id="50" name="Picture 49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  <p:pic>
        <p:nvPicPr>
          <p:cNvPr id="51" name="Picture 50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61" name="PlaceHolder 2"/>
          <p:cNvSpPr>
            <a:spLocks noGrp="1"/>
          </p:cNvSpPr>
          <p:nvPr>
            <p:ph type="subTitle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63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65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66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PlaceHolder 1"/>
          <p:cNvSpPr>
            <a:spLocks noGrp="1"/>
          </p:cNvSpPr>
          <p:nvPr>
            <p:ph type="subTitle"/>
          </p:nvPr>
        </p:nvSpPr>
        <p:spPr>
          <a:xfrm>
            <a:off x="457200" y="0"/>
            <a:ext cx="8229240" cy="4597200"/>
          </a:xfrm>
          <a:prstGeom prst="rect">
            <a:avLst/>
          </a:prstGeom>
        </p:spPr>
        <p:txBody>
          <a:bodyPr lIns="0" tIns="0" rIns="0" bIns="0" anchor="ctr"/>
          <a:lstStyle/>
          <a:p>
            <a:pPr algn="ctr"/>
            <a:endParaRPr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70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1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2" name="PlaceHolder 4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74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5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6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78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79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0" name="PlaceHolder 4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82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3" name="PlaceHolder 3"/>
          <p:cNvSpPr>
            <a:spLocks noGrp="1"/>
          </p:cNvSpPr>
          <p:nvPr>
            <p:ph type="body"/>
          </p:nvPr>
        </p:nvSpPr>
        <p:spPr>
          <a:xfrm>
            <a:off x="457200" y="3810600"/>
            <a:ext cx="822924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85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6" name="PlaceHolder 3"/>
          <p:cNvSpPr>
            <a:spLocks noGrp="1"/>
          </p:cNvSpPr>
          <p:nvPr>
            <p:ph type="body"/>
          </p:nvPr>
        </p:nvSpPr>
        <p:spPr>
          <a:xfrm>
            <a:off x="4674240" y="127872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7" name="PlaceHolder 4"/>
          <p:cNvSpPr>
            <a:spLocks noGrp="1"/>
          </p:cNvSpPr>
          <p:nvPr>
            <p:ph type="body"/>
          </p:nvPr>
        </p:nvSpPr>
        <p:spPr>
          <a:xfrm>
            <a:off x="467424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88" name="PlaceHolder 5"/>
          <p:cNvSpPr>
            <a:spLocks noGrp="1"/>
          </p:cNvSpPr>
          <p:nvPr>
            <p:ph type="body"/>
          </p:nvPr>
        </p:nvSpPr>
        <p:spPr>
          <a:xfrm>
            <a:off x="457200" y="3810600"/>
            <a:ext cx="4015800" cy="231192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lIns="0" tIns="0" rIns="0" bIns="0" anchor="ctr"/>
          <a:lstStyle/>
          <a:p>
            <a:endParaRPr/>
          </a:p>
        </p:txBody>
      </p:sp>
      <p:sp>
        <p:nvSpPr>
          <p:cNvPr id="90" name="PlaceHolder 2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sp>
        <p:nvSpPr>
          <p:cNvPr id="91" name="PlaceHolder 3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 lIns="0" tIns="0" rIns="0" bIns="0"/>
          <a:lstStyle/>
          <a:p>
            <a:endParaRPr/>
          </a:p>
        </p:txBody>
      </p:sp>
      <p:pic>
        <p:nvPicPr>
          <p:cNvPr id="92" name="Picture 91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  <p:pic>
        <p:nvPicPr>
          <p:cNvPr id="93" name="Picture 92"/>
          <p:cNvPicPr/>
          <p:nvPr/>
        </p:nvPicPr>
        <p:blipFill>
          <a:blip r:embed="rId2"/>
          <a:stretch/>
        </p:blipFill>
        <p:spPr>
          <a:xfrm>
            <a:off x="1532520" y="1278720"/>
            <a:ext cx="6078240" cy="4847040"/>
          </a:xfrm>
          <a:prstGeom prst="rect">
            <a:avLst/>
          </a:prstGeom>
          <a:ln>
            <a:noFill/>
          </a:ln>
        </p:spPr>
      </p:pic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18" Type="http://schemas.openxmlformats.org/officeDocument/2006/relationships/image" Target="../media/image5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4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CustomShape 1"/>
          <p:cNvSpPr/>
          <p:nvPr/>
        </p:nvSpPr>
        <p:spPr>
          <a:xfrm>
            <a:off x="0" y="6553080"/>
            <a:ext cx="9143640" cy="304560"/>
          </a:xfrm>
          <a:prstGeom prst="rect">
            <a:avLst/>
          </a:prstGeom>
          <a:solidFill>
            <a:srgbClr val="9E8C78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19" name="CustomShape 2"/>
          <p:cNvSpPr/>
          <p:nvPr/>
        </p:nvSpPr>
        <p:spPr>
          <a:xfrm>
            <a:off x="0" y="6451560"/>
            <a:ext cx="9143640" cy="75960"/>
          </a:xfrm>
          <a:prstGeom prst="rect">
            <a:avLst/>
          </a:prstGeom>
          <a:solidFill>
            <a:srgbClr val="800000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2" name="Picture 8"/>
          <p:cNvPicPr/>
          <p:nvPr/>
        </p:nvPicPr>
        <p:blipFill>
          <a:blip r:embed="rId14"/>
          <a:stretch/>
        </p:blipFill>
        <p:spPr>
          <a:xfrm>
            <a:off x="8001000" y="228600"/>
            <a:ext cx="936360" cy="410760"/>
          </a:xfrm>
          <a:prstGeom prst="rect">
            <a:avLst/>
          </a:prstGeom>
          <a:ln w="9360">
            <a:noFill/>
          </a:ln>
        </p:spPr>
      </p:pic>
      <p:sp>
        <p:nvSpPr>
          <p:cNvPr id="3" name="CustomShape 3"/>
          <p:cNvSpPr/>
          <p:nvPr/>
        </p:nvSpPr>
        <p:spPr>
          <a:xfrm>
            <a:off x="0" y="0"/>
            <a:ext cx="9143640" cy="2514240"/>
          </a:xfrm>
          <a:prstGeom prst="rect">
            <a:avLst/>
          </a:prstGeom>
          <a:solidFill>
            <a:srgbClr val="102E54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4" name="Picture 6"/>
          <p:cNvPicPr/>
          <p:nvPr/>
        </p:nvPicPr>
        <p:blipFill>
          <a:blip r:embed="rId15"/>
          <a:stretch/>
        </p:blipFill>
        <p:spPr>
          <a:xfrm>
            <a:off x="6934320" y="1008000"/>
            <a:ext cx="1523520" cy="585360"/>
          </a:xfrm>
          <a:prstGeom prst="rect">
            <a:avLst/>
          </a:prstGeom>
          <a:ln w="9360">
            <a:noFill/>
          </a:ln>
        </p:spPr>
      </p:pic>
      <p:pic>
        <p:nvPicPr>
          <p:cNvPr id="5" name="Picture 7"/>
          <p:cNvPicPr/>
          <p:nvPr/>
        </p:nvPicPr>
        <p:blipFill>
          <a:blip r:embed="rId16"/>
          <a:stretch/>
        </p:blipFill>
        <p:spPr>
          <a:xfrm>
            <a:off x="1227240" y="1185840"/>
            <a:ext cx="5393880" cy="304560"/>
          </a:xfrm>
          <a:prstGeom prst="rect">
            <a:avLst/>
          </a:prstGeom>
          <a:ln w="9360">
            <a:noFill/>
          </a:ln>
        </p:spPr>
      </p:pic>
      <p:sp>
        <p:nvSpPr>
          <p:cNvPr id="6" name="CustomShape 4"/>
          <p:cNvSpPr/>
          <p:nvPr/>
        </p:nvSpPr>
        <p:spPr>
          <a:xfrm>
            <a:off x="0" y="6553080"/>
            <a:ext cx="9143640" cy="304560"/>
          </a:xfrm>
          <a:prstGeom prst="rect">
            <a:avLst/>
          </a:prstGeom>
          <a:solidFill>
            <a:srgbClr val="9E8C78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7" name="CustomShape 5"/>
          <p:cNvSpPr/>
          <p:nvPr/>
        </p:nvSpPr>
        <p:spPr>
          <a:xfrm>
            <a:off x="0" y="6451560"/>
            <a:ext cx="9143640" cy="75960"/>
          </a:xfrm>
          <a:prstGeom prst="rect">
            <a:avLst/>
          </a:prstGeom>
          <a:solidFill>
            <a:srgbClr val="800000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8" name="Picture 13"/>
          <p:cNvPicPr/>
          <p:nvPr/>
        </p:nvPicPr>
        <p:blipFill>
          <a:blip r:embed="rId17"/>
          <a:stretch/>
        </p:blipFill>
        <p:spPr>
          <a:xfrm>
            <a:off x="212760" y="6119640"/>
            <a:ext cx="1023480" cy="247320"/>
          </a:xfrm>
          <a:prstGeom prst="rect">
            <a:avLst/>
          </a:prstGeom>
          <a:ln w="9360">
            <a:noFill/>
          </a:ln>
        </p:spPr>
      </p:pic>
      <p:sp>
        <p:nvSpPr>
          <p:cNvPr id="9" name="CustomShape 6"/>
          <p:cNvSpPr/>
          <p:nvPr/>
        </p:nvSpPr>
        <p:spPr>
          <a:xfrm>
            <a:off x="0" y="2590920"/>
            <a:ext cx="3768480" cy="161496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  <p:txBody>
          <a:bodyPr lIns="90000" tIns="45000" rIns="90000" bIns="45000" anchor="ctr"/>
          <a:lstStyle/>
          <a:p>
            <a:pPr algn="ctr">
              <a:lnSpc>
                <a:spcPct val="100000"/>
              </a:lnSpc>
            </a:pPr>
            <a:r>
              <a:rPr lang="en-US" sz="1400" strike="noStrike">
                <a:solidFill>
                  <a:srgbClr val="A6A6A6"/>
                </a:solidFill>
                <a:latin typeface="Arial"/>
              </a:rPr>
              <a:t>Photos placed in horizontal position 
with even amount of white space
 between photos and header</a:t>
            </a:r>
            <a:endParaRPr/>
          </a:p>
        </p:txBody>
      </p:sp>
      <p:sp>
        <p:nvSpPr>
          <p:cNvPr id="10" name="CustomShape 7"/>
          <p:cNvSpPr/>
          <p:nvPr/>
        </p:nvSpPr>
        <p:spPr>
          <a:xfrm>
            <a:off x="3852000" y="2590920"/>
            <a:ext cx="2285640" cy="161496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11" name="CustomShape 8"/>
          <p:cNvSpPr/>
          <p:nvPr/>
        </p:nvSpPr>
        <p:spPr>
          <a:xfrm>
            <a:off x="6226920" y="2590920"/>
            <a:ext cx="2916720" cy="161496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12" name="PlaceHolder 9"/>
          <p:cNvSpPr>
            <a:spLocks noGrp="1"/>
          </p:cNvSpPr>
          <p:nvPr>
            <p:ph type="title"/>
          </p:nvPr>
        </p:nvSpPr>
        <p:spPr>
          <a:xfrm>
            <a:off x="920520" y="4260240"/>
            <a:ext cx="7772040" cy="897840"/>
          </a:xfrm>
          <a:prstGeom prst="rect">
            <a:avLst/>
          </a:prstGeom>
        </p:spPr>
        <p:txBody>
          <a:bodyPr anchor="ctr"/>
          <a:lstStyle/>
          <a:p>
            <a:pPr algn="r">
              <a:lnSpc>
                <a:spcPct val="100000"/>
              </a:lnSpc>
            </a:pPr>
            <a:r>
              <a:rPr lang="en-US" sz="4000" strike="noStrike">
                <a:solidFill>
                  <a:srgbClr val="9D8C78"/>
                </a:solidFill>
                <a:latin typeface="Calibri"/>
                <a:ea typeface="ＭＳ Ｐゴシック"/>
              </a:rPr>
              <a:t>Click to edit the title text formatClick to edit Master title style</a:t>
            </a:r>
            <a:endParaRPr/>
          </a:p>
        </p:txBody>
      </p:sp>
      <p:sp>
        <p:nvSpPr>
          <p:cNvPr id="13" name="PlaceHolder 10"/>
          <p:cNvSpPr>
            <a:spLocks noGrp="1"/>
          </p:cNvSpPr>
          <p:nvPr>
            <p:ph type="dt"/>
          </p:nvPr>
        </p:nvSpPr>
        <p:spPr>
          <a:xfrm>
            <a:off x="109440" y="4197600"/>
            <a:ext cx="931680" cy="280800"/>
          </a:xfrm>
          <a:prstGeom prst="rect">
            <a:avLst/>
          </a:prstGeom>
        </p:spPr>
        <p:txBody>
          <a:bodyPr/>
          <a:lstStyle/>
          <a:p>
            <a:pPr>
              <a:lnSpc>
                <a:spcPct val="100000"/>
              </a:lnSpc>
            </a:pPr>
            <a:endParaRPr/>
          </a:p>
        </p:txBody>
      </p:sp>
      <p:pic>
        <p:nvPicPr>
          <p:cNvPr id="14" name="Picture 12"/>
          <p:cNvPicPr/>
          <p:nvPr/>
        </p:nvPicPr>
        <p:blipFill>
          <a:blip r:embed="rId18"/>
          <a:stretch/>
        </p:blipFill>
        <p:spPr>
          <a:xfrm>
            <a:off x="1380240" y="6115680"/>
            <a:ext cx="850320" cy="275760"/>
          </a:xfrm>
          <a:prstGeom prst="rect">
            <a:avLst/>
          </a:prstGeom>
          <a:ln w="9360">
            <a:noFill/>
          </a:ln>
        </p:spPr>
      </p:pic>
      <p:sp>
        <p:nvSpPr>
          <p:cNvPr id="15" name="PlaceHolder 11"/>
          <p:cNvSpPr>
            <a:spLocks noGrp="1"/>
          </p:cNvSpPr>
          <p:nvPr>
            <p:ph type="ftr"/>
          </p:nvPr>
        </p:nvSpPr>
        <p:spPr>
          <a:xfrm>
            <a:off x="3123360" y="6519240"/>
            <a:ext cx="2895120" cy="28440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TEST</a:t>
            </a:r>
          </a:p>
        </p:txBody>
      </p:sp>
      <p:sp>
        <p:nvSpPr>
          <p:cNvPr id="16" name="CustomShape 12"/>
          <p:cNvSpPr/>
          <p:nvPr/>
        </p:nvSpPr>
        <p:spPr>
          <a:xfrm>
            <a:off x="3124080" y="6172200"/>
            <a:ext cx="5562360" cy="273240"/>
          </a:xfrm>
          <a:prstGeom prst="rect">
            <a:avLst/>
          </a:prstGeom>
          <a:noFill/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lIns="90000" tIns="45000" rIns="90000" bIns="45000"/>
          <a:lstStyle/>
          <a:p>
            <a:pPr>
              <a:lnSpc>
                <a:spcPct val="100000"/>
              </a:lnSpc>
            </a:pPr>
            <a:r>
              <a:rPr lang="en-US" sz="600" strike="noStrike">
                <a:solidFill>
                  <a:srgbClr val="000000"/>
                </a:solidFill>
                <a:latin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  <a:endParaRPr/>
          </a:p>
        </p:txBody>
      </p:sp>
      <p:sp>
        <p:nvSpPr>
          <p:cNvPr id="17" name="PlaceHolder 13"/>
          <p:cNvSpPr>
            <a:spLocks noGrp="1"/>
          </p:cNvSpPr>
          <p:nvPr>
            <p:ph type="body"/>
          </p:nvPr>
        </p:nvSpPr>
        <p:spPr>
          <a:xfrm>
            <a:off x="457200" y="1604520"/>
            <a:ext cx="8229240" cy="3977280"/>
          </a:xfrm>
          <a:prstGeom prst="rect">
            <a:avLst/>
          </a:prstGeom>
        </p:spPr>
        <p:txBody>
          <a:bodyPr lIns="0" tIns="0" rIns="0" bIns="0"/>
          <a:lstStyle/>
          <a:p>
            <a:pPr>
              <a:buSzPct val="45000"/>
              <a:buFont typeface="StarSymbol"/>
              <a:buChar char=""/>
            </a:pPr>
            <a:r>
              <a:rPr lang="en-US" sz="2400">
                <a:latin typeface="Calibri"/>
              </a:rPr>
              <a:t>Click to edit the outline text format</a:t>
            </a:r>
            <a:endParaRPr/>
          </a:p>
          <a:p>
            <a:pPr lvl="1">
              <a:buSzPct val="75000"/>
              <a:buFont typeface="StarSymbol"/>
              <a:buChar char=""/>
            </a:pPr>
            <a:r>
              <a:rPr lang="en-US">
                <a:latin typeface="Calibri"/>
              </a:rPr>
              <a:t>Second Outline Level</a:t>
            </a:r>
            <a:endParaRPr/>
          </a:p>
          <a:p>
            <a:pPr lvl="2">
              <a:buSzPct val="45000"/>
              <a:buFont typeface="StarSymbol"/>
              <a:buChar char=""/>
            </a:pPr>
            <a:r>
              <a:rPr lang="en-US" sz="1600">
                <a:latin typeface="Calibri"/>
              </a:rPr>
              <a:t>Third Outline Level</a:t>
            </a:r>
            <a:endParaRPr/>
          </a:p>
          <a:p>
            <a:pPr lvl="3">
              <a:buSzPct val="75000"/>
              <a:buFont typeface="StarSymbol"/>
              <a:buChar char=""/>
            </a:pPr>
            <a:r>
              <a:rPr lang="en-US" sz="1600">
                <a:latin typeface="Calibri"/>
              </a:rPr>
              <a:t>Fourth Outline Level</a:t>
            </a:r>
            <a:endParaRPr/>
          </a:p>
          <a:p>
            <a:pPr lvl="4">
              <a:buSzPct val="45000"/>
              <a:buFont typeface="StarSymbol"/>
              <a:buChar char=""/>
            </a:pPr>
            <a:r>
              <a:rPr lang="en-US" sz="2000">
                <a:latin typeface="Calibri"/>
              </a:rPr>
              <a:t>Fifth Outline Level</a:t>
            </a:r>
            <a:endParaRPr/>
          </a:p>
          <a:p>
            <a:pPr lvl="5">
              <a:buSzPct val="45000"/>
              <a:buFont typeface="StarSymbol"/>
              <a:buChar char=""/>
            </a:pPr>
            <a:r>
              <a:rPr lang="en-US" sz="2000">
                <a:latin typeface="Calibri"/>
              </a:rPr>
              <a:t>Sixth Outline Level</a:t>
            </a:r>
            <a:endParaRPr/>
          </a:p>
          <a:p>
            <a:pPr lvl="6">
              <a:buSzPct val="45000"/>
              <a:buFont typeface="StarSymbol"/>
              <a:buChar char=""/>
            </a:pPr>
            <a:r>
              <a:rPr lang="en-US" sz="2000">
                <a:latin typeface="Calibri"/>
              </a:rPr>
              <a:t>Seventh Outline Level</a:t>
            </a:r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sldNum="0" hdr="0" dt="0"/>
  <p:txStyles>
    <p:titleStyle/>
    <p:bodyStyle/>
    <p:otherStyle/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CustomShape 1"/>
          <p:cNvSpPr/>
          <p:nvPr/>
        </p:nvSpPr>
        <p:spPr>
          <a:xfrm>
            <a:off x="0" y="6553080"/>
            <a:ext cx="9143640" cy="304560"/>
          </a:xfrm>
          <a:prstGeom prst="rect">
            <a:avLst/>
          </a:prstGeom>
          <a:solidFill>
            <a:srgbClr val="9E8C78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sp>
        <p:nvSpPr>
          <p:cNvPr id="53" name="CustomShape 2"/>
          <p:cNvSpPr/>
          <p:nvPr/>
        </p:nvSpPr>
        <p:spPr>
          <a:xfrm>
            <a:off x="0" y="6451560"/>
            <a:ext cx="9143640" cy="75960"/>
          </a:xfrm>
          <a:prstGeom prst="rect">
            <a:avLst/>
          </a:prstGeom>
          <a:solidFill>
            <a:srgbClr val="800000"/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/>
        </p:style>
      </p:sp>
      <p:pic>
        <p:nvPicPr>
          <p:cNvPr id="54" name="Picture 8"/>
          <p:cNvPicPr/>
          <p:nvPr/>
        </p:nvPicPr>
        <p:blipFill>
          <a:blip r:embed="rId14"/>
          <a:stretch/>
        </p:blipFill>
        <p:spPr>
          <a:xfrm>
            <a:off x="8001000" y="228600"/>
            <a:ext cx="936360" cy="410760"/>
          </a:xfrm>
          <a:prstGeom prst="rect">
            <a:avLst/>
          </a:prstGeom>
          <a:ln w="9360">
            <a:noFill/>
          </a:ln>
        </p:spPr>
      </p:pic>
      <p:sp>
        <p:nvSpPr>
          <p:cNvPr id="55" name="PlaceHolder 3"/>
          <p:cNvSpPr>
            <a:spLocks noGrp="1"/>
          </p:cNvSpPr>
          <p:nvPr>
            <p:ph type="title"/>
          </p:nvPr>
        </p:nvSpPr>
        <p:spPr>
          <a:xfrm>
            <a:off x="457200" y="0"/>
            <a:ext cx="8229240" cy="991440"/>
          </a:xfrm>
          <a:prstGeom prst="rect">
            <a:avLst/>
          </a:prstGeom>
        </p:spPr>
        <p:txBody>
          <a:bodyPr anchor="ctr"/>
          <a:lstStyle/>
          <a:p>
            <a:pPr>
              <a:lnSpc>
                <a:spcPct val="100000"/>
              </a:lnSpc>
            </a:pPr>
            <a:r>
              <a:rPr lang="en-US" sz="4000" strike="noStrike">
                <a:solidFill>
                  <a:srgbClr val="102E54"/>
                </a:solidFill>
                <a:latin typeface="Calibri"/>
                <a:ea typeface="ＭＳ Ｐゴシック"/>
              </a:rPr>
              <a:t>Click to edit the title text formatClick to edit Master title style</a:t>
            </a:r>
            <a:endParaRPr/>
          </a:p>
        </p:txBody>
      </p:sp>
      <p:sp>
        <p:nvSpPr>
          <p:cNvPr id="56" name="PlaceHolder 4"/>
          <p:cNvSpPr>
            <a:spLocks noGrp="1"/>
          </p:cNvSpPr>
          <p:nvPr>
            <p:ph type="body"/>
          </p:nvPr>
        </p:nvSpPr>
        <p:spPr>
          <a:xfrm>
            <a:off x="457200" y="1278720"/>
            <a:ext cx="8229240" cy="4847040"/>
          </a:xfrm>
          <a:prstGeom prst="rect">
            <a:avLst/>
          </a:prstGeom>
        </p:spPr>
        <p:txBody>
          <a:bodyPr/>
          <a:lstStyle/>
          <a:p>
            <a:pPr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Click to edit the outline text format</a:t>
            </a:r>
            <a:endParaRPr/>
          </a:p>
          <a:p>
            <a:pPr lvl="1">
              <a:buSzPct val="75000"/>
              <a:buFont typeface="StarSymbol"/>
              <a:buChar char="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Second Outline Level</a:t>
            </a:r>
            <a:endParaRPr/>
          </a:p>
          <a:p>
            <a:pPr lvl="2"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Third Outline Level</a:t>
            </a:r>
            <a:endParaRPr/>
          </a:p>
          <a:p>
            <a:pPr lvl="3">
              <a:buSzPct val="75000"/>
              <a:buFont typeface="StarSymbol"/>
              <a:buChar char="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Fourth Outline Level</a:t>
            </a:r>
            <a:endParaRPr/>
          </a:p>
          <a:p>
            <a:pPr lvl="4"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Fifth Outline Level</a:t>
            </a:r>
            <a:endParaRPr/>
          </a:p>
          <a:p>
            <a:pPr lvl="5">
              <a:buSzPct val="45000"/>
              <a:buFont typeface="StarSymbol"/>
              <a:buChar char="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Sixth Outline Level</a:t>
            </a:r>
            <a:endParaRPr/>
          </a:p>
          <a:p>
            <a:pPr>
              <a:lnSpc>
                <a:spcPct val="100000"/>
              </a:lnSpc>
              <a:buFont typeface="Wingdings" charset="2"/>
              <a:buChar char=""/>
            </a:pPr>
            <a:r>
              <a:rPr lang="en-US" sz="2400" strike="noStrike">
                <a:solidFill>
                  <a:srgbClr val="000000"/>
                </a:solidFill>
                <a:latin typeface="Calibri"/>
                <a:ea typeface="ＭＳ Ｐゴシック"/>
              </a:rPr>
              <a:t>Seventh Outline LevelClick to edit Master text styles</a:t>
            </a:r>
            <a:endParaRPr/>
          </a:p>
          <a:p>
            <a:pPr lvl="1">
              <a:lnSpc>
                <a:spcPct val="100000"/>
              </a:lnSpc>
              <a:buFont typeface="Wingdings" charset="2"/>
              <a:buChar char=""/>
            </a:pPr>
            <a:r>
              <a:rPr lang="en-US" sz="2000" strike="noStrike">
                <a:solidFill>
                  <a:srgbClr val="000000"/>
                </a:solidFill>
                <a:latin typeface="Calibri"/>
                <a:ea typeface="ＭＳ Ｐゴシック"/>
              </a:rPr>
              <a:t>Second level</a:t>
            </a:r>
            <a:endParaRPr/>
          </a:p>
          <a:p>
            <a:pPr lvl="2">
              <a:lnSpc>
                <a:spcPct val="100000"/>
              </a:lnSpc>
              <a:buFont typeface="Wingdings" charset="2"/>
              <a:buChar char=""/>
            </a:pPr>
            <a:r>
              <a:rPr lang="en-US" strike="noStrike">
                <a:solidFill>
                  <a:srgbClr val="000000"/>
                </a:solidFill>
                <a:latin typeface="Calibri"/>
                <a:ea typeface="ＭＳ Ｐゴシック"/>
              </a:rPr>
              <a:t>Third level</a:t>
            </a:r>
            <a:endParaRPr/>
          </a:p>
          <a:p>
            <a:pPr lvl="3">
              <a:lnSpc>
                <a:spcPct val="100000"/>
              </a:lnSpc>
              <a:buFont typeface="StarSymbol"/>
              <a:buChar char=""/>
            </a:pPr>
            <a:r>
              <a:rPr lang="en-US" sz="1600" strike="noStrike">
                <a:solidFill>
                  <a:srgbClr val="000000"/>
                </a:solidFill>
                <a:latin typeface="Calibri"/>
                <a:ea typeface="ＭＳ Ｐゴシック"/>
              </a:rPr>
              <a:t>Fourth level</a:t>
            </a:r>
            <a:endParaRPr/>
          </a:p>
          <a:p>
            <a:pPr lvl="4">
              <a:lnSpc>
                <a:spcPct val="100000"/>
              </a:lnSpc>
              <a:buFont typeface="StarSymbol"/>
              <a:buChar char="»"/>
            </a:pPr>
            <a:r>
              <a:rPr lang="en-US" sz="1600" strike="noStrike">
                <a:solidFill>
                  <a:srgbClr val="000000"/>
                </a:solidFill>
                <a:latin typeface="Calibri"/>
                <a:ea typeface="ＭＳ Ｐゴシック"/>
              </a:rPr>
              <a:t>Fifth level</a:t>
            </a:r>
            <a:endParaRPr/>
          </a:p>
        </p:txBody>
      </p:sp>
      <p:sp>
        <p:nvSpPr>
          <p:cNvPr id="57" name="PlaceHolder 5"/>
          <p:cNvSpPr>
            <a:spLocks noGrp="1"/>
          </p:cNvSpPr>
          <p:nvPr>
            <p:ph type="dt"/>
          </p:nvPr>
        </p:nvSpPr>
        <p:spPr>
          <a:xfrm>
            <a:off x="22320" y="6166800"/>
            <a:ext cx="2133360" cy="475920"/>
          </a:xfrm>
          <a:prstGeom prst="rect">
            <a:avLst/>
          </a:prstGeom>
        </p:spPr>
        <p:txBody>
          <a:bodyPr/>
          <a:lstStyle/>
          <a:p>
            <a:pPr>
              <a:lnSpc>
                <a:spcPct val="100000"/>
              </a:lnSpc>
            </a:pPr>
            <a:endParaRPr/>
          </a:p>
        </p:txBody>
      </p:sp>
      <p:sp>
        <p:nvSpPr>
          <p:cNvPr id="58" name="PlaceHolder 6"/>
          <p:cNvSpPr>
            <a:spLocks noGrp="1"/>
          </p:cNvSpPr>
          <p:nvPr>
            <p:ph type="sldNum"/>
          </p:nvPr>
        </p:nvSpPr>
        <p:spPr>
          <a:xfrm>
            <a:off x="8305920" y="6153120"/>
            <a:ext cx="609120" cy="374400"/>
          </a:xfrm>
          <a:prstGeom prst="rect">
            <a:avLst/>
          </a:prstGeom>
        </p:spPr>
        <p:txBody>
          <a:bodyPr/>
          <a:lstStyle/>
          <a:p>
            <a:pPr algn="r">
              <a:lnSpc>
                <a:spcPct val="100000"/>
              </a:lnSpc>
            </a:pPr>
            <a:fld id="{C5401BE9-B2E9-43D1-B495-9931CA1401D9}" type="slidenum">
              <a:rPr lang="en-US" sz="1400" strike="noStrike">
                <a:solidFill>
                  <a:srgbClr val="000000"/>
                </a:solidFill>
                <a:latin typeface="Calibri"/>
              </a:rPr>
              <a:t>‹#›</a:t>
            </a:fld>
            <a:endParaRPr/>
          </a:p>
        </p:txBody>
      </p:sp>
      <p:sp>
        <p:nvSpPr>
          <p:cNvPr id="59" name="PlaceHolder 7"/>
          <p:cNvSpPr>
            <a:spLocks noGrp="1"/>
          </p:cNvSpPr>
          <p:nvPr>
            <p:ph type="ftr"/>
          </p:nvPr>
        </p:nvSpPr>
        <p:spPr>
          <a:xfrm>
            <a:off x="3123360" y="6519240"/>
            <a:ext cx="2895120" cy="2844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Minimal Subspace </a:t>
            </a:r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</p:sldLayoutIdLst>
  <p:hf sldNum="0" hdr="0" dt="0"/>
  <p:txStyles>
    <p:titleStyle/>
    <p:bodyStyle/>
    <p:otherStyle/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7" Type="http://schemas.openxmlformats.org/officeDocument/2006/relationships/image" Target="../media/image10.jpe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9.png"/><Relationship Id="rId5" Type="http://schemas.openxmlformats.org/officeDocument/2006/relationships/image" Target="../media/image7.wmf"/><Relationship Id="rId4" Type="http://schemas.openxmlformats.org/officeDocument/2006/relationships/oleObject" Target="../embeddings/oleObject1.bin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13" Type="http://schemas.openxmlformats.org/officeDocument/2006/relationships/image" Target="../media/image21.png"/><Relationship Id="rId3" Type="http://schemas.openxmlformats.org/officeDocument/2006/relationships/image" Target="../media/image11.tiff"/><Relationship Id="rId7" Type="http://schemas.openxmlformats.org/officeDocument/2006/relationships/image" Target="../media/image15.jpeg"/><Relationship Id="rId12" Type="http://schemas.openxmlformats.org/officeDocument/2006/relationships/image" Target="../media/image2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14.jpeg"/><Relationship Id="rId11" Type="http://schemas.openxmlformats.org/officeDocument/2006/relationships/image" Target="../media/image19.png"/><Relationship Id="rId5" Type="http://schemas.openxmlformats.org/officeDocument/2006/relationships/image" Target="../media/image13.png"/><Relationship Id="rId15" Type="http://schemas.openxmlformats.org/officeDocument/2006/relationships/image" Target="../media/image23.png"/><Relationship Id="rId10" Type="http://schemas.openxmlformats.org/officeDocument/2006/relationships/image" Target="../media/image18.png"/><Relationship Id="rId4" Type="http://schemas.openxmlformats.org/officeDocument/2006/relationships/image" Target="../media/image12.png"/><Relationship Id="rId9" Type="http://schemas.openxmlformats.org/officeDocument/2006/relationships/image" Target="../media/image17.png"/><Relationship Id="rId14" Type="http://schemas.openxmlformats.org/officeDocument/2006/relationships/image" Target="../media/image22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7.xml"/><Relationship Id="rId4" Type="http://schemas.openxmlformats.org/officeDocument/2006/relationships/image" Target="../media/image28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7.xml"/><Relationship Id="rId4" Type="http://schemas.openxmlformats.org/officeDocument/2006/relationships/image" Target="../media/image28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30.jpg"/><Relationship Id="rId5" Type="http://schemas.openxmlformats.org/officeDocument/2006/relationships/image" Target="../media/image29.wmf"/><Relationship Id="rId4" Type="http://schemas.openxmlformats.org/officeDocument/2006/relationships/oleObject" Target="../embeddings/oleObject2.bin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7.xml"/><Relationship Id="rId4" Type="http://schemas.openxmlformats.org/officeDocument/2006/relationships/image" Target="../media/image34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3.vml"/><Relationship Id="rId5" Type="http://schemas.openxmlformats.org/officeDocument/2006/relationships/image" Target="../media/image37.jpeg"/><Relationship Id="rId4" Type="http://schemas.openxmlformats.org/officeDocument/2006/relationships/image" Target="../media/image36.w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4.vml"/><Relationship Id="rId5" Type="http://schemas.openxmlformats.org/officeDocument/2006/relationships/image" Target="../media/image37.jpeg"/><Relationship Id="rId4" Type="http://schemas.openxmlformats.org/officeDocument/2006/relationships/image" Target="../media/image36.w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0.xml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36.wmf"/><Relationship Id="rId5" Type="http://schemas.openxmlformats.org/officeDocument/2006/relationships/oleObject" Target="../embeddings/oleObject5.bin"/><Relationship Id="rId4" Type="http://schemas.openxmlformats.org/officeDocument/2006/relationships/image" Target="../media/image16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1.xml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36.wmf"/><Relationship Id="rId5" Type="http://schemas.openxmlformats.org/officeDocument/2006/relationships/oleObject" Target="../embeddings/oleObject6.bin"/><Relationship Id="rId4" Type="http://schemas.openxmlformats.org/officeDocument/2006/relationships/image" Target="../media/image16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7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3.emf"/><Relationship Id="rId3" Type="http://schemas.openxmlformats.org/officeDocument/2006/relationships/image" Target="../media/image40.emf"/><Relationship Id="rId7" Type="http://schemas.openxmlformats.org/officeDocument/2006/relationships/image" Target="../media/image42.emf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41.emf"/><Relationship Id="rId5" Type="http://schemas.openxmlformats.org/officeDocument/2006/relationships/image" Target="../media/image38.wmf"/><Relationship Id="rId10" Type="http://schemas.openxmlformats.org/officeDocument/2006/relationships/image" Target="../media/image39.wmf"/><Relationship Id="rId4" Type="http://schemas.openxmlformats.org/officeDocument/2006/relationships/oleObject" Target="../embeddings/oleObject7.bin"/><Relationship Id="rId9" Type="http://schemas.openxmlformats.org/officeDocument/2006/relationships/oleObject" Target="../embeddings/oleObject8.bin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5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5.xm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2.png"/><Relationship Id="rId13" Type="http://schemas.openxmlformats.org/officeDocument/2006/relationships/image" Target="../media/image451.png"/><Relationship Id="rId3" Type="http://schemas.openxmlformats.org/officeDocument/2006/relationships/image" Target="../media/image410.png"/><Relationship Id="rId7" Type="http://schemas.openxmlformats.org/officeDocument/2006/relationships/image" Target="../media/image450.png"/><Relationship Id="rId12" Type="http://schemas.openxmlformats.org/officeDocument/2006/relationships/image" Target="../media/image50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440.png"/><Relationship Id="rId11" Type="http://schemas.openxmlformats.org/officeDocument/2006/relationships/image" Target="../media/image49.png"/><Relationship Id="rId5" Type="http://schemas.openxmlformats.org/officeDocument/2006/relationships/image" Target="../media/image46.png"/><Relationship Id="rId10" Type="http://schemas.openxmlformats.org/officeDocument/2006/relationships/image" Target="../media/image48.png"/><Relationship Id="rId4" Type="http://schemas.openxmlformats.org/officeDocument/2006/relationships/image" Target="../media/image42.png"/><Relationship Id="rId9" Type="http://schemas.openxmlformats.org/officeDocument/2006/relationships/image" Target="../media/image47.png"/><Relationship Id="rId14" Type="http://schemas.openxmlformats.org/officeDocument/2006/relationships/image" Target="../media/image51.png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3.png"/><Relationship Id="rId1" Type="http://schemas.openxmlformats.org/officeDocument/2006/relationships/slideLayout" Target="../slideLayouts/slideLayout1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13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59.png"/><Relationship Id="rId4" Type="http://schemas.openxmlformats.org/officeDocument/2006/relationships/image" Target="../media/image58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54.jpeg"/><Relationship Id="rId4" Type="http://schemas.openxmlformats.org/officeDocument/2006/relationships/image" Target="../media/image59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55.jpeg"/><Relationship Id="rId4" Type="http://schemas.openxmlformats.org/officeDocument/2006/relationships/image" Target="../media/image59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63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eg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67.png"/><Relationship Id="rId4" Type="http://schemas.openxmlformats.org/officeDocument/2006/relationships/image" Target="../media/image66.jpe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eg"/><Relationship Id="rId7" Type="http://schemas.openxmlformats.org/officeDocument/2006/relationships/image" Target="../media/image69.jpeg"/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68.png"/><Relationship Id="rId5" Type="http://schemas.openxmlformats.org/officeDocument/2006/relationships/image" Target="../media/image67.png"/><Relationship Id="rId4" Type="http://schemas.openxmlformats.org/officeDocument/2006/relationships/image" Target="../media/image66.jpeg"/></Relationships>
</file>

<file path=ppt/slides/_rels/slide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0.png"/><Relationship Id="rId3" Type="http://schemas.openxmlformats.org/officeDocument/2006/relationships/notesSlide" Target="../notesSlides/notesSlide20.xml"/><Relationship Id="rId7" Type="http://schemas.openxmlformats.org/officeDocument/2006/relationships/image" Target="../media/image71.wmf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8.vml"/><Relationship Id="rId6" Type="http://schemas.openxmlformats.org/officeDocument/2006/relationships/oleObject" Target="../embeddings/oleObject10.bin"/><Relationship Id="rId5" Type="http://schemas.openxmlformats.org/officeDocument/2006/relationships/image" Target="../media/image70.wmf"/><Relationship Id="rId10" Type="http://schemas.openxmlformats.org/officeDocument/2006/relationships/image" Target="../media/image73.png"/><Relationship Id="rId4" Type="http://schemas.openxmlformats.org/officeDocument/2006/relationships/oleObject" Target="../embeddings/oleObject9.bin"/><Relationship Id="rId9" Type="http://schemas.openxmlformats.org/officeDocument/2006/relationships/image" Target="../media/image72.jpe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png"/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82.png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94.png"/><Relationship Id="rId3" Type="http://schemas.openxmlformats.org/officeDocument/2006/relationships/image" Target="../media/image89.png"/><Relationship Id="rId7" Type="http://schemas.openxmlformats.org/officeDocument/2006/relationships/image" Target="../media/image93.png"/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92.png"/><Relationship Id="rId11" Type="http://schemas.openxmlformats.org/officeDocument/2006/relationships/image" Target="../media/image75.png"/><Relationship Id="rId5" Type="http://schemas.openxmlformats.org/officeDocument/2006/relationships/image" Target="../media/image91.png"/><Relationship Id="rId10" Type="http://schemas.openxmlformats.org/officeDocument/2006/relationships/image" Target="../media/image96.png"/><Relationship Id="rId4" Type="http://schemas.openxmlformats.org/officeDocument/2006/relationships/image" Target="../media/image90.png"/><Relationship Id="rId9" Type="http://schemas.openxmlformats.org/officeDocument/2006/relationships/image" Target="../media/image95.png"/></Relationships>
</file>

<file path=ppt/slides/_rels/slide47.xml.rels><?xml version="1.0" encoding="UTF-8" standalone="yes"?>
<Relationships xmlns="http://schemas.openxmlformats.org/package/2006/relationships"><Relationship Id="rId8" Type="http://schemas.openxmlformats.org/officeDocument/2006/relationships/image" Target="../media/image94.png"/><Relationship Id="rId13" Type="http://schemas.openxmlformats.org/officeDocument/2006/relationships/image" Target="../media/image75.png"/><Relationship Id="rId3" Type="http://schemas.openxmlformats.org/officeDocument/2006/relationships/image" Target="../media/image89.png"/><Relationship Id="rId7" Type="http://schemas.openxmlformats.org/officeDocument/2006/relationships/image" Target="../media/image93.png"/><Relationship Id="rId12" Type="http://schemas.openxmlformats.org/officeDocument/2006/relationships/image" Target="../media/image99.png"/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92.png"/><Relationship Id="rId11" Type="http://schemas.openxmlformats.org/officeDocument/2006/relationships/image" Target="../media/image98.png"/><Relationship Id="rId5" Type="http://schemas.openxmlformats.org/officeDocument/2006/relationships/image" Target="../media/image91.png"/><Relationship Id="rId4" Type="http://schemas.openxmlformats.org/officeDocument/2006/relationships/image" Target="../media/image90.png"/><Relationship Id="rId9" Type="http://schemas.openxmlformats.org/officeDocument/2006/relationships/image" Target="../media/image96.png"/></Relationships>
</file>

<file path=ppt/slides/_rels/slide48.xml.rels><?xml version="1.0" encoding="UTF-8" standalone="yes"?>
<Relationships xmlns="http://schemas.openxmlformats.org/package/2006/relationships"><Relationship Id="rId8" Type="http://schemas.openxmlformats.org/officeDocument/2006/relationships/image" Target="../media/image94.png"/><Relationship Id="rId13" Type="http://schemas.openxmlformats.org/officeDocument/2006/relationships/image" Target="../media/image102.png"/><Relationship Id="rId3" Type="http://schemas.openxmlformats.org/officeDocument/2006/relationships/image" Target="../media/image89.png"/><Relationship Id="rId7" Type="http://schemas.openxmlformats.org/officeDocument/2006/relationships/image" Target="../media/image93.png"/><Relationship Id="rId12" Type="http://schemas.openxmlformats.org/officeDocument/2006/relationships/image" Target="../media/image99.png"/><Relationship Id="rId2" Type="http://schemas.openxmlformats.org/officeDocument/2006/relationships/image" Target="../media/image74.png"/><Relationship Id="rId16" Type="http://schemas.openxmlformats.org/officeDocument/2006/relationships/image" Target="../media/image75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92.png"/><Relationship Id="rId11" Type="http://schemas.openxmlformats.org/officeDocument/2006/relationships/image" Target="../media/image98.png"/><Relationship Id="rId5" Type="http://schemas.openxmlformats.org/officeDocument/2006/relationships/image" Target="../media/image91.png"/><Relationship Id="rId15" Type="http://schemas.openxmlformats.org/officeDocument/2006/relationships/image" Target="../media/image101.png"/><Relationship Id="rId4" Type="http://schemas.openxmlformats.org/officeDocument/2006/relationships/image" Target="../media/image90.png"/><Relationship Id="rId9" Type="http://schemas.openxmlformats.org/officeDocument/2006/relationships/image" Target="../media/image96.png"/><Relationship Id="rId14" Type="http://schemas.openxmlformats.org/officeDocument/2006/relationships/image" Target="../media/image100.png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15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79.png"/><Relationship Id="rId4" Type="http://schemas.openxmlformats.org/officeDocument/2006/relationships/image" Target="../media/image78.pn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79.png"/><Relationship Id="rId4" Type="http://schemas.openxmlformats.org/officeDocument/2006/relationships/image" Target="../media/image78.pn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79.png"/><Relationship Id="rId5" Type="http://schemas.openxmlformats.org/officeDocument/2006/relationships/image" Target="../media/image401.png"/><Relationship Id="rId4" Type="http://schemas.openxmlformats.org/officeDocument/2006/relationships/image" Target="../media/image78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79.png"/><Relationship Id="rId5" Type="http://schemas.openxmlformats.org/officeDocument/2006/relationships/image" Target="../media/image401.png"/><Relationship Id="rId4" Type="http://schemas.openxmlformats.org/officeDocument/2006/relationships/image" Target="../media/image78.pn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jpeg"/><Relationship Id="rId2" Type="http://schemas.openxmlformats.org/officeDocument/2006/relationships/image" Target="../media/image400.png"/><Relationship Id="rId1" Type="http://schemas.openxmlformats.org/officeDocument/2006/relationships/slideLayout" Target="../slideLayouts/slideLayout17.xml"/><Relationship Id="rId5" Type="http://schemas.openxmlformats.org/officeDocument/2006/relationships/image" Target="../media/image8.png"/><Relationship Id="rId4" Type="http://schemas.openxmlformats.org/officeDocument/2006/relationships/image" Target="../media/image57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0.png"/><Relationship Id="rId2" Type="http://schemas.openxmlformats.org/officeDocument/2006/relationships/image" Target="../media/image420.png"/><Relationship Id="rId1" Type="http://schemas.openxmlformats.org/officeDocument/2006/relationships/slideLayout" Target="../slideLayouts/slideLayout17.xml"/><Relationship Id="rId5" Type="http://schemas.openxmlformats.org/officeDocument/2006/relationships/image" Target="../media/image79.png"/><Relationship Id="rId4" Type="http://schemas.openxmlformats.org/officeDocument/2006/relationships/image" Target="../media/image83.pn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0.png"/><Relationship Id="rId2" Type="http://schemas.openxmlformats.org/officeDocument/2006/relationships/image" Target="../media/image420.png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79.png"/><Relationship Id="rId5" Type="http://schemas.openxmlformats.org/officeDocument/2006/relationships/image" Target="../media/image76.png"/><Relationship Id="rId4" Type="http://schemas.openxmlformats.org/officeDocument/2006/relationships/image" Target="../media/image83.png"/></Relationships>
</file>

<file path=ppt/slides/_rels/slide5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20.png"/><Relationship Id="rId3" Type="http://schemas.openxmlformats.org/officeDocument/2006/relationships/image" Target="../media/image84.png"/><Relationship Id="rId7" Type="http://schemas.openxmlformats.org/officeDocument/2006/relationships/image" Target="../media/image85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510.png"/><Relationship Id="rId5" Type="http://schemas.openxmlformats.org/officeDocument/2006/relationships/image" Target="../media/image470.png"/><Relationship Id="rId10" Type="http://schemas.openxmlformats.org/officeDocument/2006/relationships/image" Target="../media/image540.png"/><Relationship Id="rId4" Type="http://schemas.openxmlformats.org/officeDocument/2006/relationships/image" Target="../media/image460.png"/><Relationship Id="rId9" Type="http://schemas.openxmlformats.org/officeDocument/2006/relationships/image" Target="../media/image530.png"/></Relationships>
</file>

<file path=ppt/slides/_rels/slide58.xml.rels><?xml version="1.0" encoding="UTF-8" standalone="yes"?>
<Relationships xmlns="http://schemas.openxmlformats.org/package/2006/relationships"><Relationship Id="rId8" Type="http://schemas.openxmlformats.org/officeDocument/2006/relationships/image" Target="../media/image97.png"/><Relationship Id="rId3" Type="http://schemas.openxmlformats.org/officeDocument/2006/relationships/image" Target="../media/image86.png"/><Relationship Id="rId7" Type="http://schemas.openxmlformats.org/officeDocument/2006/relationships/image" Target="../media/image87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78.png"/><Relationship Id="rId5" Type="http://schemas.openxmlformats.org/officeDocument/2006/relationships/image" Target="../media/image560.png"/><Relationship Id="rId10" Type="http://schemas.openxmlformats.org/officeDocument/2006/relationships/image" Target="../media/image88.png"/><Relationship Id="rId4" Type="http://schemas.openxmlformats.org/officeDocument/2006/relationships/image" Target="../media/image85.png"/><Relationship Id="rId9" Type="http://schemas.openxmlformats.org/officeDocument/2006/relationships/image" Target="../media/image590.pn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9.jpe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03.pn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5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6.png"/><Relationship Id="rId2" Type="http://schemas.openxmlformats.org/officeDocument/2006/relationships/image" Target="../media/image105.emf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03.png"/><Relationship Id="rId5" Type="http://schemas.openxmlformats.org/officeDocument/2006/relationships/image" Target="../media/image89.jpeg"/><Relationship Id="rId4" Type="http://schemas.openxmlformats.org/officeDocument/2006/relationships/image" Target="../media/image107.pn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69.jpeg"/><Relationship Id="rId5" Type="http://schemas.openxmlformats.org/officeDocument/2006/relationships/image" Target="../media/image108.png"/><Relationship Id="rId4" Type="http://schemas.openxmlformats.org/officeDocument/2006/relationships/image" Target="../media/image121.png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3.xml"/><Relationship Id="rId6" Type="http://schemas.openxmlformats.org/officeDocument/2006/relationships/comments" Target="../comments/comment1.xml"/><Relationship Id="rId5" Type="http://schemas.openxmlformats.org/officeDocument/2006/relationships/image" Target="../media/image111.png"/><Relationship Id="rId4" Type="http://schemas.openxmlformats.org/officeDocument/2006/relationships/image" Target="../media/image110.png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3.xml"/><Relationship Id="rId6" Type="http://schemas.openxmlformats.org/officeDocument/2006/relationships/comments" Target="../comments/comment2.xml"/><Relationship Id="rId5" Type="http://schemas.openxmlformats.org/officeDocument/2006/relationships/image" Target="../media/image111.png"/><Relationship Id="rId4" Type="http://schemas.openxmlformats.org/officeDocument/2006/relationships/image" Target="../media/image110.png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13.xml"/><Relationship Id="rId6" Type="http://schemas.openxmlformats.org/officeDocument/2006/relationships/comments" Target="../comments/comment3.xml"/><Relationship Id="rId5" Type="http://schemas.openxmlformats.org/officeDocument/2006/relationships/image" Target="../media/image111.png"/><Relationship Id="rId4" Type="http://schemas.openxmlformats.org/officeDocument/2006/relationships/image" Target="../media/image110.png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2.png"/><Relationship Id="rId7" Type="http://schemas.openxmlformats.org/officeDocument/2006/relationships/image" Target="../media/image63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08.emf"/><Relationship Id="rId5" Type="http://schemas.openxmlformats.org/officeDocument/2006/relationships/image" Target="../media/image57.png"/><Relationship Id="rId4" Type="http://schemas.openxmlformats.org/officeDocument/2006/relationships/image" Target="../media/image109.png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3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600.png"/><Relationship Id="rId5" Type="http://schemas.openxmlformats.org/officeDocument/2006/relationships/image" Target="../media/image591.png"/><Relationship Id="rId4" Type="http://schemas.openxmlformats.org/officeDocument/2006/relationships/image" Target="../media/image581.png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4.emf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15.emf"/></Relationships>
</file>

<file path=ppt/slides/_rels/slide7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1.png"/><Relationship Id="rId3" Type="http://schemas.openxmlformats.org/officeDocument/2006/relationships/image" Target="../media/image117.png"/><Relationship Id="rId7" Type="http://schemas.openxmlformats.org/officeDocument/2006/relationships/image" Target="../media/image130.png"/><Relationship Id="rId2" Type="http://schemas.openxmlformats.org/officeDocument/2006/relationships/image" Target="../media/image116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29.png"/><Relationship Id="rId5" Type="http://schemas.openxmlformats.org/officeDocument/2006/relationships/image" Target="../media/image1170.png"/><Relationship Id="rId4" Type="http://schemas.openxmlformats.org/officeDocument/2006/relationships/image" Target="../media/image118.png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7" Type="http://schemas.openxmlformats.org/officeDocument/2006/relationships/image" Target="../media/image126.png"/><Relationship Id="rId2" Type="http://schemas.openxmlformats.org/officeDocument/2006/relationships/image" Target="../media/image119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25.png"/><Relationship Id="rId5" Type="http://schemas.openxmlformats.org/officeDocument/2006/relationships/image" Target="../media/image123.png"/><Relationship Id="rId4" Type="http://schemas.openxmlformats.org/officeDocument/2006/relationships/image" Target="../media/image122.png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7" Type="http://schemas.openxmlformats.org/officeDocument/2006/relationships/image" Target="../media/image126.png"/><Relationship Id="rId2" Type="http://schemas.openxmlformats.org/officeDocument/2006/relationships/image" Target="../media/image119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25.png"/><Relationship Id="rId5" Type="http://schemas.openxmlformats.org/officeDocument/2006/relationships/image" Target="../media/image123.png"/><Relationship Id="rId4" Type="http://schemas.openxmlformats.org/officeDocument/2006/relationships/image" Target="../media/image122.png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7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8.png"/><Relationship Id="rId13" Type="http://schemas.openxmlformats.org/officeDocument/2006/relationships/oleObject" Target="../embeddings/oleObject13.bin"/><Relationship Id="rId3" Type="http://schemas.openxmlformats.org/officeDocument/2006/relationships/oleObject" Target="../embeddings/oleObject11.bin"/><Relationship Id="rId7" Type="http://schemas.openxmlformats.org/officeDocument/2006/relationships/image" Target="../media/image1710.png"/><Relationship Id="rId12" Type="http://schemas.openxmlformats.org/officeDocument/2006/relationships/image" Target="../media/image57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36.wmf"/><Relationship Id="rId1" Type="http://schemas.openxmlformats.org/officeDocument/2006/relationships/vmlDrawing" Target="../drawings/vmlDrawing9.vml"/><Relationship Id="rId6" Type="http://schemas.openxmlformats.org/officeDocument/2006/relationships/image" Target="../media/image125.wmf"/><Relationship Id="rId11" Type="http://schemas.openxmlformats.org/officeDocument/2006/relationships/image" Target="../media/image63.png"/><Relationship Id="rId5" Type="http://schemas.openxmlformats.org/officeDocument/2006/relationships/oleObject" Target="../embeddings/oleObject12.bin"/><Relationship Id="rId15" Type="http://schemas.openxmlformats.org/officeDocument/2006/relationships/oleObject" Target="../embeddings/oleObject14.bin"/><Relationship Id="rId10" Type="http://schemas.openxmlformats.org/officeDocument/2006/relationships/image" Target="../media/image200.png"/><Relationship Id="rId4" Type="http://schemas.openxmlformats.org/officeDocument/2006/relationships/image" Target="../media/image124.wmf"/><Relationship Id="rId9" Type="http://schemas.openxmlformats.org/officeDocument/2006/relationships/image" Target="../media/image127.png"/><Relationship Id="rId14" Type="http://schemas.openxmlformats.org/officeDocument/2006/relationships/image" Target="../media/image126.wmf"/></Relationships>
</file>

<file path=ppt/slides/_rels/slide7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6.wmf"/><Relationship Id="rId3" Type="http://schemas.openxmlformats.org/officeDocument/2006/relationships/notesSlide" Target="../notesSlides/notesSlide38.xml"/><Relationship Id="rId7" Type="http://schemas.openxmlformats.org/officeDocument/2006/relationships/oleObject" Target="../embeddings/oleObject15.bin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0.vml"/><Relationship Id="rId6" Type="http://schemas.openxmlformats.org/officeDocument/2006/relationships/image" Target="../media/image129.jpeg"/><Relationship Id="rId5" Type="http://schemas.openxmlformats.org/officeDocument/2006/relationships/image" Target="../media/image128.png"/><Relationship Id="rId10" Type="http://schemas.openxmlformats.org/officeDocument/2006/relationships/image" Target="../media/image125.wmf"/><Relationship Id="rId4" Type="http://schemas.openxmlformats.org/officeDocument/2006/relationships/image" Target="../media/image127.jpeg"/><Relationship Id="rId9" Type="http://schemas.openxmlformats.org/officeDocument/2006/relationships/oleObject" Target="../embeddings/oleObject12.bin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7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3.png"/><Relationship Id="rId3" Type="http://schemas.openxmlformats.org/officeDocument/2006/relationships/image" Target="../media/image138.png"/><Relationship Id="rId7" Type="http://schemas.openxmlformats.org/officeDocument/2006/relationships/image" Target="../media/image142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41.png"/><Relationship Id="rId5" Type="http://schemas.openxmlformats.org/officeDocument/2006/relationships/image" Target="../media/image132.png"/><Relationship Id="rId4" Type="http://schemas.openxmlformats.org/officeDocument/2006/relationships/image" Target="../media/image139.png"/><Relationship Id="rId9" Type="http://schemas.openxmlformats.org/officeDocument/2006/relationships/image" Target="../media/image144.png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42.xml"/><Relationship Id="rId7" Type="http://schemas.openxmlformats.org/officeDocument/2006/relationships/image" Target="../media/image133.wmf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1.vml"/><Relationship Id="rId6" Type="http://schemas.openxmlformats.org/officeDocument/2006/relationships/oleObject" Target="../embeddings/oleObject16.bin"/><Relationship Id="rId5" Type="http://schemas.openxmlformats.org/officeDocument/2006/relationships/image" Target="../media/image135.png"/><Relationship Id="rId4" Type="http://schemas.openxmlformats.org/officeDocument/2006/relationships/image" Target="../media/image134.jpg"/></Relationships>
</file>

<file path=ppt/slides/_rels/slide8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4.jpg"/><Relationship Id="rId3" Type="http://schemas.openxmlformats.org/officeDocument/2006/relationships/notesSlide" Target="../notesSlides/notesSlide43.xml"/><Relationship Id="rId7" Type="http://schemas.openxmlformats.org/officeDocument/2006/relationships/image" Target="../media/image145.png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140.png"/><Relationship Id="rId5" Type="http://schemas.openxmlformats.org/officeDocument/2006/relationships/image" Target="../media/image138.jpeg"/><Relationship Id="rId10" Type="http://schemas.openxmlformats.org/officeDocument/2006/relationships/image" Target="../media/image136.wmf"/><Relationship Id="rId4" Type="http://schemas.openxmlformats.org/officeDocument/2006/relationships/image" Target="../media/image137.png"/><Relationship Id="rId9" Type="http://schemas.openxmlformats.org/officeDocument/2006/relationships/oleObject" Target="../embeddings/oleObject17.bin"/></Relationships>
</file>

<file path=ppt/slides/_rels/slide8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2" Type="http://schemas.openxmlformats.org/officeDocument/2006/relationships/video" Target="../media/media1.mov"/><Relationship Id="rId1" Type="http://schemas.microsoft.com/office/2007/relationships/media" Target="../media/media1.mov"/><Relationship Id="rId5" Type="http://schemas.openxmlformats.org/officeDocument/2006/relationships/image" Target="../media/image146.png"/><Relationship Id="rId4" Type="http://schemas.openxmlformats.org/officeDocument/2006/relationships/notesSlide" Target="../notesSlides/notesSlide44.xml"/></Relationships>
</file>

<file path=ppt/slides/_rels/slide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7" Type="http://schemas.openxmlformats.org/officeDocument/2006/relationships/image" Target="../media/image149.jpeg"/><Relationship Id="rId2" Type="http://schemas.openxmlformats.org/officeDocument/2006/relationships/video" Target="../media/media2.avi"/><Relationship Id="rId1" Type="http://schemas.microsoft.com/office/2007/relationships/media" Target="../media/media2.avi"/><Relationship Id="rId6" Type="http://schemas.openxmlformats.org/officeDocument/2006/relationships/image" Target="../media/image148.png"/><Relationship Id="rId5" Type="http://schemas.openxmlformats.org/officeDocument/2006/relationships/image" Target="../media/image147.png"/><Relationship Id="rId4" Type="http://schemas.openxmlformats.org/officeDocument/2006/relationships/notesSlide" Target="../notesSlides/notesSlide46.xml"/></Relationships>
</file>

<file path=ppt/slides/_rels/slide8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1.png"/><Relationship Id="rId3" Type="http://schemas.microsoft.com/office/2007/relationships/media" Target="../media/media4.avi"/><Relationship Id="rId7" Type="http://schemas.openxmlformats.org/officeDocument/2006/relationships/image" Target="../media/image150.png"/><Relationship Id="rId2" Type="http://schemas.openxmlformats.org/officeDocument/2006/relationships/video" Target="../media/media3.avi"/><Relationship Id="rId1" Type="http://schemas.microsoft.com/office/2007/relationships/media" Target="../media/media3.avi"/><Relationship Id="rId6" Type="http://schemas.openxmlformats.org/officeDocument/2006/relationships/notesSlide" Target="../notesSlides/notesSlide47.xml"/><Relationship Id="rId5" Type="http://schemas.openxmlformats.org/officeDocument/2006/relationships/slideLayout" Target="../slideLayouts/slideLayout15.xml"/><Relationship Id="rId4" Type="http://schemas.openxmlformats.org/officeDocument/2006/relationships/video" Target="../media/media4.avi"/></Relationships>
</file>

<file path=ppt/slides/_rels/slide8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8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5.xml"/></Relationships>
</file>

<file path=ppt/slides/_rels/slide8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6.jpeg"/><Relationship Id="rId4" Type="http://schemas.openxmlformats.org/officeDocument/2006/relationships/image" Target="../media/image25.jpg"/></Relationships>
</file>

<file path=ppt/slides/_rels/slide8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17.xml"/></Relationships>
</file>

<file path=ppt/slides/_rels/slide9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5.png"/><Relationship Id="rId3" Type="http://schemas.openxmlformats.org/officeDocument/2006/relationships/hyperlink" Target="http://www.sandia.gov/careers" TargetMode="External"/><Relationship Id="rId7" Type="http://schemas.openxmlformats.org/officeDocument/2006/relationships/image" Target="../media/image154.png"/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53.png"/><Relationship Id="rId5" Type="http://schemas.openxmlformats.org/officeDocument/2006/relationships/image" Target="../media/image152.png"/><Relationship Id="rId4" Type="http://schemas.openxmlformats.org/officeDocument/2006/relationships/hyperlink" Target="mailto:ikalash@sandia.gov" TargetMode="External"/><Relationship Id="rId9" Type="http://schemas.openxmlformats.org/officeDocument/2006/relationships/image" Target="../media/image156.png"/></Relationships>
</file>

<file path=ppt/slides/_rels/slide9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17.xml"/></Relationships>
</file>

<file path=ppt/slides/_rels/slide9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17.xml"/></Relationships>
</file>

<file path=ppt/slides/_rels/slide9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54.xml"/><Relationship Id="rId2" Type="http://schemas.openxmlformats.org/officeDocument/2006/relationships/slideLayout" Target="../slideLayouts/slideLayout17.xml"/><Relationship Id="rId1" Type="http://schemas.openxmlformats.org/officeDocument/2006/relationships/vmlDrawing" Target="../drawings/vmlDrawing13.vml"/><Relationship Id="rId5" Type="http://schemas.openxmlformats.org/officeDocument/2006/relationships/image" Target="../media/image157.wmf"/><Relationship Id="rId4" Type="http://schemas.openxmlformats.org/officeDocument/2006/relationships/oleObject" Target="../embeddings/oleObject18.bin"/></Relationships>
</file>

<file path=ppt/slides/_rels/slide9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13" Type="http://schemas.openxmlformats.org/officeDocument/2006/relationships/image" Target="../media/image20.png"/><Relationship Id="rId3" Type="http://schemas.openxmlformats.org/officeDocument/2006/relationships/image" Target="../media/image11.tiff"/><Relationship Id="rId7" Type="http://schemas.openxmlformats.org/officeDocument/2006/relationships/image" Target="../media/image15.jpeg"/><Relationship Id="rId12" Type="http://schemas.openxmlformats.org/officeDocument/2006/relationships/image" Target="../media/image22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4.jpeg"/><Relationship Id="rId11" Type="http://schemas.openxmlformats.org/officeDocument/2006/relationships/image" Target="../media/image19.png"/><Relationship Id="rId5" Type="http://schemas.openxmlformats.org/officeDocument/2006/relationships/image" Target="../media/image21.png"/><Relationship Id="rId10" Type="http://schemas.openxmlformats.org/officeDocument/2006/relationships/image" Target="../media/image18.png"/><Relationship Id="rId4" Type="http://schemas.openxmlformats.org/officeDocument/2006/relationships/image" Target="../media/image158.tiff"/><Relationship Id="rId9" Type="http://schemas.openxmlformats.org/officeDocument/2006/relationships/image" Target="../media/image17.png"/></Relationships>
</file>

<file path=ppt/slides/_rels/slide9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13" Type="http://schemas.openxmlformats.org/officeDocument/2006/relationships/image" Target="../media/image20.png"/><Relationship Id="rId3" Type="http://schemas.openxmlformats.org/officeDocument/2006/relationships/image" Target="../media/image11.tiff"/><Relationship Id="rId7" Type="http://schemas.openxmlformats.org/officeDocument/2006/relationships/image" Target="../media/image15.jpeg"/><Relationship Id="rId12" Type="http://schemas.openxmlformats.org/officeDocument/2006/relationships/image" Target="../media/image22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4.jpeg"/><Relationship Id="rId11" Type="http://schemas.openxmlformats.org/officeDocument/2006/relationships/image" Target="../media/image19.png"/><Relationship Id="rId5" Type="http://schemas.openxmlformats.org/officeDocument/2006/relationships/image" Target="../media/image21.png"/><Relationship Id="rId10" Type="http://schemas.openxmlformats.org/officeDocument/2006/relationships/image" Target="../media/image18.png"/><Relationship Id="rId4" Type="http://schemas.openxmlformats.org/officeDocument/2006/relationships/image" Target="../media/image158.tiff"/><Relationship Id="rId9" Type="http://schemas.openxmlformats.org/officeDocument/2006/relationships/image" Target="../media/image17.png"/></Relationships>
</file>

<file path=ppt/slides/_rels/slide9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15.xml"/><Relationship Id="rId5" Type="http://schemas.openxmlformats.org/officeDocument/2006/relationships/hyperlink" Target="https://github.com/gahansen/Albany" TargetMode="External"/><Relationship Id="rId4" Type="http://schemas.openxmlformats.org/officeDocument/2006/relationships/image" Target="../media/image159.jpeg"/></Relationships>
</file>

<file path=ppt/slides/_rels/slide9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6.png"/><Relationship Id="rId13" Type="http://schemas.openxmlformats.org/officeDocument/2006/relationships/image" Target="../media/image171.png"/><Relationship Id="rId3" Type="http://schemas.openxmlformats.org/officeDocument/2006/relationships/image" Target="../media/image161.png"/><Relationship Id="rId7" Type="http://schemas.openxmlformats.org/officeDocument/2006/relationships/image" Target="../media/image165.png"/><Relationship Id="rId12" Type="http://schemas.openxmlformats.org/officeDocument/2006/relationships/image" Target="../media/image170.png"/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64.png"/><Relationship Id="rId11" Type="http://schemas.openxmlformats.org/officeDocument/2006/relationships/image" Target="../media/image169.png"/><Relationship Id="rId5" Type="http://schemas.openxmlformats.org/officeDocument/2006/relationships/image" Target="../media/image163.png"/><Relationship Id="rId10" Type="http://schemas.openxmlformats.org/officeDocument/2006/relationships/image" Target="../media/image168.png"/><Relationship Id="rId4" Type="http://schemas.openxmlformats.org/officeDocument/2006/relationships/image" Target="../media/image162.png"/><Relationship Id="rId9" Type="http://schemas.openxmlformats.org/officeDocument/2006/relationships/image" Target="../media/image167.png"/></Relationships>
</file>

<file path=ppt/slides/_rels/slide98.xml.rels><?xml version="1.0" encoding="UTF-8" standalone="yes"?>
<Relationships xmlns="http://schemas.openxmlformats.org/package/2006/relationships"><Relationship Id="rId3" Type="http://schemas.openxmlformats.org/officeDocument/2006/relationships/hyperlink" Target="https://en.wikipedia.org/wiki/Automatic_differentiation" TargetMode="External"/><Relationship Id="rId2" Type="http://schemas.openxmlformats.org/officeDocument/2006/relationships/image" Target="../media/image172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870.png"/></Relationships>
</file>

<file path=ppt/slides/_rels/slide9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3.png"/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770.png"/></Relationships>
</file>

<file path=ppt/slides/_rels/slide10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2.png"/><Relationship Id="rId3" Type="http://schemas.openxmlformats.org/officeDocument/2006/relationships/image" Target="../media/image174.png"/><Relationship Id="rId7" Type="http://schemas.openxmlformats.org/officeDocument/2006/relationships/image" Target="../media/image181.png"/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180.png"/><Relationship Id="rId5" Type="http://schemas.openxmlformats.org/officeDocument/2006/relationships/image" Target="../media/image173.png"/><Relationship Id="rId4" Type="http://schemas.openxmlformats.org/officeDocument/2006/relationships/image" Target="../media/image1790.png"/><Relationship Id="rId9" Type="http://schemas.openxmlformats.org/officeDocument/2006/relationships/image" Target="../media/image183.png"/></Relationships>
</file>

<file path=ppt/slides/_rels/slide10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5.png"/><Relationship Id="rId2" Type="http://schemas.openxmlformats.org/officeDocument/2006/relationships/image" Target="../media/image175.png"/><Relationship Id="rId1" Type="http://schemas.openxmlformats.org/officeDocument/2006/relationships/slideLayout" Target="../slideLayouts/slideLayout17.xml"/></Relationships>
</file>

<file path=ppt/slides/_rels/slide10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6.png"/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179.png"/><Relationship Id="rId5" Type="http://schemas.openxmlformats.org/officeDocument/2006/relationships/image" Target="../media/image178.png"/><Relationship Id="rId4" Type="http://schemas.openxmlformats.org/officeDocument/2006/relationships/image" Target="../media/image177.png"/></Relationships>
</file>

<file path=ppt/slides/_rels/slide10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6.png"/><Relationship Id="rId2" Type="http://schemas.openxmlformats.org/officeDocument/2006/relationships/image" Target="../media/image184.png"/><Relationship Id="rId1" Type="http://schemas.openxmlformats.org/officeDocument/2006/relationships/slideLayout" Target="../slideLayouts/slideLayout15.xml"/></Relationships>
</file>

<file path=ppt/slides/_rels/slide10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2.png"/><Relationship Id="rId7" Type="http://schemas.openxmlformats.org/officeDocument/2006/relationships/image" Target="../media/image480.png"/><Relationship Id="rId2" Type="http://schemas.openxmlformats.org/officeDocument/2006/relationships/image" Target="../media/image260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461.png"/><Relationship Id="rId5" Type="http://schemas.openxmlformats.org/officeDocument/2006/relationships/image" Target="../media/image431.png"/><Relationship Id="rId10" Type="http://schemas.openxmlformats.org/officeDocument/2006/relationships/image" Target="../media/image321.png"/><Relationship Id="rId4" Type="http://schemas.openxmlformats.org/officeDocument/2006/relationships/image" Target="../media/image46.png"/><Relationship Id="rId9" Type="http://schemas.openxmlformats.org/officeDocument/2006/relationships/image" Target="../media/image500.png"/></Relationships>
</file>

<file path=ppt/slides/_rels/slide10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0.png"/><Relationship Id="rId7" Type="http://schemas.openxmlformats.org/officeDocument/2006/relationships/image" Target="../media/image660.png"/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650.png"/><Relationship Id="rId5" Type="http://schemas.openxmlformats.org/officeDocument/2006/relationships/image" Target="../media/image640.png"/><Relationship Id="rId4" Type="http://schemas.openxmlformats.org/officeDocument/2006/relationships/image" Target="../media/image620.png"/></Relationships>
</file>

<file path=ppt/slides/_rels/slide10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12.png"/><Relationship Id="rId3" Type="http://schemas.openxmlformats.org/officeDocument/2006/relationships/image" Target="../media/image471.png"/><Relationship Id="rId7" Type="http://schemas.openxmlformats.org/officeDocument/2006/relationships/image" Target="../media/image4500.png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700.png"/><Relationship Id="rId11" Type="http://schemas.openxmlformats.org/officeDocument/2006/relationships/image" Target="../media/image511.png"/><Relationship Id="rId5" Type="http://schemas.openxmlformats.org/officeDocument/2006/relationships/image" Target="../media/image690.png"/><Relationship Id="rId10" Type="http://schemas.openxmlformats.org/officeDocument/2006/relationships/image" Target="../media/image541.png"/><Relationship Id="rId4" Type="http://schemas.openxmlformats.org/officeDocument/2006/relationships/image" Target="../media/image490.png"/><Relationship Id="rId9" Type="http://schemas.openxmlformats.org/officeDocument/2006/relationships/image" Target="../media/image680.png"/></Relationships>
</file>

<file path=ppt/slides/_rels/slide10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7.png"/><Relationship Id="rId2" Type="http://schemas.openxmlformats.org/officeDocument/2006/relationships/notesSlide" Target="../notesSlides/notesSlide60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570.png"/><Relationship Id="rId4" Type="http://schemas.openxmlformats.org/officeDocument/2006/relationships/image" Target="../media/image4700.png"/></Relationships>
</file>

<file path=ppt/slides/_rels/slide10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0.png"/><Relationship Id="rId3" Type="http://schemas.openxmlformats.org/officeDocument/2006/relationships/notesSlide" Target="../notesSlides/notesSlide61.xml"/><Relationship Id="rId7" Type="http://schemas.openxmlformats.org/officeDocument/2006/relationships/image" Target="../media/image1080.png"/><Relationship Id="rId12" Type="http://schemas.openxmlformats.org/officeDocument/2006/relationships/image" Target="../media/image1320.png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14.vml"/><Relationship Id="rId6" Type="http://schemas.openxmlformats.org/officeDocument/2006/relationships/image" Target="../media/image188.wmf"/><Relationship Id="rId11" Type="http://schemas.openxmlformats.org/officeDocument/2006/relationships/image" Target="../media/image1090.png"/><Relationship Id="rId5" Type="http://schemas.openxmlformats.org/officeDocument/2006/relationships/oleObject" Target="../embeddings/oleObject19.bin"/><Relationship Id="rId10" Type="http://schemas.openxmlformats.org/officeDocument/2006/relationships/image" Target="../media/image63.png"/><Relationship Id="rId4" Type="http://schemas.openxmlformats.org/officeDocument/2006/relationships/image" Target="../media/image189.png"/><Relationship Id="rId9" Type="http://schemas.openxmlformats.org/officeDocument/2006/relationships/image" Target="../media/image191.png"/></Relationships>
</file>

<file path=ppt/slides/_rels/slide10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70.png"/><Relationship Id="rId3" Type="http://schemas.openxmlformats.org/officeDocument/2006/relationships/image" Target="../media/image119.png"/><Relationship Id="rId7" Type="http://schemas.openxmlformats.org/officeDocument/2006/relationships/image" Target="../media/image1060.png"/><Relationship Id="rId2" Type="http://schemas.openxmlformats.org/officeDocument/2006/relationships/notesSlide" Target="../notesSlides/notesSlide62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23.png"/><Relationship Id="rId5" Type="http://schemas.openxmlformats.org/officeDocument/2006/relationships/image" Target="../media/image122.png"/><Relationship Id="rId4" Type="http://schemas.openxmlformats.org/officeDocument/2006/relationships/image" Target="../media/image120.png"/></Relationships>
</file>

<file path=ppt/slides/_rels/slide1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png"/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5.png"/><Relationship Id="rId4" Type="http://schemas.openxmlformats.org/officeDocument/2006/relationships/image" Target="../media/image194.png"/></Relationships>
</file>

<file path=ppt/slides/_rels/slide1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png"/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5.png"/><Relationship Id="rId4" Type="http://schemas.openxmlformats.org/officeDocument/2006/relationships/image" Target="../media/image194.png"/></Relationships>
</file>

<file path=ppt/slides/_rels/slide1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png"/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5.png"/><Relationship Id="rId4" Type="http://schemas.openxmlformats.org/officeDocument/2006/relationships/image" Target="../media/image194.png"/></Relationships>
</file>

<file path=ppt/slides/_rels/slide1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png"/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5.png"/><Relationship Id="rId4" Type="http://schemas.openxmlformats.org/officeDocument/2006/relationships/image" Target="../media/image194.png"/></Relationships>
</file>

<file path=ppt/slides/_rels/slide1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png"/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5.png"/><Relationship Id="rId4" Type="http://schemas.openxmlformats.org/officeDocument/2006/relationships/image" Target="../media/image194.png"/></Relationships>
</file>

<file path=ppt/slides/_rels/slide1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png"/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95.png"/><Relationship Id="rId4" Type="http://schemas.openxmlformats.org/officeDocument/2006/relationships/image" Target="../media/image194.png"/></Relationships>
</file>

<file path=ppt/slides/_rels/slide1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6.png"/><Relationship Id="rId2" Type="http://schemas.openxmlformats.org/officeDocument/2006/relationships/notesSlide" Target="../notesSlides/notesSlide63.xml"/><Relationship Id="rId1" Type="http://schemas.openxmlformats.org/officeDocument/2006/relationships/slideLayout" Target="../slideLayouts/slideLayout15.xml"/></Relationships>
</file>

<file path=ppt/slides/_rels/slide1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7.png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403.png"/></Relationships>
</file>

<file path=ppt/slides/_rels/slide1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notesSlide" Target="../notesSlides/notesSlide65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98.png"/></Relationships>
</file>

<file path=ppt/slides/_rels/slide1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9.png"/><Relationship Id="rId2" Type="http://schemas.openxmlformats.org/officeDocument/2006/relationships/notesSlide" Target="../notesSlides/notesSlide66.xml"/><Relationship Id="rId1" Type="http://schemas.openxmlformats.org/officeDocument/2006/relationships/slideLayout" Target="../slideLayouts/slideLayout15.xml"/></Relationships>
</file>

<file path=ppt/slides/_rels/slide1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0.wmf"/><Relationship Id="rId3" Type="http://schemas.openxmlformats.org/officeDocument/2006/relationships/notesSlide" Target="../notesSlides/notesSlide67.xml"/><Relationship Id="rId7" Type="http://schemas.openxmlformats.org/officeDocument/2006/relationships/oleObject" Target="../embeddings/oleObject20.bin"/><Relationship Id="rId12" Type="http://schemas.openxmlformats.org/officeDocument/2006/relationships/image" Target="../media/image202.wmf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5.vml"/><Relationship Id="rId6" Type="http://schemas.openxmlformats.org/officeDocument/2006/relationships/image" Target="../media/image205.png"/><Relationship Id="rId11" Type="http://schemas.openxmlformats.org/officeDocument/2006/relationships/oleObject" Target="../embeddings/oleObject22.bin"/><Relationship Id="rId5" Type="http://schemas.openxmlformats.org/officeDocument/2006/relationships/image" Target="../media/image204.png"/><Relationship Id="rId10" Type="http://schemas.openxmlformats.org/officeDocument/2006/relationships/image" Target="../media/image201.wmf"/><Relationship Id="rId4" Type="http://schemas.openxmlformats.org/officeDocument/2006/relationships/image" Target="../media/image203.png"/><Relationship Id="rId9" Type="http://schemas.openxmlformats.org/officeDocument/2006/relationships/oleObject" Target="../embeddings/oleObject21.bin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TextShape 1"/>
          <p:cNvSpPr txBox="1"/>
          <p:nvPr/>
        </p:nvSpPr>
        <p:spPr>
          <a:xfrm>
            <a:off x="1125913" y="4114800"/>
            <a:ext cx="7027487" cy="76200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Next-generation modeling &amp; simulation of large-scale ice sheets towards probabilistic sea-level change projections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	</a:t>
            </a:r>
          </a:p>
        </p:txBody>
      </p:sp>
      <p:sp>
        <p:nvSpPr>
          <p:cNvPr id="100" name="TextShape 2"/>
          <p:cNvSpPr txBox="1"/>
          <p:nvPr/>
        </p:nvSpPr>
        <p:spPr>
          <a:xfrm>
            <a:off x="228600" y="4953000"/>
            <a:ext cx="8839200" cy="137160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Irina K. Tezaur </a:t>
            </a:r>
            <a:endParaRPr lang="en-US" baseline="30000" dirty="0">
              <a:latin typeface="Calibri" panose="020F0502020204030204" pitchFamily="34" charset="0"/>
            </a:endParaRPr>
          </a:p>
          <a:p>
            <a:pPr algn="ctr"/>
            <a:endParaRPr lang="en-US" sz="400" dirty="0">
              <a:latin typeface="Calibri" panose="020F0502020204030204" pitchFamily="34" charset="0"/>
            </a:endParaRP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 Extreme Scale Data Science &amp; Analytics Department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Sandia National Laboratories, Livermore, CA.</a:t>
            </a:r>
          </a:p>
          <a:p>
            <a:pPr algn="ctr"/>
            <a:endParaRPr lang="en-US" sz="400" dirty="0">
              <a:latin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</a:rPr>
              <a:t>MICDE Seminar       Ann Arbor, MI	October 25, 2017</a:t>
            </a:r>
            <a:endParaRPr dirty="0">
              <a:latin typeface="Calibri" panose="020F050202020403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590800" y="6488668"/>
            <a:ext cx="4076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</a:rPr>
              <a:t>SAND2017-10641PE</a:t>
            </a:r>
          </a:p>
        </p:txBody>
      </p:sp>
      <p:pic>
        <p:nvPicPr>
          <p:cNvPr id="7" name="Picture 6" descr="Lion:private:var:folders:h0:q6x8sxtn3zz1mzzdgjjy2khc000n18:T:TemporaryItems:tobi1.pn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8" t="4985" r="10447" b="5272"/>
          <a:stretch/>
        </p:blipFill>
        <p:spPr bwMode="auto">
          <a:xfrm>
            <a:off x="4495800" y="2551768"/>
            <a:ext cx="2684089" cy="1697314"/>
          </a:xfrm>
          <a:prstGeom prst="rect">
            <a:avLst/>
          </a:prstGeom>
          <a:noFill/>
          <a:ln>
            <a:solidFill>
              <a:srgbClr val="618FFD"/>
            </a:solidFill>
          </a:ln>
        </p:spPr>
      </p:pic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38717428"/>
              </p:ext>
            </p:extLst>
          </p:nvPr>
        </p:nvGraphicFramePr>
        <p:xfrm>
          <a:off x="-17836" y="2496014"/>
          <a:ext cx="2151436" cy="17228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434" r:id="rId4" imgW="3187080" imgH="2552040" progId="">
                  <p:embed/>
                </p:oleObj>
              </mc:Choice>
              <mc:Fallback>
                <p:oleObj r:id="rId4" imgW="3187080" imgH="2552040" progId="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-17836" y="2496014"/>
                        <a:ext cx="2151436" cy="172286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1" name="Picture 10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179888" y="2551768"/>
            <a:ext cx="1925751" cy="1667109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33600" y="2551768"/>
            <a:ext cx="2362200" cy="1697314"/>
          </a:xfrm>
          <a:prstGeom prst="rect">
            <a:avLst/>
          </a:prstGeom>
        </p:spPr>
      </p:pic>
      <p:sp>
        <p:nvSpPr>
          <p:cNvPr id="9" name="TextBox 2"/>
          <p:cNvSpPr txBox="1"/>
          <p:nvPr/>
        </p:nvSpPr>
        <p:spPr>
          <a:xfrm>
            <a:off x="2285999" y="6071586"/>
            <a:ext cx="6858001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n-US" sz="800" dirty="0">
                <a:latin typeface="Calibri" panose="020F0502020204030204" pitchFamily="34" charset="0"/>
                <a:cs typeface="Calibri" panose="020F0502020204030204" pitchFamily="34" charset="0"/>
              </a:rPr>
              <a:t>Sandia National Laboratories is a multi-mission laboratory managed and operated by National Technology and Engineering Solutions of Sandia, LLC., a wholly owned subsidiary of Honeywell International, Inc., for the U.S. Department of Energy’s National Nuclear Security Administration under contract DE-NA0003525.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463800" y="2514600"/>
            <a:ext cx="1410424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43362" name="Rectangle 2"/>
          <p:cNvSpPr>
            <a:spLocks noGrp="1" noChangeArrowheads="1"/>
          </p:cNvSpPr>
          <p:nvPr>
            <p:ph type="title"/>
          </p:nvPr>
        </p:nvSpPr>
        <p:spPr>
          <a:xfrm>
            <a:off x="216624" y="158621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Funding/Acknowledgements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533400" y="1371600"/>
            <a:ext cx="815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Subtitle 2"/>
              <p:cNvSpPr txBox="1">
                <a:spLocks/>
              </p:cNvSpPr>
              <p:nvPr/>
            </p:nvSpPr>
            <p:spPr bwMode="auto">
              <a:xfrm>
                <a:off x="704850" y="1143000"/>
                <a:ext cx="7620000" cy="1149221"/>
              </a:xfrm>
              <a:prstGeom prst="rect">
                <a:avLst/>
              </a:prstGeom>
              <a:solidFill>
                <a:schemeClr val="accent6">
                  <a:lumMod val="40000"/>
                  <a:lumOff val="60000"/>
                </a:schemeClr>
              </a:solidFill>
              <a:ln>
                <a:noFill/>
              </a:ln>
              <a:effectLst/>
              <a:extLst>
                <a:ext uri="{FAA26D3D-D897-4be2-8F04-BA451C77F1D7}">
                  <ma14:placeholderFlag xmlns:ma14="http://schemas.microsoft.com/office/mac/drawingml/2011/main" xmlns="" val="1"/>
                </a:ext>
              </a:extLst>
            </p:spPr>
            <p:txBody>
              <a:bodyPr vert="horz" wrap="square" lIns="90487" tIns="44450" rIns="90487" bIns="44450" numCol="1" anchor="t" anchorCtr="0" compatLnSpc="1">
                <a:prstTxWarp prst="textNoShape">
                  <a:avLst/>
                </a:prstTxWarp>
              </a:bodyPr>
              <a:lstStyle>
                <a:lvl1pPr marL="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sz="2400" b="1">
                    <a:solidFill>
                      <a:srgbClr val="000000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sz="2200" b="1">
                    <a:solidFill>
                      <a:srgbClr val="000000"/>
                    </a:solidFill>
                    <a:latin typeface="+mn-lt"/>
                    <a:ea typeface="+mn-ea"/>
                  </a:defRPr>
                </a:lvl2pPr>
                <a:lvl3pPr marL="9144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sz="2000" b="1">
                    <a:solidFill>
                      <a:srgbClr val="000000"/>
                    </a:solidFill>
                    <a:latin typeface="+mn-lt"/>
                    <a:ea typeface="+mn-ea"/>
                  </a:defRPr>
                </a:lvl3pPr>
                <a:lvl4pPr marL="13716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4pPr>
                <a:lvl5pPr marL="18288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5pPr>
                <a:lvl6pPr marL="22860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6pPr>
                <a:lvl7pPr marL="27432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7pPr>
                <a:lvl8pPr marL="32004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8pPr>
                <a:lvl9pPr marL="3657600" indent="0" algn="ctr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SzPct val="100000"/>
                  <a:buNone/>
                  <a:defRPr b="1">
                    <a:solidFill>
                      <a:srgbClr val="000000"/>
                    </a:solidFill>
                    <a:latin typeface="+mn-lt"/>
                    <a:ea typeface="+mn-ea"/>
                  </a:defRPr>
                </a:lvl9pPr>
              </a:lstStyle>
              <a:p>
                <a:r>
                  <a:rPr lang="en-US" sz="1600" b="0" dirty="0">
                    <a:latin typeface="Calibri" panose="020F0502020204030204" pitchFamily="34" charset="0"/>
                  </a:rPr>
                  <a:t>Support for this work was provided through Scientific Discovery through Advanced Computing (</a:t>
                </a:r>
                <a:r>
                  <a:rPr lang="en-US" sz="1600" dirty="0">
                    <a:latin typeface="Calibri" panose="020F0502020204030204" pitchFamily="34" charset="0"/>
                  </a:rPr>
                  <a:t>SciDAC</a:t>
                </a:r>
                <a:r>
                  <a:rPr lang="en-US" sz="1600" b="0" dirty="0">
                    <a:latin typeface="Calibri" panose="020F0502020204030204" pitchFamily="34" charset="0"/>
                  </a:rPr>
                  <a:t>) projects funded by the U.S. Department of Energy, Office of Science, Advanced Scientific Computing Research (</a:t>
                </a:r>
                <a:r>
                  <a:rPr lang="en-US" sz="1600" dirty="0">
                    <a:latin typeface="Calibri" panose="020F0502020204030204" pitchFamily="34" charset="0"/>
                  </a:rPr>
                  <a:t>ASCR</a:t>
                </a:r>
                <a:r>
                  <a:rPr lang="en-US" sz="1600" b="0" dirty="0">
                    <a:latin typeface="Calibri" panose="020F0502020204030204" pitchFamily="34" charset="0"/>
                  </a:rPr>
                  <a:t>) and Biological and Environmental Research (</a:t>
                </a:r>
                <a:r>
                  <a:rPr lang="en-US" sz="1600" dirty="0">
                    <a:latin typeface="Calibri" panose="020F0502020204030204" pitchFamily="34" charset="0"/>
                  </a:rPr>
                  <a:t>BER</a:t>
                </a:r>
                <a:r>
                  <a:rPr lang="en-US" sz="1600" b="0" dirty="0">
                    <a:latin typeface="Calibri" panose="020F0502020204030204" pitchFamily="34" charset="0"/>
                  </a:rPr>
                  <a:t>)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/>
                        <a:ea typeface="Cambria Math"/>
                      </a:rPr>
                      <m:t>→ 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SciDAC Application Partnership.</a:t>
                </a:r>
                <a:endParaRPr lang="en-US" sz="1600" b="0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Subtitle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704850" y="1143000"/>
                <a:ext cx="7620000" cy="1149221"/>
              </a:xfrm>
              <a:prstGeom prst="rect">
                <a:avLst/>
              </a:prstGeom>
              <a:blipFill>
                <a:blip r:embed="rId4"/>
                <a:stretch>
                  <a:fillRect t="-2128" r="-320"/>
                </a:stretch>
              </a:blipFill>
              <a:ln>
                <a:noFill/>
              </a:ln>
              <a:effectLst/>
              <a:extLst>
                <a:ext uri="{FAA26D3D-D897-4be2-8F04-BA451C77F1D7}">
                  <ma14:placeholderFlag xmlns:ma14="http://schemas.microsoft.com/office/mac/drawingml/2011/main" xmlns="" xmlns:a14="http://schemas.microsoft.com/office/drawing/2010/main" val="1"/>
                </a:ext>
              </a:extLst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2" name="Picture 5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1461" y="1783080"/>
            <a:ext cx="857250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1000" y="2590800"/>
            <a:ext cx="923727" cy="923727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53200" y="2655809"/>
            <a:ext cx="1374783" cy="373244"/>
          </a:xfrm>
          <a:prstGeom prst="rect">
            <a:avLst/>
          </a:prstGeom>
        </p:spPr>
      </p:pic>
      <p:pic>
        <p:nvPicPr>
          <p:cNvPr id="23" name="Picture 2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2800" y="3653943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" name="Picture 4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997" y="3657600"/>
            <a:ext cx="1525059" cy="5059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5" name="Picture 5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6116" y="3702882"/>
            <a:ext cx="1598084" cy="560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8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667672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0" name="Picture 39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70738" y="1828800"/>
            <a:ext cx="1097062" cy="7404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2" name="Picture 41"/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4454" y="2596901"/>
            <a:ext cx="1260146" cy="496819"/>
          </a:xfrm>
          <a:prstGeom prst="rect">
            <a:avLst/>
          </a:prstGeom>
        </p:spPr>
      </p:pic>
      <p:pic>
        <p:nvPicPr>
          <p:cNvPr id="44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400" y="2517883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" name="Picture 2"/>
          <p:cNvPicPr>
            <a:picLocks noChangeAspect="1" noChangeArrowheads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59200" y="2438400"/>
            <a:ext cx="1179050" cy="818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533400" y="4727458"/>
            <a:ext cx="7848600" cy="156042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165100" indent="-222250" algn="ctr">
              <a:lnSpc>
                <a:spcPct val="90000"/>
              </a:lnSpc>
            </a:pPr>
            <a:r>
              <a:rPr lang="en-US" b="1" i="1" dirty="0">
                <a:latin typeface="Calibri" panose="020F0502020204030204" pitchFamily="34" charset="0"/>
              </a:rPr>
              <a:t>In collaboration with:</a:t>
            </a:r>
            <a:r>
              <a:rPr lang="en-US" i="1" dirty="0">
                <a:latin typeface="Calibri" panose="020F0502020204030204" pitchFamily="34" charset="0"/>
              </a:rPr>
              <a:t> L. Bertagna,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M. Eldred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J. </a:t>
            </a:r>
            <a:r>
              <a:rPr lang="en-US" b="1" i="1" dirty="0" err="1">
                <a:solidFill>
                  <a:srgbClr val="FF0000"/>
                </a:solidFill>
                <a:latin typeface="Calibri" panose="020F0502020204030204" pitchFamily="34" charset="0"/>
              </a:rPr>
              <a:t>Jakeman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M. Perego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A. Salinger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R. </a:t>
            </a:r>
            <a:r>
              <a:rPr lang="en-US" b="1" i="1" dirty="0" err="1">
                <a:solidFill>
                  <a:srgbClr val="FF0000"/>
                </a:solidFill>
                <a:latin typeface="Calibri" panose="020F0502020204030204" pitchFamily="34" charset="0"/>
              </a:rPr>
              <a:t>Tuminaro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J. Watkins </a:t>
            </a:r>
            <a:r>
              <a:rPr lang="en-US" i="1" dirty="0">
                <a:latin typeface="Calibri" panose="020F0502020204030204" pitchFamily="34" charset="0"/>
              </a:rPr>
              <a:t>[SNL];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I. </a:t>
            </a:r>
            <a:r>
              <a:rPr lang="en-US" b="1" i="1" dirty="0" err="1">
                <a:solidFill>
                  <a:srgbClr val="FF0000"/>
                </a:solidFill>
                <a:latin typeface="Calibri" panose="020F0502020204030204" pitchFamily="34" charset="0"/>
              </a:rPr>
              <a:t>Demeshko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M. Hoffman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S. Price</a:t>
            </a:r>
            <a:r>
              <a:rPr lang="en-US" i="1" dirty="0">
                <a:latin typeface="Calibri" panose="020F0502020204030204" pitchFamily="34" charset="0"/>
              </a:rPr>
              <a:t> [LANL];         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K. Evans</a:t>
            </a:r>
            <a:r>
              <a:rPr lang="en-US" i="1" dirty="0">
                <a:latin typeface="Calibri" panose="020F0502020204030204" pitchFamily="34" charset="0"/>
              </a:rPr>
              <a:t>,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J. Kennedy</a:t>
            </a:r>
            <a:r>
              <a:rPr lang="en-US" i="1" dirty="0">
                <a:latin typeface="Calibri" panose="020F0502020204030204" pitchFamily="34" charset="0"/>
              </a:rPr>
              <a:t>, P. Worley [ORNL]; D. Martin [LBNL]; C. Jackson [UT Austin]; G. </a:t>
            </a:r>
            <a:r>
              <a:rPr lang="en-US" i="1" dirty="0" err="1">
                <a:latin typeface="Calibri" panose="020F0502020204030204" pitchFamily="34" charset="0"/>
              </a:rPr>
              <a:t>Stadler</a:t>
            </a:r>
            <a:r>
              <a:rPr lang="en-US" i="1" dirty="0">
                <a:latin typeface="Calibri" panose="020F0502020204030204" pitchFamily="34" charset="0"/>
              </a:rPr>
              <a:t> [NYU]; M. </a:t>
            </a:r>
            <a:r>
              <a:rPr lang="en-US" i="1" dirty="0" err="1">
                <a:latin typeface="Calibri" panose="020F0502020204030204" pitchFamily="34" charset="0"/>
              </a:rPr>
              <a:t>Gunzburger</a:t>
            </a:r>
            <a:r>
              <a:rPr lang="en-US" i="1" dirty="0">
                <a:latin typeface="Calibri" panose="020F0502020204030204" pitchFamily="34" charset="0"/>
              </a:rPr>
              <a:t> [FSU]; L. Zhu [USC]; J. Bassis [U Michigan].</a:t>
            </a:r>
            <a:endParaRPr lang="en-US" sz="400" i="1" dirty="0">
              <a:latin typeface="Calibri" panose="020F0502020204030204" pitchFamily="34" charset="0"/>
            </a:endParaRPr>
          </a:p>
          <a:p>
            <a:pPr marL="622300" lvl="1" indent="-222250" algn="ctr" eaLnBrk="1" hangingPunct="1">
              <a:lnSpc>
                <a:spcPct val="90000"/>
              </a:lnSpc>
            </a:pPr>
            <a:endParaRPr lang="en-US" sz="400" i="1" dirty="0">
              <a:latin typeface="Calibri" panose="020F0502020204030204" pitchFamily="34" charset="0"/>
            </a:endParaRPr>
          </a:p>
          <a:p>
            <a:pPr marL="622300" lvl="1" indent="-222250" algn="ctr" eaLnBrk="1" hangingPunct="1">
              <a:lnSpc>
                <a:spcPct val="90000"/>
              </a:lnSpc>
            </a:pPr>
            <a:r>
              <a:rPr lang="en-US" sz="400" i="1" dirty="0">
                <a:latin typeface="Calibri" panose="020F0502020204030204" pitchFamily="34" charset="0"/>
              </a:rPr>
              <a:t> </a:t>
            </a:r>
          </a:p>
          <a:p>
            <a:pPr marL="400050" lvl="1" indent="0" algn="ctr" eaLnBrk="1" hangingPunct="1">
              <a:lnSpc>
                <a:spcPct val="90000"/>
              </a:lnSpc>
            </a:pPr>
            <a:endParaRPr lang="en-US" sz="400" i="1" dirty="0">
              <a:latin typeface="Calibri" panose="020F0502020204030204" pitchFamily="34" charset="0"/>
            </a:endParaRPr>
          </a:p>
          <a:p>
            <a:pPr marL="400050" lvl="1" indent="0" algn="ctr" eaLnBrk="1" hangingPunct="1">
              <a:lnSpc>
                <a:spcPct val="90000"/>
              </a:lnSpc>
            </a:pPr>
            <a:endParaRPr lang="en-US" sz="400" i="1" dirty="0">
              <a:latin typeface="Calibri" panose="020F0502020204030204" pitchFamily="34" charset="0"/>
            </a:endParaRPr>
          </a:p>
          <a:p>
            <a:pPr marL="400050" lvl="1" indent="0" algn="ctr" eaLnBrk="1" hangingPunct="1">
              <a:lnSpc>
                <a:spcPct val="90000"/>
              </a:lnSpc>
            </a:pPr>
            <a:r>
              <a:rPr lang="en-US" b="1" i="1" dirty="0">
                <a:latin typeface="Calibri" panose="020F0502020204030204" pitchFamily="34" charset="0"/>
              </a:rPr>
              <a:t>Computing resources: </a:t>
            </a:r>
            <a:r>
              <a:rPr lang="en-US" i="1" dirty="0">
                <a:latin typeface="Calibri" panose="020F0502020204030204" pitchFamily="34" charset="0"/>
              </a:rPr>
              <a:t>NERSC, OLCF.</a:t>
            </a:r>
            <a:endParaRPr lang="en-US" b="1" dirty="0">
              <a:latin typeface="Calibri" panose="020F0502020204030204" pitchFamily="34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95024" y="2543643"/>
            <a:ext cx="1163460" cy="6916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97570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021612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5499094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1936750" y="838200"/>
            <a:ext cx="5149850" cy="707886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Recent events prompt concern about global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sea-level rise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(SLR) and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climate change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7654468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32678" y="1699878"/>
            <a:ext cx="8610162" cy="76944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September 2017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several massive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hurricanes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(Harvey, Irma, Maria) devastate Gulf Coast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50" y="3124200"/>
            <a:ext cx="4724400" cy="326440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87930" y="3124200"/>
            <a:ext cx="4108450" cy="327147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936750" y="838200"/>
            <a:ext cx="5149850" cy="707886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Recent events prompt concern about global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sea-level rise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(SLR) and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climate change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49900488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32678" y="1699878"/>
            <a:ext cx="8610162" cy="138499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September 2017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several massive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hurricanes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(Harvey, Irma, Maria) devastate Gulf Coast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8 of the 10 most destructive hurricanes of all time occurred during </a:t>
            </a: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past 15 years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50" y="3124200"/>
            <a:ext cx="4724400" cy="326440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87930" y="3124200"/>
            <a:ext cx="4108450" cy="3271479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0" y="6520934"/>
            <a:ext cx="584517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https://energy.gov/science-innovation/climate-change.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1936750" y="838200"/>
            <a:ext cx="5149850" cy="707886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Recent events prompt concern about global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sea-level rise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(SLR) and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climate change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13043315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17262" y="1764613"/>
            <a:ext cx="8610162" cy="70788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July 2017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massive iceberg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weighing &gt; 1 trillion tons breaks away from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Larsen 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ice shelf in western Antarctica. </a:t>
            </a:r>
          </a:p>
        </p:txBody>
      </p:sp>
      <p:graphicFrame>
        <p:nvGraphicFramePr>
          <p:cNvPr id="11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319012508"/>
              </p:ext>
            </p:extLst>
          </p:nvPr>
        </p:nvGraphicFramePr>
        <p:xfrm>
          <a:off x="51509" y="2663075"/>
          <a:ext cx="4552721" cy="35411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69" r:id="rId4" imgW="9015840" imgH="7567920" progId="">
                  <p:embed/>
                </p:oleObj>
              </mc:Choice>
              <mc:Fallback>
                <p:oleObj r:id="rId4" imgW="9015840" imgH="7567920" progId="">
                  <p:embed/>
                  <p:pic>
                    <p:nvPicPr>
                      <p:cNvPr id="7" name="Object 6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51509" y="2663075"/>
                        <a:ext cx="4552721" cy="35411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" name="Picture 2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8790" y="2669924"/>
            <a:ext cx="4483740" cy="3510846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936750" y="838200"/>
            <a:ext cx="5149850" cy="707886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Recent events prompt concern about global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sea-level rise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(SLR) and 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climate change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0" y="6477000"/>
            <a:ext cx="739096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Right: Nov. 2016 aerial NASA photo showing rift in Larsen C ice shelf.</a:t>
            </a:r>
          </a:p>
        </p:txBody>
      </p:sp>
    </p:spTree>
    <p:extLst>
      <p:ext uri="{BB962C8B-B14F-4D97-AF65-F5344CB8AC3E}">
        <p14:creationId xmlns:p14="http://schemas.microsoft.com/office/powerpoint/2010/main" val="29525649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/>
          <p:cNvSpPr txBox="1"/>
          <p:nvPr/>
        </p:nvSpPr>
        <p:spPr>
          <a:xfrm>
            <a:off x="533400" y="990600"/>
            <a:ext cx="7772400" cy="400110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Mass loss from the Greenland &amp; Antarctic ice sheets is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accelerating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!  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4819" y="1524000"/>
            <a:ext cx="6104667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</p:spTree>
    <p:extLst>
      <p:ext uri="{BB962C8B-B14F-4D97-AF65-F5344CB8AC3E}">
        <p14:creationId xmlns:p14="http://schemas.microsoft.com/office/powerpoint/2010/main" val="287533017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/>
          <p:cNvSpPr txBox="1"/>
          <p:nvPr/>
        </p:nvSpPr>
        <p:spPr>
          <a:xfrm>
            <a:off x="533400" y="990600"/>
            <a:ext cx="7772400" cy="400110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Mass loss from the Greenland &amp; Antarctic ice sheets is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accelerating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!  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4819" y="1524000"/>
            <a:ext cx="6104667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0" y="2690648"/>
            <a:ext cx="2514600" cy="16780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8133237" y="2667000"/>
            <a:ext cx="826534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800" dirty="0">
                <a:latin typeface="Calibri" panose="020F0502020204030204" pitchFamily="34" charset="0"/>
                <a:cs typeface="Calibri" panose="020F0502020204030204" pitchFamily="34" charset="0"/>
              </a:rPr>
              <a:t>?</a:t>
            </a:r>
          </a:p>
        </p:txBody>
      </p:sp>
    </p:spTree>
    <p:extLst>
      <p:ext uri="{BB962C8B-B14F-4D97-AF65-F5344CB8AC3E}">
        <p14:creationId xmlns:p14="http://schemas.microsoft.com/office/powerpoint/2010/main" val="35506082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Motivation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22250" y="867490"/>
            <a:ext cx="7315200" cy="2646878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Some estimates* of potential sea-level rise:</a:t>
            </a:r>
          </a:p>
          <a:p>
            <a:endParaRPr lang="en-US" sz="1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Full deglaciation: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sea level could rise up to ~65 meters.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u="sng" dirty="0">
                <a:latin typeface="Calibri" panose="020F0502020204030204" pitchFamily="34" charset="0"/>
                <a:cs typeface="Calibri" panose="020F0502020204030204" pitchFamily="34" charset="0"/>
              </a:rPr>
              <a:t>Potential contributions to sea level rise by ice sheet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Greenland ice sheet: ~7 meters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East Antarctic ice sheet: ~53 meters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West Antarctic ice sheet: ~5 meters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126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8108" y="2909039"/>
            <a:ext cx="3851810" cy="33245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6653918" y="1052348"/>
            <a:ext cx="2286000" cy="97836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*Estimates given by Prof. Richard Alley of Penn State who testified in 1999 about climate change to Al Gore.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9909" y="3688111"/>
            <a:ext cx="4649082" cy="25879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7974319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9829240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System Models (ESMs)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4900" y="1533525"/>
            <a:ext cx="6415301" cy="3876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990600" y="953869"/>
            <a:ext cx="6858000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200" dirty="0">
                <a:latin typeface="Calibri" panose="020F0502020204030204" pitchFamily="34" charset="0"/>
                <a:cs typeface="Calibri" panose="020F0502020204030204" pitchFamily="34" charset="0"/>
              </a:rPr>
              <a:t>Ice sheets are part of a </a:t>
            </a:r>
            <a:r>
              <a:rPr lang="en-US" sz="2200" b="1" dirty="0">
                <a:latin typeface="Calibri" panose="020F0502020204030204" pitchFamily="34" charset="0"/>
                <a:cs typeface="Calibri" panose="020F0502020204030204" pitchFamily="34" charset="0"/>
              </a:rPr>
              <a:t>global </a:t>
            </a:r>
            <a:r>
              <a:rPr lang="en-US" sz="2200" dirty="0">
                <a:latin typeface="Calibri" panose="020F0502020204030204" pitchFamily="34" charset="0"/>
                <a:cs typeface="Calibri" panose="020F0502020204030204" pitchFamily="34" charset="0"/>
              </a:rPr>
              <a:t>climate system.  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54950" y="5678269"/>
            <a:ext cx="7315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Mass balance: change in ice sheet mass     =    mass in   –   mass out</a:t>
            </a:r>
          </a:p>
          <a:p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                                            sea level change                snow fall    </a:t>
            </a:r>
            <a:r>
              <a:rPr lang="en-US" i="1" dirty="0" err="1">
                <a:latin typeface="Calibri" panose="020F0502020204030204" pitchFamily="34" charset="0"/>
                <a:cs typeface="Calibri" panose="020F0502020204030204" pitchFamily="34" charset="0"/>
              </a:rPr>
              <a:t>melt,calving</a:t>
            </a:r>
            <a:endParaRPr lang="en-US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98892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6104" y="837724"/>
            <a:ext cx="6473296" cy="29546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 ESM has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six modular components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Atmosphere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2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3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Sea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4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5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6.   Flux coupler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5844381" y="3059668"/>
            <a:ext cx="1524000" cy="36933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Flux Coupler</a:t>
            </a:r>
          </a:p>
        </p:txBody>
      </p:sp>
      <p:sp>
        <p:nvSpPr>
          <p:cNvPr id="24" name="TextBox 23"/>
          <p:cNvSpPr txBox="1"/>
          <p:nvPr/>
        </p:nvSpPr>
        <p:spPr>
          <a:xfrm>
            <a:off x="5996781" y="3733925"/>
            <a:ext cx="1295400" cy="369332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Sea Ice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7645400" y="3048000"/>
            <a:ext cx="1270000" cy="369332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3963723" y="3048000"/>
            <a:ext cx="1524000" cy="369332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Atmosphere</a:t>
            </a:r>
          </a:p>
        </p:txBody>
      </p:sp>
      <p:sp>
        <p:nvSpPr>
          <p:cNvPr id="27" name="TextBox 26"/>
          <p:cNvSpPr txBox="1"/>
          <p:nvPr/>
        </p:nvSpPr>
        <p:spPr>
          <a:xfrm>
            <a:off x="4777581" y="1828800"/>
            <a:ext cx="1828800" cy="923330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Surface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(ice sheet surface mass balance)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7063581" y="1967298"/>
            <a:ext cx="1676400" cy="646331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Sheet (dynamics)</a:t>
            </a:r>
          </a:p>
        </p:txBody>
      </p:sp>
      <p:cxnSp>
        <p:nvCxnSpPr>
          <p:cNvPr id="31" name="Straight Arrow Connector 30"/>
          <p:cNvCxnSpPr/>
          <p:nvPr/>
        </p:nvCxnSpPr>
        <p:spPr>
          <a:xfrm>
            <a:off x="5691981" y="2752130"/>
            <a:ext cx="685800" cy="295870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/>
          <p:cNvCxnSpPr>
            <a:endCxn id="23" idx="1"/>
          </p:cNvCxnSpPr>
          <p:nvPr/>
        </p:nvCxnSpPr>
        <p:spPr>
          <a:xfrm>
            <a:off x="5487723" y="3244334"/>
            <a:ext cx="356658" cy="0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Arrow Connector 43"/>
          <p:cNvCxnSpPr>
            <a:stCxn id="23" idx="3"/>
            <a:endCxn id="25" idx="1"/>
          </p:cNvCxnSpPr>
          <p:nvPr/>
        </p:nvCxnSpPr>
        <p:spPr>
          <a:xfrm flipV="1">
            <a:off x="7368381" y="3232666"/>
            <a:ext cx="277019" cy="11668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Arrow Connector 47"/>
          <p:cNvCxnSpPr/>
          <p:nvPr/>
        </p:nvCxnSpPr>
        <p:spPr>
          <a:xfrm flipH="1">
            <a:off x="7190581" y="2613629"/>
            <a:ext cx="787400" cy="434371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/>
          <p:nvPr/>
        </p:nvCxnSpPr>
        <p:spPr>
          <a:xfrm>
            <a:off x="6575557" y="3422597"/>
            <a:ext cx="0" cy="311328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/>
          <p:cNvSpPr txBox="1"/>
          <p:nvPr/>
        </p:nvSpPr>
        <p:spPr>
          <a:xfrm>
            <a:off x="304800" y="4938117"/>
            <a:ext cx="3377142" cy="126188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Climate Model passes:</a:t>
            </a:r>
          </a:p>
          <a:p>
            <a:pPr algn="ctr"/>
            <a:endParaRPr lang="en-US" sz="400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Surface mass balance (SMB)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Boundary temperatures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Sub-shelf melting</a:t>
            </a:r>
          </a:p>
        </p:txBody>
      </p:sp>
      <p:sp>
        <p:nvSpPr>
          <p:cNvPr id="30" name="TextBox 29"/>
          <p:cNvSpPr txBox="1"/>
          <p:nvPr/>
        </p:nvSpPr>
        <p:spPr>
          <a:xfrm>
            <a:off x="4343400" y="4785717"/>
            <a:ext cx="4724400" cy="1538883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Land Ice Model passes:</a:t>
            </a:r>
          </a:p>
          <a:p>
            <a:pPr algn="ctr"/>
            <a:endParaRPr lang="en-US" sz="400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Elevation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Revised land ice distribution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Oceanic heat and moisture fluxes (icebergs)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Revised sub-shelf geometry</a:t>
            </a:r>
          </a:p>
        </p:txBody>
      </p:sp>
      <p:cxnSp>
        <p:nvCxnSpPr>
          <p:cNvPr id="10" name="Straight Arrow Connector 9"/>
          <p:cNvCxnSpPr/>
          <p:nvPr/>
        </p:nvCxnSpPr>
        <p:spPr>
          <a:xfrm>
            <a:off x="3681942" y="5242917"/>
            <a:ext cx="66145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 flipH="1">
            <a:off x="3681942" y="5776317"/>
            <a:ext cx="66145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Rectangle 3"/>
          <p:cNvSpPr/>
          <p:nvPr/>
        </p:nvSpPr>
        <p:spPr>
          <a:xfrm>
            <a:off x="3786981" y="1676400"/>
            <a:ext cx="5128419" cy="26670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3812666" y="1705780"/>
            <a:ext cx="1981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ESM</a:t>
            </a:r>
          </a:p>
        </p:txBody>
      </p:sp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System Models (ESMs)</a:t>
            </a:r>
          </a:p>
        </p:txBody>
      </p:sp>
    </p:spTree>
    <p:extLst>
      <p:ext uri="{BB962C8B-B14F-4D97-AF65-F5344CB8AC3E}">
        <p14:creationId xmlns:p14="http://schemas.microsoft.com/office/powerpoint/2010/main" val="166626781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6104" y="837724"/>
            <a:ext cx="6473296" cy="29546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 ESM has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six modular components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Atmosphere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2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3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Sea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4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ice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AutoNum type="arabicPeriod" startAt="5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model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6.   Flux coupler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5844381" y="3059668"/>
            <a:ext cx="1524000" cy="36933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Flux Coupler</a:t>
            </a:r>
          </a:p>
        </p:txBody>
      </p:sp>
      <p:sp>
        <p:nvSpPr>
          <p:cNvPr id="24" name="TextBox 23"/>
          <p:cNvSpPr txBox="1"/>
          <p:nvPr/>
        </p:nvSpPr>
        <p:spPr>
          <a:xfrm>
            <a:off x="5996781" y="3733925"/>
            <a:ext cx="1295400" cy="369332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Sea Ice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7645400" y="3048000"/>
            <a:ext cx="1270000" cy="369332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3963723" y="3048000"/>
            <a:ext cx="1524000" cy="369332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Atmosphere</a:t>
            </a:r>
          </a:p>
        </p:txBody>
      </p:sp>
      <p:sp>
        <p:nvSpPr>
          <p:cNvPr id="27" name="TextBox 26"/>
          <p:cNvSpPr txBox="1"/>
          <p:nvPr/>
        </p:nvSpPr>
        <p:spPr>
          <a:xfrm>
            <a:off x="4777581" y="1828800"/>
            <a:ext cx="1828800" cy="923330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Land Surface 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(ice sheet surface mass balance)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7063581" y="1967298"/>
            <a:ext cx="1676400" cy="646331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Sheet (dynamics)</a:t>
            </a:r>
          </a:p>
        </p:txBody>
      </p:sp>
      <p:cxnSp>
        <p:nvCxnSpPr>
          <p:cNvPr id="31" name="Straight Arrow Connector 30"/>
          <p:cNvCxnSpPr/>
          <p:nvPr/>
        </p:nvCxnSpPr>
        <p:spPr>
          <a:xfrm>
            <a:off x="5691981" y="2752130"/>
            <a:ext cx="685800" cy="295870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/>
          <p:cNvCxnSpPr>
            <a:endCxn id="23" idx="1"/>
          </p:cNvCxnSpPr>
          <p:nvPr/>
        </p:nvCxnSpPr>
        <p:spPr>
          <a:xfrm>
            <a:off x="5487723" y="3244334"/>
            <a:ext cx="356658" cy="0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Arrow Connector 43"/>
          <p:cNvCxnSpPr>
            <a:stCxn id="23" idx="3"/>
            <a:endCxn id="25" idx="1"/>
          </p:cNvCxnSpPr>
          <p:nvPr/>
        </p:nvCxnSpPr>
        <p:spPr>
          <a:xfrm flipV="1">
            <a:off x="7368381" y="3232666"/>
            <a:ext cx="277019" cy="11668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Arrow Connector 47"/>
          <p:cNvCxnSpPr/>
          <p:nvPr/>
        </p:nvCxnSpPr>
        <p:spPr>
          <a:xfrm flipH="1">
            <a:off x="7190581" y="2613629"/>
            <a:ext cx="787400" cy="434371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/>
          <p:nvPr/>
        </p:nvCxnSpPr>
        <p:spPr>
          <a:xfrm>
            <a:off x="6575557" y="3422597"/>
            <a:ext cx="0" cy="311328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/>
          <p:cNvSpPr txBox="1"/>
          <p:nvPr/>
        </p:nvSpPr>
        <p:spPr>
          <a:xfrm>
            <a:off x="304800" y="4938117"/>
            <a:ext cx="3377142" cy="126188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Climate Model passes:</a:t>
            </a:r>
          </a:p>
          <a:p>
            <a:pPr algn="ctr"/>
            <a:endParaRPr lang="en-US" sz="400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Surface mass balance (SMB)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Boundary temperatures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Sub-shelf melting</a:t>
            </a:r>
          </a:p>
        </p:txBody>
      </p:sp>
      <p:sp>
        <p:nvSpPr>
          <p:cNvPr id="30" name="TextBox 29"/>
          <p:cNvSpPr txBox="1"/>
          <p:nvPr/>
        </p:nvSpPr>
        <p:spPr>
          <a:xfrm>
            <a:off x="4343400" y="4785717"/>
            <a:ext cx="4724400" cy="1538883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Land Ice Model passes:</a:t>
            </a:r>
          </a:p>
          <a:p>
            <a:pPr algn="ctr"/>
            <a:endParaRPr lang="en-US" sz="400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Elevation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Revised land ice distribution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Oceanic heat and moisture fluxes (icebergs)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Revised sub-shelf geometry</a:t>
            </a:r>
          </a:p>
        </p:txBody>
      </p:sp>
      <p:cxnSp>
        <p:nvCxnSpPr>
          <p:cNvPr id="10" name="Straight Arrow Connector 9"/>
          <p:cNvCxnSpPr/>
          <p:nvPr/>
        </p:nvCxnSpPr>
        <p:spPr>
          <a:xfrm>
            <a:off x="3681942" y="5242917"/>
            <a:ext cx="66145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 flipH="1">
            <a:off x="3681942" y="5776317"/>
            <a:ext cx="661458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Rectangle 3"/>
          <p:cNvSpPr/>
          <p:nvPr/>
        </p:nvSpPr>
        <p:spPr>
          <a:xfrm>
            <a:off x="3786981" y="1676400"/>
            <a:ext cx="5128419" cy="26670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3812666" y="1705780"/>
            <a:ext cx="1981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ESM</a:t>
            </a:r>
          </a:p>
        </p:txBody>
      </p:sp>
      <p:sp>
        <p:nvSpPr>
          <p:cNvPr id="21" name="Rectangle 2"/>
          <p:cNvSpPr txBox="1">
            <a:spLocks noChangeArrowheads="1"/>
          </p:cNvSpPr>
          <p:nvPr/>
        </p:nvSpPr>
        <p:spPr>
          <a:xfrm>
            <a:off x="152400" y="8933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System Models (ESMs)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154781" y="3724870"/>
            <a:ext cx="4722091" cy="923330"/>
          </a:xfrm>
          <a:prstGeom prst="rect">
            <a:avLst/>
          </a:prstGeom>
          <a:solidFill>
            <a:srgbClr val="FFC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Goal of ESM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to provide actionable scientific predictions of 21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st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century sea-level change (including uncertainty bounds).</a:t>
            </a:r>
          </a:p>
        </p:txBody>
      </p:sp>
    </p:spTree>
    <p:extLst>
      <p:ext uri="{BB962C8B-B14F-4D97-AF65-F5344CB8AC3E}">
        <p14:creationId xmlns:p14="http://schemas.microsoft.com/office/powerpoint/2010/main" val="60991517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Rectangle 2"/>
          <p:cNvSpPr txBox="1">
            <a:spLocks noChangeArrowheads="1"/>
          </p:cNvSpPr>
          <p:nvPr/>
        </p:nvSpPr>
        <p:spPr>
          <a:xfrm>
            <a:off x="152400" y="152400"/>
            <a:ext cx="7467600" cy="888481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DOE ESM: 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Energy </a:t>
            </a:r>
            <a:r>
              <a:rPr lang="en-US" sz="3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Exascale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Earth </a:t>
            </a:r>
          </a:p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System Model</a:t>
            </a:r>
            <a:r>
              <a:rPr lang="en-US" sz="3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E3SM)*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94593" y="1329850"/>
            <a:ext cx="8458200" cy="51398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E3SM model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was created 2014 to address perceived need to distinguish DOE efforts from other U.S. climate modeling efforts.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Multi-lab effort to develop/apply ESM for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DOE needs.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Focus on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decadal to century timescale projections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1970-2010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hindcast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2010-2050 projection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Focus on impacts to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DOE, DOD and other U.S. infrastructure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Focus on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high-spatial resolution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and next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generation HPC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Science focus areas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+mj-lt"/>
              <a:buAutoNum type="arabicPeriod"/>
            </a:pPr>
            <a:r>
              <a:rPr lang="en-US" sz="2000" u="sng" dirty="0">
                <a:latin typeface="Calibri" panose="020F0502020204030204" pitchFamily="34" charset="0"/>
                <a:cs typeface="Calibri" panose="020F0502020204030204" pitchFamily="34" charset="0"/>
              </a:rPr>
              <a:t>Water Cycle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how do hydrological cycle and water resources interact with the climate on local and global scales?</a:t>
            </a:r>
          </a:p>
          <a:p>
            <a:pPr marL="800100" lvl="1" indent="-342900">
              <a:buFont typeface="+mj-lt"/>
              <a:buAutoNum type="arabicPeriod"/>
            </a:pPr>
            <a:r>
              <a:rPr lang="en-US" sz="2000" u="sng" dirty="0">
                <a:latin typeface="Calibri" panose="020F0502020204030204" pitchFamily="34" charset="0"/>
                <a:cs typeface="Calibri" panose="020F0502020204030204" pitchFamily="34" charset="0"/>
              </a:rPr>
              <a:t>Biogeochemistry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how do biogeochemical cycles interact with global climate change?</a:t>
            </a:r>
          </a:p>
          <a:p>
            <a:pPr marL="800100" lvl="1" indent="-342900">
              <a:buFont typeface="+mj-lt"/>
              <a:buAutoNum type="arabicPeriod"/>
            </a:pPr>
            <a:r>
              <a:rPr lang="en-US" sz="2000" u="sng" dirty="0">
                <a:latin typeface="Calibri" panose="020F0502020204030204" pitchFamily="34" charset="0"/>
                <a:cs typeface="Calibri" panose="020F0502020204030204" pitchFamily="34" charset="0"/>
              </a:rPr>
              <a:t>Cryosphere-Ocean System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how do rapid changes in cryosphere-ocean systems interact with climate system? </a:t>
            </a:r>
          </a:p>
        </p:txBody>
      </p:sp>
      <p:graphicFrame>
        <p:nvGraphicFramePr>
          <p:cNvPr id="8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92424162"/>
              </p:ext>
            </p:extLst>
          </p:nvPr>
        </p:nvGraphicFramePr>
        <p:xfrm>
          <a:off x="6819900" y="381779"/>
          <a:ext cx="1600200" cy="8625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29" r:id="rId3" imgW="3415680" imgH="1841040" progId="">
                  <p:embed/>
                </p:oleObj>
              </mc:Choice>
              <mc:Fallback>
                <p:oleObj r:id="rId3" imgW="3415680" imgH="1841040" progId="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6819900" y="381779"/>
                        <a:ext cx="1600200" cy="8625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4" name="Picture 3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53200" y="2057400"/>
            <a:ext cx="1999593" cy="430807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0" y="6488668"/>
            <a:ext cx="998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Formerly </a:t>
            </a:r>
            <a:r>
              <a:rPr lang="en-US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Accelerated Climate Model for Energy 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(ACME). </a:t>
            </a:r>
          </a:p>
        </p:txBody>
      </p:sp>
    </p:spTree>
    <p:extLst>
      <p:ext uri="{BB962C8B-B14F-4D97-AF65-F5344CB8AC3E}">
        <p14:creationId xmlns:p14="http://schemas.microsoft.com/office/powerpoint/2010/main" val="261647626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Rectangle 2"/>
          <p:cNvSpPr txBox="1">
            <a:spLocks noChangeArrowheads="1"/>
          </p:cNvSpPr>
          <p:nvPr/>
        </p:nvSpPr>
        <p:spPr>
          <a:xfrm>
            <a:off x="152400" y="152400"/>
            <a:ext cx="7467600" cy="888481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DOE ESM: 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Energy </a:t>
            </a:r>
            <a:r>
              <a:rPr lang="en-US" sz="3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Exascale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Earth </a:t>
            </a:r>
          </a:p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System Model</a:t>
            </a:r>
            <a:r>
              <a:rPr lang="en-US" sz="3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E3SM)*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94593" y="1329850"/>
            <a:ext cx="8458200" cy="51398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E3SM model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was created 2014 to address perceived need to distinguish DOE efforts from other U.S. climate modeling efforts.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Multi-lab effort to develop/apply ESM for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DOE needs.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Focus on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decadal to century timescale projections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1970-2010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hindcast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2010-2050 projection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Focus on impacts to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DOE, DOD and other U.S. infrastructure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Focus on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high-spatial resolution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and next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generation HPC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Science focus areas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+mj-lt"/>
              <a:buAutoNum type="arabicPeriod"/>
            </a:pPr>
            <a:r>
              <a:rPr lang="en-US" sz="2000" u="sng" dirty="0">
                <a:latin typeface="Calibri" panose="020F0502020204030204" pitchFamily="34" charset="0"/>
                <a:cs typeface="Calibri" panose="020F0502020204030204" pitchFamily="34" charset="0"/>
              </a:rPr>
              <a:t>Water Cycle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how do hydrological cycle and water resources interact with the climate on local and global scales?</a:t>
            </a:r>
          </a:p>
          <a:p>
            <a:pPr marL="800100" lvl="1" indent="-342900">
              <a:buFont typeface="+mj-lt"/>
              <a:buAutoNum type="arabicPeriod"/>
            </a:pPr>
            <a:r>
              <a:rPr lang="en-US" sz="2000" u="sng" dirty="0">
                <a:latin typeface="Calibri" panose="020F0502020204030204" pitchFamily="34" charset="0"/>
                <a:cs typeface="Calibri" panose="020F0502020204030204" pitchFamily="34" charset="0"/>
              </a:rPr>
              <a:t>Biogeochemistry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how do biogeochemical cycles interact with global climate change?</a:t>
            </a:r>
          </a:p>
          <a:p>
            <a:pPr marL="800100" lvl="1" indent="-342900">
              <a:buFont typeface="+mj-lt"/>
              <a:buAutoNum type="arabicPeriod"/>
            </a:pPr>
            <a:r>
              <a:rPr lang="en-US" sz="2000" b="1" u="sng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Cryosphere-Ocean System</a:t>
            </a:r>
            <a:r>
              <a:rPr lang="en-US" sz="2000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how do rapid changes in cryosphere-ocean systems interact with climate system? </a:t>
            </a:r>
          </a:p>
        </p:txBody>
      </p:sp>
      <p:graphicFrame>
        <p:nvGraphicFramePr>
          <p:cNvPr id="8" name="Object 7"/>
          <p:cNvGraphicFramePr>
            <a:graphicFrameLocks noChangeAspect="1"/>
          </p:cNvGraphicFramePr>
          <p:nvPr/>
        </p:nvGraphicFramePr>
        <p:xfrm>
          <a:off x="6819900" y="381779"/>
          <a:ext cx="1600200" cy="8625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50" r:id="rId3" imgW="3415680" imgH="1841040" progId="">
                  <p:embed/>
                </p:oleObj>
              </mc:Choice>
              <mc:Fallback>
                <p:oleObj r:id="rId3" imgW="3415680" imgH="1841040" progId="">
                  <p:embed/>
                  <p:pic>
                    <p:nvPicPr>
                      <p:cNvPr id="8" name="Object 7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6819900" y="381779"/>
                        <a:ext cx="1600200" cy="8625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4" name="Picture 3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53200" y="2057400"/>
            <a:ext cx="1999593" cy="430807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381000" y="5791200"/>
            <a:ext cx="8305800" cy="6096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/>
          <p:cNvSpPr txBox="1"/>
          <p:nvPr/>
        </p:nvSpPr>
        <p:spPr>
          <a:xfrm>
            <a:off x="0" y="6488668"/>
            <a:ext cx="998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Formerly </a:t>
            </a:r>
            <a:r>
              <a:rPr lang="en-US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Accelerated Climate Model for Energy 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(ACME).</a:t>
            </a:r>
          </a:p>
        </p:txBody>
      </p:sp>
    </p:spTree>
    <p:extLst>
      <p:ext uri="{BB962C8B-B14F-4D97-AF65-F5344CB8AC3E}">
        <p14:creationId xmlns:p14="http://schemas.microsoft.com/office/powerpoint/2010/main" val="3476942333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76200"/>
            <a:ext cx="8838762" cy="976148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DOE Ice Sheet Modeling Programs/Projects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228600" y="990600"/>
            <a:ext cx="8686800" cy="530901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DOE programs funding ice sheet, sea level, &amp; climate modeling: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Biological and Environmental Research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(BER).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Advanced Scientific Computing Research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(ASCR).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Scientific Discovery through Advanced Computing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SciDAC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; BER + ASCR)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Projects:</a:t>
            </a:r>
          </a:p>
          <a:p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Energy </a:t>
            </a:r>
            <a:r>
              <a:rPr lang="en-US" sz="2000" i="1" dirty="0" err="1">
                <a:latin typeface="Calibri" panose="020F0502020204030204" pitchFamily="34" charset="0"/>
                <a:cs typeface="Calibri" panose="020F0502020204030204" pitchFamily="34" charset="0"/>
              </a:rPr>
              <a:t>Exascale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Earth System Model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(E3SM): current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Predicting Ice Sheet &amp; Climate Evolution at Extreme Scales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(PISCEES): 2012-2017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Probabilistic Sea-Level Projections from Ice Sheet and Earth System Models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): 2017-2022</a:t>
            </a:r>
          </a:p>
          <a:p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0400" y="1543643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10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61744362"/>
              </p:ext>
            </p:extLst>
          </p:nvPr>
        </p:nvGraphicFramePr>
        <p:xfrm>
          <a:off x="7151479" y="3429000"/>
          <a:ext cx="1258292" cy="6782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74" r:id="rId5" imgW="3415680" imgH="1841040" progId="">
                  <p:embed/>
                </p:oleObj>
              </mc:Choice>
              <mc:Fallback>
                <p:oleObj r:id="rId5" imgW="3415680" imgH="1841040" progId="">
                  <p:embed/>
                  <p:pic>
                    <p:nvPicPr>
                      <p:cNvPr id="8" name="Object 7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151479" y="3429000"/>
                        <a:ext cx="1258292" cy="6782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47024969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76200"/>
            <a:ext cx="8838762" cy="976148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DOE Ice Sheet Modeling Programs/Projects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228600" y="990600"/>
            <a:ext cx="8686800" cy="530901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DOE programs funding ice sheet, sea level, &amp; climate modeling: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Biological and Environmental Research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(BER).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Advanced Scientific Computing Research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(ASCR).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Scientific Discovery through Advanced Computing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SciDAC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; BER + ASCR)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Projects:</a:t>
            </a:r>
          </a:p>
          <a:p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Energy </a:t>
            </a:r>
            <a:r>
              <a:rPr lang="en-US" sz="2000" i="1" dirty="0" err="1">
                <a:latin typeface="Calibri" panose="020F0502020204030204" pitchFamily="34" charset="0"/>
                <a:cs typeface="Calibri" panose="020F0502020204030204" pitchFamily="34" charset="0"/>
              </a:rPr>
              <a:t>Exascale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Earth System Model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(E3SM): current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Predicting Ice Sheet &amp; Climate Evolution at Extreme Scales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(PISCEES): 2012-2017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Probabilistic Sea-Level Projections from Ice Sheet and Earth System Models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): 2017-2022</a:t>
            </a:r>
          </a:p>
          <a:p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0400" y="1543643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ctangle 5"/>
          <p:cNvSpPr/>
          <p:nvPr/>
        </p:nvSpPr>
        <p:spPr>
          <a:xfrm>
            <a:off x="169383" y="4694237"/>
            <a:ext cx="8713381" cy="701675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2794075" y="3154837"/>
            <a:ext cx="3037367" cy="646331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Bulk of this talk is on our work for the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PISCEES project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  <p:graphicFrame>
        <p:nvGraphicFramePr>
          <p:cNvPr id="10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41200940"/>
              </p:ext>
            </p:extLst>
          </p:nvPr>
        </p:nvGraphicFramePr>
        <p:xfrm>
          <a:off x="7151479" y="3429000"/>
          <a:ext cx="1258292" cy="6782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98" r:id="rId5" imgW="3415680" imgH="1841040" progId="">
                  <p:embed/>
                </p:oleObj>
              </mc:Choice>
              <mc:Fallback>
                <p:oleObj r:id="rId5" imgW="3415680" imgH="1841040" progId="">
                  <p:embed/>
                  <p:pic>
                    <p:nvPicPr>
                      <p:cNvPr id="10" name="Object 9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151479" y="3429000"/>
                        <a:ext cx="1258292" cy="6782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83313535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200" y="15240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PISCEES Project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04800" y="914400"/>
            <a:ext cx="8686800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 its fourth assessment report (AR4)* in 2007, the Intergovernmental Panel on Climate Change (IPCC) declined to include estimates of future sea-level rise from ice sheet dynamics due to 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inability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ice sheet models to mimic or explain observed dynamic behaviors, e.g., the acceleration and thinning then occurring on several of Greenland’s large outlet glaciers.</a:t>
            </a:r>
          </a:p>
          <a:p>
            <a:pPr algn="just"/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just"/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260131" y="5754469"/>
            <a:ext cx="83820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* Solomon, S., Qin, D., Manning, M., Chen, Z., Marquis, M.,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Averyt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, K.,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Tignor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, M., and Miller, H. “Climate change 2007: The physical science basis, Contribution of Working Group I to the Fourth Assessment Report of the Intergovernmental Panel on Climate Change”, Cambridge Univ. Press, Cambridge, UK, 2007.</a:t>
            </a:r>
          </a:p>
        </p:txBody>
      </p:sp>
    </p:spTree>
    <p:extLst>
      <p:ext uri="{BB962C8B-B14F-4D97-AF65-F5344CB8AC3E}">
        <p14:creationId xmlns:p14="http://schemas.microsoft.com/office/powerpoint/2010/main" val="187105129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200" y="15240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PISCEES Project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60131" y="5754469"/>
            <a:ext cx="83820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* Solomon, S., Qin, D., Manning, M., Chen, Z., Marquis, M.,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Averyt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, K.,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Tignor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, M., and Miller, H. “Climate change 2007: The physical science basis, Contribution of Working Group I to the Fourth Assessment Report of the Intergovernmental Panel on Climate Change”, Cambridge Univ. Press, Cambridge, UK, 2007.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304800" y="914400"/>
            <a:ext cx="8686800" cy="24314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 its fourth assessment report (AR4)* in 2007, the Intergovernmental Panel on Climate Change (IPCC) declined to include estimates of future sea-level rise from ice sheet dynamics due to 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inability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ice sheet models to mimic or explain observed dynamic behaviors, e.g., the acceleration and thinning then occurring on several of Greenland’s large outlet glaciers.</a:t>
            </a:r>
          </a:p>
          <a:p>
            <a:pPr algn="just"/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Situation in 2012 motivating PISCEES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“Although ice sheet models have improved in recent years,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much work is needed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 make these models robust and efficient on continental scales and to quantify uncertainties in their projected outputs”.</a:t>
            </a:r>
          </a:p>
        </p:txBody>
      </p:sp>
    </p:spTree>
    <p:extLst>
      <p:ext uri="{BB962C8B-B14F-4D97-AF65-F5344CB8AC3E}">
        <p14:creationId xmlns:p14="http://schemas.microsoft.com/office/powerpoint/2010/main" val="115178728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200" y="15240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PISCEES Project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04800" y="914400"/>
            <a:ext cx="8686800" cy="24314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 its fourth assessment report (AR4)* in 2007, the Intergovernmental Panel on Climate Change (IPCC) declined to include estimates of future sea-level rise from ice sheet dynamics due to 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inability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of ice sheet models to mimic or explain observed dynamic behaviors, e.g., the acceleration and thinning then occurring on several of Greenland’s large outlet glaciers.</a:t>
            </a:r>
          </a:p>
          <a:p>
            <a:pPr algn="just"/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Situation in 2012 motivating PISCEES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“Although ice sheet models have improved in recent years,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much work is needed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 make these models robust and efficient on continental scales and to quantify uncertainties in their projected outputs”.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04800" y="3581400"/>
            <a:ext cx="8305800" cy="20313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PISCEES 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P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redicting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I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ce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heet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C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limate &amp;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volution at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xtreme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</a:t>
            </a:r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cales) aims to:</a:t>
            </a:r>
          </a:p>
          <a:p>
            <a:pPr algn="just"/>
            <a:endParaRPr lang="en-US" sz="8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spcAft>
                <a:spcPts val="600"/>
              </a:spcAft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Develop/apply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robust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accurate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scalable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dynamical cores 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dycores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for ice sheet modeling on structured and unstructured meshes.</a:t>
            </a:r>
          </a:p>
          <a:p>
            <a:pPr marL="342900" indent="-342900">
              <a:spcAft>
                <a:spcPts val="600"/>
              </a:spcAft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Evaluate models using new tools and data sets for verification/validation and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342900" indent="-342900">
              <a:spcAft>
                <a:spcPts val="600"/>
              </a:spcAft>
              <a:buAutoNum type="arabicPeriod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Integrate models/tools into DOE-supported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Earth System Models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60131" y="5754469"/>
            <a:ext cx="83820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* Solomon, S., Qin, D., Manning, M., Chen, Z., Marquis, M.,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Averyt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, K.,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Tignor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, M., and Miller, H. “Climate change 2007: The physical science basis, Contribution of Working Group I to the Fourth Assessment Report of the Intergovernmental Panel on Climate Change”, Cambridge Univ. Press, Cambridge, UK, 2007.</a:t>
            </a:r>
          </a:p>
        </p:txBody>
      </p:sp>
    </p:spTree>
    <p:extLst>
      <p:ext uri="{BB962C8B-B14F-4D97-AF65-F5344CB8AC3E}">
        <p14:creationId xmlns:p14="http://schemas.microsoft.com/office/powerpoint/2010/main" val="207576762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5" name="Text Box 3"/>
          <p:cNvSpPr txBox="1">
            <a:spLocks noChangeArrowheads="1"/>
          </p:cNvSpPr>
          <p:nvPr/>
        </p:nvSpPr>
        <p:spPr bwMode="auto">
          <a:xfrm>
            <a:off x="152400" y="228600"/>
            <a:ext cx="6065625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en-US" sz="3600" dirty="0">
                <a:latin typeface="Calibri" pitchFamily="34" charset="0"/>
                <a:ea typeface="ＭＳ Ｐゴシック" charset="0"/>
              </a:rPr>
              <a:t>PISCEES In-The-News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3138" y="1219200"/>
            <a:ext cx="5385552" cy="4876800"/>
          </a:xfrm>
          <a:prstGeom prst="rect">
            <a:avLst/>
          </a:prstGeom>
        </p:spPr>
      </p:pic>
      <p:graphicFrame>
        <p:nvGraphicFramePr>
          <p:cNvPr id="13" name="Object 12"/>
          <p:cNvGraphicFramePr>
            <a:graphicFrameLocks noChangeAspect="1"/>
          </p:cNvGraphicFramePr>
          <p:nvPr>
            <p:extLst/>
          </p:nvPr>
        </p:nvGraphicFramePr>
        <p:xfrm>
          <a:off x="5340883" y="0"/>
          <a:ext cx="3637277" cy="290616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2" r:id="rId4" imgW="10056960" imgH="7999920" progId="">
                  <p:embed/>
                </p:oleObj>
              </mc:Choice>
              <mc:Fallback>
                <p:oleObj r:id="rId4" imgW="10056960" imgH="7999920" progId="">
                  <p:embed/>
                  <p:pic>
                    <p:nvPicPr>
                      <p:cNvPr id="13" name="Object 12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5340883" y="0"/>
                        <a:ext cx="3637277" cy="290616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4" name="Picture 13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432849" y="3626236"/>
            <a:ext cx="1063407" cy="2601310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432849" y="2895656"/>
            <a:ext cx="3041577" cy="751434"/>
          </a:xfrm>
          <a:prstGeom prst="rect">
            <a:avLst/>
          </a:prstGeom>
        </p:spPr>
      </p:pic>
      <p:pic>
        <p:nvPicPr>
          <p:cNvPr id="22" name="Picture 2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475858" y="3639235"/>
            <a:ext cx="1982558" cy="1287656"/>
          </a:xfrm>
          <a:prstGeom prst="rect">
            <a:avLst/>
          </a:prstGeom>
        </p:spPr>
      </p:pic>
      <p:graphicFrame>
        <p:nvGraphicFramePr>
          <p:cNvPr id="24" name="Object 23"/>
          <p:cNvGraphicFramePr>
            <a:graphicFrameLocks noChangeAspect="1"/>
          </p:cNvGraphicFramePr>
          <p:nvPr>
            <p:extLst/>
          </p:nvPr>
        </p:nvGraphicFramePr>
        <p:xfrm>
          <a:off x="6457465" y="3605215"/>
          <a:ext cx="2287142" cy="284688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3" r:id="rId9" imgW="7796520" imgH="9650520" progId="">
                  <p:embed/>
                </p:oleObj>
              </mc:Choice>
              <mc:Fallback>
                <p:oleObj r:id="rId9" imgW="7796520" imgH="9650520" progId="">
                  <p:embed/>
                  <p:pic>
                    <p:nvPicPr>
                      <p:cNvPr id="24" name="Object 23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6457465" y="3605215"/>
                        <a:ext cx="2287142" cy="284688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84145106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b="1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4400613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7" y="-68911"/>
            <a:ext cx="70104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Stokes Ice Flow Equations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914400" y="1042768"/>
            <a:ext cx="7315200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behaves like a very viscous shear-thinning fluid (similar to lava flow) and is modeled using nonlinear incompressible Stokes’ equations.</a:t>
            </a:r>
            <a:endParaRPr lang="en-US" sz="16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3033422"/>
            <a:ext cx="3581400" cy="22074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228600" y="1817641"/>
                <a:ext cx="7704668" cy="454598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Nonlinear incompressible Stokes’ ice flow equations </a:t>
                </a:r>
                <a:r>
                  <a:rPr lang="en-US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(momentum balance):</a:t>
                </a:r>
              </a:p>
              <a:p>
                <a:endParaRPr lang="en-US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sz="1600" i="1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sz="1600" i="1">
                                <a:latin typeface="Cambria Math"/>
                              </a:rPr>
                              <m:t>−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sz="1600" b="1" i="1" smtClean="0">
                                <a:latin typeface="Cambria Math"/>
                                <a:ea typeface="Cambria Math"/>
                              </a:rPr>
                              <m:t>𝝈</m:t>
                            </m:r>
                            <m:r>
                              <a:rPr lang="en-US" sz="1600" i="1">
                                <a:latin typeface="Cambria Math"/>
                              </a:rPr>
                              <m:t>=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sz="1600" b="1" i="1">
                                <a:latin typeface="Cambria Math"/>
                                <a:ea typeface="Cambria Math"/>
                              </a:rPr>
                              <m:t>𝒈</m:t>
                            </m:r>
                          </m:e>
                          <m:e>
                            <m:r>
                              <a:rPr lang="en-US" sz="1600" i="1">
                                <a:latin typeface="Cambria Math"/>
                              </a:rPr>
                              <m:t>−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𝑢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=0</m:t>
                            </m:r>
                          </m:e>
                        </m:eqArr>
                      </m:e>
                    </m:d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60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	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  <a:ea typeface="Cambria Math"/>
                      </a:rPr>
                      <m:t>𝝈</m:t>
                    </m:r>
                    <m:r>
                      <a:rPr lang="en-US" i="1" dirty="0" smtClean="0">
                        <a:latin typeface="Cambria Math"/>
                      </a:rPr>
                      <m:t> = 2</m:t>
                    </m:r>
                    <m:r>
                      <a:rPr lang="en-US" i="1" dirty="0" smtClean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𝝐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  <a:ea typeface="Cambria Math"/>
                      </a:rPr>
                      <m:t>−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𝑝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𝑰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	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𝜖</m:t>
                    </m:r>
                    <m:r>
                      <m:rPr>
                        <m:sty m:val="p"/>
                      </m:rPr>
                      <a:rPr lang="en-US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 smtClean="0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nonlinear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“Glen’s law”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viscosity</a:t>
                </a:r>
              </a:p>
              <a:p>
                <a:endParaRPr lang="en-US" sz="500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500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500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sz="1600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	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sz="1600" i="1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(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𝑇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r>
                                  <a:rPr lang="en-US" sz="1600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  <m:r>
                                  <a:rPr lang="en-US" sz="1600" i="1" baseline="-25000"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sz="1600" i="1" baseline="30000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	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/>
                      </a:rPr>
                      <m:t>𝑛</m:t>
                    </m:r>
                    <m:r>
                      <a:rPr lang="en-US" sz="1600" i="1" dirty="0" smtClean="0">
                        <a:latin typeface="Cambria Math"/>
                      </a:rPr>
                      <m:t>=3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600" y="1817641"/>
                <a:ext cx="7704668" cy="4545988"/>
              </a:xfrm>
              <a:prstGeom prst="rect">
                <a:avLst/>
              </a:prstGeom>
              <a:blipFill>
                <a:blip r:embed="rId3"/>
                <a:stretch>
                  <a:fillRect l="-713" t="-67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409999372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95907" y="-68911"/>
            <a:ext cx="70104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Stokes Ice Flow Equations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914400" y="1042768"/>
            <a:ext cx="7315200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Ice behaves like a very viscous shear-thinning fluid (similar to lava flow) and is modeled using nonlinear incompressible Stokes’ equations.</a:t>
            </a:r>
            <a:endParaRPr lang="en-US" sz="1600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3033422"/>
            <a:ext cx="3581400" cy="22074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228600" y="1817641"/>
                <a:ext cx="7704668" cy="454598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Nonlinear incompressible Stokes’ ice flow equations </a:t>
                </a:r>
                <a:r>
                  <a:rPr lang="en-US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(momentum balance):</a:t>
                </a:r>
              </a:p>
              <a:p>
                <a:endParaRPr lang="en-US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sz="1600" i="1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sz="1600" i="1">
                                <a:latin typeface="Cambria Math"/>
                              </a:rPr>
                              <m:t>−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sz="1600" b="1" i="1" smtClean="0">
                                <a:latin typeface="Cambria Math"/>
                                <a:ea typeface="Cambria Math"/>
                              </a:rPr>
                              <m:t>𝝈</m:t>
                            </m:r>
                            <m:r>
                              <a:rPr lang="en-US" sz="1600" i="1">
                                <a:latin typeface="Cambria Math"/>
                              </a:rPr>
                              <m:t>=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sz="1600" b="1" i="1">
                                <a:latin typeface="Cambria Math"/>
                                <a:ea typeface="Cambria Math"/>
                              </a:rPr>
                              <m:t>𝒈</m:t>
                            </m:r>
                          </m:e>
                          <m:e>
                            <m:r>
                              <a:rPr lang="en-US" sz="1600" i="1">
                                <a:latin typeface="Cambria Math"/>
                              </a:rPr>
                              <m:t>−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∙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𝑢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=0</m:t>
                            </m:r>
                          </m:e>
                        </m:eqArr>
                      </m:e>
                    </m:d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60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	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/>
                        <a:ea typeface="Cambria Math"/>
                      </a:rPr>
                      <m:t>𝝈</m:t>
                    </m:r>
                    <m:r>
                      <a:rPr lang="en-US" i="1" dirty="0">
                        <a:latin typeface="Cambria Math"/>
                      </a:rPr>
                      <m:t> = 2</m:t>
                    </m:r>
                    <m:r>
                      <a:rPr lang="en-US" i="1" dirty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1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𝝐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−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𝑝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𝑰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	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𝜖</m:t>
                    </m:r>
                    <m:r>
                      <m:rPr>
                        <m:sty m:val="p"/>
                      </m:rPr>
                      <a:rPr lang="en-US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 smtClean="0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nonlinear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“Glen’s law”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viscosity</a:t>
                </a:r>
              </a:p>
              <a:p>
                <a:endParaRPr lang="en-US" sz="500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500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endParaRPr lang="en-US" sz="500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sz="1600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	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sz="1600" i="1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(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𝑇</m:t>
                            </m:r>
                            <m:r>
                              <a:rPr lang="en-US" sz="1600" b="0" i="1" smtClean="0">
                                <a:latin typeface="Cambria Math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r>
                                  <a:rPr lang="en-US" sz="1600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  <m:r>
                                  <a:rPr lang="en-US" sz="1600" i="1" baseline="-25000"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sz="1600" i="1" baseline="30000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𝑛</m:t>
                                </m:r>
                              </m:den>
                            </m:f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sz="1600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sz="1600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	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/>
                      </a:rPr>
                      <m:t>𝑛</m:t>
                    </m:r>
                    <m:r>
                      <a:rPr lang="en-US" sz="1600" i="1" dirty="0" smtClean="0">
                        <a:latin typeface="Cambria Math"/>
                      </a:rPr>
                      <m:t>=3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600" y="1817641"/>
                <a:ext cx="7704668" cy="4545988"/>
              </a:xfrm>
              <a:prstGeom prst="rect">
                <a:avLst/>
              </a:prstGeom>
              <a:blipFill>
                <a:blip r:embed="rId3"/>
                <a:stretch>
                  <a:fillRect l="-713" t="-67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2438400" y="5899114"/>
            <a:ext cx="3671759" cy="36933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“Nasty” saddle point problem!</a:t>
            </a:r>
          </a:p>
        </p:txBody>
      </p:sp>
    </p:spTree>
    <p:extLst>
      <p:ext uri="{BB962C8B-B14F-4D97-AF65-F5344CB8AC3E}">
        <p14:creationId xmlns:p14="http://schemas.microsoft.com/office/powerpoint/2010/main" val="310904543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5" name="Text Box 3"/>
          <p:cNvSpPr txBox="1">
            <a:spLocks noChangeArrowheads="1"/>
          </p:cNvSpPr>
          <p:nvPr/>
        </p:nvSpPr>
        <p:spPr bwMode="auto">
          <a:xfrm>
            <a:off x="148167" y="168450"/>
            <a:ext cx="6547498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sz="3600" dirty="0">
                <a:latin typeface="Calibri" pitchFamily="34" charset="0"/>
                <a:ea typeface="ＭＳ Ｐゴシック" charset="0"/>
              </a:rPr>
              <a:t>The First-Order (FO) Stokes Model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152400" y="848380"/>
            <a:ext cx="882226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dirty="0">
              <a:latin typeface="Calibri" pitchFamily="34" charset="0"/>
            </a:endParaRPr>
          </a:p>
          <a:p>
            <a:pPr marL="285750" indent="-285750">
              <a:buFont typeface="Arial" pitchFamily="34" charset="0"/>
              <a:buChar char="•"/>
            </a:pPr>
            <a:r>
              <a:rPr lang="en-US" dirty="0">
                <a:latin typeface="Calibri" pitchFamily="34" charset="0"/>
              </a:rPr>
              <a:t> In our model, ice sheet dynamics are given by </a:t>
            </a:r>
            <a:r>
              <a:rPr lang="en-US" b="1" i="1" dirty="0">
                <a:latin typeface="Calibri" pitchFamily="34" charset="0"/>
              </a:rPr>
              <a:t>“First-Order” Stokes PDEs</a:t>
            </a:r>
            <a:r>
              <a:rPr lang="en-US" dirty="0">
                <a:latin typeface="Calibri" pitchFamily="34" charset="0"/>
              </a:rPr>
              <a:t>: “nice” elliptic approximation* to Stokes’ flow equations.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1219200" y="1762780"/>
                <a:ext cx="3429000" cy="1117998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b="0" i="1" smtClean="0">
                                <a:latin typeface="Cambria Math"/>
                              </a:rPr>
                              <m:t>−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b="1" i="1" smtClean="0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b="0" i="1" baseline="-25000" smtClean="0">
                                <a:latin typeface="Cambria Math"/>
                              </a:rPr>
                              <m:t>1</m:t>
                            </m:r>
                            <m:r>
                              <a:rPr lang="en-US" b="0" i="1" smtClean="0">
                                <a:latin typeface="Cambria Math"/>
                              </a:rPr>
                              <m:t>)=−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den>
                            </m:f>
                          </m:e>
                          <m:e>
                            <m:r>
                              <a:rPr lang="en-US" i="1">
                                <a:latin typeface="Cambria Math"/>
                              </a:rPr>
                              <m:t>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b="1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b="0" i="1" baseline="-25000" smtClean="0">
                                <a:latin typeface="Cambria Math"/>
                                <a:ea typeface="Cambria Math"/>
                              </a:rPr>
                              <m:t>2</m:t>
                            </m:r>
                            <m:r>
                              <a:rPr lang="en-US" i="1">
                                <a:latin typeface="Cambria Math"/>
                              </a:rPr>
                              <m:t>)=−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𝑦</m:t>
                                </m:r>
                              </m:den>
                            </m:f>
                          </m:e>
                        </m:eqAr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19200" y="1762780"/>
                <a:ext cx="3429000" cy="1117998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extBox 4"/>
          <p:cNvSpPr txBox="1"/>
          <p:nvPr/>
        </p:nvSpPr>
        <p:spPr>
          <a:xfrm>
            <a:off x="152400" y="3439180"/>
            <a:ext cx="12954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itchFamily="34" charset="0"/>
              </a:rPr>
              <a:t>Albany/FELIX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152400" y="4256662"/>
                <a:ext cx="6324600" cy="222182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Relevant boundary conditions: 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Stress-free BC: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/>
                      </a:rPr>
                      <m:t>    </m:t>
                    </m:r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=0,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n-US" b="0" i="1" baseline="-25000" smtClean="0">
                        <a:latin typeface="Cambria Math"/>
                        <a:ea typeface="Cambria Math"/>
                      </a:rPr>
                      <m:t>𝑠</m:t>
                    </m:r>
                  </m:oMath>
                </a14:m>
                <a:endParaRPr lang="en-US" b="1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400" b="1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400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Floating ice BC: </a:t>
                </a:r>
              </a:p>
              <a:p>
                <a:pPr lvl="1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		        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/>
                      </a:rPr>
                      <m:t>  </m:t>
                    </m:r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 dirty="0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 dirty="0" smtClean="0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eqArrPr>
                          <m:e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i="1" dirty="0">
                                <a:latin typeface="Cambria Math"/>
                                <a:ea typeface="Cambria Math"/>
                              </a:rPr>
                              <m:t>𝑔𝑧</m:t>
                            </m:r>
                            <m:r>
                              <a:rPr lang="en-US" b="1" i="1">
                                <a:latin typeface="Cambria Math"/>
                                <a:ea typeface="Cambria Math"/>
                              </a:rPr>
                              <m:t>𝒏</m:t>
                            </m:r>
                            <m:r>
                              <m:rPr>
                                <m:nor/>
                              </m:rPr>
                              <a:rPr lang="en-US" i="1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, </m:t>
                            </m:r>
                            <m:r>
                              <m:rPr>
                                <m:nor/>
                              </m:rPr>
                              <a:rPr lang="en-US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if</m:t>
                            </m:r>
                            <m:r>
                              <a:rPr lang="en-US" b="0" i="1" dirty="0" smtClean="0">
                                <a:latin typeface="Cambria Math"/>
                              </a:rPr>
                              <m:t> </m:t>
                            </m:r>
                            <m:r>
                              <a:rPr lang="en-US" i="1" dirty="0" smtClean="0">
                                <a:latin typeface="Cambria Math"/>
                                <a:ea typeface="Cambria Math"/>
                              </a:rPr>
                              <m:t>𝑧</m:t>
                            </m:r>
                            <m:r>
                              <a:rPr lang="en-US" b="0" i="1" dirty="0" smtClean="0">
                                <a:latin typeface="Cambria Math"/>
                                <a:ea typeface="Cambria Math"/>
                              </a:rPr>
                              <m:t>&gt;0</m:t>
                            </m:r>
                            <m:r>
                              <m:rPr>
                                <m:nor/>
                              </m:rPr>
                              <a:rPr lang="en-US" i="1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 </m:t>
                            </m:r>
                          </m:e>
                          <m:e>
                            <m:r>
                              <a:rPr lang="en-US" b="0" i="1" dirty="0" smtClean="0">
                                <a:latin typeface="Cambria Math"/>
                                <a:ea typeface="Cambria Math"/>
                              </a:rPr>
                              <m:t>0,        </m:t>
                            </m:r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/>
                                <a:ea typeface="Cambria Math"/>
                              </a:rPr>
                              <m:t>if</m:t>
                            </m:r>
                            <m:r>
                              <a:rPr lang="en-US" b="0" i="0" dirty="0" smtClean="0">
                                <a:latin typeface="Cambria Math"/>
                                <a:ea typeface="Cambria Math"/>
                              </a:rPr>
                              <m:t> </m:t>
                            </m:r>
                            <m:r>
                              <a:rPr lang="en-US" b="0" i="1" dirty="0" smtClean="0">
                                <a:latin typeface="Cambria Math"/>
                                <a:ea typeface="Cambria Math"/>
                              </a:rPr>
                              <m:t>𝑧</m:t>
                            </m:r>
                            <m:r>
                              <a:rPr lang="en-US" b="0" i="1" dirty="0" smtClean="0">
                                <a:latin typeface="Cambria Math"/>
                                <a:ea typeface="Cambria Math"/>
                              </a:rPr>
                              <m:t>≤0</m:t>
                            </m:r>
                          </m:e>
                        </m:eqArr>
                        <m:r>
                          <a:rPr lang="en-US" b="0" i="1" dirty="0" smtClean="0">
                            <a:latin typeface="Cambria Math"/>
                            <a:ea typeface="Cambria Math"/>
                          </a:rPr>
                          <m:t>, </m:t>
                        </m:r>
                      </m:e>
                    </m:d>
                    <m:r>
                      <m:rPr>
                        <m:sty m:val="p"/>
                      </m:rPr>
                      <a:rPr lang="en-US" b="0" i="0" dirty="0" smtClean="0">
                        <a:latin typeface="Cambria Math"/>
                        <a:ea typeface="Cambria Math"/>
                      </a:rPr>
                      <m:t>on</m:t>
                    </m:r>
                    <m:r>
                      <a:rPr lang="en-US" b="0" i="1" dirty="0" smtClean="0">
                        <a:latin typeface="Cambria Math"/>
                        <a:ea typeface="Cambria Math"/>
                      </a:rPr>
                      <m:t> </m:t>
                    </m:r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n-US" b="0" i="1" baseline="-25000" smtClean="0">
                        <a:latin typeface="Cambria Math"/>
                        <a:ea typeface="Cambria Math"/>
                      </a:rPr>
                      <m:t>𝑙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sliding BC: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/>
                      </a:rPr>
                      <m:t> </m:t>
                    </m:r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/>
                          </a:rPr>
                          <m:t>𝑢</m:t>
                        </m:r>
                      </m:e>
                      <m:sub>
                        <m:r>
                          <a:rPr lang="en-US" b="0" i="1" dirty="0" smtClean="0">
                            <a:latin typeface="Cambria Math"/>
                          </a:rPr>
                          <m:t>𝑖</m:t>
                        </m:r>
                      </m:sub>
                    </m:sSub>
                    <m:r>
                      <a:rPr lang="en-US" i="1">
                        <a:latin typeface="Cambria Math"/>
                        <a:ea typeface="Cambria Math"/>
                      </a:rPr>
                      <m:t>=0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4256662"/>
                <a:ext cx="6324600" cy="2221827"/>
              </a:xfrm>
              <a:prstGeom prst="rect">
                <a:avLst/>
              </a:prstGeom>
              <a:blipFill>
                <a:blip r:embed="rId4"/>
                <a:stretch>
                  <a:fillRect l="-578" t="-137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44123" y="2918192"/>
            <a:ext cx="3247477" cy="23622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6324600" y="5009433"/>
                <a:ext cx="2209800" cy="50289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lvl="1"/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Basal boundary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24600" y="5009433"/>
                <a:ext cx="2209800" cy="502895"/>
              </a:xfrm>
              <a:prstGeom prst="rect">
                <a:avLst/>
              </a:prstGeom>
              <a:blipFill>
                <a:blip r:embed="rId6"/>
                <a:stretch>
                  <a:fillRect l="-552" b="-109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/>
              <p:cNvSpPr txBox="1"/>
              <p:nvPr/>
            </p:nvSpPr>
            <p:spPr>
              <a:xfrm>
                <a:off x="7191924" y="4442192"/>
                <a:ext cx="1799676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Lateral boundary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Γ</m:t>
                    </m:r>
                    <m:r>
                      <a:rPr lang="en-US" sz="1400" b="0" i="1" baseline="-25000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𝑙</m:t>
                    </m:r>
                  </m:oMath>
                </a14:m>
                <a:endParaRPr lang="en-US" sz="1400" dirty="0">
                  <a:solidFill>
                    <a:schemeClr val="bg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91924" y="4442192"/>
                <a:ext cx="1799676" cy="307777"/>
              </a:xfrm>
              <a:prstGeom prst="rect">
                <a:avLst/>
              </a:prstGeom>
              <a:blipFill>
                <a:blip r:embed="rId7"/>
                <a:stretch>
                  <a:fillRect l="-1017" t="-4000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/>
          <p:cNvSpPr txBox="1"/>
          <p:nvPr/>
        </p:nvSpPr>
        <p:spPr>
          <a:xfrm>
            <a:off x="6125124" y="3832592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Ice sheet</a:t>
            </a:r>
          </a:p>
        </p:txBody>
      </p:sp>
      <p:cxnSp>
        <p:nvCxnSpPr>
          <p:cNvPr id="8" name="Straight Arrow Connector 7"/>
          <p:cNvCxnSpPr/>
          <p:nvPr/>
        </p:nvCxnSpPr>
        <p:spPr>
          <a:xfrm flipH="1" flipV="1">
            <a:off x="6019800" y="5102606"/>
            <a:ext cx="304800" cy="89174"/>
          </a:xfrm>
          <a:prstGeom prst="straightConnector1">
            <a:avLst/>
          </a:prstGeom>
          <a:ln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>
            <a:stCxn id="13" idx="1"/>
          </p:cNvCxnSpPr>
          <p:nvPr/>
        </p:nvCxnSpPr>
        <p:spPr>
          <a:xfrm flipH="1">
            <a:off x="6963324" y="4596081"/>
            <a:ext cx="228600" cy="1"/>
          </a:xfrm>
          <a:prstGeom prst="straightConnector1">
            <a:avLst/>
          </a:prstGeom>
          <a:ln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/>
              <p:cNvSpPr txBox="1"/>
              <p:nvPr/>
            </p:nvSpPr>
            <p:spPr>
              <a:xfrm>
                <a:off x="105833" y="2926019"/>
                <a:ext cx="8001000" cy="49244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endParaRPr lang="en-US" sz="800" dirty="0">
                  <a:latin typeface="Calibri" pitchFamily="34" charset="0"/>
                </a:endParaRPr>
              </a:p>
              <a:p>
                <a:pPr marL="285750" indent="-285750">
                  <a:buFont typeface="Arial" pitchFamily="34" charset="0"/>
                  <a:buChar char="•"/>
                </a:pPr>
                <a:r>
                  <a:rPr lang="en-US" dirty="0">
                    <a:latin typeface="Calibri" pitchFamily="34" charset="0"/>
                  </a:rPr>
                  <a:t> Viscosity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𝜇</m:t>
                    </m:r>
                  </m:oMath>
                </a14:m>
                <a:r>
                  <a:rPr lang="en-US" dirty="0">
                    <a:latin typeface="Calibri" pitchFamily="34" charset="0"/>
                  </a:rPr>
                  <a:t> is nonlinear function given by “</a:t>
                </a:r>
                <a:r>
                  <a:rPr lang="en-US" b="1" i="1" dirty="0">
                    <a:latin typeface="Calibri" pitchFamily="34" charset="0"/>
                  </a:rPr>
                  <a:t>Glen’s law”</a:t>
                </a:r>
                <a:r>
                  <a:rPr lang="en-US" dirty="0">
                    <a:latin typeface="Calibri" pitchFamily="34" charset="0"/>
                  </a:rPr>
                  <a:t>: </a:t>
                </a:r>
              </a:p>
            </p:txBody>
          </p:sp>
        </mc:Choice>
        <mc:Fallback xmlns="">
          <p:sp>
            <p:nvSpPr>
              <p:cNvPr id="16" name="TextBox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5833" y="2926019"/>
                <a:ext cx="8001000" cy="492443"/>
              </a:xfrm>
              <a:prstGeom prst="rect">
                <a:avLst/>
              </a:prstGeom>
              <a:blipFill>
                <a:blip r:embed="rId8"/>
                <a:stretch>
                  <a:fillRect l="-457" b="-1851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1828800" y="3418462"/>
                <a:ext cx="2745072" cy="767839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  <m:r>
                                <a:rPr lang="en-US" sz="1400" b="0" i="1" smtClean="0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(</m:t>
                              </m:r>
                              <m:r>
                                <a:rPr lang="en-US" sz="1400" b="0" i="1" smtClean="0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𝑇</m:t>
                              </m:r>
                              <m:r>
                                <a:rPr lang="en-US" sz="1400" b="0" i="1" smtClean="0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)</m:t>
                              </m:r>
                            </m:e>
                            <m:sup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solidFill>
                                            <a:schemeClr val="tx1"/>
                                          </a:solidFill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solidFill>
                                            <a:schemeClr val="tx1"/>
                                          </a:solidFill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e>
                              </m:nary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28800" y="3418462"/>
                <a:ext cx="2745072" cy="767839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Rectangle 8"/>
              <p:cNvSpPr/>
              <p:nvPr/>
            </p:nvSpPr>
            <p:spPr>
              <a:xfrm>
                <a:off x="5912925" y="5683561"/>
                <a:ext cx="3033150" cy="362984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i="1">
                          <a:latin typeface="Cambria Math"/>
                          <a:ea typeface="Cambria Math"/>
                        </a:rPr>
                        <m:t>𝛽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m:rPr>
                          <m:sty m:val="p"/>
                        </m:rPr>
                        <a:rPr lang="en-US">
                          <a:latin typeface="Cambria Math"/>
                          <a:ea typeface="Cambria Math"/>
                        </a:rPr>
                        <m:t>sliding</m:t>
                      </m:r>
                      <m:r>
                        <a:rPr lang="en-US">
                          <a:latin typeface="Cambria Math"/>
                          <a:ea typeface="Cambria Math"/>
                        </a:rPr>
                        <m:t> </m:t>
                      </m:r>
                      <m:r>
                        <m:rPr>
                          <m:sty m:val="p"/>
                        </m:rPr>
                        <a:rPr lang="en-US">
                          <a:latin typeface="Cambria Math"/>
                          <a:ea typeface="Cambria Math"/>
                        </a:rPr>
                        <m:t>coefficient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≥0</m:t>
                      </m:r>
                    </m:oMath>
                  </m:oMathPara>
                </a14:m>
                <a:endParaRPr lang="en-US" i="1" baseline="-25000" dirty="0"/>
              </a:p>
            </p:txBody>
          </p:sp>
        </mc:Choice>
        <mc:Fallback xmlns="">
          <p:sp>
            <p:nvSpPr>
              <p:cNvPr id="9" name="Rectangle 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12925" y="5683561"/>
                <a:ext cx="3033150" cy="362984"/>
              </a:xfrm>
              <a:prstGeom prst="rect">
                <a:avLst/>
              </a:prstGeom>
              <a:blipFill>
                <a:blip r:embed="rId10"/>
                <a:stretch>
                  <a:fillRect b="-1451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/>
              <p:cNvSpPr txBox="1"/>
              <p:nvPr/>
            </p:nvSpPr>
            <p:spPr>
              <a:xfrm>
                <a:off x="5455920" y="1561366"/>
                <a:ext cx="3124200" cy="1429815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i="1" baseline="-25000">
                          <a:latin typeface="Cambria Math"/>
                        </a:rPr>
                        <m:t>1</m:t>
                      </m:r>
                      <m:r>
                        <a:rPr lang="en-US" sz="1600" b="0" i="1" baseline="30000" smtClean="0">
                          <a:latin typeface="Cambria Math"/>
                        </a:rPr>
                        <m:t>𝑇</m:t>
                      </m:r>
                      <m:r>
                        <a:rPr lang="en-US" sz="1600" b="0" i="1" smtClean="0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b="0" i="1" smtClean="0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13</m:t>
                          </m:r>
                        </m:e>
                      </m:d>
                    </m:oMath>
                  </m:oMathPara>
                </a14:m>
                <a:endParaRPr lang="en-US" sz="1600" b="0" dirty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b="0" i="1" baseline="-25000" smtClean="0">
                          <a:latin typeface="Cambria Math"/>
                          <a:ea typeface="Cambria Math"/>
                        </a:rPr>
                        <m:t>2</m:t>
                      </m:r>
                      <m:r>
                        <a:rPr lang="en-US" sz="1600" b="0" i="1" baseline="30000" smtClean="0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sz="1600" i="1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i="1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 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23</m:t>
                          </m:r>
                        </m:e>
                      </m:d>
                    </m:oMath>
                  </m:oMathPara>
                </a14:m>
                <a:endParaRPr lang="en-US" sz="1600" dirty="0"/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 sz="1600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r>
                  <a:rPr lang="en-US" sz="1600" dirty="0"/>
                  <a:t>, </a:t>
                </a:r>
                <a14:m>
                  <m:oMath xmlns:m="http://schemas.openxmlformats.org/officeDocument/2006/math"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</m:t>
                    </m:r>
                    <m:r>
                      <a:rPr lang="en-US" sz="1600" b="0" i="0" baseline="-25000" smtClean="0">
                        <a:latin typeface="Cambria Math" panose="02040503050406030204" pitchFamily="18" charset="0"/>
                        <a:ea typeface="Cambria Math"/>
                      </a:rPr>
                      <m:t>3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f>
                      <m:fPr>
                        <m:ctrlPr>
                          <a:rPr lang="en-US" sz="160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fPr>
                      <m:num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num>
                      <m:den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den>
                    </m:f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𝑢</m:t>
                            </m:r>
                          </m:e>
                          <m:sub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𝑖</m:t>
                            </m:r>
                          </m:sub>
                        </m:sSub>
                      </m:num>
                      <m:den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600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3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       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5" name="TextBox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55920" y="1561366"/>
                <a:ext cx="3124200" cy="1429815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/>
              <p:cNvSpPr txBox="1"/>
              <p:nvPr/>
            </p:nvSpPr>
            <p:spPr>
              <a:xfrm>
                <a:off x="6705600" y="3319046"/>
                <a:ext cx="2667000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lvl="1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Surface boundary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n-US" sz="1600" i="1" baseline="-25000">
                        <a:latin typeface="Cambria Math"/>
                        <a:ea typeface="Cambria Math"/>
                      </a:rPr>
                      <m:t>𝑠</m:t>
                    </m:r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05600" y="3319046"/>
                <a:ext cx="2667000" cy="338554"/>
              </a:xfrm>
              <a:prstGeom prst="rect">
                <a:avLst/>
              </a:prstGeom>
              <a:blipFill>
                <a:blip r:embed="rId12"/>
                <a:stretch>
                  <a:fillRect l="-685" b="-1607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7" name="Straight Arrow Connector 16"/>
          <p:cNvCxnSpPr/>
          <p:nvPr/>
        </p:nvCxnSpPr>
        <p:spPr>
          <a:xfrm>
            <a:off x="7331591" y="3631912"/>
            <a:ext cx="0" cy="188268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15766" y="6553200"/>
                <a:ext cx="7090833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b="1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 Assumption: </a:t>
                </a:r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aspect ratio </a:t>
                </a:r>
                <a14:m>
                  <m:oMath xmlns:m="http://schemas.openxmlformats.org/officeDocument/2006/math">
                    <m:r>
                      <a:rPr lang="en-US" sz="1400" i="1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𝛿</m:t>
                    </m:r>
                    <m:r>
                      <a:rPr lang="en-US" sz="1400" i="1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 </m:t>
                    </m:r>
                  </m:oMath>
                </a14:m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is small and </a:t>
                </a:r>
                <a:r>
                  <a:rPr lang="en-US" sz="1400" dirty="0" err="1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normals</a:t>
                </a:r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to upper/lower surfaces are almost vertical.</a:t>
                </a:r>
              </a:p>
              <a:p>
                <a:endParaRPr lang="en-US" sz="1400" dirty="0">
                  <a:solidFill>
                    <a:schemeClr val="bg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766" y="6553200"/>
                <a:ext cx="7090833" cy="523220"/>
              </a:xfrm>
              <a:prstGeom prst="rect">
                <a:avLst/>
              </a:prstGeom>
              <a:blipFill>
                <a:blip r:embed="rId13"/>
                <a:stretch>
                  <a:fillRect l="-258" t="-232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4572000" y="3730823"/>
                <a:ext cx="1008777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dirty="0" smtClean="0">
                          <a:latin typeface="Cambria Math"/>
                        </a:rPr>
                        <m:t>(</m:t>
                      </m:r>
                      <m:r>
                        <a:rPr lang="en-US" sz="1400" i="1" dirty="0" smtClean="0">
                          <a:latin typeface="Cambria Math"/>
                        </a:rPr>
                        <m:t>𝑛</m:t>
                      </m:r>
                      <m:r>
                        <a:rPr lang="en-US" sz="1400" i="1" dirty="0" smtClean="0">
                          <a:latin typeface="Cambria Math"/>
                        </a:rPr>
                        <m:t>=3)</m:t>
                      </m:r>
                    </m:oMath>
                  </m:oMathPara>
                </a14:m>
                <a:endParaRPr lang="en-US" sz="1400" dirty="0">
                  <a:latin typeface="+mn-lt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72000" y="3730823"/>
                <a:ext cx="1008777" cy="307777"/>
              </a:xfrm>
              <a:prstGeom prst="rect">
                <a:avLst/>
              </a:prstGeom>
              <a:blipFill>
                <a:blip r:embed="rId14"/>
                <a:stretch>
                  <a:fillRect b="-78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11313886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5" name="Text Box 3"/>
          <p:cNvSpPr txBox="1">
            <a:spLocks noChangeArrowheads="1"/>
          </p:cNvSpPr>
          <p:nvPr/>
        </p:nvSpPr>
        <p:spPr bwMode="auto">
          <a:xfrm>
            <a:off x="76200" y="152400"/>
            <a:ext cx="7021281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sz="3600" dirty="0">
                <a:latin typeface="Calibri" pitchFamily="34" charset="0"/>
                <a:ea typeface="ＭＳ Ｐゴシック" charset="0"/>
              </a:rPr>
              <a:t>Importance of Boundary Conditions!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762000" y="860425"/>
            <a:ext cx="7315200" cy="369332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Boundary conditions have tremendous effect on ice sheet dynamics!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0" y="1384113"/>
                <a:ext cx="7848600" cy="259558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sliding BC: </a:t>
                </a:r>
                <a14:m>
                  <m:oMath xmlns:m="http://schemas.openxmlformats.org/officeDocument/2006/math">
                    <m:r>
                      <a:rPr lang="en-US" b="1" i="1">
                        <a:latin typeface="Cambria Math"/>
                      </a:rPr>
                      <m:t> </m:t>
                    </m:r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i="1" dirty="0">
                        <a:latin typeface="Cambria Math"/>
                      </a:rPr>
                      <m:t>𝑢</m:t>
                    </m:r>
                    <m:r>
                      <a:rPr lang="en-US" i="1" baseline="-25000" dirty="0">
                        <a:latin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=0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marL="0" lvl="1"/>
                <a:endParaRPr lang="en-US" sz="400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=</m:t>
                    </m:r>
                    <m:r>
                      <a:rPr lang="en-US" i="1" smtClean="0">
                        <a:latin typeface="Cambria Math"/>
                        <a:ea typeface="Cambria Math"/>
                      </a:rPr>
                      <m:t>𝛽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𝑥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𝑦</m:t>
                        </m:r>
                      </m:e>
                    </m:d>
                    <m:r>
                      <a:rPr lang="en-US" b="0" i="1" smtClean="0">
                        <a:latin typeface="Cambria Math"/>
                        <a:ea typeface="Cambria Math"/>
                      </a:rPr>
                      <m:t>=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basal friction coefficient (measure of friction)</a:t>
                </a:r>
              </a:p>
              <a:p>
                <a:pPr marL="1200150" lvl="3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Large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 lot of friction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no-slip: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𝑢</m:t>
                    </m:r>
                    <m:r>
                      <a:rPr lang="en-US" i="1" baseline="-25000" dirty="0" smtClean="0">
                        <a:latin typeface="Cambria Math"/>
                      </a:rPr>
                      <m:t>𝑖</m:t>
                    </m:r>
                    <m:r>
                      <a:rPr lang="en-US" i="1" dirty="0" smtClean="0">
                        <a:latin typeface="Cambria Math"/>
                      </a:rPr>
                      <m:t> = 0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frozen ice (does not move).</a:t>
                </a:r>
              </a:p>
              <a:p>
                <a:pPr marL="1200150" lvl="3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Small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not much friction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ice moves a lot! </a:t>
                </a: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Cannot be measured directly, and must be estimated from data (e.g., by solving an inverse problem). </a:t>
                </a: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384113"/>
                <a:ext cx="7848600" cy="2595582"/>
              </a:xfrm>
              <a:prstGeom prst="rect">
                <a:avLst/>
              </a:prstGeom>
              <a:blipFill>
                <a:blip r:embed="rId2"/>
                <a:stretch>
                  <a:fillRect l="-466" t="-117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683864330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5" name="Text Box 3"/>
          <p:cNvSpPr txBox="1">
            <a:spLocks noChangeArrowheads="1"/>
          </p:cNvSpPr>
          <p:nvPr/>
        </p:nvSpPr>
        <p:spPr bwMode="auto">
          <a:xfrm>
            <a:off x="76200" y="152400"/>
            <a:ext cx="7021281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sz="3600" dirty="0">
                <a:latin typeface="Calibri" pitchFamily="34" charset="0"/>
                <a:ea typeface="ＭＳ Ｐゴシック" charset="0"/>
              </a:rPr>
              <a:t>Importance of Boundary Conditions!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762000" y="860425"/>
            <a:ext cx="7315200" cy="369332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Boundary conditions have tremendous effect on ice sheet dynamics!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0" y="1384113"/>
                <a:ext cx="7848600" cy="421730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sliding BC: </a:t>
                </a:r>
                <a14:m>
                  <m:oMath xmlns:m="http://schemas.openxmlformats.org/officeDocument/2006/math">
                    <m:r>
                      <a:rPr lang="en-US" b="1" i="1">
                        <a:latin typeface="Cambria Math"/>
                      </a:rPr>
                      <m:t> </m:t>
                    </m:r>
                    <m:r>
                      <a:rPr lang="en-US" i="1">
                        <a:latin typeface="Cambria Math"/>
                      </a:rPr>
                      <m:t>2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+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i="1" dirty="0">
                        <a:latin typeface="Cambria Math"/>
                      </a:rPr>
                      <m:t>𝑢</m:t>
                    </m:r>
                    <m:r>
                      <a:rPr lang="en-US" i="1" baseline="-25000" dirty="0">
                        <a:latin typeface="Cambria Math"/>
                      </a:rPr>
                      <m:t>𝑖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=0</m:t>
                    </m:r>
                  </m:oMath>
                </a14:m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marL="0" lvl="1"/>
                <a:endParaRPr lang="en-US" sz="400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=</m:t>
                    </m:r>
                    <m:r>
                      <a:rPr lang="en-US" i="1" smtClean="0">
                        <a:latin typeface="Cambria Math"/>
                        <a:ea typeface="Cambria Math"/>
                      </a:rPr>
                      <m:t>𝛽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𝑥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𝑦</m:t>
                        </m:r>
                      </m:e>
                    </m:d>
                    <m:r>
                      <a:rPr lang="en-US" b="0" i="1" smtClean="0">
                        <a:latin typeface="Cambria Math"/>
                        <a:ea typeface="Cambria Math"/>
                      </a:rPr>
                      <m:t>=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basal friction coefficient (measure of friction)</a:t>
                </a:r>
              </a:p>
              <a:p>
                <a:pPr marL="1200150" lvl="3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Large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 lot of friction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no-slip: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𝑢</m:t>
                    </m:r>
                    <m:r>
                      <a:rPr lang="en-US" i="1" baseline="-25000" dirty="0" smtClean="0">
                        <a:latin typeface="Cambria Math"/>
                      </a:rPr>
                      <m:t>𝑖</m:t>
                    </m:r>
                    <m:r>
                      <a:rPr lang="en-US" i="1" dirty="0" smtClean="0">
                        <a:latin typeface="Cambria Math"/>
                      </a:rPr>
                      <m:t> = 0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frozen ice (does not move).</a:t>
                </a:r>
              </a:p>
              <a:p>
                <a:pPr marL="1200150" lvl="3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Small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not much friction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ice moves a lot! </a:t>
                </a: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Cannot be measured directly, and must be estimated from data (e.g., by solving an inverse problem). </a:t>
                </a: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Floating ice BC: </a:t>
                </a:r>
              </a:p>
              <a:p>
                <a:pPr lvl="1"/>
                <a:r>
                  <a:rPr lang="en-US" sz="16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		         </a:t>
                </a:r>
                <a14:m>
                  <m:oMath xmlns:m="http://schemas.openxmlformats.org/officeDocument/2006/math">
                    <m:r>
                      <a:rPr lang="en-US" sz="1600" b="1" i="1" smtClean="0">
                        <a:latin typeface="Cambria Math"/>
                      </a:rPr>
                      <m:t> </m:t>
                    </m:r>
                    <m:r>
                      <a:rPr lang="en-US" sz="1600" b="1" i="1">
                        <a:latin typeface="Cambria Math"/>
                      </a:rPr>
                      <m:t> </m:t>
                    </m:r>
                    <m:r>
                      <a:rPr lang="en-US" sz="1600" i="1">
                        <a:latin typeface="Cambria Math"/>
                      </a:rPr>
                      <m:t>2</m:t>
                    </m:r>
                    <m:r>
                      <a:rPr lang="en-US" sz="1600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sz="1600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sz="1600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sz="1600" b="1" i="1">
                        <a:latin typeface="Cambria Math"/>
                        <a:ea typeface="Cambria Math"/>
                      </a:rPr>
                      <m:t>𝒏</m:t>
                    </m:r>
                  </m:oMath>
                </a14:m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sz="1600" i="1" dirty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sz="1600" i="1" dirty="0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eqArrPr>
                          <m:e>
                            <m:r>
                              <a:rPr lang="en-US" sz="1600" i="1" dirty="0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sz="1600" i="1" dirty="0">
                                <a:latin typeface="Cambria Math"/>
                                <a:ea typeface="Cambria Math"/>
                              </a:rPr>
                              <m:t>𝑔𝑧</m:t>
                            </m:r>
                            <m:r>
                              <a:rPr lang="en-US" sz="1600" b="1" i="1">
                                <a:latin typeface="Cambria Math"/>
                                <a:ea typeface="Cambria Math"/>
                              </a:rPr>
                              <m:t>𝒏</m:t>
                            </m:r>
                            <m:r>
                              <m:rPr>
                                <m:nor/>
                              </m:rPr>
                              <a:rPr lang="en-US" sz="1600" i="1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, </m:t>
                            </m:r>
                            <m:r>
                              <m:rPr>
                                <m:nor/>
                              </m:rPr>
                              <a:rPr lang="en-US" sz="1600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if</m:t>
                            </m:r>
                            <m:r>
                              <a:rPr lang="en-US" sz="1600" i="1" dirty="0">
                                <a:latin typeface="Cambria Math"/>
                              </a:rPr>
                              <m:t> </m:t>
                            </m:r>
                            <m:r>
                              <a:rPr lang="en-US" sz="1600" i="1" dirty="0">
                                <a:latin typeface="Cambria Math"/>
                                <a:ea typeface="Cambria Math"/>
                              </a:rPr>
                              <m:t>𝑧</m:t>
                            </m:r>
                            <m:r>
                              <a:rPr lang="en-US" sz="1600" i="1" dirty="0">
                                <a:latin typeface="Cambria Math"/>
                                <a:ea typeface="Cambria Math"/>
                              </a:rPr>
                              <m:t>&gt;0</m:t>
                            </m:r>
                            <m:r>
                              <m:rPr>
                                <m:nor/>
                              </m:rPr>
                              <a:rPr lang="en-US" sz="1600" i="1" dirty="0">
                                <a:latin typeface="Calibri" panose="020F0502020204030204" pitchFamily="34" charset="0"/>
                                <a:cs typeface="Calibri" panose="020F0502020204030204" pitchFamily="34" charset="0"/>
                              </a:rPr>
                              <m:t> </m:t>
                            </m:r>
                          </m:e>
                          <m:e>
                            <m:r>
                              <a:rPr lang="en-US" sz="1600" i="1" dirty="0">
                                <a:latin typeface="Cambria Math"/>
                                <a:ea typeface="Cambria Math"/>
                              </a:rPr>
                              <m:t>0,        </m:t>
                            </m:r>
                            <m:r>
                              <m:rPr>
                                <m:sty m:val="p"/>
                              </m:rPr>
                              <a:rPr lang="en-US" sz="1600" dirty="0">
                                <a:latin typeface="Cambria Math"/>
                                <a:ea typeface="Cambria Math"/>
                              </a:rPr>
                              <m:t>if</m:t>
                            </m:r>
                            <m:r>
                              <a:rPr lang="en-US" sz="1600" dirty="0">
                                <a:latin typeface="Cambria Math"/>
                                <a:ea typeface="Cambria Math"/>
                              </a:rPr>
                              <m:t> </m:t>
                            </m:r>
                            <m:r>
                              <a:rPr lang="en-US" sz="1600" i="1" dirty="0">
                                <a:latin typeface="Cambria Math"/>
                                <a:ea typeface="Cambria Math"/>
                              </a:rPr>
                              <m:t>𝑧</m:t>
                            </m:r>
                            <m:r>
                              <a:rPr lang="en-US" sz="1600" i="1" dirty="0">
                                <a:latin typeface="Cambria Math"/>
                                <a:ea typeface="Cambria Math"/>
                              </a:rPr>
                              <m:t>≤0</m:t>
                            </m:r>
                          </m:e>
                        </m:eqArr>
                        <m:r>
                          <a:rPr lang="en-US" sz="1600" i="1" dirty="0">
                            <a:latin typeface="Cambria Math"/>
                            <a:ea typeface="Cambria Math"/>
                          </a:rPr>
                          <m:t>, </m:t>
                        </m:r>
                      </m:e>
                    </m:d>
                    <m:r>
                      <m:rPr>
                        <m:sty m:val="p"/>
                      </m:rPr>
                      <a:rPr lang="en-US" sz="1600" dirty="0">
                        <a:latin typeface="Cambria Math"/>
                        <a:ea typeface="Cambria Math"/>
                      </a:rPr>
                      <m:t>on</m:t>
                    </m:r>
                    <m:r>
                      <a:rPr lang="en-US" sz="1600" i="1" dirty="0">
                        <a:latin typeface="Cambria Math"/>
                        <a:ea typeface="Cambria Math"/>
                      </a:rPr>
                      <m:t> </m:t>
                    </m:r>
                    <m:r>
                      <m:rPr>
                        <m:sty m:val="p"/>
                      </m:rPr>
                      <a:rPr lang="el-GR" sz="1600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n-US" sz="1600" i="1" baseline="-25000">
                        <a:latin typeface="Cambria Math"/>
                        <a:ea typeface="Cambria Math"/>
                      </a:rPr>
                      <m:t>𝑙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Floating ice = “ice shelves”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Antarctica</a:t>
                </a: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shelves buttress interior ice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can cause a lot                                                                   of sea-level rise (SLR) in short period. 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384113"/>
                <a:ext cx="7848600" cy="4217308"/>
              </a:xfrm>
              <a:prstGeom prst="rect">
                <a:avLst/>
              </a:prstGeom>
              <a:blipFill>
                <a:blip r:embed="rId2"/>
                <a:stretch>
                  <a:fillRect l="-466" t="-723" r="-15062" b="-332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67400" y="3492767"/>
            <a:ext cx="3136018" cy="2519808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177547" y="5486400"/>
            <a:ext cx="5543839" cy="1200329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IPCC WG1 (2013): “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Based on current understanding, only the collapse of marine-based sectors of the Antarctic ice sheet, if initiated, could cause [SLR by 2100] substantially above the likely range [of ~0.5-1 m].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70223410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Thickness &amp; Temperature Equations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32472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76200" y="974134"/>
                <a:ext cx="5715000" cy="56552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 for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evolution of the boundaries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(thickness evolution equation):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𝐻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000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where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vertically averaged velocity, </a:t>
                </a:r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  <m:r>
                      <a:rPr lang="en-US" i="1" dirty="0" smtClean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surface mass </a:t>
                </a: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 balance (conservation of mass).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Temperature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(advection-diffusion):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𝑐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𝑇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𝑡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∙(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𝑘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)−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𝑐</m:t>
                      </m:r>
                      <m:r>
                        <a:rPr lang="en-US" b="1" i="1" smtClean="0">
                          <a:latin typeface="Cambria Math"/>
                          <a:ea typeface="Cambria Math"/>
                        </a:rPr>
                        <m:t>𝒖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∙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+2</m:t>
                      </m:r>
                      <m:acc>
                        <m:accPr>
                          <m:chr m:val="̇"/>
                          <m:ctrlPr>
                            <a:rPr lang="en-US" b="1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 smtClean="0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b="1" i="1" smtClean="0">
                          <a:latin typeface="Cambria Math"/>
                          <a:ea typeface="Cambria Math"/>
                        </a:rPr>
                        <m:t>𝝈</m:t>
                      </m:r>
                    </m:oMath>
                  </m:oMathPara>
                </a14:m>
                <a:endParaRPr lang="en-US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000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(energy balance). </a:t>
                </a:r>
              </a:p>
              <a:p>
                <a:endParaRPr lang="en-US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𝐴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 Glen’s law depends on temperature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𝐴</m:t>
                    </m:r>
                    <m:r>
                      <a:rPr lang="en-US" i="1" dirty="0" smtClean="0">
                        <a:latin typeface="Cambria Math"/>
                      </a:rPr>
                      <m:t>=</m:t>
                    </m:r>
                    <m:r>
                      <a:rPr lang="en-US" i="1" dirty="0" smtClean="0">
                        <a:latin typeface="Cambria Math"/>
                      </a:rPr>
                      <m:t>𝐴</m:t>
                    </m:r>
                    <m:r>
                      <a:rPr lang="en-US" i="1" dirty="0" smtClean="0">
                        <a:latin typeface="Cambria Math"/>
                      </a:rPr>
                      <m:t>(</m:t>
                    </m:r>
                    <m:r>
                      <a:rPr lang="en-US" i="1" dirty="0" smtClean="0">
                        <a:latin typeface="Cambria Math"/>
                      </a:rPr>
                      <m:t>𝑇</m:t>
                    </m:r>
                    <m:r>
                      <a:rPr lang="en-US" i="1" dirty="0" smtClean="0">
                        <a:latin typeface="Cambria Math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sheet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grows/retreats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depending on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4134"/>
                <a:ext cx="5715000" cy="5655266"/>
              </a:xfrm>
              <a:prstGeom prst="rect">
                <a:avLst/>
              </a:prstGeom>
              <a:blipFill>
                <a:blip r:embed="rId2"/>
                <a:stretch>
                  <a:fillRect l="-747" t="-647" r="-5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1662279"/>
            <a:ext cx="2590800" cy="2512764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𝑡</m:t>
                    </m:r>
                    <m:r>
                      <a:rPr lang="en-US" b="0" i="0" baseline="-25000" smtClean="0">
                        <a:latin typeface="Cambria Math"/>
                      </a:rPr>
                      <m:t>0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blipFill>
                <a:blip r:embed="rId4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Ice-covered (“active”) cells shaded in white</a:t>
                </a:r>
              </a:p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</a:rPr>
                      <m:t>𝐻</m:t>
                    </m:r>
                    <m:r>
                      <a:rPr lang="en-US" i="1" dirty="0">
                        <a:latin typeface="Cambria Math"/>
                      </a:rPr>
                      <m:t>&gt;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𝑚𝑖𝑛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blipFill>
                <a:blip r:embed="rId5"/>
                <a:stretch>
                  <a:fillRect l="-531" t="-2597" r="-1592" b="-844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9799708" y="33996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3820953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Thickness &amp; Temperature Equations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32472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76200" y="974134"/>
                <a:ext cx="5715000" cy="56552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 for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evolution of the boundaries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(thickness evolution equation):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𝐻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000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where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vertically averaged velocity, </a:t>
                </a:r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  <m:r>
                      <a:rPr lang="en-US" i="1" dirty="0" smtClean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surface mass </a:t>
                </a: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 balance (conservation of mass).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Temperature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(advection-diffusion):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𝑐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𝑇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𝑡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∙(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𝑘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)−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𝑐</m:t>
                      </m:r>
                      <m:r>
                        <a:rPr lang="en-US" b="1" i="1" smtClean="0">
                          <a:latin typeface="Cambria Math"/>
                          <a:ea typeface="Cambria Math"/>
                        </a:rPr>
                        <m:t>𝒖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∙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+2</m:t>
                      </m:r>
                      <m:acc>
                        <m:accPr>
                          <m:chr m:val="̇"/>
                          <m:ctrlPr>
                            <a:rPr lang="en-US" b="1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 smtClean="0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b="1" i="1" smtClean="0">
                          <a:latin typeface="Cambria Math"/>
                          <a:ea typeface="Cambria Math"/>
                        </a:rPr>
                        <m:t>𝝈</m:t>
                      </m:r>
                    </m:oMath>
                  </m:oMathPara>
                </a14:m>
                <a:endParaRPr lang="en-US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000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(energy balance). </a:t>
                </a:r>
              </a:p>
              <a:p>
                <a:endParaRPr lang="en-US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𝐴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 Glen’s law depends on temperature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𝐴</m:t>
                    </m:r>
                    <m:r>
                      <a:rPr lang="en-US" i="1" dirty="0" smtClean="0">
                        <a:latin typeface="Cambria Math"/>
                      </a:rPr>
                      <m:t>=</m:t>
                    </m:r>
                    <m:r>
                      <a:rPr lang="en-US" i="1" dirty="0" smtClean="0">
                        <a:latin typeface="Cambria Math"/>
                      </a:rPr>
                      <m:t>𝐴</m:t>
                    </m:r>
                    <m:r>
                      <a:rPr lang="en-US" i="1" dirty="0" smtClean="0">
                        <a:latin typeface="Cambria Math"/>
                      </a:rPr>
                      <m:t>(</m:t>
                    </m:r>
                    <m:r>
                      <a:rPr lang="en-US" i="1" dirty="0" smtClean="0">
                        <a:latin typeface="Cambria Math"/>
                      </a:rPr>
                      <m:t>𝑇</m:t>
                    </m:r>
                    <m:r>
                      <a:rPr lang="en-US" i="1" dirty="0" smtClean="0">
                        <a:latin typeface="Cambria Math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sheet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grows/retreats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depending on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4134"/>
                <a:ext cx="5715000" cy="5655266"/>
              </a:xfrm>
              <a:prstGeom prst="rect">
                <a:avLst/>
              </a:prstGeom>
              <a:blipFill>
                <a:blip r:embed="rId2"/>
                <a:stretch>
                  <a:fillRect l="-747" t="-647" r="-5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𝑡</m:t>
                    </m:r>
                    <m:r>
                      <a:rPr lang="en-US" b="0" i="0" baseline="-25000" smtClean="0">
                        <a:latin typeface="Cambria Math" panose="02040503050406030204" pitchFamily="18" charset="0"/>
                      </a:rPr>
                      <m:t>1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blipFill>
                <a:blip r:embed="rId3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Ice-covered (“active”) cells shaded in white</a:t>
                </a:r>
              </a:p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</a:rPr>
                      <m:t>𝐻</m:t>
                    </m:r>
                    <m:r>
                      <a:rPr lang="en-US" i="1" dirty="0">
                        <a:latin typeface="Cambria Math"/>
                      </a:rPr>
                      <m:t>&gt;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𝑚𝑖𝑛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blipFill>
                <a:blip r:embed="rId4"/>
                <a:stretch>
                  <a:fillRect l="-531" t="-2597" r="-1592" b="-844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9799708" y="33996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1662279"/>
            <a:ext cx="2590799" cy="24604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551338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Thickness &amp; Temperature Equations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32472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76200" y="974134"/>
                <a:ext cx="5715000" cy="56552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 for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evolution of the boundaries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(thickness evolution equation):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𝐻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000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where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vertically averaged velocity, </a:t>
                </a:r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𝑏</m:t>
                        </m:r>
                      </m:e>
                    </m:acc>
                    <m:r>
                      <a:rPr lang="en-US" i="1" dirty="0" smtClean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= surface mass </a:t>
                </a: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  balance (conservation of mass).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Temperature equation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(advection-diffusion):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𝑐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𝑇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𝑡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∙(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𝑘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)−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𝑐</m:t>
                      </m:r>
                      <m:r>
                        <a:rPr lang="en-US" b="1" i="1" smtClean="0">
                          <a:latin typeface="Cambria Math"/>
                          <a:ea typeface="Cambria Math"/>
                        </a:rPr>
                        <m:t>𝒖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∙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+2</m:t>
                      </m:r>
                      <m:acc>
                        <m:accPr>
                          <m:chr m:val="̇"/>
                          <m:ctrlPr>
                            <a:rPr lang="en-US" b="1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 smtClean="0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b="1" i="1" smtClean="0">
                          <a:latin typeface="Cambria Math"/>
                          <a:ea typeface="Cambria Math"/>
                        </a:rPr>
                        <m:t>𝝈</m:t>
                      </m:r>
                    </m:oMath>
                  </m:oMathPara>
                </a14:m>
                <a:endParaRPr lang="en-US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:endParaRPr lang="en-US" sz="1000" b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  (energy balance). </a:t>
                </a:r>
              </a:p>
              <a:p>
                <a:endParaRPr lang="en-US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Flow factor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𝐴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 Glen’s law depends on temperature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𝐴</m:t>
                    </m:r>
                    <m:r>
                      <a:rPr lang="en-US" i="1" dirty="0" smtClean="0">
                        <a:latin typeface="Cambria Math"/>
                      </a:rPr>
                      <m:t>=</m:t>
                    </m:r>
                    <m:r>
                      <a:rPr lang="en-US" i="1" dirty="0" smtClean="0">
                        <a:latin typeface="Cambria Math"/>
                      </a:rPr>
                      <m:t>𝐴</m:t>
                    </m:r>
                    <m:r>
                      <a:rPr lang="en-US" i="1" dirty="0" smtClean="0">
                        <a:latin typeface="Cambria Math"/>
                      </a:rPr>
                      <m:t>(</m:t>
                    </m:r>
                    <m:r>
                      <a:rPr lang="en-US" i="1" dirty="0" smtClean="0">
                        <a:latin typeface="Cambria Math"/>
                      </a:rPr>
                      <m:t>𝑇</m:t>
                    </m:r>
                    <m:r>
                      <a:rPr lang="en-US" i="1" dirty="0" smtClean="0">
                        <a:latin typeface="Cambria Math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sheet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grows/retreats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depending on thickness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974134"/>
                <a:ext cx="5715000" cy="5655266"/>
              </a:xfrm>
              <a:prstGeom prst="rect">
                <a:avLst/>
              </a:prstGeom>
              <a:blipFill>
                <a:blip r:embed="rId2"/>
                <a:stretch>
                  <a:fillRect l="-747" t="-647" r="-5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𝑡</m:t>
                    </m:r>
                    <m:r>
                      <a:rPr lang="en-US" b="0" i="0" baseline="-25000" smtClean="0">
                        <a:latin typeface="Cambria Math" panose="02040503050406030204" pitchFamily="18" charset="0"/>
                      </a:rPr>
                      <m:t>2</m:t>
                    </m:r>
                  </m:oMath>
                </a14:m>
                <a:endParaRPr lang="en-US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19899" y="4233333"/>
                <a:ext cx="1447800" cy="369332"/>
              </a:xfrm>
              <a:prstGeom prst="rect">
                <a:avLst/>
              </a:prstGeom>
              <a:blipFill>
                <a:blip r:embed="rId3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Ice-covered (“active”) cells shaded in white</a:t>
                </a:r>
              </a:p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</a:rPr>
                      <m:t>𝐻</m:t>
                    </m:r>
                    <m:r>
                      <a:rPr lang="en-US" i="1" dirty="0">
                        <a:latin typeface="Cambria Math"/>
                      </a:rPr>
                      <m:t>&gt;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𝐻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𝑚𝑖𝑛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77000" y="4791670"/>
                <a:ext cx="2286000" cy="923330"/>
              </a:xfrm>
              <a:prstGeom prst="rect">
                <a:avLst/>
              </a:prstGeom>
              <a:blipFill>
                <a:blip r:embed="rId4"/>
                <a:stretch>
                  <a:fillRect l="-531" t="-2597" r="-1592" b="-844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9799708" y="33996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1635724"/>
            <a:ext cx="2548266" cy="24870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0389681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797605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52400" y="-228600"/>
            <a:ext cx="72390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Algorithmic Choices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533400" y="838199"/>
            <a:ext cx="8305800" cy="646331"/>
          </a:xfrm>
          <a:prstGeom prst="rect">
            <a:avLst/>
          </a:prstGeom>
          <a:solidFill>
            <a:srgbClr val="FFCC99"/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lvl="1" algn="ctr" eaLnBrk="1" hangingPunct="1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Sandia’s Role in the PISCEES (&amp; </a:t>
            </a:r>
            <a:r>
              <a:rPr lang="en-US" b="1" u="sng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) Project: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develop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support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 robust and scalable land ice solver based on the “First-Order” (FO) Stokes approximation</a:t>
            </a:r>
            <a:endParaRPr lang="en-US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5850502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52400" y="-228600"/>
            <a:ext cx="72390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Algorithmic Choices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45532" y="1524000"/>
            <a:ext cx="8746067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Objectives: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create a solver that </a:t>
            </a:r>
            <a:endParaRPr lang="en-US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scalable, fast, robust.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Becomes a dynamical core 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dycore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when coupled to codes that solve thickness and temperature evolution equations for integration in ESMs.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Possesses advanced analysis capabilities 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adjoint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-based deterministic inversion, Bayesian calibration, UQ, sensitivity analysis). 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portable to new/emerging architecture machines (multi-core, many-core, GPUs). 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533400" y="838199"/>
            <a:ext cx="8305800" cy="646331"/>
          </a:xfrm>
          <a:prstGeom prst="rect">
            <a:avLst/>
          </a:prstGeom>
          <a:solidFill>
            <a:srgbClr val="FFCC99"/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lvl="1"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Sandia’s Role in the PISCEES (&amp; </a:t>
            </a:r>
            <a:r>
              <a:rPr lang="en-US" b="1" u="sng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) Project: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develop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support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 robust and scalable land ice solver based on the “First-Order” (FO) Stokes approximation</a:t>
            </a:r>
            <a:endParaRPr lang="en-US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34850663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52400" y="-228600"/>
            <a:ext cx="72390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Algorithmic Choices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45532" y="1524000"/>
            <a:ext cx="8746067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Objectives: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create a solver that </a:t>
            </a:r>
            <a:endParaRPr lang="en-US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scalable, fast, robust.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Becomes a dynamical core 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dycore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when coupled to codes that solve thickness and temperature evolution equations for integration in ESMs.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Possesses advanced analysis capabilities 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adjoint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-based deterministic inversion, Bayesian calibration, UQ, sensitivity analysis). 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portable to new/emerging architecture machines (multi-core, many-core, GPUs). 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529194" y="4038600"/>
            <a:ext cx="5638800" cy="369332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lvl="1" algn="ctr" eaLnBrk="1" hangingPunct="1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Our algorithmic choices aligned with our objectives!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33400" y="838199"/>
            <a:ext cx="8305800" cy="646331"/>
          </a:xfrm>
          <a:prstGeom prst="rect">
            <a:avLst/>
          </a:prstGeom>
          <a:solidFill>
            <a:srgbClr val="FFCC99"/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lvl="1"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Sandia’s Role in the PISCEES (&amp; </a:t>
            </a:r>
            <a:r>
              <a:rPr lang="en-US" b="1" u="sng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) Project: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develop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support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 robust and scalable land ice solver based on the “First-Order” (FO) Stokes approximation</a:t>
            </a:r>
            <a:endParaRPr lang="en-US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21003475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52400" y="-228600"/>
            <a:ext cx="72390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Algorithmic Choices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45532" y="1524000"/>
            <a:ext cx="8746067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Objectives: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create a solver that </a:t>
            </a:r>
            <a:endParaRPr lang="en-US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scalable, fast, robust.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Becomes a dynamical core 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dycore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when coupled to codes that solve thickness and temperature evolution equations for integration in ESMs.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Possesses advanced analysis capabilities 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adjoint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-based deterministic inversion, Bayesian calibration, UQ, sensitivity analysis). 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portable to new/emerging architecture machines (multi-core, many-core, GPUs). 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529194" y="4038600"/>
            <a:ext cx="5638800" cy="369332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lvl="1" algn="ctr" eaLnBrk="1" hangingPunct="1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Our algorithmic choices aligned with our objectives!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28600" y="4419600"/>
            <a:ext cx="9067800" cy="20005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Algorithms:</a:t>
            </a:r>
          </a:p>
          <a:p>
            <a:endParaRPr lang="en-US" sz="400" b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Component-based code-development approach.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Finite element method (FEM) discretization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Newton nonlinear solver with automatic differentiation Jacobians and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continuation.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Preconditioned iterative methods for linear solves.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533400" y="838199"/>
            <a:ext cx="8305800" cy="646331"/>
          </a:xfrm>
          <a:prstGeom prst="rect">
            <a:avLst/>
          </a:prstGeom>
          <a:solidFill>
            <a:srgbClr val="FFCC99"/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0" lvl="1"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Sandia’s Role in the PISCEES (&amp; </a:t>
            </a:r>
            <a:r>
              <a:rPr lang="en-US" b="1" u="sng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) Project: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develop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support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 robust and scalable land ice solver based on the “First-Order” (FO) Stokes approximation</a:t>
            </a:r>
            <a:endParaRPr lang="en-US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54112855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79372583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0" y="1711325"/>
            <a:ext cx="4773613" cy="1579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Component-based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design for rapid development of new physics &amp; capabilities.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endParaRPr lang="en-US" altLang="en-US" sz="10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Extensive use of libraries from the open-source </a:t>
            </a:r>
            <a:r>
              <a:rPr lang="en-US" altLang="en-US" b="1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Trilinos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project: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Automatic differentiation.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Discretizations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/meshes, mesh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adaptivity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Solvers, time-integration schemes.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Performance-portable kernels.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endParaRPr lang="en-US" altLang="en-US" sz="10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Advanced analysis</a:t>
            </a: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capabilities: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Parameter estimation.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Uncertainty quantification (DAKOTA).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Optimization.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Sensitivity analysis.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63502" name="Text Box 14"/>
          <p:cNvSpPr txBox="1">
            <a:spLocks noChangeArrowheads="1"/>
          </p:cNvSpPr>
          <p:nvPr/>
        </p:nvSpPr>
        <p:spPr bwMode="auto">
          <a:xfrm>
            <a:off x="152400" y="815558"/>
            <a:ext cx="7040563" cy="677108"/>
          </a:xfrm>
          <a:prstGeom prst="rect">
            <a:avLst/>
          </a:prstGeom>
          <a:solidFill>
            <a:srgbClr val="FFFF99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altLang="en-US" sz="1900" b="1" i="1" dirty="0">
                <a:latin typeface="Calibri" panose="020F0502020204030204" pitchFamily="34" charset="0"/>
              </a:rPr>
              <a:t>Albany/FELIX</a:t>
            </a:r>
            <a:r>
              <a:rPr lang="en-US" altLang="en-US" sz="1900" b="0" dirty="0">
                <a:latin typeface="Calibri" panose="020F0502020204030204" pitchFamily="34" charset="0"/>
              </a:rPr>
              <a:t> land-ice solver is implemented in </a:t>
            </a:r>
            <a:r>
              <a:rPr lang="en-US" altLang="en-US" sz="1900" b="1" i="1" dirty="0">
                <a:latin typeface="Calibri" panose="020F0502020204030204" pitchFamily="34" charset="0"/>
              </a:rPr>
              <a:t>Albany</a:t>
            </a:r>
            <a:r>
              <a:rPr lang="en-US" altLang="en-US" sz="1900" b="0" dirty="0">
                <a:latin typeface="Calibri" panose="020F0502020204030204" pitchFamily="34" charset="0"/>
              </a:rPr>
              <a:t>: Sandia open-source parallel, C++, multi-physics finite element code.</a:t>
            </a:r>
          </a:p>
        </p:txBody>
      </p:sp>
      <p:pic>
        <p:nvPicPr>
          <p:cNvPr id="63504" name="Picture 20" descr="trilinos_ove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43800" y="701675"/>
            <a:ext cx="1323975" cy="739775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3505" name="Picture 17" descr="AgileComponentsSized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41863" y="1597025"/>
            <a:ext cx="4206875" cy="43830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3506" name="Text Box 18"/>
          <p:cNvSpPr txBox="1">
            <a:spLocks noChangeArrowheads="1"/>
          </p:cNvSpPr>
          <p:nvPr/>
        </p:nvSpPr>
        <p:spPr bwMode="auto">
          <a:xfrm>
            <a:off x="5480050" y="6043613"/>
            <a:ext cx="2770188" cy="34607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50000"/>
              </a:spcBef>
            </a:pPr>
            <a:r>
              <a:rPr lang="en-US" altLang="en-US" sz="1600" b="0">
                <a:latin typeface="Calibri" panose="020F0502020204030204" pitchFamily="34" charset="0"/>
              </a:rPr>
              <a:t>40+ packages; 120+ libraries</a:t>
            </a:r>
          </a:p>
        </p:txBody>
      </p:sp>
      <p:sp>
        <p:nvSpPr>
          <p:cNvPr id="63507" name="Text Box 19"/>
          <p:cNvSpPr txBox="1">
            <a:spLocks noChangeArrowheads="1"/>
          </p:cNvSpPr>
          <p:nvPr/>
        </p:nvSpPr>
        <p:spPr bwMode="auto">
          <a:xfrm>
            <a:off x="0" y="6553200"/>
            <a:ext cx="8534400" cy="3385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50000"/>
              </a:spcBef>
            </a:pPr>
            <a:r>
              <a:rPr lang="en-US" altLang="en-US" sz="1600" b="0" dirty="0">
                <a:solidFill>
                  <a:schemeClr val="bg1"/>
                </a:solidFill>
                <a:latin typeface="Calibri" panose="020F0502020204030204" pitchFamily="34" charset="0"/>
              </a:rPr>
              <a:t>* https://github.com/gahansen/Albany.   **  FELIX = Finite Elements for Land </a:t>
            </a:r>
            <a:r>
              <a:rPr lang="en-US" alt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Ice </a:t>
            </a:r>
            <a:r>
              <a:rPr lang="en-US" altLang="en-US" sz="1600" dirty="0" err="1">
                <a:solidFill>
                  <a:schemeClr val="bg1"/>
                </a:solidFill>
                <a:latin typeface="Calibri" panose="020F0502020204030204" pitchFamily="34" charset="0"/>
              </a:rPr>
              <a:t>eXperiments</a:t>
            </a:r>
            <a:r>
              <a:rPr lang="en-US" alt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.</a:t>
            </a:r>
            <a:endParaRPr lang="en-US" altLang="en-US" sz="1600" b="0" dirty="0">
              <a:solidFill>
                <a:schemeClr val="bg1"/>
              </a:solidFill>
              <a:latin typeface="Calibri" panose="020F0502020204030204" pitchFamily="34" charset="0"/>
            </a:endParaRPr>
          </a:p>
        </p:txBody>
      </p:sp>
      <p:sp>
        <p:nvSpPr>
          <p:cNvPr id="11" name="Rectangle 2"/>
          <p:cNvSpPr txBox="1">
            <a:spLocks noChangeArrowheads="1"/>
          </p:cNvSpPr>
          <p:nvPr/>
        </p:nvSpPr>
        <p:spPr bwMode="auto">
          <a:xfrm>
            <a:off x="152400" y="-211139"/>
            <a:ext cx="8382000" cy="120173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Albany*/FELIX** FEM FO Stokes Solver</a:t>
            </a:r>
          </a:p>
        </p:txBody>
      </p:sp>
      <p:pic>
        <p:nvPicPr>
          <p:cNvPr id="12" name="Picture 1" descr="image00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24200" y="5729520"/>
            <a:ext cx="1421226" cy="7419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27348326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7252729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06575" y="1005273"/>
            <a:ext cx="815295" cy="885053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Meshes and Data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32472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2" name="Title 1"/>
          <p:cNvSpPr txBox="1">
            <a:spLocks/>
          </p:cNvSpPr>
          <p:nvPr/>
        </p:nvSpPr>
        <p:spPr bwMode="auto">
          <a:xfrm>
            <a:off x="0" y="228599"/>
            <a:ext cx="7663494" cy="36576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82880" tIns="182880" rIns="182880" bIns="182880" anchor="ctr"/>
          <a:lstStyle>
            <a:lvl1pPr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628650" indent="-3429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lvl="1" indent="0" eaLnBrk="1" hangingPunct="1"/>
            <a:r>
              <a:rPr lang="en-US" sz="2000" b="1" u="sng" dirty="0">
                <a:latin typeface="Calibri" charset="0"/>
              </a:rPr>
              <a:t>Meshes:</a:t>
            </a:r>
            <a:r>
              <a:rPr lang="en-US" sz="2000" dirty="0">
                <a:latin typeface="Calibri" charset="0"/>
              </a:rPr>
              <a:t> can use any mesh but interested specifically in </a:t>
            </a:r>
          </a:p>
          <a:p>
            <a:pPr marL="0" lvl="1" indent="0" eaLnBrk="1" hangingPunct="1"/>
            <a:endParaRPr lang="en-US" sz="400" dirty="0">
              <a:latin typeface="Calibri" charset="0"/>
            </a:endParaRP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Structured hexahedral</a:t>
            </a:r>
            <a:r>
              <a:rPr lang="en-US" sz="2000" dirty="0">
                <a:latin typeface="Calibri" charset="0"/>
              </a:rPr>
              <a:t> meshes (compatible with </a:t>
            </a:r>
            <a:r>
              <a:rPr lang="en-US" sz="2000" i="1" dirty="0">
                <a:latin typeface="Calibri" charset="0"/>
              </a:rPr>
              <a:t>CISM</a:t>
            </a:r>
            <a:r>
              <a:rPr lang="en-US" sz="2000" dirty="0">
                <a:latin typeface="Calibri" charset="0"/>
              </a:rPr>
              <a:t>).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Tetrahedral </a:t>
            </a:r>
            <a:r>
              <a:rPr lang="en-US" sz="2000" dirty="0">
                <a:latin typeface="Calibri" charset="0"/>
              </a:rPr>
              <a:t>meshes (compatible with </a:t>
            </a:r>
            <a:r>
              <a:rPr lang="en-US" sz="2000" i="1" dirty="0">
                <a:latin typeface="Calibri" charset="0"/>
              </a:rPr>
              <a:t>MPAS LI</a:t>
            </a:r>
            <a:r>
              <a:rPr lang="en-US" sz="2000" dirty="0">
                <a:latin typeface="Calibri" charset="0"/>
              </a:rPr>
              <a:t>) </a:t>
            </a:r>
          </a:p>
          <a:p>
            <a:pPr marL="857250" lvl="2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Unstructured Delaunay triangle </a:t>
            </a:r>
            <a:r>
              <a:rPr lang="en-US" sz="2000" dirty="0">
                <a:latin typeface="Calibri" charset="0"/>
              </a:rPr>
              <a:t>meshes with regional          refinement based on gradient of surface velocity.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All meshes are extruded (structured) in vertical direction as </a:t>
            </a:r>
            <a:r>
              <a:rPr lang="en-US" sz="2000" dirty="0" err="1">
                <a:latin typeface="Calibri" charset="0"/>
              </a:rPr>
              <a:t>tetrahedra</a:t>
            </a:r>
            <a:r>
              <a:rPr lang="en-US" sz="2000" dirty="0">
                <a:latin typeface="Calibri" charset="0"/>
              </a:rPr>
              <a:t> or hexahedra.</a:t>
            </a:r>
          </a:p>
        </p:txBody>
      </p:sp>
      <p:pic>
        <p:nvPicPr>
          <p:cNvPr id="8" name="Picture 7" descr="jakob_ascii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1001" y="2268436"/>
            <a:ext cx="1066800" cy="998867"/>
          </a:xfrm>
          <a:prstGeom prst="rect">
            <a:avLst/>
          </a:prstGeom>
        </p:spPr>
      </p:pic>
      <p:pic>
        <p:nvPicPr>
          <p:cNvPr id="9" name="Picture 8" descr="jakob_mpas_constT.pn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8724" y="2268436"/>
            <a:ext cx="1132276" cy="998867"/>
          </a:xfrm>
          <a:prstGeom prst="rect">
            <a:avLst/>
          </a:prstGeom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007" t="520" r="405" b="73296"/>
          <a:stretch/>
        </p:blipFill>
        <p:spPr bwMode="auto">
          <a:xfrm>
            <a:off x="6858000" y="838200"/>
            <a:ext cx="1536181" cy="143023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 l="44923" b="-54234"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4595949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06575" y="1005273"/>
            <a:ext cx="815295" cy="885053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Meshes and Data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32472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2" name="Title 1"/>
          <p:cNvSpPr txBox="1">
            <a:spLocks/>
          </p:cNvSpPr>
          <p:nvPr/>
        </p:nvSpPr>
        <p:spPr bwMode="auto">
          <a:xfrm>
            <a:off x="0" y="228599"/>
            <a:ext cx="7663494" cy="36576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82880" tIns="182880" rIns="182880" bIns="182880" anchor="ctr"/>
          <a:lstStyle>
            <a:lvl1pPr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628650" indent="-3429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lvl="1" indent="0" eaLnBrk="1" hangingPunct="1"/>
            <a:r>
              <a:rPr lang="en-US" sz="2000" b="1" u="sng" dirty="0">
                <a:latin typeface="Calibri" charset="0"/>
              </a:rPr>
              <a:t>Meshes:</a:t>
            </a:r>
            <a:r>
              <a:rPr lang="en-US" sz="2000" dirty="0">
                <a:latin typeface="Calibri" charset="0"/>
              </a:rPr>
              <a:t> can use any mesh but interested specifically in </a:t>
            </a:r>
          </a:p>
          <a:p>
            <a:pPr marL="0" lvl="1" indent="0" eaLnBrk="1" hangingPunct="1"/>
            <a:endParaRPr lang="en-US" sz="400" dirty="0">
              <a:latin typeface="Calibri" charset="0"/>
            </a:endParaRP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Structured hexahedral</a:t>
            </a:r>
            <a:r>
              <a:rPr lang="en-US" sz="2000" dirty="0">
                <a:latin typeface="Calibri" charset="0"/>
              </a:rPr>
              <a:t> meshes (compatible with </a:t>
            </a:r>
            <a:r>
              <a:rPr lang="en-US" sz="2000" i="1" dirty="0">
                <a:latin typeface="Calibri" charset="0"/>
              </a:rPr>
              <a:t>CISM</a:t>
            </a:r>
            <a:r>
              <a:rPr lang="en-US" sz="2000" dirty="0">
                <a:latin typeface="Calibri" charset="0"/>
              </a:rPr>
              <a:t>).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Tetrahedral </a:t>
            </a:r>
            <a:r>
              <a:rPr lang="en-US" sz="2000" dirty="0">
                <a:latin typeface="Calibri" charset="0"/>
              </a:rPr>
              <a:t>meshes (compatible with </a:t>
            </a:r>
            <a:r>
              <a:rPr lang="en-US" sz="2000" i="1" dirty="0">
                <a:latin typeface="Calibri" charset="0"/>
              </a:rPr>
              <a:t>MPAS LI</a:t>
            </a:r>
            <a:r>
              <a:rPr lang="en-US" sz="2000" dirty="0">
                <a:latin typeface="Calibri" charset="0"/>
              </a:rPr>
              <a:t>) </a:t>
            </a:r>
          </a:p>
          <a:p>
            <a:pPr marL="857250" lvl="2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charset="0"/>
              </a:rPr>
              <a:t>Unstructured Delaunay triangle </a:t>
            </a:r>
            <a:r>
              <a:rPr lang="en-US" sz="2000" dirty="0">
                <a:latin typeface="Calibri" charset="0"/>
              </a:rPr>
              <a:t>meshes with regional          refinement based on gradient of surface velocity.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All meshes are extruded (structured) in vertical direction as </a:t>
            </a:r>
            <a:r>
              <a:rPr lang="en-US" sz="2000" dirty="0" err="1">
                <a:latin typeface="Calibri" charset="0"/>
              </a:rPr>
              <a:t>tetrahedra</a:t>
            </a:r>
            <a:r>
              <a:rPr lang="en-US" sz="2000" dirty="0">
                <a:latin typeface="Calibri" charset="0"/>
              </a:rPr>
              <a:t> or hexahedra.</a:t>
            </a:r>
          </a:p>
        </p:txBody>
      </p:sp>
      <p:pic>
        <p:nvPicPr>
          <p:cNvPr id="8" name="Picture 7" descr="jakob_ascii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1001" y="2268436"/>
            <a:ext cx="1066800" cy="998867"/>
          </a:xfrm>
          <a:prstGeom prst="rect">
            <a:avLst/>
          </a:prstGeom>
        </p:spPr>
      </p:pic>
      <p:pic>
        <p:nvPicPr>
          <p:cNvPr id="9" name="Picture 8" descr="jakob_mpas_constT.pn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8724" y="2268436"/>
            <a:ext cx="1132276" cy="998867"/>
          </a:xfrm>
          <a:prstGeom prst="rect">
            <a:avLst/>
          </a:prstGeom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007" t="520" r="405" b="73296"/>
          <a:stretch/>
        </p:blipFill>
        <p:spPr bwMode="auto">
          <a:xfrm>
            <a:off x="6858000" y="838200"/>
            <a:ext cx="1536181" cy="143023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 l="44923" b="-54234"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0" name="Title 1"/>
          <p:cNvSpPr txBox="1">
            <a:spLocks/>
          </p:cNvSpPr>
          <p:nvPr/>
        </p:nvSpPr>
        <p:spPr bwMode="auto">
          <a:xfrm>
            <a:off x="0" y="2514600"/>
            <a:ext cx="6477000" cy="47419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82880" tIns="182880" rIns="182880" bIns="182880" anchor="ctr"/>
          <a:lstStyle>
            <a:lvl1pPr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628650" indent="-3429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628650" lvl="2" indent="0" eaLnBrk="1" hangingPunct="1"/>
            <a:endParaRPr lang="en-US" sz="2000" dirty="0">
              <a:latin typeface="Calibri" charset="0"/>
            </a:endParaRPr>
          </a:p>
          <a:p>
            <a:pPr indent="-514350" eaLnBrk="1" hangingPunct="1"/>
            <a:r>
              <a:rPr lang="en-US" sz="2000" b="1" u="sng" dirty="0">
                <a:latin typeface="Calibri" charset="0"/>
              </a:rPr>
              <a:t>Data:</a:t>
            </a:r>
            <a:r>
              <a:rPr lang="en-US" sz="2000" dirty="0">
                <a:latin typeface="Calibri" charset="0"/>
              </a:rPr>
              <a:t> </a:t>
            </a:r>
            <a:r>
              <a:rPr lang="en-US" sz="2000" dirty="0">
                <a:latin typeface="Calibri" pitchFamily="34" charset="0"/>
              </a:rPr>
              <a:t>needs to be imported into code to run “real” problems (Greenland, Antarctica).</a:t>
            </a:r>
          </a:p>
          <a:p>
            <a:pPr indent="-514350" eaLnBrk="1" hangingPunct="1"/>
            <a:endParaRPr lang="en-US" sz="400" dirty="0">
              <a:latin typeface="Calibri" pitchFamily="34" charset="0"/>
            </a:endParaRPr>
          </a:p>
          <a:p>
            <a:pPr marL="342900" indent="-342900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itchFamily="34" charset="0"/>
              </a:rPr>
              <a:t>Surface data</a:t>
            </a:r>
            <a:r>
              <a:rPr lang="en-US" sz="2000" dirty="0">
                <a:latin typeface="Calibri" pitchFamily="34" charset="0"/>
              </a:rPr>
              <a:t> are available from measurements (satellite </a:t>
            </a:r>
            <a:r>
              <a:rPr lang="en-US" sz="2000" dirty="0" err="1">
                <a:latin typeface="Calibri" pitchFamily="34" charset="0"/>
              </a:rPr>
              <a:t>infrarometry</a:t>
            </a:r>
            <a:r>
              <a:rPr lang="en-US" sz="2000" dirty="0">
                <a:latin typeface="Calibri" pitchFamily="34" charset="0"/>
              </a:rPr>
              <a:t>, radar, altimetry): ice                                     extent, surface topography, surface velocity,               surface mass balance.</a:t>
            </a:r>
          </a:p>
          <a:p>
            <a:pPr marL="342900" indent="-342900" eaLnBrk="1" hangingPunct="1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itchFamily="34" charset="0"/>
              </a:rPr>
              <a:t>Interior ice data </a:t>
            </a:r>
            <a:r>
              <a:rPr lang="en-US" sz="2000" dirty="0">
                <a:latin typeface="Calibri" pitchFamily="34" charset="0"/>
              </a:rPr>
              <a:t>(ice thickness, basal friction) cannot be measured; estimated by solving an inverse problem.</a:t>
            </a:r>
          </a:p>
          <a:p>
            <a:pPr marL="114300" lvl="1" indent="0" eaLnBrk="1" hangingPunct="1"/>
            <a:endParaRPr lang="en-US" sz="2000" b="1" u="sng" dirty="0">
              <a:latin typeface="Calibri" charset="0"/>
            </a:endParaRPr>
          </a:p>
        </p:txBody>
      </p:sp>
      <p:pic>
        <p:nvPicPr>
          <p:cNvPr id="14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97342" y="3505200"/>
            <a:ext cx="1537980" cy="2819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56301" y="3581400"/>
            <a:ext cx="2063699" cy="1676401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1613495809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28600" y="-1524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Mesh </a:t>
            </a:r>
            <a:r>
              <a:rPr lang="en-US" sz="3600" dirty="0" err="1">
                <a:solidFill>
                  <a:schemeClr val="tx1"/>
                </a:solidFill>
                <a:latin typeface="Calibri" panose="020F0502020204030204" pitchFamily="34" charset="0"/>
              </a:rPr>
              <a:t>Adaptivity</a:t>
            </a:r>
            <a:endParaRPr lang="en-US" sz="3600" dirty="0">
              <a:solidFill>
                <a:schemeClr val="tx1"/>
              </a:solidFill>
              <a:latin typeface="Calibri" panose="020F0502020204030204" pitchFamily="34" charset="0"/>
            </a:endParaRP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66029261"/>
              </p:ext>
            </p:extLst>
          </p:nvPr>
        </p:nvGraphicFramePr>
        <p:xfrm>
          <a:off x="170985" y="3366641"/>
          <a:ext cx="4477215" cy="311035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06" r:id="rId4" imgW="25104600" imgH="17485560" progId="">
                  <p:embed/>
                </p:oleObj>
              </mc:Choice>
              <mc:Fallback>
                <p:oleObj r:id="rId4" imgW="25104600" imgH="17485560" progId="">
                  <p:embed/>
                  <p:pic>
                    <p:nvPicPr>
                      <p:cNvPr id="3" name="Object 2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170985" y="3366641"/>
                        <a:ext cx="4477215" cy="311035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04254472"/>
              </p:ext>
            </p:extLst>
          </p:nvPr>
        </p:nvGraphicFramePr>
        <p:xfrm>
          <a:off x="4641058" y="3395954"/>
          <a:ext cx="4350542" cy="307153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07" r:id="rId6" imgW="24977520" imgH="17676000" progId="">
                  <p:embed/>
                </p:oleObj>
              </mc:Choice>
              <mc:Fallback>
                <p:oleObj r:id="rId6" imgW="24977520" imgH="17676000" progId="">
                  <p:embed/>
                  <p:pic>
                    <p:nvPicPr>
                      <p:cNvPr id="4" name="Object 3"/>
                      <p:cNvPicPr/>
                      <p:nvPr/>
                    </p:nvPicPr>
                    <p:blipFill>
                      <a:blip r:embed="rId7"/>
                      <a:stretch>
                        <a:fillRect/>
                      </a:stretch>
                    </p:blipFill>
                    <p:spPr>
                      <a:xfrm>
                        <a:off x="4641058" y="3395954"/>
                        <a:ext cx="4350542" cy="307153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0" y="1143000"/>
            <a:ext cx="9132849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In collaboration with </a:t>
            </a:r>
            <a:r>
              <a:rPr lang="en-US" b="1" i="1" dirty="0">
                <a:latin typeface="Calibri" panose="020F0502020204030204" pitchFamily="34" charset="0"/>
              </a:rPr>
              <a:t>Rensselaer </a:t>
            </a:r>
            <a:r>
              <a:rPr lang="en-US" b="1" i="1" dirty="0" err="1">
                <a:latin typeface="Calibri" panose="020F0502020204030204" pitchFamily="34" charset="0"/>
              </a:rPr>
              <a:t>Polytechnical</a:t>
            </a:r>
            <a:r>
              <a:rPr lang="en-US" b="1" i="1" dirty="0">
                <a:latin typeface="Calibri" panose="020F0502020204030204" pitchFamily="34" charset="0"/>
              </a:rPr>
              <a:t> Institute</a:t>
            </a:r>
            <a:r>
              <a:rPr lang="en-US" dirty="0">
                <a:latin typeface="Calibri" panose="020F0502020204030204" pitchFamily="34" charset="0"/>
              </a:rPr>
              <a:t> (M. Shephard, C. Smith, B. Granzow): added mesh adaptation capabilities (PAALS) to </a:t>
            </a:r>
            <a:r>
              <a:rPr lang="en-US" i="1" dirty="0">
                <a:latin typeface="Calibri" panose="020F0502020204030204" pitchFamily="34" charset="0"/>
              </a:rPr>
              <a:t>Albany.</a:t>
            </a:r>
          </a:p>
          <a:p>
            <a:pPr marL="0" lvl="2"/>
            <a:endParaRPr lang="en-US" sz="400" i="1" dirty="0">
              <a:latin typeface="Calibri" panose="020F0502020204030204" pitchFamily="34" charset="0"/>
            </a:endParaRPr>
          </a:p>
          <a:p>
            <a:pPr marL="0" lvl="2"/>
            <a:endParaRPr lang="en-US" sz="400" i="1" dirty="0">
              <a:solidFill>
                <a:schemeClr val="accent1"/>
              </a:solidFill>
              <a:latin typeface="Calibri" panose="020F0502020204030204" pitchFamily="34" charset="0"/>
            </a:endParaRPr>
          </a:p>
          <a:p>
            <a:pPr marL="0" lvl="2"/>
            <a:r>
              <a:rPr lang="en-US" b="1" dirty="0">
                <a:solidFill>
                  <a:schemeClr val="accent1"/>
                </a:solidFill>
                <a:latin typeface="Calibri" panose="020F0502020204030204" pitchFamily="34" charset="0"/>
              </a:rPr>
              <a:t>PAALS provides: </a:t>
            </a:r>
          </a:p>
          <a:p>
            <a:pPr marL="0" lvl="2"/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Fully-coupled, </a:t>
            </a:r>
            <a:r>
              <a:rPr lang="en-US" b="1" i="1" dirty="0">
                <a:latin typeface="Calibri" panose="020F0502020204030204" pitchFamily="34" charset="0"/>
              </a:rPr>
              <a:t>in-memory adaptation </a:t>
            </a:r>
            <a:r>
              <a:rPr lang="en-US" dirty="0">
                <a:latin typeface="Calibri" panose="020F0502020204030204" pitchFamily="34" charset="0"/>
              </a:rPr>
              <a:t>and solution transfer services.</a:t>
            </a:r>
          </a:p>
          <a:p>
            <a:pPr marL="0" lvl="2"/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Parallel mesh infrastructure </a:t>
            </a:r>
            <a:r>
              <a:rPr lang="en-US" dirty="0">
                <a:latin typeface="Calibri" panose="020F0502020204030204" pitchFamily="34" charset="0"/>
              </a:rPr>
              <a:t>and services via </a:t>
            </a:r>
            <a:r>
              <a:rPr lang="en-US" b="1" i="1" dirty="0">
                <a:latin typeface="Calibri" panose="020F0502020204030204" pitchFamily="34" charset="0"/>
              </a:rPr>
              <a:t>PUMI</a:t>
            </a:r>
            <a:r>
              <a:rPr lang="en-US" dirty="0">
                <a:latin typeface="Calibri" panose="020F0502020204030204" pitchFamily="34" charset="0"/>
              </a:rPr>
              <a:t> (Parallel Unstructured Mesh Infrastructure): an efficient, distributed mesh data structure that supports </a:t>
            </a:r>
            <a:r>
              <a:rPr lang="en-US" dirty="0" err="1">
                <a:latin typeface="Calibri" panose="020F0502020204030204" pitchFamily="34" charset="0"/>
              </a:rPr>
              <a:t>adaptivity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pPr marL="0" lvl="2"/>
            <a:endParaRPr lang="en-US" sz="400" dirty="0">
              <a:latin typeface="Calibri" panose="020F0502020204030204" pitchFamily="34" charset="0"/>
            </a:endParaRPr>
          </a:p>
          <a:p>
            <a:pPr marL="2857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Predictive </a:t>
            </a:r>
            <a:r>
              <a:rPr lang="en-US" b="1" i="1" dirty="0">
                <a:latin typeface="Calibri" panose="020F0502020204030204" pitchFamily="34" charset="0"/>
              </a:rPr>
              <a:t>dynamic load balancing </a:t>
            </a:r>
            <a:r>
              <a:rPr lang="en-US" dirty="0">
                <a:latin typeface="Calibri" panose="020F0502020204030204" pitchFamily="34" charset="0"/>
              </a:rPr>
              <a:t>via </a:t>
            </a:r>
            <a:r>
              <a:rPr lang="en-US" b="1" i="1" dirty="0" err="1">
                <a:latin typeface="Calibri" panose="020F0502020204030204" pitchFamily="34" charset="0"/>
              </a:rPr>
              <a:t>ParMetis</a:t>
            </a:r>
            <a:r>
              <a:rPr lang="en-US" b="1" i="1" dirty="0">
                <a:latin typeface="Calibri" panose="020F0502020204030204" pitchFamily="34" charset="0"/>
              </a:rPr>
              <a:t>/Zoltan</a:t>
            </a:r>
            <a:r>
              <a:rPr lang="en-US" dirty="0">
                <a:latin typeface="Calibri" panose="020F0502020204030204" pitchFamily="34" charset="0"/>
              </a:rPr>
              <a:t> + </a:t>
            </a:r>
            <a:r>
              <a:rPr lang="en-US" b="1" i="1" dirty="0" err="1">
                <a:latin typeface="Calibri" panose="020F0502020204030204" pitchFamily="34" charset="0"/>
              </a:rPr>
              <a:t>ParMA</a:t>
            </a:r>
            <a:r>
              <a:rPr lang="en-US" b="1" i="1" dirty="0">
                <a:latin typeface="Calibri" panose="020F0502020204030204" pitchFamily="34" charset="0"/>
              </a:rPr>
              <a:t>.</a:t>
            </a:r>
            <a:endParaRPr lang="en-US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SPR**-based generalized </a:t>
            </a:r>
            <a:r>
              <a:rPr lang="en-US" b="1" i="1" dirty="0">
                <a:latin typeface="Calibri" panose="020F0502020204030204" pitchFamily="34" charset="0"/>
              </a:rPr>
              <a:t>error estimation </a:t>
            </a:r>
            <a:r>
              <a:rPr lang="en-US" dirty="0">
                <a:latin typeface="Calibri" panose="020F0502020204030204" pitchFamily="34" charset="0"/>
              </a:rPr>
              <a:t>of </a:t>
            </a:r>
            <a:r>
              <a:rPr lang="en-US" b="1" i="1" dirty="0">
                <a:latin typeface="Calibri" panose="020F0502020204030204" pitchFamily="34" charset="0"/>
              </a:rPr>
              <a:t>velocity gradient </a:t>
            </a:r>
            <a:r>
              <a:rPr lang="en-US" dirty="0">
                <a:latin typeface="Calibri" panose="020F0502020204030204" pitchFamily="34" charset="0"/>
              </a:rPr>
              <a:t>drives adaptation.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Performance portability </a:t>
            </a:r>
            <a:r>
              <a:rPr lang="en-US" dirty="0">
                <a:latin typeface="Calibri" panose="020F0502020204030204" pitchFamily="34" charset="0"/>
              </a:rPr>
              <a:t>to GPUs via </a:t>
            </a:r>
            <a:r>
              <a:rPr lang="en-US" b="1" i="1" dirty="0" err="1">
                <a:latin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</a:rPr>
              <a:t>.</a:t>
            </a:r>
            <a:r>
              <a:rPr lang="en-US" b="1" i="1" dirty="0">
                <a:latin typeface="Calibri" panose="020F0502020204030204" pitchFamily="34" charset="0"/>
              </a:rPr>
              <a:t> </a:t>
            </a: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endParaRPr lang="en-US" b="1" i="1" dirty="0">
              <a:latin typeface="Calibri" panose="020F0502020204030204" pitchFamily="34" charset="0"/>
            </a:endParaRP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507809" y="5866202"/>
            <a:ext cx="5715001" cy="61555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700" b="1" i="1" u="sng" dirty="0">
                <a:latin typeface="Calibri" panose="020F0502020204030204" pitchFamily="34" charset="0"/>
              </a:rPr>
              <a:t>Ryder glacier (north coast)</a:t>
            </a:r>
          </a:p>
          <a:p>
            <a:pPr algn="ctr"/>
            <a:r>
              <a:rPr lang="en-US" sz="1700" i="1" dirty="0">
                <a:latin typeface="Calibri" panose="020F0502020204030204" pitchFamily="34" charset="0"/>
              </a:rPr>
              <a:t>Left</a:t>
            </a:r>
            <a:r>
              <a:rPr lang="en-US" sz="1700" dirty="0">
                <a:latin typeface="Calibri" panose="020F0502020204030204" pitchFamily="34" charset="0"/>
              </a:rPr>
              <a:t>: before mesh adaptation; </a:t>
            </a:r>
            <a:r>
              <a:rPr lang="en-US" sz="1700" i="1" dirty="0">
                <a:latin typeface="Calibri" panose="020F0502020204030204" pitchFamily="34" charset="0"/>
              </a:rPr>
              <a:t>Right</a:t>
            </a:r>
            <a:r>
              <a:rPr lang="en-US" sz="1700" dirty="0">
                <a:latin typeface="Calibri" panose="020F0502020204030204" pitchFamily="34" charset="0"/>
              </a:rPr>
              <a:t>: after mesh adaptation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0" y="6553200"/>
                <a:ext cx="9220201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</a:rPr>
                  <a:t>**Super-convergent Patch Recovery: technique for estimating </a:t>
                </a:r>
                <a14:m>
                  <m:oMath xmlns:m="http://schemas.openxmlformats.org/officeDocument/2006/math">
                    <m:r>
                      <a:rPr lang="en-US" sz="1400" i="1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𝛻</m:t>
                    </m:r>
                    <m:r>
                      <a:rPr lang="en-US" sz="1400" b="1" i="1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𝒖</m:t>
                    </m:r>
                  </m:oMath>
                </a14:m>
                <a:r>
                  <a:rPr lang="en-US" sz="1400" dirty="0">
                    <a:solidFill>
                      <a:schemeClr val="bg1"/>
                    </a:solidFill>
                    <a:latin typeface="Calibri" panose="020F0502020204030204" pitchFamily="34" charset="0"/>
                  </a:rPr>
                  <a:t> using quadratic approximation within a patch of elements.</a:t>
                </a:r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6553200"/>
                <a:ext cx="9220201" cy="307777"/>
              </a:xfrm>
              <a:prstGeom prst="rect">
                <a:avLst/>
              </a:prstGeom>
              <a:blipFill>
                <a:blip r:embed="rId8"/>
                <a:stretch>
                  <a:fillRect l="-198" t="-4000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654" y="4482621"/>
            <a:ext cx="1562546" cy="52717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86200" y="243005"/>
            <a:ext cx="2401467" cy="456092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682621" y="1610380"/>
            <a:ext cx="3385179" cy="52322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</a:rPr>
              <a:t>*</a:t>
            </a:r>
            <a:r>
              <a:rPr lang="en-US" sz="1400" b="1" i="1" dirty="0">
                <a:latin typeface="Calibri" panose="020F0502020204030204" pitchFamily="34" charset="0"/>
              </a:rPr>
              <a:t>SCOREC</a:t>
            </a:r>
            <a:r>
              <a:rPr lang="en-US" sz="1400" dirty="0">
                <a:latin typeface="Calibri" panose="020F0502020204030204" pitchFamily="34" charset="0"/>
              </a:rPr>
              <a:t> = Scientific Computation Research Center at RPI: https://github.com/SCOREC</a:t>
            </a:r>
          </a:p>
        </p:txBody>
      </p:sp>
      <p:sp>
        <p:nvSpPr>
          <p:cNvPr id="12" name="Rectangle 11"/>
          <p:cNvSpPr/>
          <p:nvPr/>
        </p:nvSpPr>
        <p:spPr>
          <a:xfrm>
            <a:off x="1831859" y="853714"/>
            <a:ext cx="5390951" cy="36933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PAALS</a:t>
            </a:r>
            <a:r>
              <a:rPr lang="en-US" i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= Parallel Albany Adaptive Loop with SCOREC*</a:t>
            </a:r>
          </a:p>
        </p:txBody>
      </p:sp>
    </p:spTree>
    <p:extLst>
      <p:ext uri="{BB962C8B-B14F-4D97-AF65-F5344CB8AC3E}">
        <p14:creationId xmlns:p14="http://schemas.microsoft.com/office/powerpoint/2010/main" val="3669956041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012322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Nonlinear &amp; Linear Solvers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32472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2" name="Title 1"/>
          <p:cNvSpPr txBox="1">
            <a:spLocks/>
          </p:cNvSpPr>
          <p:nvPr/>
        </p:nvSpPr>
        <p:spPr bwMode="auto">
          <a:xfrm>
            <a:off x="304800" y="685800"/>
            <a:ext cx="8382000" cy="3962400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82880" tIns="182880" rIns="182880" bIns="182880" anchor="ctr"/>
          <a:lstStyle>
            <a:lvl1pPr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628650" indent="-3429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lvl="1" indent="0" eaLnBrk="1" hangingPunct="1"/>
            <a:r>
              <a:rPr lang="en-US" sz="2000" b="1" dirty="0">
                <a:latin typeface="Calibri" charset="0"/>
              </a:rPr>
              <a:t>Nonlinear solver:</a:t>
            </a:r>
            <a:r>
              <a:rPr lang="en-US" sz="2000" dirty="0">
                <a:latin typeface="Calibri" charset="0"/>
              </a:rPr>
              <a:t> full Newton with analytic (automatic differentiation) derivatives and </a:t>
            </a:r>
            <a:r>
              <a:rPr lang="en-US" sz="2000" dirty="0" err="1">
                <a:latin typeface="Calibri" charset="0"/>
              </a:rPr>
              <a:t>homotopy</a:t>
            </a:r>
            <a:r>
              <a:rPr lang="en-US" sz="2000" dirty="0">
                <a:latin typeface="Calibri" charset="0"/>
              </a:rPr>
              <a:t> continuation</a:t>
            </a:r>
          </a:p>
          <a:p>
            <a:pPr marL="0" lvl="1" indent="0" eaLnBrk="1" hangingPunct="1"/>
            <a:endParaRPr lang="en-US" sz="400" dirty="0">
              <a:latin typeface="Calibri" charset="0"/>
            </a:endParaRP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Most robust and efficient for steady-state solves.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dirty="0" err="1">
                <a:latin typeface="Calibri" charset="0"/>
              </a:rPr>
              <a:t>Jacobian</a:t>
            </a:r>
            <a:r>
              <a:rPr lang="en-US" sz="2000" dirty="0">
                <a:latin typeface="Calibri" charset="0"/>
              </a:rPr>
              <a:t> available for </a:t>
            </a:r>
            <a:r>
              <a:rPr lang="en-US" sz="2000" dirty="0" err="1">
                <a:latin typeface="Calibri" charset="0"/>
              </a:rPr>
              <a:t>preconditioners</a:t>
            </a:r>
            <a:r>
              <a:rPr lang="en-US" sz="2000" dirty="0">
                <a:latin typeface="Calibri" charset="0"/>
              </a:rPr>
              <a:t> and matrix-vector products.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Analytic sensitivity analysis. 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charset="0"/>
              </a:rPr>
              <a:t>Analytic gradients for inversion. </a:t>
            </a:r>
          </a:p>
          <a:p>
            <a:pPr marL="514350" lvl="2" indent="0" eaLnBrk="1" hangingPunct="1"/>
            <a:endParaRPr lang="en-US" sz="800" dirty="0">
              <a:latin typeface="Calibri" charset="0"/>
            </a:endParaRPr>
          </a:p>
          <a:p>
            <a:pPr marL="0" lvl="1" indent="0" eaLnBrk="1" hangingPunct="1"/>
            <a:r>
              <a:rPr lang="en-US" sz="2000" b="1" dirty="0">
                <a:latin typeface="Calibri" charset="0"/>
              </a:rPr>
              <a:t>Linear solver: </a:t>
            </a:r>
            <a:r>
              <a:rPr lang="en-US" sz="2000" dirty="0">
                <a:latin typeface="Calibri" charset="0"/>
              </a:rPr>
              <a:t>preconditioned iterative method</a:t>
            </a:r>
          </a:p>
          <a:p>
            <a:pPr marL="0" lvl="1" indent="0" eaLnBrk="1" hangingPunct="1"/>
            <a:endParaRPr lang="en-US" sz="400" dirty="0">
              <a:latin typeface="Calibri" charset="0"/>
            </a:endParaRP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charset="0"/>
              </a:rPr>
              <a:t>Solvers: </a:t>
            </a:r>
            <a:r>
              <a:rPr lang="en-US" sz="2000" dirty="0">
                <a:latin typeface="Calibri" charset="0"/>
              </a:rPr>
              <a:t>Conjugate Gradient (CG) or GMRES</a:t>
            </a:r>
          </a:p>
          <a:p>
            <a:pPr marL="342900" lvl="1" eaLnBrk="1" hangingPunct="1">
              <a:buFont typeface="Arial" panose="020B0604020202020204" pitchFamily="34" charset="0"/>
              <a:buChar char="•"/>
            </a:pPr>
            <a:r>
              <a:rPr lang="en-US" sz="2000" b="1" dirty="0">
                <a:latin typeface="Calibri" charset="0"/>
              </a:rPr>
              <a:t>Preconditioners: </a:t>
            </a:r>
            <a:r>
              <a:rPr lang="en-US" sz="2000" dirty="0">
                <a:latin typeface="Calibri" charset="0"/>
              </a:rPr>
              <a:t>ILU or algebraic multi-grid (AMG)</a:t>
            </a:r>
            <a:endParaRPr lang="en-US" sz="2000" b="1" dirty="0">
              <a:latin typeface="Calibri" charset="0"/>
            </a:endParaRPr>
          </a:p>
          <a:p>
            <a:pPr marL="857250" lvl="2" indent="-342900" eaLnBrk="1" hangingPunct="1">
              <a:buFont typeface="Arial" panose="020B0604020202020204" pitchFamily="34" charset="0"/>
              <a:buChar char="•"/>
            </a:pPr>
            <a:endParaRPr lang="en-US" sz="2000" dirty="0">
              <a:latin typeface="Calibri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/>
              <p:cNvSpPr/>
              <p:nvPr/>
            </p:nvSpPr>
            <p:spPr>
              <a:xfrm>
                <a:off x="762000" y="4648200"/>
                <a:ext cx="2362200" cy="1219200"/>
              </a:xfrm>
              <a:prstGeom prst="rect">
                <a:avLst/>
              </a:prstGeom>
              <a:solidFill>
                <a:srgbClr val="FFCCFF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Nonlinear Solve</a:t>
                </a:r>
              </a:p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for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solidFill>
                          <a:schemeClr val="tx1"/>
                        </a:solidFill>
                        <a:latin typeface="Cambria Math"/>
                      </a:rPr>
                      <m:t>𝒇</m:t>
                    </m:r>
                    <m:r>
                      <a:rPr lang="en-US" i="1" dirty="0" smtClean="0">
                        <a:solidFill>
                          <a:schemeClr val="tx1"/>
                        </a:solidFill>
                        <a:latin typeface="Cambria Math"/>
                      </a:rPr>
                      <m:t>(</m:t>
                    </m:r>
                    <m:r>
                      <a:rPr lang="en-US" b="1" i="1" dirty="0" smtClean="0">
                        <a:solidFill>
                          <a:schemeClr val="tx1"/>
                        </a:solidFill>
                        <a:latin typeface="Cambria Math"/>
                      </a:rPr>
                      <m:t>𝒙</m:t>
                    </m:r>
                    <m:r>
                      <a:rPr lang="en-US" i="1" dirty="0" smtClean="0">
                        <a:solidFill>
                          <a:schemeClr val="tx1"/>
                        </a:solidFill>
                        <a:latin typeface="Cambria Math"/>
                      </a:rPr>
                      <m:t>) = 0</m:t>
                    </m:r>
                  </m:oMath>
                </a14:m>
                <a:endParaRPr lang="en-US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(Newton)</a:t>
                </a:r>
              </a:p>
            </p:txBody>
          </p:sp>
        </mc:Choice>
        <mc:Fallback xmlns="">
          <p:sp>
            <p:nvSpPr>
              <p:cNvPr id="3" name="Rectangle 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0" y="4648200"/>
                <a:ext cx="2362200" cy="1219200"/>
              </a:xfrm>
              <a:prstGeom prst="rect">
                <a:avLst/>
              </a:prstGeom>
              <a:blipFill>
                <a:blip r:embed="rId2"/>
                <a:stretch>
                  <a:fillRect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6324600" y="4495800"/>
                <a:ext cx="2514600" cy="1380067"/>
              </a:xfrm>
              <a:prstGeom prst="rect">
                <a:avLst/>
              </a:prstGeom>
              <a:solidFill>
                <a:srgbClr val="FFFF99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Preconditioned </a:t>
                </a:r>
              </a:p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Iterative Linear Solve </a:t>
                </a:r>
              </a:p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(CG or GMRES):</a:t>
                </a:r>
              </a:p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Solve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solidFill>
                          <a:schemeClr val="tx1"/>
                        </a:solidFill>
                        <a:latin typeface="Cambria Math"/>
                      </a:rPr>
                      <m:t>𝑱𝒙</m:t>
                    </m:r>
                    <m:r>
                      <a:rPr lang="en-US" i="1" dirty="0" smtClean="0">
                        <a:solidFill>
                          <a:schemeClr val="tx1"/>
                        </a:solidFill>
                        <a:latin typeface="Cambria Math"/>
                      </a:rPr>
                      <m:t>=</m:t>
                    </m:r>
                    <m:r>
                      <a:rPr lang="en-US" b="1" i="1" dirty="0" smtClean="0">
                        <a:solidFill>
                          <a:schemeClr val="tx1"/>
                        </a:solidFill>
                        <a:latin typeface="Cambria Math"/>
                      </a:rPr>
                      <m:t>𝒓</m:t>
                    </m:r>
                  </m:oMath>
                </a14:m>
                <a:endParaRPr lang="en-US" b="1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24600" y="4495800"/>
                <a:ext cx="2514600" cy="1380067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Rectangle 6"/>
              <p:cNvSpPr/>
              <p:nvPr/>
            </p:nvSpPr>
            <p:spPr>
              <a:xfrm>
                <a:off x="3733800" y="4419600"/>
                <a:ext cx="1981200" cy="1562101"/>
              </a:xfrm>
              <a:prstGeom prst="rect">
                <a:avLst/>
              </a:prstGeom>
              <a:solidFill>
                <a:schemeClr val="accent1">
                  <a:lumMod val="20000"/>
                  <a:lumOff val="8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Automatic Differentiation Jacobian:</a:t>
                </a: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1" dirty="0" smtClean="0">
                          <a:solidFill>
                            <a:schemeClr val="tx1"/>
                          </a:solidFill>
                          <a:latin typeface="Cambria Math"/>
                        </a:rPr>
                        <m:t>𝑱</m:t>
                      </m:r>
                      <m:r>
                        <a:rPr lang="en-US" b="1" i="1" dirty="0" smtClean="0">
                          <a:solidFill>
                            <a:schemeClr val="tx1"/>
                          </a:solidFill>
                          <a:latin typeface="Cambria Math"/>
                        </a:rPr>
                        <m:t> </m:t>
                      </m:r>
                      <m:r>
                        <a:rPr lang="en-US" i="1" dirty="0" smtClean="0">
                          <a:solidFill>
                            <a:schemeClr val="tx1"/>
                          </a:solidFill>
                          <a:latin typeface="Cambria Math"/>
                        </a:rPr>
                        <m:t>= </m:t>
                      </m:r>
                      <m:f>
                        <m:fPr>
                          <m:ctrlPr>
                            <a:rPr lang="en-US" i="1" dirty="0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 dirty="0" smtClean="0">
                              <a:solidFill>
                                <a:schemeClr val="tx1"/>
                              </a:solidFill>
                              <a:latin typeface="Cambria Math"/>
                            </a:rPr>
                            <m:t>𝜕</m:t>
                          </m:r>
                          <m:r>
                            <a:rPr lang="en-US" b="1" i="1" dirty="0" smtClean="0">
                              <a:solidFill>
                                <a:schemeClr val="tx1"/>
                              </a:solidFill>
                              <a:latin typeface="Cambria Math"/>
                            </a:rPr>
                            <m:t>𝒇</m:t>
                          </m:r>
                        </m:num>
                        <m:den>
                          <m:r>
                            <a:rPr lang="en-US" i="1" dirty="0" smtClean="0">
                              <a:solidFill>
                                <a:schemeClr val="tx1"/>
                              </a:solidFill>
                              <a:latin typeface="Cambria Math"/>
                            </a:rPr>
                            <m:t>𝜕</m:t>
                          </m:r>
                          <m:r>
                            <a:rPr lang="en-US" b="1" i="1" dirty="0" smtClean="0">
                              <a:solidFill>
                                <a:schemeClr val="tx1"/>
                              </a:solidFill>
                              <a:latin typeface="Cambria Math"/>
                            </a:rPr>
                            <m:t>𝒙</m:t>
                          </m:r>
                        </m:den>
                      </m:f>
                    </m:oMath>
                  </m:oMathPara>
                </a14:m>
                <a:endParaRPr lang="en-US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Rectangle 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33800" y="4419600"/>
                <a:ext cx="1981200" cy="1562101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" name="Straight Arrow Connector 5"/>
          <p:cNvCxnSpPr>
            <a:stCxn id="3" idx="3"/>
          </p:cNvCxnSpPr>
          <p:nvPr/>
        </p:nvCxnSpPr>
        <p:spPr>
          <a:xfrm>
            <a:off x="3124200" y="5257800"/>
            <a:ext cx="609600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/>
          <p:cNvCxnSpPr/>
          <p:nvPr/>
        </p:nvCxnSpPr>
        <p:spPr>
          <a:xfrm>
            <a:off x="5715000" y="5301192"/>
            <a:ext cx="609600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Elbow Connector 8"/>
          <p:cNvCxnSpPr>
            <a:stCxn id="4" idx="2"/>
            <a:endCxn id="3" idx="1"/>
          </p:cNvCxnSpPr>
          <p:nvPr/>
        </p:nvCxnSpPr>
        <p:spPr>
          <a:xfrm rot="5400000" flipH="1">
            <a:off x="3862916" y="2156884"/>
            <a:ext cx="618067" cy="6819900"/>
          </a:xfrm>
          <a:prstGeom prst="bentConnector4">
            <a:avLst>
              <a:gd name="adj1" fmla="val -36986"/>
              <a:gd name="adj2" fmla="val 103352"/>
            </a:avLst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281131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0"/>
            <a:ext cx="80772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Robustness of Newton’s Method via </a:t>
            </a:r>
            <a:r>
              <a:rPr lang="en-US" sz="3600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 Continuation (LOCA)</a:t>
            </a:r>
          </a:p>
        </p:txBody>
      </p:sp>
      <p:grpSp>
        <p:nvGrpSpPr>
          <p:cNvPr id="5" name="Group 4"/>
          <p:cNvGrpSpPr/>
          <p:nvPr/>
        </p:nvGrpSpPr>
        <p:grpSpPr>
          <a:xfrm>
            <a:off x="0" y="1305110"/>
            <a:ext cx="6666113" cy="4038600"/>
            <a:chOff x="2618124" y="2399021"/>
            <a:chExt cx="7420841" cy="4382779"/>
          </a:xfrm>
        </p:grpSpPr>
        <p:pic>
          <p:nvPicPr>
            <p:cNvPr id="4" name="Picture 3" descr="newnonlinear.pn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18124" y="2399021"/>
              <a:ext cx="7420841" cy="4382779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" name="TextBox 10"/>
                <p:cNvSpPr txBox="1"/>
                <p:nvPr/>
              </p:nvSpPr>
              <p:spPr>
                <a:xfrm>
                  <a:off x="4177838" y="5240719"/>
                  <a:ext cx="985104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-1.0</a:t>
                  </a:r>
                </a:p>
              </p:txBody>
            </p:sp>
          </mc:Choice>
          <mc:Fallback xmlns="">
            <p:sp>
              <p:nvSpPr>
                <p:cNvPr id="11" name="TextBox 10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177838" y="5240719"/>
                  <a:ext cx="985104" cy="367406"/>
                </a:xfrm>
                <a:prstGeom prst="rect">
                  <a:avLst/>
                </a:prstGeom>
                <a:blipFill>
                  <a:blip r:embed="rId3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TextBox 11"/>
                <p:cNvSpPr txBox="1"/>
                <p:nvPr/>
              </p:nvSpPr>
              <p:spPr>
                <a:xfrm>
                  <a:off x="4955814" y="5654189"/>
                  <a:ext cx="970573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-2.5</a:t>
                  </a:r>
                </a:p>
              </p:txBody>
            </p:sp>
          </mc:Choice>
          <mc:Fallback xmlns="">
            <p:sp>
              <p:nvSpPr>
                <p:cNvPr id="12" name="TextBox 1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955814" y="5654189"/>
                  <a:ext cx="970573" cy="367406"/>
                </a:xfrm>
                <a:prstGeom prst="rect">
                  <a:avLst/>
                </a:prstGeom>
                <a:blipFill>
                  <a:blip r:embed="rId4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" name="TextBox 12"/>
                <p:cNvSpPr txBox="1"/>
                <p:nvPr/>
              </p:nvSpPr>
              <p:spPr>
                <a:xfrm>
                  <a:off x="5650949" y="5442738"/>
                  <a:ext cx="954056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-6.0</a:t>
                  </a:r>
                </a:p>
              </p:txBody>
            </p:sp>
          </mc:Choice>
          <mc:Fallback xmlns="">
            <p:sp>
              <p:nvSpPr>
                <p:cNvPr id="13" name="TextBox 12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650949" y="5442738"/>
                  <a:ext cx="954056" cy="367406"/>
                </a:xfrm>
                <a:prstGeom prst="rect">
                  <a:avLst/>
                </a:prstGeom>
                <a:blipFill>
                  <a:blip r:embed="rId5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" name="TextBox 13"/>
                <p:cNvSpPr txBox="1"/>
                <p:nvPr/>
              </p:nvSpPr>
              <p:spPr>
                <a:xfrm>
                  <a:off x="6944314" y="5425389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4" name="TextBox 13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944314" y="5425389"/>
                  <a:ext cx="914400" cy="367406"/>
                </a:xfrm>
                <a:prstGeom prst="rect">
                  <a:avLst/>
                </a:prstGeom>
                <a:blipFill>
                  <a:blip r:embed="rId6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" name="TextBox 14"/>
                <p:cNvSpPr txBox="1"/>
                <p:nvPr/>
              </p:nvSpPr>
              <p:spPr>
                <a:xfrm>
                  <a:off x="7772400" y="4422667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5" name="TextBox 14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772400" y="4422667"/>
                  <a:ext cx="914400" cy="367406"/>
                </a:xfrm>
                <a:prstGeom prst="rect">
                  <a:avLst/>
                </a:prstGeom>
                <a:blipFill>
                  <a:blip r:embed="rId7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" name="TextBox 15"/>
                <p:cNvSpPr txBox="1"/>
                <p:nvPr/>
              </p:nvSpPr>
              <p:spPr>
                <a:xfrm>
                  <a:off x="5266469" y="2759901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 i="0" smtClean="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6" name="TextBox 15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266469" y="2759901"/>
                  <a:ext cx="914400" cy="367406"/>
                </a:xfrm>
                <a:prstGeom prst="rect">
                  <a:avLst/>
                </a:prstGeom>
                <a:blipFill>
                  <a:blip r:embed="rId8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6170328" y="3037165"/>
                <a:ext cx="2745072" cy="767839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</m:e>
                            <m:sup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 smtClean="0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solidFill>
                                            <a:schemeClr val="tx1"/>
                                          </a:solidFill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solidFill>
                                            <a:schemeClr val="tx1"/>
                                          </a:solidFill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e>
                              </m:nary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70328" y="3037165"/>
                <a:ext cx="2745072" cy="767839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6705600" y="2552050"/>
            <a:ext cx="19444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Glen’s Law Viscosity: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/>
              <p:cNvSpPr txBox="1"/>
              <p:nvPr/>
            </p:nvSpPr>
            <p:spPr>
              <a:xfrm>
                <a:off x="6743699" y="4515629"/>
                <a:ext cx="2019301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/>
                          <a:ea typeface="Cambria Math"/>
                        </a:rPr>
                        <m:t>𝑛</m:t>
                      </m:r>
                      <m:r>
                        <a:rPr lang="en-US" sz="1600" b="0" i="1" smtClean="0">
                          <a:latin typeface="Cambria Math"/>
                          <a:ea typeface="Cambria Math"/>
                        </a:rPr>
                        <m:t>=3 </m:t>
                      </m:r>
                    </m:oMath>
                  </m:oMathPara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(Glen’s law exponent)</a:t>
                </a:r>
              </a:p>
            </p:txBody>
          </p:sp>
        </mc:Choice>
        <mc:Fallback xmlns="">
          <p:sp>
            <p:nvSpPr>
              <p:cNvPr id="19" name="TextBox 1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43699" y="4515629"/>
                <a:ext cx="2019301" cy="584775"/>
              </a:xfrm>
              <a:prstGeom prst="rect">
                <a:avLst/>
              </a:prstGeom>
              <a:blipFill>
                <a:blip r:embed="rId10"/>
                <a:stretch>
                  <a:fillRect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/>
              <p:cNvSpPr txBox="1"/>
              <p:nvPr/>
            </p:nvSpPr>
            <p:spPr>
              <a:xfrm>
                <a:off x="6307488" y="1018424"/>
                <a:ext cx="2618072" cy="1429815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i="1" baseline="-25000">
                          <a:latin typeface="Cambria Math"/>
                        </a:rPr>
                        <m:t>1</m:t>
                      </m:r>
                      <m:r>
                        <a:rPr lang="en-US" sz="1600" b="0" i="1" baseline="30000" smtClean="0">
                          <a:latin typeface="Cambria Math"/>
                        </a:rPr>
                        <m:t>𝑇</m:t>
                      </m:r>
                      <m:r>
                        <a:rPr lang="en-US" sz="1600" b="0" i="1" smtClean="0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b="0" i="1" smtClean="0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13</m:t>
                          </m:r>
                        </m:e>
                      </m:d>
                    </m:oMath>
                  </m:oMathPara>
                </a14:m>
                <a:endParaRPr lang="en-US" sz="1600" b="0" dirty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b="0" i="1" baseline="-25000" smtClean="0">
                          <a:latin typeface="Cambria Math"/>
                          <a:ea typeface="Cambria Math"/>
                        </a:rPr>
                        <m:t>2</m:t>
                      </m:r>
                      <m:r>
                        <a:rPr lang="en-US" sz="1600" b="0" i="1" baseline="30000" smtClean="0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sz="1600" i="1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i="1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 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23</m:t>
                          </m:r>
                        </m:e>
                      </m:d>
                    </m:oMath>
                  </m:oMathPara>
                </a14:m>
                <a:endParaRPr lang="en-US" sz="1600" dirty="0"/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 sz="1600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r>
                  <a:rPr lang="en-US" sz="1600" dirty="0"/>
                  <a:t>, </a:t>
                </a:r>
                <a14:m>
                  <m:oMath xmlns:m="http://schemas.openxmlformats.org/officeDocument/2006/math"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</m:t>
                    </m:r>
                    <m:r>
                      <a:rPr lang="en-US" sz="1600" b="0" i="0" baseline="-25000" smtClean="0">
                        <a:latin typeface="Cambria Math" panose="02040503050406030204" pitchFamily="18" charset="0"/>
                        <a:ea typeface="Cambria Math"/>
                      </a:rPr>
                      <m:t>3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f>
                      <m:fPr>
                        <m:ctrlPr>
                          <a:rPr lang="en-US" sz="160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fPr>
                      <m:num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num>
                      <m:den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den>
                    </m:f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𝑢</m:t>
                            </m:r>
                          </m:e>
                          <m:sub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𝑖</m:t>
                            </m:r>
                          </m:sub>
                        </m:sSub>
                      </m:num>
                      <m:den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600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3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       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7" name="TextBox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07488" y="1018424"/>
                <a:ext cx="2618072" cy="1429815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125437566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0"/>
            <a:ext cx="80772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Robustness of Newton’s Method via </a:t>
            </a:r>
            <a:r>
              <a:rPr lang="en-US" sz="3600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 Continuation (LOCA)</a:t>
            </a:r>
          </a:p>
        </p:txBody>
      </p:sp>
      <p:grpSp>
        <p:nvGrpSpPr>
          <p:cNvPr id="5" name="Group 4"/>
          <p:cNvGrpSpPr/>
          <p:nvPr/>
        </p:nvGrpSpPr>
        <p:grpSpPr>
          <a:xfrm>
            <a:off x="0" y="1305110"/>
            <a:ext cx="6666113" cy="4038600"/>
            <a:chOff x="2618124" y="2399021"/>
            <a:chExt cx="7420841" cy="4382779"/>
          </a:xfrm>
        </p:grpSpPr>
        <p:pic>
          <p:nvPicPr>
            <p:cNvPr id="4" name="Picture 3" descr="newnonlinear.pn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18124" y="2399021"/>
              <a:ext cx="7420841" cy="4382779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" name="TextBox 10"/>
                <p:cNvSpPr txBox="1"/>
                <p:nvPr/>
              </p:nvSpPr>
              <p:spPr>
                <a:xfrm>
                  <a:off x="4177838" y="5240719"/>
                  <a:ext cx="985104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-1.0</a:t>
                  </a:r>
                </a:p>
              </p:txBody>
            </p:sp>
          </mc:Choice>
          <mc:Fallback xmlns="">
            <p:sp>
              <p:nvSpPr>
                <p:cNvPr id="11" name="TextBox 10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177838" y="5240719"/>
                  <a:ext cx="985104" cy="367406"/>
                </a:xfrm>
                <a:prstGeom prst="rect">
                  <a:avLst/>
                </a:prstGeom>
                <a:blipFill>
                  <a:blip r:embed="rId3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TextBox 11"/>
                <p:cNvSpPr txBox="1"/>
                <p:nvPr/>
              </p:nvSpPr>
              <p:spPr>
                <a:xfrm>
                  <a:off x="4955814" y="5654189"/>
                  <a:ext cx="970573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-2.5</a:t>
                  </a:r>
                </a:p>
              </p:txBody>
            </p:sp>
          </mc:Choice>
          <mc:Fallback xmlns="">
            <p:sp>
              <p:nvSpPr>
                <p:cNvPr id="12" name="TextBox 1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955814" y="5654189"/>
                  <a:ext cx="970573" cy="367406"/>
                </a:xfrm>
                <a:prstGeom prst="rect">
                  <a:avLst/>
                </a:prstGeom>
                <a:blipFill>
                  <a:blip r:embed="rId4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" name="TextBox 12"/>
                <p:cNvSpPr txBox="1"/>
                <p:nvPr/>
              </p:nvSpPr>
              <p:spPr>
                <a:xfrm>
                  <a:off x="5650949" y="5442738"/>
                  <a:ext cx="954056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-6.0</a:t>
                  </a:r>
                </a:p>
              </p:txBody>
            </p:sp>
          </mc:Choice>
          <mc:Fallback xmlns="">
            <p:sp>
              <p:nvSpPr>
                <p:cNvPr id="13" name="TextBox 12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650949" y="5442738"/>
                  <a:ext cx="954056" cy="367406"/>
                </a:xfrm>
                <a:prstGeom prst="rect">
                  <a:avLst/>
                </a:prstGeom>
                <a:blipFill>
                  <a:blip r:embed="rId5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" name="TextBox 13"/>
                <p:cNvSpPr txBox="1"/>
                <p:nvPr/>
              </p:nvSpPr>
              <p:spPr>
                <a:xfrm>
                  <a:off x="6944314" y="5425389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4" name="TextBox 13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944314" y="5425389"/>
                  <a:ext cx="914400" cy="367406"/>
                </a:xfrm>
                <a:prstGeom prst="rect">
                  <a:avLst/>
                </a:prstGeom>
                <a:blipFill>
                  <a:blip r:embed="rId6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" name="TextBox 14"/>
                <p:cNvSpPr txBox="1"/>
                <p:nvPr/>
              </p:nvSpPr>
              <p:spPr>
                <a:xfrm>
                  <a:off x="7772400" y="4422667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5" name="TextBox 14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772400" y="4422667"/>
                  <a:ext cx="914400" cy="367406"/>
                </a:xfrm>
                <a:prstGeom prst="rect">
                  <a:avLst/>
                </a:prstGeom>
                <a:blipFill>
                  <a:blip r:embed="rId7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" name="TextBox 15"/>
                <p:cNvSpPr txBox="1"/>
                <p:nvPr/>
              </p:nvSpPr>
              <p:spPr>
                <a:xfrm>
                  <a:off x="5266469" y="2759901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 i="0" smtClean="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6" name="TextBox 15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266469" y="2759901"/>
                  <a:ext cx="914400" cy="367406"/>
                </a:xfrm>
                <a:prstGeom prst="rect">
                  <a:avLst/>
                </a:prstGeom>
                <a:blipFill>
                  <a:blip r:embed="rId8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9" name="TextBox 8"/>
          <p:cNvSpPr txBox="1"/>
          <p:nvPr/>
        </p:nvSpPr>
        <p:spPr>
          <a:xfrm>
            <a:off x="6705600" y="2552050"/>
            <a:ext cx="19444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Glen’s Law Viscosity: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/>
              <p:cNvSpPr txBox="1"/>
              <p:nvPr/>
            </p:nvSpPr>
            <p:spPr>
              <a:xfrm>
                <a:off x="6743699" y="4515629"/>
                <a:ext cx="2019301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/>
                          <a:ea typeface="Cambria Math"/>
                        </a:rPr>
                        <m:t>𝑛</m:t>
                      </m:r>
                      <m:r>
                        <a:rPr lang="en-US" sz="1600" b="0" i="1" smtClean="0">
                          <a:latin typeface="Cambria Math"/>
                          <a:ea typeface="Cambria Math"/>
                        </a:rPr>
                        <m:t>=3 </m:t>
                      </m:r>
                    </m:oMath>
                  </m:oMathPara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(Glen’s law exponent)</a:t>
                </a:r>
              </a:p>
            </p:txBody>
          </p:sp>
        </mc:Choice>
        <mc:Fallback xmlns="">
          <p:sp>
            <p:nvSpPr>
              <p:cNvPr id="19" name="TextBox 1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43699" y="4515629"/>
                <a:ext cx="2019301" cy="584775"/>
              </a:xfrm>
              <a:prstGeom prst="rect">
                <a:avLst/>
              </a:prstGeom>
              <a:blipFill>
                <a:blip r:embed="rId9"/>
                <a:stretch>
                  <a:fillRect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6781800" y="3962400"/>
                <a:ext cx="1868287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𝛾</m:t>
                    </m:r>
                    <m:r>
                      <a:rPr lang="en-US" sz="1600" b="0" i="1" smtClean="0">
                        <a:latin typeface="Cambria Math"/>
                        <a:ea typeface="Cambria Math"/>
                      </a:rPr>
                      <m:t>= 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parameter</a:t>
                </a: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1800" y="3962400"/>
                <a:ext cx="1868287" cy="584775"/>
              </a:xfrm>
              <a:prstGeom prst="rect">
                <a:avLst/>
              </a:prstGeom>
              <a:blipFill>
                <a:blip r:embed="rId11"/>
                <a:stretch>
                  <a:fillRect t="-3125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6161861" y="3042161"/>
                <a:ext cx="2745072" cy="767839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</m:e>
                            <m:sup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solidFill>
                                            <a:schemeClr val="tx1"/>
                                          </a:solidFill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solidFill>
                                            <a:schemeClr val="tx1"/>
                                          </a:solidFill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+</m:t>
                                  </m:r>
                                </m:e>
                              </m:nary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𝛾</m:t>
                              </m:r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61861" y="3042161"/>
                <a:ext cx="2745072" cy="767839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/>
              <p:cNvSpPr txBox="1"/>
              <p:nvPr/>
            </p:nvSpPr>
            <p:spPr>
              <a:xfrm>
                <a:off x="6307488" y="1018424"/>
                <a:ext cx="2618072" cy="1429815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i="1" baseline="-25000">
                          <a:latin typeface="Cambria Math"/>
                        </a:rPr>
                        <m:t>1</m:t>
                      </m:r>
                      <m:r>
                        <a:rPr lang="en-US" sz="1600" b="0" i="1" baseline="30000" smtClean="0">
                          <a:latin typeface="Cambria Math"/>
                        </a:rPr>
                        <m:t>𝑇</m:t>
                      </m:r>
                      <m:r>
                        <a:rPr lang="en-US" sz="1600" b="0" i="1" smtClean="0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b="0" i="1" smtClean="0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13</m:t>
                          </m:r>
                        </m:e>
                      </m:d>
                    </m:oMath>
                  </m:oMathPara>
                </a14:m>
                <a:endParaRPr lang="en-US" sz="1600" b="0" dirty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b="0" i="1" baseline="-25000" smtClean="0">
                          <a:latin typeface="Cambria Math"/>
                          <a:ea typeface="Cambria Math"/>
                        </a:rPr>
                        <m:t>2</m:t>
                      </m:r>
                      <m:r>
                        <a:rPr lang="en-US" sz="1600" b="0" i="1" baseline="30000" smtClean="0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sz="1600" i="1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i="1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 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23</m:t>
                          </m:r>
                        </m:e>
                      </m:d>
                    </m:oMath>
                  </m:oMathPara>
                </a14:m>
                <a:endParaRPr lang="en-US" sz="1600" dirty="0"/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 sz="1600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r>
                  <a:rPr lang="en-US" sz="1600" dirty="0"/>
                  <a:t>, </a:t>
                </a:r>
                <a14:m>
                  <m:oMath xmlns:m="http://schemas.openxmlformats.org/officeDocument/2006/math"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</m:t>
                    </m:r>
                    <m:r>
                      <a:rPr lang="en-US" sz="1600" b="0" i="0" baseline="-25000" smtClean="0">
                        <a:latin typeface="Cambria Math" panose="02040503050406030204" pitchFamily="18" charset="0"/>
                        <a:ea typeface="Cambria Math"/>
                      </a:rPr>
                      <m:t>3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f>
                      <m:fPr>
                        <m:ctrlPr>
                          <a:rPr lang="en-US" sz="160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fPr>
                      <m:num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num>
                      <m:den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den>
                    </m:f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𝑢</m:t>
                            </m:r>
                          </m:e>
                          <m:sub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𝑖</m:t>
                            </m:r>
                          </m:sub>
                        </m:sSub>
                      </m:num>
                      <m:den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600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3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       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3" name="TextBox 2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07488" y="1018424"/>
                <a:ext cx="2618072" cy="1429815"/>
              </a:xfrm>
              <a:prstGeom prst="rect">
                <a:avLst/>
              </a:prstGeom>
              <a:blipFill>
                <a:blip r:embed="rId13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3201358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0"/>
            <a:ext cx="80772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Robustness of Newton’s Method via </a:t>
            </a:r>
            <a:r>
              <a:rPr lang="en-US" sz="3600" dirty="0" err="1">
                <a:latin typeface="Calibri" panose="020F0502020204030204" pitchFamily="34" charset="0"/>
                <a:cs typeface="Calibri" panose="020F0502020204030204" pitchFamily="34" charset="0"/>
              </a:rPr>
              <a:t>Homotopy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 Continuation (LOCA)</a:t>
            </a:r>
          </a:p>
        </p:txBody>
      </p:sp>
      <p:grpSp>
        <p:nvGrpSpPr>
          <p:cNvPr id="5" name="Group 4"/>
          <p:cNvGrpSpPr/>
          <p:nvPr/>
        </p:nvGrpSpPr>
        <p:grpSpPr>
          <a:xfrm>
            <a:off x="0" y="1305110"/>
            <a:ext cx="6666113" cy="4038600"/>
            <a:chOff x="2618124" y="2399021"/>
            <a:chExt cx="7420841" cy="4382779"/>
          </a:xfrm>
        </p:grpSpPr>
        <p:pic>
          <p:nvPicPr>
            <p:cNvPr id="4" name="Picture 3" descr="newnonlinear.pn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18124" y="2399021"/>
              <a:ext cx="7420841" cy="4382779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" name="TextBox 10"/>
                <p:cNvSpPr txBox="1"/>
                <p:nvPr/>
              </p:nvSpPr>
              <p:spPr>
                <a:xfrm>
                  <a:off x="4177838" y="5240719"/>
                  <a:ext cx="985104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-1.0</a:t>
                  </a:r>
                </a:p>
              </p:txBody>
            </p:sp>
          </mc:Choice>
          <mc:Fallback xmlns="">
            <p:sp>
              <p:nvSpPr>
                <p:cNvPr id="11" name="TextBox 10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177838" y="5240719"/>
                  <a:ext cx="985104" cy="367406"/>
                </a:xfrm>
                <a:prstGeom prst="rect">
                  <a:avLst/>
                </a:prstGeom>
                <a:blipFill>
                  <a:blip r:embed="rId3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TextBox 11"/>
                <p:cNvSpPr txBox="1"/>
                <p:nvPr/>
              </p:nvSpPr>
              <p:spPr>
                <a:xfrm>
                  <a:off x="4955814" y="5654189"/>
                  <a:ext cx="970573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-2.5</a:t>
                  </a:r>
                </a:p>
              </p:txBody>
            </p:sp>
          </mc:Choice>
          <mc:Fallback xmlns="">
            <p:sp>
              <p:nvSpPr>
                <p:cNvPr id="12" name="TextBox 1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955814" y="5654189"/>
                  <a:ext cx="970573" cy="367406"/>
                </a:xfrm>
                <a:prstGeom prst="rect">
                  <a:avLst/>
                </a:prstGeom>
                <a:blipFill>
                  <a:blip r:embed="rId4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" name="TextBox 12"/>
                <p:cNvSpPr txBox="1"/>
                <p:nvPr/>
              </p:nvSpPr>
              <p:spPr>
                <a:xfrm>
                  <a:off x="5650949" y="5442738"/>
                  <a:ext cx="954056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-6.0</a:t>
                  </a:r>
                </a:p>
              </p:txBody>
            </p:sp>
          </mc:Choice>
          <mc:Fallback xmlns="">
            <p:sp>
              <p:nvSpPr>
                <p:cNvPr id="13" name="TextBox 12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650949" y="5442738"/>
                  <a:ext cx="954056" cy="367406"/>
                </a:xfrm>
                <a:prstGeom prst="rect">
                  <a:avLst/>
                </a:prstGeom>
                <a:blipFill>
                  <a:blip r:embed="rId5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" name="TextBox 13"/>
                <p:cNvSpPr txBox="1"/>
                <p:nvPr/>
              </p:nvSpPr>
              <p:spPr>
                <a:xfrm>
                  <a:off x="6944314" y="5425389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4" name="TextBox 13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944314" y="5425389"/>
                  <a:ext cx="914400" cy="367406"/>
                </a:xfrm>
                <a:prstGeom prst="rect">
                  <a:avLst/>
                </a:prstGeom>
                <a:blipFill>
                  <a:blip r:embed="rId6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" name="TextBox 14"/>
                <p:cNvSpPr txBox="1"/>
                <p:nvPr/>
              </p:nvSpPr>
              <p:spPr>
                <a:xfrm>
                  <a:off x="7772400" y="4422667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5" name="TextBox 14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772400" y="4422667"/>
                  <a:ext cx="914400" cy="367406"/>
                </a:xfrm>
                <a:prstGeom prst="rect">
                  <a:avLst/>
                </a:prstGeom>
                <a:blipFill>
                  <a:blip r:embed="rId7"/>
                  <a:stretch>
                    <a:fillRect t="-5357" b="-2142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" name="TextBox 15"/>
                <p:cNvSpPr txBox="1"/>
                <p:nvPr/>
              </p:nvSpPr>
              <p:spPr>
                <a:xfrm>
                  <a:off x="5266469" y="2759901"/>
                  <a:ext cx="914400" cy="36740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1600" i="0" smtClean="0">
                          <a:latin typeface="Cambria Math"/>
                          <a:ea typeface="Cambria Math"/>
                        </a:rPr>
                        <m:t>γ</m:t>
                      </m:r>
                    </m:oMath>
                  </a14:m>
                  <a:r>
                    <a:rPr lang="en-US" sz="16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=10</a:t>
                  </a:r>
                  <a:r>
                    <a:rPr lang="en-US" sz="1600" baseline="30000" dirty="0">
                      <a:latin typeface="Calibri" panose="020F0502020204030204" pitchFamily="34" charset="0"/>
                      <a:cs typeface="Calibri" panose="020F0502020204030204" pitchFamily="34" charset="0"/>
                    </a:rPr>
                    <a:t>-10</a:t>
                  </a:r>
                </a:p>
              </p:txBody>
            </p:sp>
          </mc:Choice>
          <mc:Fallback xmlns="">
            <p:sp>
              <p:nvSpPr>
                <p:cNvPr id="16" name="TextBox 15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266469" y="2759901"/>
                  <a:ext cx="914400" cy="367406"/>
                </a:xfrm>
                <a:prstGeom prst="rect">
                  <a:avLst/>
                </a:prstGeom>
                <a:blipFill>
                  <a:blip r:embed="rId8"/>
                  <a:stretch>
                    <a:fillRect t="-5455" b="-2363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9" name="TextBox 8"/>
          <p:cNvSpPr txBox="1"/>
          <p:nvPr/>
        </p:nvSpPr>
        <p:spPr>
          <a:xfrm>
            <a:off x="6705600" y="2552050"/>
            <a:ext cx="19444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Glen’s Law Viscosity: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/>
              <p:cNvSpPr txBox="1"/>
              <p:nvPr/>
            </p:nvSpPr>
            <p:spPr>
              <a:xfrm>
                <a:off x="6743699" y="4515629"/>
                <a:ext cx="2019301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/>
                          <a:ea typeface="Cambria Math"/>
                        </a:rPr>
                        <m:t>𝑛</m:t>
                      </m:r>
                      <m:r>
                        <a:rPr lang="en-US" sz="1600" b="0" i="1" smtClean="0">
                          <a:latin typeface="Cambria Math"/>
                          <a:ea typeface="Cambria Math"/>
                        </a:rPr>
                        <m:t>=3 </m:t>
                      </m:r>
                    </m:oMath>
                  </m:oMathPara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(Glen’s law exponent)</a:t>
                </a:r>
              </a:p>
            </p:txBody>
          </p:sp>
        </mc:Choice>
        <mc:Fallback xmlns="">
          <p:sp>
            <p:nvSpPr>
              <p:cNvPr id="19" name="TextBox 1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43699" y="4515629"/>
                <a:ext cx="2019301" cy="584775"/>
              </a:xfrm>
              <a:prstGeom prst="rect">
                <a:avLst/>
              </a:prstGeom>
              <a:blipFill>
                <a:blip r:embed="rId9"/>
                <a:stretch>
                  <a:fillRect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/>
              <p:cNvSpPr txBox="1"/>
              <p:nvPr/>
            </p:nvSpPr>
            <p:spPr>
              <a:xfrm>
                <a:off x="6781800" y="3962400"/>
                <a:ext cx="1868287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𝛾</m:t>
                    </m:r>
                    <m:r>
                      <a:rPr lang="en-US" sz="1600" b="0" i="1" smtClean="0">
                        <a:latin typeface="Cambria Math"/>
                        <a:ea typeface="Cambria Math"/>
                      </a:rPr>
                      <m:t>= 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parameter</a:t>
                </a:r>
              </a:p>
            </p:txBody>
          </p:sp>
        </mc:Choice>
        <mc:Fallback xmlns="">
          <p:sp>
            <p:nvSpPr>
              <p:cNvPr id="17" name="TextBox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1800" y="3962400"/>
                <a:ext cx="1868287" cy="584775"/>
              </a:xfrm>
              <a:prstGeom prst="rect">
                <a:avLst/>
              </a:prstGeom>
              <a:blipFill>
                <a:blip r:embed="rId11"/>
                <a:stretch>
                  <a:fillRect t="-3125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6161861" y="3042161"/>
                <a:ext cx="2745072" cy="767839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400" b="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4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</m:e>
                            <m:sup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400" i="1">
                                          <a:solidFill>
                                            <a:schemeClr val="tx1"/>
                                          </a:solidFill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400" b="1" i="1">
                                          <a:solidFill>
                                            <a:schemeClr val="tx1"/>
                                          </a:solidFill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400" i="1" baseline="-25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400" i="1" baseline="30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+</m:t>
                                  </m:r>
                                </m:e>
                              </m:nary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𝛾</m:t>
                              </m:r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  <m:r>
                                <a:rPr lang="en-US" sz="14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4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4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61861" y="3042161"/>
                <a:ext cx="2745072" cy="767839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4" name="TextBox 23"/>
              <p:cNvSpPr txBox="1"/>
              <p:nvPr/>
            </p:nvSpPr>
            <p:spPr>
              <a:xfrm>
                <a:off x="228600" y="5410200"/>
                <a:ext cx="8686800" cy="338554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Newton most robust with full step + </a:t>
                </a:r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homotopy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continuation of </a:t>
                </a:r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𝛾</m:t>
                    </m:r>
                    <m:r>
                      <a:rPr lang="en-US" sz="1600" i="1" smtClean="0">
                        <a:latin typeface="Cambria Math"/>
                        <a:ea typeface="Cambria Math"/>
                      </a:rPr>
                      <m:t>→</m:t>
                    </m:r>
                    <m:sSup>
                      <m:sSupPr>
                        <m:ctrlPr>
                          <a:rPr lang="en-US" sz="160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r>
                          <a:rPr lang="en-US" sz="1600" b="0" i="1" smtClean="0">
                            <a:latin typeface="Cambria Math"/>
                            <a:ea typeface="Cambria Math"/>
                          </a:rPr>
                          <m:t>10</m:t>
                        </m:r>
                      </m:e>
                      <m:sup>
                        <m:r>
                          <a:rPr lang="en-US" sz="1600" b="0" i="1" smtClean="0">
                            <a:latin typeface="Cambria Math"/>
                            <a:ea typeface="Cambria Math"/>
                          </a:rPr>
                          <m:t>−10</m:t>
                        </m:r>
                      </m:sup>
                    </m:sSup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converges out-of-the-box! </a:t>
                </a:r>
              </a:p>
            </p:txBody>
          </p:sp>
        </mc:Choice>
        <mc:Fallback xmlns="">
          <p:sp>
            <p:nvSpPr>
              <p:cNvPr id="24" name="TextBox 2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600" y="5410200"/>
                <a:ext cx="8686800" cy="338554"/>
              </a:xfrm>
              <a:prstGeom prst="rect">
                <a:avLst/>
              </a:prstGeom>
              <a:blipFill>
                <a:blip r:embed="rId13"/>
                <a:stretch>
                  <a:fillRect t="-3509" r="-280" b="-192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/>
              <p:cNvSpPr txBox="1"/>
              <p:nvPr/>
            </p:nvSpPr>
            <p:spPr>
              <a:xfrm>
                <a:off x="973802" y="5979203"/>
                <a:ext cx="3733800" cy="3028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4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400" b="1" i="1" smtClean="0">
                              <a:latin typeface="Cambria Math"/>
                            </a:rPr>
                            <m:t>𝒙</m:t>
                          </m:r>
                        </m:e>
                        <m:sub>
                          <m:r>
                            <a:rPr lang="en-US" sz="1400" b="0" i="1" smtClean="0">
                              <a:latin typeface="Cambria Math"/>
                            </a:rPr>
                            <m:t>𝑘</m:t>
                          </m:r>
                          <m:r>
                            <a:rPr lang="en-US" sz="1400" b="0" i="1" smtClean="0">
                              <a:latin typeface="Cambria Math"/>
                            </a:rPr>
                            <m:t>+1</m:t>
                          </m:r>
                        </m:sub>
                      </m:sSub>
                      <m:r>
                        <a:rPr lang="en-US" sz="1400" b="0" i="1" smtClean="0">
                          <a:latin typeface="Cambria Math"/>
                        </a:rPr>
                        <m:t>=</m:t>
                      </m:r>
                      <m:r>
                        <a:rPr lang="en-US" sz="1400" b="1" i="1" smtClean="0">
                          <a:latin typeface="Cambria Math"/>
                        </a:rPr>
                        <m:t>𝒙</m:t>
                      </m:r>
                      <m:r>
                        <a:rPr lang="en-US" sz="1400" b="0" i="1" baseline="-25000" smtClean="0">
                          <a:latin typeface="Cambria Math"/>
                        </a:rPr>
                        <m:t>𝑘</m:t>
                      </m:r>
                      <m:r>
                        <a:rPr lang="en-US" sz="1400" b="0" i="1" smtClean="0">
                          <a:latin typeface="Cambria Math"/>
                        </a:rPr>
                        <m:t>+</m:t>
                      </m:r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𝛼</m:t>
                      </m:r>
                      <m:r>
                        <a:rPr lang="en-US" sz="1400" b="0" i="1" baseline="-25000" smtClean="0">
                          <a:latin typeface="Cambria Math"/>
                          <a:ea typeface="Cambria Math"/>
                        </a:rPr>
                        <m:t>𝑘</m:t>
                      </m:r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∆</m:t>
                      </m:r>
                      <m:r>
                        <a:rPr lang="en-US" sz="1400" b="1" i="1" smtClean="0">
                          <a:latin typeface="Cambria Math"/>
                          <a:ea typeface="Cambria Math"/>
                        </a:rPr>
                        <m:t>𝒙</m:t>
                      </m:r>
                      <m:r>
                        <a:rPr lang="en-US" sz="1400" b="0" i="1" baseline="-25000" smtClean="0">
                          <a:latin typeface="Cambria Math"/>
                          <a:ea typeface="Cambria Math"/>
                        </a:rPr>
                        <m:t>𝑘</m:t>
                      </m:r>
                    </m:oMath>
                  </m:oMathPara>
                </a14:m>
                <a:endParaRPr lang="en-US" sz="1600" baseline="-25000" dirty="0"/>
              </a:p>
            </p:txBody>
          </p:sp>
        </mc:Choice>
        <mc:Fallback xmlns="">
          <p:sp>
            <p:nvSpPr>
              <p:cNvPr id="25" name="TextBox 2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3802" y="5979203"/>
                <a:ext cx="3733800" cy="302840"/>
              </a:xfrm>
              <a:prstGeom prst="rect">
                <a:avLst/>
              </a:prstGeom>
              <a:blipFill>
                <a:blip r:embed="rId1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/>
              <p:cNvSpPr txBox="1"/>
              <p:nvPr/>
            </p:nvSpPr>
            <p:spPr>
              <a:xfrm>
                <a:off x="4207933" y="5824954"/>
                <a:ext cx="2778581" cy="64633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Full step:</a:t>
                </a:r>
                <a:r>
                  <a:rPr lang="en-US" sz="1600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/>
                        <a:ea typeface="Cambria Math"/>
                      </a:rPr>
                      <m:t>𝛼</m:t>
                    </m:r>
                    <m:r>
                      <a:rPr lang="en-US" sz="1600" i="1" baseline="-25000">
                        <a:latin typeface="Cambria Math"/>
                        <a:ea typeface="Cambria Math"/>
                      </a:rPr>
                      <m:t>𝑘</m:t>
                    </m:r>
                    <m:r>
                      <a:rPr lang="en-US" sz="1600" i="1" dirty="0" smtClean="0">
                        <a:latin typeface="Cambria Math"/>
                      </a:rPr>
                      <m:t>=1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Backtracking: line-search for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/>
                        <a:ea typeface="Cambria Math"/>
                      </a:rPr>
                      <m:t>𝛼</m:t>
                    </m:r>
                    <m:r>
                      <a:rPr lang="en-US" sz="1600" i="1" baseline="-25000">
                        <a:latin typeface="Cambria Math"/>
                        <a:ea typeface="Cambria Math"/>
                      </a:rPr>
                      <m:t>𝑘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6" name="TextBox 2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07933" y="5824954"/>
                <a:ext cx="2778581" cy="646331"/>
              </a:xfrm>
              <a:prstGeom prst="rect">
                <a:avLst/>
              </a:prstGeom>
              <a:blipFill>
                <a:blip r:embed="rId15"/>
                <a:stretch>
                  <a:fillRect l="-1096" t="-2830" b="-1132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7" name="Straight Arrow Connector 26"/>
          <p:cNvCxnSpPr/>
          <p:nvPr/>
        </p:nvCxnSpPr>
        <p:spPr>
          <a:xfrm flipV="1">
            <a:off x="3657600" y="5979203"/>
            <a:ext cx="550333" cy="138138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3657600" y="6199692"/>
            <a:ext cx="550333" cy="8235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/>
              <p:cNvSpPr txBox="1"/>
              <p:nvPr/>
            </p:nvSpPr>
            <p:spPr>
              <a:xfrm>
                <a:off x="6307488" y="1018424"/>
                <a:ext cx="2618072" cy="1429815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i="1" baseline="-25000">
                          <a:latin typeface="Cambria Math"/>
                        </a:rPr>
                        <m:t>1</m:t>
                      </m:r>
                      <m:r>
                        <a:rPr lang="en-US" sz="1600" b="0" i="1" baseline="30000" smtClean="0">
                          <a:latin typeface="Cambria Math"/>
                        </a:rPr>
                        <m:t>𝑇</m:t>
                      </m:r>
                      <m:r>
                        <a:rPr lang="en-US" sz="1600" b="0" i="1" smtClean="0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b="0" i="1" smtClean="0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13</m:t>
                          </m:r>
                        </m:e>
                      </m:d>
                    </m:oMath>
                  </m:oMathPara>
                </a14:m>
                <a:endParaRPr lang="en-US" sz="1600" b="0" dirty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̇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sz="1600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sz="1600" b="0" i="1" baseline="-25000" smtClean="0">
                          <a:latin typeface="Cambria Math"/>
                          <a:ea typeface="Cambria Math"/>
                        </a:rPr>
                        <m:t>2</m:t>
                      </m:r>
                      <m:r>
                        <a:rPr lang="en-US" sz="1600" b="0" i="1" baseline="30000" smtClean="0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sz="1600" i="1">
                          <a:latin typeface="Cambria Math"/>
                        </a:rPr>
                        <m:t>=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i="1">
                              <a:latin typeface="Cambria Math"/>
                            </a:rPr>
                            <m:t>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12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, 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11</m:t>
                          </m:r>
                          <m:r>
                            <a:rPr lang="en-US" sz="1600" b="0" i="1" smtClean="0">
                              <a:latin typeface="Cambria Math"/>
                              <a:ea typeface="Cambria Math"/>
                            </a:rPr>
                            <m:t>+2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22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acc>
                            <m:accPr>
                              <m:chr m:val="̇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sz="1600" b="0" i="1">
                                  <a:latin typeface="Cambria Math"/>
                                  <a:ea typeface="Cambria Math"/>
                                </a:rPr>
                                <m:t>𝜖</m:t>
                              </m:r>
                            </m:e>
                          </m:acc>
                          <m:r>
                            <a:rPr lang="en-US" sz="1600" b="0" i="1" baseline="-25000" smtClean="0">
                              <a:latin typeface="Cambria Math"/>
                              <a:ea typeface="Cambria Math"/>
                            </a:rPr>
                            <m:t>23</m:t>
                          </m:r>
                        </m:e>
                      </m:d>
                    </m:oMath>
                  </m:oMathPara>
                </a14:m>
                <a:endParaRPr lang="en-US" sz="1600" dirty="0"/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ij</m:t>
                    </m:r>
                    <m:r>
                      <a:rPr lang="en-US" sz="1600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den>
                        </m:f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+</m:t>
                        </m:r>
                        <m:f>
                          <m:f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</m:sSub>
                          </m:num>
                          <m:den>
                            <m:r>
                              <a:rPr lang="en-US" sz="1600" i="1">
                                <a:latin typeface="Cambria Math"/>
                                <a:ea typeface="Cambria Math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60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Pr>
                              <m:e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</m:e>
                    </m:d>
                  </m:oMath>
                </a14:m>
                <a:r>
                  <a:rPr lang="en-US" sz="1600" dirty="0"/>
                  <a:t>, </a:t>
                </a:r>
                <a14:m>
                  <m:oMath xmlns:m="http://schemas.openxmlformats.org/officeDocument/2006/math"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acc>
                      <m:accPr>
                        <m:chr m:val="̇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𝜖</m:t>
                        </m:r>
                      </m:e>
                    </m:acc>
                    <m:r>
                      <m:rPr>
                        <m:sty m:val="p"/>
                      </m:rPr>
                      <a:rPr lang="en-US" sz="1600" baseline="-25000">
                        <a:latin typeface="Cambria Math"/>
                        <a:ea typeface="Cambria Math"/>
                      </a:rPr>
                      <m:t>i</m:t>
                    </m:r>
                    <m:r>
                      <a:rPr lang="en-US" sz="1600" b="0" i="0" baseline="-25000" smtClean="0">
                        <a:latin typeface="Cambria Math" panose="02040503050406030204" pitchFamily="18" charset="0"/>
                        <a:ea typeface="Cambria Math"/>
                      </a:rPr>
                      <m:t>3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f>
                      <m:fPr>
                        <m:ctrlPr>
                          <a:rPr lang="en-US" sz="160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fPr>
                      <m:num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num>
                      <m:den>
                        <m:r>
                          <a:rPr lang="en-US" sz="16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den>
                    </m:f>
                    <m:f>
                      <m:f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𝑢</m:t>
                            </m:r>
                          </m:e>
                          <m:sub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𝑖</m:t>
                            </m:r>
                          </m:sub>
                        </m:sSub>
                      </m:num>
                      <m:den>
                        <m: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  <m:t>𝜕</m:t>
                        </m:r>
                        <m:sSub>
                          <m:sSubPr>
                            <m:ctrlP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b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600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3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       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𝑗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sz="1600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1,2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0" name="TextBox 2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07488" y="1018424"/>
                <a:ext cx="2618072" cy="1429815"/>
              </a:xfrm>
              <a:prstGeom prst="rect">
                <a:avLst/>
              </a:prstGeom>
              <a:blipFill>
                <a:blip r:embed="rId16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43497794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13414" y="0"/>
            <a:ext cx="84582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Iterative Linear Solvers &amp; Preconditioning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76200" y="1143000"/>
                <a:ext cx="8458200" cy="53070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practice, large sparse linear systems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𝑨𝒙</m:t>
                    </m:r>
                    <m:r>
                      <a:rPr lang="en-US" i="1" dirty="0" smtClean="0">
                        <a:latin typeface="Cambria Math"/>
                      </a:rPr>
                      <m:t>=</m:t>
                    </m:r>
                    <m:r>
                      <a:rPr lang="en-US" b="1" i="1" dirty="0" smtClean="0">
                        <a:latin typeface="Cambria Math"/>
                      </a:rPr>
                      <m:t>𝒃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are solved using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iterative methods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GMRES (Generalized Minimal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RESidual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CG (Conjugate Gradient) – for symmetric positive definite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𝑨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lvl="1"/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Convergence of iterative methods for solving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𝑨𝒙</m:t>
                    </m:r>
                    <m:r>
                      <a:rPr lang="en-US" i="1" dirty="0" smtClean="0">
                        <a:latin typeface="Cambria Math"/>
                      </a:rPr>
                      <m:t>=</m:t>
                    </m:r>
                    <m:r>
                      <a:rPr lang="en-US" b="1" i="1" dirty="0" smtClean="0">
                        <a:latin typeface="Cambria Math"/>
                      </a:rPr>
                      <m:t>𝒃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depends on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condition number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of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𝑨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𝜅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/>
                            <a:ea typeface="Cambria Math"/>
                          </a:rPr>
                          <m:t>𝑨</m:t>
                        </m:r>
                      </m:e>
                    </m:d>
                    <m:r>
                      <a:rPr lang="en-US" b="0" i="1" smtClean="0"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𝜎</m:t>
                        </m:r>
                        <m:r>
                          <a:rPr lang="en-US" b="0" i="1" baseline="-25000" smtClean="0">
                            <a:latin typeface="Cambria Math"/>
                            <a:ea typeface="Cambria Math"/>
                          </a:rPr>
                          <m:t>𝑚𝑎𝑥</m:t>
                        </m:r>
                      </m:num>
                      <m:den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𝜎</m:t>
                        </m:r>
                        <m:r>
                          <a:rPr lang="en-US" b="0" i="1" baseline="-25000" smtClean="0">
                            <a:latin typeface="Cambria Math"/>
                            <a:ea typeface="Cambria Math"/>
                          </a:rPr>
                          <m:t>𝑚𝑖𝑛</m:t>
                        </m:r>
                      </m:den>
                    </m:f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Large condition number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⟹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slow convergence.</a:t>
                </a:r>
              </a:p>
              <a:p>
                <a:pPr lvl="1"/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Convergence of iterative method can be accelerated through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preconditioning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Find a matrix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𝑷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such that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𝑷𝑨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has better condition number than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𝑨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solve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𝑷𝑨𝒙</m:t>
                    </m:r>
                    <m:r>
                      <a:rPr lang="en-US" b="1" i="1" dirty="0" smtClean="0">
                        <a:latin typeface="Cambria Math"/>
                      </a:rPr>
                      <m:t>=</m:t>
                    </m:r>
                    <m:r>
                      <a:rPr lang="en-US" b="1" i="1" dirty="0" smtClean="0">
                        <a:latin typeface="Cambria Math"/>
                      </a:rPr>
                      <m:t>𝑷𝒃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Perfect preconditioner: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/>
                      </a:rPr>
                      <m:t>𝑷</m:t>
                    </m:r>
                    <m:r>
                      <a:rPr lang="en-US" b="1" i="1" dirty="0" smtClean="0">
                        <a:latin typeface="Cambria Math"/>
                      </a:rPr>
                      <m:t> = </m:t>
                    </m:r>
                    <m:sSup>
                      <m:sSupPr>
                        <m:ctrlPr>
                          <a:rPr lang="en-US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 dirty="0" smtClean="0">
                            <a:latin typeface="Cambria Math"/>
                          </a:rPr>
                          <m:t>𝑨</m:t>
                        </m:r>
                      </m:e>
                      <m:sup>
                        <m:r>
                          <a:rPr lang="en-US" b="0" i="1" dirty="0" smtClean="0">
                            <a:latin typeface="Cambria Math"/>
                          </a:rPr>
                          <m:t>−1</m:t>
                        </m:r>
                      </m:sup>
                    </m:s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 </a:t>
                </a:r>
              </a:p>
              <a:p>
                <a:pPr lvl="1"/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Common preconditioners: 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b="1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Incomplete LU (ILU)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factorization preconditioners: 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/>
                      </a:rPr>
                      <m:t>𝑨</m:t>
                    </m:r>
                    <m:r>
                      <a:rPr lang="en-US" i="1" dirty="0">
                        <a:latin typeface="Cambria Math"/>
                        <a:ea typeface="Cambria Math"/>
                      </a:rPr>
                      <m:t>≈</m:t>
                    </m:r>
                    <m:acc>
                      <m:accPr>
                        <m:chr m:val="̃"/>
                        <m:ctrlPr>
                          <a:rPr lang="en-US" b="1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</a:rPr>
                          <m:t>𝑳</m:t>
                        </m:r>
                      </m:e>
                    </m:acc>
                    <m:acc>
                      <m:accPr>
                        <m:chr m:val="̃"/>
                        <m:ctrlPr>
                          <a:rPr lang="en-US" b="1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</a:rPr>
                          <m:t>𝑼</m:t>
                        </m:r>
                      </m:e>
                    </m:acc>
                    <m:r>
                      <a:rPr lang="en-US">
                        <a:latin typeface="Cambria Math"/>
                      </a:rPr>
                      <m:t>;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acc>
                      <m:accPr>
                        <m:chr m:val="̃"/>
                        <m:ctrlPr>
                          <a:rPr lang="en-US" b="1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</a:rPr>
                          <m:t>𝑳</m:t>
                        </m:r>
                      </m:e>
                    </m:acc>
                    <m:r>
                      <a:rPr lang="en-US" i="1">
                        <a:latin typeface="Cambria Math"/>
                      </a:rPr>
                      <m:t>,</m:t>
                    </m:r>
                    <m:acc>
                      <m:accPr>
                        <m:chr m:val="̃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>
                            <a:latin typeface="Cambria Math"/>
                          </a:rPr>
                          <m:t>𝑼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sparse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1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 dirty="0" smtClean="0">
                            <a:latin typeface="Cambria Math"/>
                          </a:rPr>
                          <m:t>𝑷</m:t>
                        </m:r>
                      </m:e>
                      <m:sup>
                        <m:r>
                          <a:rPr lang="en-US" i="1" dirty="0">
                            <a:latin typeface="Cambria Math"/>
                          </a:rPr>
                          <m:t>−1</m:t>
                        </m:r>
                      </m:sup>
                    </m:sSup>
                    <m:r>
                      <a:rPr lang="en-US" i="1" dirty="0" smtClean="0">
                        <a:latin typeface="Cambria Math"/>
                      </a:rPr>
                      <m:t>=</m:t>
                    </m:r>
                    <m:sSup>
                      <m:sSupPr>
                        <m:ctrlPr>
                          <a:rPr lang="en-US" b="1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 dirty="0" smtClean="0">
                            <a:latin typeface="Cambria Math"/>
                          </a:rPr>
                          <m:t>(</m:t>
                        </m:r>
                        <m:acc>
                          <m:accPr>
                            <m:chr m:val="̃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/>
                              </a:rPr>
                              <m:t>𝑳</m:t>
                            </m:r>
                          </m:e>
                        </m:acc>
                        <m:acc>
                          <m:accPr>
                            <m:chr m:val="̃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/>
                              </a:rPr>
                              <m:t>𝑼</m:t>
                            </m:r>
                          </m:e>
                        </m:acc>
                        <m:r>
                          <a:rPr lang="en-US" b="1" i="1" smtClean="0">
                            <a:latin typeface="Cambria Math"/>
                          </a:rPr>
                          <m:t>)</m:t>
                        </m:r>
                      </m:e>
                      <m:sup>
                        <m:r>
                          <a:rPr lang="en-US" i="1" dirty="0">
                            <a:latin typeface="Cambria Math"/>
                          </a:rPr>
                          <m:t>−1</m:t>
                        </m:r>
                      </m:sup>
                    </m:sSup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Multigrid (MG)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preconditioners: use solution to problem on coarse mesh to accelerate convergence on fine mesh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Geometric Multigrid (GMG),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Algebraic Multigrid (AMG)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 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1143000"/>
                <a:ext cx="8458200" cy="5307030"/>
              </a:xfrm>
              <a:prstGeom prst="rect">
                <a:avLst/>
              </a:prstGeom>
              <a:blipFill>
                <a:blip r:embed="rId2"/>
                <a:stretch>
                  <a:fillRect l="-505" t="-690" b="-8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50076873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286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Initial Weak Scalability Study Using ILU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1066800"/>
            <a:ext cx="4343400" cy="3257550"/>
          </a:xfrm>
          <a:prstGeom prst="rect">
            <a:avLst/>
          </a:prstGeom>
        </p:spPr>
      </p:pic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6522" y="990600"/>
            <a:ext cx="4191000" cy="33097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9906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Greenland Ice Sheet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54102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Antarctic Ice Sheet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2400" y="1024283"/>
            <a:ext cx="1413987" cy="92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16489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286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Initial Weak Scalability Study Using ILU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1066800"/>
            <a:ext cx="4343400" cy="3257550"/>
          </a:xfrm>
          <a:prstGeom prst="rect">
            <a:avLst/>
          </a:prstGeom>
        </p:spPr>
      </p:pic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6522" y="990600"/>
            <a:ext cx="4191000" cy="33097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33400" y="4460876"/>
            <a:ext cx="4419600" cy="369332"/>
          </a:xfrm>
          <a:prstGeom prst="rect">
            <a:avLst/>
          </a:prstGeom>
          <a:solidFill>
            <a:srgbClr val="FFCC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Scalability results are </a:t>
            </a:r>
            <a:r>
              <a:rPr lang="en-US" b="1" i="1" u="sng" dirty="0">
                <a:latin typeface="Calibri" panose="020F0502020204030204" pitchFamily="34" charset="0"/>
              </a:rPr>
              <a:t>not</a:t>
            </a:r>
            <a:r>
              <a:rPr lang="en-US" dirty="0">
                <a:latin typeface="Calibri" panose="020F0502020204030204" pitchFamily="34" charset="0"/>
              </a:rPr>
              <a:t> acceptable!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9906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Greenland Ice Sheet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54102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Antarctic Ice Sheet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2400" y="1024283"/>
            <a:ext cx="1413987" cy="92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7591234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286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Initial Weak Scalability Study Using ILU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1066800"/>
            <a:ext cx="4343400" cy="3257550"/>
          </a:xfrm>
          <a:prstGeom prst="rect">
            <a:avLst/>
          </a:prstGeom>
        </p:spPr>
      </p:pic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6522" y="990600"/>
            <a:ext cx="4191000" cy="33097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33400" y="4460876"/>
            <a:ext cx="4419600" cy="369332"/>
          </a:xfrm>
          <a:prstGeom prst="rect">
            <a:avLst/>
          </a:prstGeom>
          <a:solidFill>
            <a:srgbClr val="FFCC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Scalability results are </a:t>
            </a:r>
            <a:r>
              <a:rPr lang="en-US" b="1" i="1" u="sng" dirty="0">
                <a:latin typeface="Calibri" panose="020F0502020204030204" pitchFamily="34" charset="0"/>
              </a:rPr>
              <a:t>not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acceptable!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152400" y="4923472"/>
                <a:ext cx="8382000" cy="138499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i="1" u="sng" dirty="0">
                    <a:latin typeface="Calibri" panose="020F0502020204030204" pitchFamily="34" charset="0"/>
                  </a:rPr>
                  <a:t>Why is scalability so </a:t>
                </a:r>
                <a:r>
                  <a:rPr lang="en-US" b="1" i="1" u="sng" dirty="0">
                    <a:latin typeface="Calibri" panose="020F0502020204030204" pitchFamily="34" charset="0"/>
                  </a:rPr>
                  <a:t>bad</a:t>
                </a:r>
                <a:r>
                  <a:rPr lang="en-US" i="1" u="sng" dirty="0">
                    <a:latin typeface="Calibri" panose="020F0502020204030204" pitchFamily="34" charset="0"/>
                  </a:rPr>
                  <a:t> for out-of-the-box preconditioners?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1. Ice sheet geometries have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bad aspect ratios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i="1" dirty="0">
                            <a:latin typeface="Cambria Math" panose="02040503050406030204" pitchFamily="18" charset="0"/>
                            <a:sym typeface="Symbol"/>
                          </a:rPr>
                        </m:ctrlPr>
                      </m:dPr>
                      <m:e>
                        <m:r>
                          <a:rPr lang="en-US" i="1" dirty="0">
                            <a:latin typeface="Cambria Math"/>
                            <a:sym typeface="Symbol"/>
                          </a:rPr>
                          <m:t>𝑑</m:t>
                        </m:r>
                        <m:r>
                          <a:rPr lang="en-US" b="1" i="1" dirty="0">
                            <a:latin typeface="Cambria Math"/>
                            <a:sym typeface="Symbol"/>
                          </a:rPr>
                          <m:t>𝒙</m:t>
                        </m:r>
                        <m:r>
                          <a:rPr lang="en-US" i="1" dirty="0">
                            <a:latin typeface="Cambria Math"/>
                            <a:ea typeface="Cambria Math"/>
                            <a:sym typeface="Symbol"/>
                          </a:rPr>
                          <m:t>≫</m:t>
                        </m:r>
                        <m:r>
                          <a:rPr lang="en-US" i="1" dirty="0" err="1">
                            <a:latin typeface="Cambria Math"/>
                            <a:sym typeface="Symbol"/>
                          </a:rPr>
                          <m:t>𝑑</m:t>
                        </m:r>
                        <m:r>
                          <a:rPr lang="en-US" i="1" dirty="0">
                            <a:latin typeface="Cambria Math"/>
                            <a:sym typeface="Symbol"/>
                          </a:rPr>
                          <m:t>𝑧</m:t>
                        </m:r>
                      </m:e>
                    </m:d>
                    <m:r>
                      <a:rPr lang="en-US" b="0" i="1" dirty="0" smtClean="0">
                        <a:latin typeface="Cambria Math" panose="02040503050406030204" pitchFamily="18" charset="0"/>
                        <a:sym typeface="Symbol"/>
                      </a:rPr>
                      <m:t>.</m:t>
                    </m:r>
                  </m:oMath>
                </a14:m>
                <a:endParaRPr lang="en-US" b="0" dirty="0">
                  <a:latin typeface="Calibri" panose="020F0502020204030204" pitchFamily="34" charset="0"/>
                  <a:sym typeface="Symbol"/>
                </a:endParaRPr>
              </a:p>
              <a:p>
                <a:endParaRPr lang="en-US" sz="400" b="0" dirty="0">
                  <a:latin typeface="Calibri" panose="020F0502020204030204" pitchFamily="34" charset="0"/>
                  <a:sym typeface="Symbol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2.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Ice shelves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give rise to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severely ill-conditioned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matrices.</a:t>
                </a:r>
              </a:p>
              <a:p>
                <a:endParaRPr lang="en-US" sz="400" dirty="0">
                  <a:latin typeface="Calibri" panose="020F0502020204030204" pitchFamily="34" charset="0"/>
                  <a:sym typeface="Symbol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3.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Islands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and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hinged peninsulas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lead to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solver failures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.  </a:t>
                </a:r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4923472"/>
                <a:ext cx="8382000" cy="1384995"/>
              </a:xfrm>
              <a:prstGeom prst="rect">
                <a:avLst/>
              </a:prstGeom>
              <a:blipFill>
                <a:blip r:embed="rId5"/>
                <a:stretch>
                  <a:fillRect l="-582" t="-2643" b="-6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9906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Greenland Ice Sheet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54102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Antarctic Ice Sheet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2400" y="1024283"/>
            <a:ext cx="1413987" cy="92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3104735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286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Initial Weak Scalability Study Using ILU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1066800"/>
            <a:ext cx="4343400" cy="3257550"/>
          </a:xfrm>
          <a:prstGeom prst="rect">
            <a:avLst/>
          </a:prstGeom>
        </p:spPr>
      </p:pic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6522" y="990600"/>
            <a:ext cx="4191000" cy="33097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33400" y="4460876"/>
            <a:ext cx="4419600" cy="369332"/>
          </a:xfrm>
          <a:prstGeom prst="rect">
            <a:avLst/>
          </a:prstGeom>
          <a:solidFill>
            <a:srgbClr val="FFCC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Scalability results are </a:t>
            </a:r>
            <a:r>
              <a:rPr lang="en-US" b="1" i="1" u="sng" dirty="0">
                <a:latin typeface="Calibri" panose="020F0502020204030204" pitchFamily="34" charset="0"/>
              </a:rPr>
              <a:t>not</a:t>
            </a:r>
            <a:r>
              <a:rPr lang="en-US" dirty="0">
                <a:latin typeface="Calibri" panose="020F0502020204030204" pitchFamily="34" charset="0"/>
              </a:rPr>
              <a:t> acceptable!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152400" y="4923472"/>
                <a:ext cx="8382000" cy="138499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i="1" u="sng" dirty="0">
                    <a:latin typeface="Calibri" panose="020F0502020204030204" pitchFamily="34" charset="0"/>
                  </a:rPr>
                  <a:t>Why is scalability so </a:t>
                </a:r>
                <a:r>
                  <a:rPr lang="en-US" b="1" i="1" u="sng" dirty="0">
                    <a:latin typeface="Calibri" panose="020F0502020204030204" pitchFamily="34" charset="0"/>
                  </a:rPr>
                  <a:t>bad </a:t>
                </a:r>
                <a:r>
                  <a:rPr lang="en-US" i="1" u="sng" dirty="0">
                    <a:latin typeface="Calibri" panose="020F0502020204030204" pitchFamily="34" charset="0"/>
                  </a:rPr>
                  <a:t>for out-of-the-box preconditioners?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1. Ice sheet geometries have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bad aspect ratios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i="1" dirty="0">
                            <a:latin typeface="Cambria Math" panose="02040503050406030204" pitchFamily="18" charset="0"/>
                            <a:sym typeface="Symbol"/>
                          </a:rPr>
                        </m:ctrlPr>
                      </m:dPr>
                      <m:e>
                        <m:r>
                          <a:rPr lang="en-US" i="1" dirty="0">
                            <a:latin typeface="Cambria Math"/>
                            <a:sym typeface="Symbol"/>
                          </a:rPr>
                          <m:t>𝑑</m:t>
                        </m:r>
                        <m:r>
                          <a:rPr lang="en-US" b="1" i="1" dirty="0">
                            <a:latin typeface="Cambria Math"/>
                            <a:sym typeface="Symbol"/>
                          </a:rPr>
                          <m:t>𝒙</m:t>
                        </m:r>
                        <m:r>
                          <a:rPr lang="en-US" i="1" dirty="0">
                            <a:latin typeface="Cambria Math"/>
                            <a:ea typeface="Cambria Math"/>
                            <a:sym typeface="Symbol"/>
                          </a:rPr>
                          <m:t>≫</m:t>
                        </m:r>
                        <m:r>
                          <a:rPr lang="en-US" i="1" dirty="0" err="1">
                            <a:latin typeface="Cambria Math"/>
                            <a:sym typeface="Symbol"/>
                          </a:rPr>
                          <m:t>𝑑</m:t>
                        </m:r>
                        <m:r>
                          <a:rPr lang="en-US" i="1" dirty="0">
                            <a:latin typeface="Cambria Math"/>
                            <a:sym typeface="Symbol"/>
                          </a:rPr>
                          <m:t>𝑧</m:t>
                        </m:r>
                      </m:e>
                    </m:d>
                    <m:r>
                      <a:rPr lang="en-US" b="0" i="1" dirty="0" smtClean="0">
                        <a:latin typeface="Cambria Math" panose="02040503050406030204" pitchFamily="18" charset="0"/>
                        <a:sym typeface="Symbol"/>
                      </a:rPr>
                      <m:t>.</m:t>
                    </m:r>
                  </m:oMath>
                </a14:m>
                <a:endParaRPr lang="en-US" b="0" dirty="0">
                  <a:latin typeface="Calibri" panose="020F0502020204030204" pitchFamily="34" charset="0"/>
                  <a:sym typeface="Symbol"/>
                </a:endParaRPr>
              </a:p>
              <a:p>
                <a:endParaRPr lang="en-US" sz="400" b="0" dirty="0">
                  <a:latin typeface="Calibri" panose="020F0502020204030204" pitchFamily="34" charset="0"/>
                  <a:sym typeface="Symbol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2.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 Ice shelves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give rise to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severely ill-conditioned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matrices.</a:t>
                </a:r>
              </a:p>
              <a:p>
                <a:endParaRPr lang="en-US" sz="400" dirty="0">
                  <a:latin typeface="Calibri" panose="020F0502020204030204" pitchFamily="34" charset="0"/>
                  <a:sym typeface="Symbol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3.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Islands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and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hinged peninsulas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lead to </a:t>
                </a:r>
                <a:r>
                  <a:rPr lang="en-US" b="1" i="1" dirty="0">
                    <a:latin typeface="Calibri" panose="020F0502020204030204" pitchFamily="34" charset="0"/>
                    <a:sym typeface="Symbol"/>
                  </a:rPr>
                  <a:t>solver failures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.  </a:t>
                </a:r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4923472"/>
                <a:ext cx="8382000" cy="1384995"/>
              </a:xfrm>
              <a:prstGeom prst="rect">
                <a:avLst/>
              </a:prstGeom>
              <a:blipFill>
                <a:blip r:embed="rId5"/>
                <a:stretch>
                  <a:fillRect l="-582" t="-2643" b="-6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5943600" y="4419600"/>
            <a:ext cx="3048000" cy="1938992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We </a:t>
            </a:r>
            <a:r>
              <a:rPr lang="en-US" b="1" u="sng" dirty="0">
                <a:latin typeface="Calibri" panose="020F0502020204030204" pitchFamily="34" charset="0"/>
              </a:rPr>
              <a:t>mitigate</a:t>
            </a:r>
            <a:r>
              <a:rPr lang="en-US" dirty="0">
                <a:latin typeface="Calibri" panose="020F0502020204030204" pitchFamily="34" charset="0"/>
              </a:rPr>
              <a:t> these difficulties through the development of: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New </a:t>
            </a:r>
            <a:r>
              <a:rPr lang="en-US" b="1" i="1" dirty="0">
                <a:latin typeface="Calibri" panose="020F0502020204030204" pitchFamily="34" charset="0"/>
              </a:rPr>
              <a:t>AMG* preconditioner  </a:t>
            </a:r>
            <a:r>
              <a:rPr lang="en-US" dirty="0">
                <a:latin typeface="Calibri" panose="020F0502020204030204" pitchFamily="34" charset="0"/>
              </a:rPr>
              <a:t>based on </a:t>
            </a:r>
            <a:r>
              <a:rPr lang="en-US" b="1" i="1" dirty="0">
                <a:latin typeface="Calibri" panose="020F0502020204030204" pitchFamily="34" charset="0"/>
              </a:rPr>
              <a:t>semi-coarsening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>
                <a:latin typeface="Calibri" panose="020F0502020204030204" pitchFamily="34" charset="0"/>
              </a:rPr>
              <a:t>Island/hinge removal algorithm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9906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Greenland Ice Sheet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5410200" y="914400"/>
            <a:ext cx="2895600" cy="38100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Antarctic Ice Sheet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2400" y="1024283"/>
            <a:ext cx="1413987" cy="921448"/>
          </a:xfrm>
          <a:prstGeom prst="rect">
            <a:avLst/>
          </a:prstGeom>
        </p:spPr>
      </p:pic>
      <p:sp>
        <p:nvSpPr>
          <p:cNvPr id="12" name="Text Box 19"/>
          <p:cNvSpPr txBox="1">
            <a:spLocks noChangeArrowheads="1"/>
          </p:cNvSpPr>
          <p:nvPr/>
        </p:nvSpPr>
        <p:spPr bwMode="auto">
          <a:xfrm>
            <a:off x="76200" y="6553200"/>
            <a:ext cx="7040563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50000"/>
              </a:spcBef>
            </a:pPr>
            <a:r>
              <a:rPr lang="en-US" altLang="en-US" sz="1600" b="0" dirty="0">
                <a:solidFill>
                  <a:schemeClr val="bg1"/>
                </a:solidFill>
                <a:latin typeface="Calibri" panose="020F0502020204030204" pitchFamily="34" charset="0"/>
              </a:rPr>
              <a:t>* </a:t>
            </a:r>
            <a:r>
              <a:rPr lang="en-US" alt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Algebraic Multi-Grid.</a:t>
            </a:r>
            <a:endParaRPr lang="en-US" altLang="en-US" sz="1600" b="0" dirty="0">
              <a:solidFill>
                <a:schemeClr val="bg1"/>
              </a:solidFill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20213983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200" y="22860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Scalability via Algebraic Multi-Grid </a:t>
            </a:r>
          </a:p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Preconditioning with Semi-Coarsening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160867" y="1752600"/>
                <a:ext cx="3344333" cy="2031325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Bad aspect ratios </a:t>
                </a:r>
                <a14:m>
                  <m:oMath xmlns:m="http://schemas.openxmlformats.org/officeDocument/2006/math">
                    <m:r>
                      <a:rPr lang="en-US" dirty="0">
                        <a:latin typeface="Cambria Math"/>
                        <a:sym typeface="Symbol"/>
                      </a:rPr>
                      <m:t>(</m:t>
                    </m:r>
                    <m:r>
                      <a:rPr lang="en-US" i="1" dirty="0">
                        <a:latin typeface="Cambria Math"/>
                        <a:sym typeface="Symbol"/>
                      </a:rPr>
                      <m:t>𝑑</m:t>
                    </m:r>
                    <m:r>
                      <a:rPr lang="en-US" b="1" i="1" dirty="0">
                        <a:latin typeface="Cambria Math"/>
                        <a:sym typeface="Symbol"/>
                      </a:rPr>
                      <m:t>𝒙</m:t>
                    </m:r>
                    <m:r>
                      <a:rPr lang="en-US" i="1" dirty="0">
                        <a:latin typeface="Cambria Math"/>
                        <a:ea typeface="Cambria Math"/>
                        <a:sym typeface="Symbol"/>
                      </a:rPr>
                      <m:t>≫</m:t>
                    </m:r>
                    <m:r>
                      <a:rPr lang="en-US" i="1" dirty="0" err="1">
                        <a:latin typeface="Cambria Math"/>
                        <a:sym typeface="Symbol"/>
                      </a:rPr>
                      <m:t>𝑑</m:t>
                    </m:r>
                    <m:r>
                      <a:rPr lang="en-US" b="0" i="1" dirty="0" smtClean="0">
                        <a:latin typeface="Cambria Math"/>
                        <a:sym typeface="Symbol"/>
                      </a:rPr>
                      <m:t>𝑧</m:t>
                    </m:r>
                    <m:r>
                      <a:rPr lang="en-US" i="1" dirty="0" smtClean="0">
                        <a:latin typeface="Cambria Math"/>
                        <a:sym typeface="Symbol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ruin classical AMG convergence rates!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relatively small horizontal coupling terms, hard to smooth horizontal errors</a:t>
                </a:r>
              </a:p>
              <a:p>
                <a:r>
                  <a:rPr lang="en-US" dirty="0">
                    <a:latin typeface="Calibri" panose="020F0502020204030204" pitchFamily="34" charset="0"/>
                    <a:sym typeface="Symbol"/>
                  </a:rPr>
                  <a:t>  Solvers (AMG and ILU) must take aspect ratios into account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0867" y="1752600"/>
                <a:ext cx="3344333" cy="2031325"/>
              </a:xfrm>
              <a:prstGeom prst="rect">
                <a:avLst/>
              </a:prstGeom>
              <a:blipFill>
                <a:blip r:embed="rId2"/>
                <a:stretch>
                  <a:fillRect l="-1270" t="-1493" r="-907" b="-3284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9" name="Picture 2" descr="M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3482" y="5488039"/>
            <a:ext cx="679685" cy="8738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0" descr="trilinos_ove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96200" y="563900"/>
            <a:ext cx="1265933" cy="70749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4" descr="Lion:private:var:folders:h0:q6x8sxtn3zz1mzzdgjjy2khc000n18:T:TemporaryItems:tobi1.png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68" t="4985" r="10447" b="5272"/>
          <a:stretch/>
        </p:blipFill>
        <p:spPr bwMode="auto">
          <a:xfrm>
            <a:off x="3861134" y="1643447"/>
            <a:ext cx="4220562" cy="3844592"/>
          </a:xfrm>
          <a:prstGeom prst="rect">
            <a:avLst/>
          </a:prstGeom>
          <a:noFill/>
          <a:ln>
            <a:solidFill>
              <a:srgbClr val="618FFD"/>
            </a:solidFill>
          </a:ln>
        </p:spPr>
      </p:pic>
      <p:sp>
        <p:nvSpPr>
          <p:cNvPr id="5" name="TextBox 4"/>
          <p:cNvSpPr txBox="1"/>
          <p:nvPr/>
        </p:nvSpPr>
        <p:spPr>
          <a:xfrm>
            <a:off x="396852" y="4114800"/>
            <a:ext cx="3184548" cy="1200329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lvl="0" algn="ctr"/>
            <a:r>
              <a:rPr lang="en-US" dirty="0">
                <a:solidFill>
                  <a:srgbClr val="000000"/>
                </a:solidFill>
                <a:latin typeface="Calibri"/>
              </a:rPr>
              <a:t>We developed a </a:t>
            </a:r>
            <a:r>
              <a:rPr lang="en-US" b="1" dirty="0">
                <a:solidFill>
                  <a:srgbClr val="000000"/>
                </a:solidFill>
                <a:latin typeface="Calibri"/>
              </a:rPr>
              <a:t>new AMG solver 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based on aggressive </a:t>
            </a:r>
            <a:r>
              <a:rPr lang="en-US" b="1" dirty="0">
                <a:solidFill>
                  <a:srgbClr val="000000"/>
                </a:solidFill>
                <a:latin typeface="Calibri"/>
              </a:rPr>
              <a:t>semi-coarsening 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(available in </a:t>
            </a:r>
            <a:r>
              <a:rPr lang="en-US" i="1" dirty="0">
                <a:solidFill>
                  <a:srgbClr val="000000"/>
                </a:solidFill>
                <a:latin typeface="Calibri"/>
              </a:rPr>
              <a:t>ML/</a:t>
            </a:r>
            <a:r>
              <a:rPr lang="en-US" i="1" dirty="0" err="1">
                <a:solidFill>
                  <a:srgbClr val="000000"/>
                </a:solidFill>
                <a:latin typeface="Calibri"/>
              </a:rPr>
              <a:t>MueLu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 packages of </a:t>
            </a:r>
            <a:r>
              <a:rPr lang="en-US" i="1" dirty="0" err="1">
                <a:solidFill>
                  <a:srgbClr val="000000"/>
                </a:solidFill>
                <a:latin typeface="Calibri"/>
              </a:rPr>
              <a:t>Trilinos</a:t>
            </a:r>
            <a:r>
              <a:rPr lang="en-US" dirty="0">
                <a:solidFill>
                  <a:srgbClr val="000000"/>
                </a:solidFill>
                <a:latin typeface="Calibri"/>
              </a:rPr>
              <a:t>)</a:t>
            </a:r>
            <a:endParaRPr lang="en-US" dirty="0"/>
          </a:p>
        </p:txBody>
      </p:sp>
      <p:sp>
        <p:nvSpPr>
          <p:cNvPr id="11" name="TextBox 10"/>
          <p:cNvSpPr txBox="1"/>
          <p:nvPr/>
        </p:nvSpPr>
        <p:spPr>
          <a:xfrm>
            <a:off x="8053414" y="2286000"/>
            <a:ext cx="116678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Algebraic Structured MG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8077200" y="4141113"/>
            <a:ext cx="10065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Unstructured AMG </a:t>
            </a:r>
          </a:p>
        </p:txBody>
      </p:sp>
      <p:sp>
        <p:nvSpPr>
          <p:cNvPr id="13" name="Curved Left Arrow 12"/>
          <p:cNvSpPr/>
          <p:nvPr/>
        </p:nvSpPr>
        <p:spPr>
          <a:xfrm>
            <a:off x="7848600" y="2286000"/>
            <a:ext cx="205979" cy="408953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4" name="Curved Left Arrow 13"/>
          <p:cNvSpPr/>
          <p:nvPr/>
        </p:nvSpPr>
        <p:spPr>
          <a:xfrm>
            <a:off x="7848600" y="3143310"/>
            <a:ext cx="205979" cy="408953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5" name="Curved Left Arrow 14"/>
          <p:cNvSpPr/>
          <p:nvPr/>
        </p:nvSpPr>
        <p:spPr>
          <a:xfrm>
            <a:off x="7795021" y="4114800"/>
            <a:ext cx="205979" cy="408953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8053414" y="3143310"/>
            <a:ext cx="116678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Algebraic Structured MG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5029200" y="5615226"/>
            <a:ext cx="3384903" cy="615553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700" b="1" i="1" u="sng" dirty="0">
                <a:latin typeface="Calibri" panose="020F0502020204030204" pitchFamily="34" charset="0"/>
              </a:rPr>
              <a:t>Scaling studies (next slides): </a:t>
            </a:r>
          </a:p>
          <a:p>
            <a:pPr algn="ctr"/>
            <a:r>
              <a:rPr lang="en-US" sz="1700" dirty="0">
                <a:latin typeface="Calibri" panose="020F0502020204030204" pitchFamily="34" charset="0"/>
              </a:rPr>
              <a:t>New AMG preconditioner vs. ILU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43000" y="5646004"/>
            <a:ext cx="3263724" cy="58477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See (Tezaur </a:t>
            </a:r>
            <a:r>
              <a:rPr lang="en-US" sz="1600" i="1" dirty="0">
                <a:latin typeface="Calibri" panose="020F0502020204030204" pitchFamily="34" charset="0"/>
              </a:rPr>
              <a:t>et al.,</a:t>
            </a:r>
            <a:r>
              <a:rPr lang="en-US" sz="1600" dirty="0">
                <a:latin typeface="Calibri" panose="020F0502020204030204" pitchFamily="34" charset="0"/>
              </a:rPr>
              <a:t> 2015),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 (</a:t>
            </a:r>
            <a:r>
              <a:rPr lang="en-US" sz="1600" dirty="0" err="1">
                <a:latin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</a:rPr>
              <a:t> </a:t>
            </a:r>
            <a:r>
              <a:rPr lang="en-US" sz="1600" i="1" dirty="0">
                <a:latin typeface="Calibri" panose="020F0502020204030204" pitchFamily="34" charset="0"/>
              </a:rPr>
              <a:t>et al., </a:t>
            </a:r>
            <a:r>
              <a:rPr lang="en-US" sz="1600" dirty="0">
                <a:latin typeface="Calibri" panose="020F0502020204030204" pitchFamily="34" charset="0"/>
              </a:rPr>
              <a:t>2016).</a:t>
            </a:r>
          </a:p>
        </p:txBody>
      </p:sp>
    </p:spTree>
    <p:extLst>
      <p:ext uri="{BB962C8B-B14F-4D97-AF65-F5344CB8AC3E}">
        <p14:creationId xmlns:p14="http://schemas.microsoft.com/office/powerpoint/2010/main" val="1742633383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52400" y="152400"/>
            <a:ext cx="8991600" cy="1018059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Greenland Controlled Weak Scalability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Weak scaling study with fixed dataset, 4 mesh bisections.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~70-80K </a:t>
                </a:r>
                <a:r>
                  <a:rPr lang="en-US" dirty="0" err="1">
                    <a:latin typeface="Calibri" panose="020F0502020204030204" pitchFamily="34" charset="0"/>
                  </a:rPr>
                  <a:t>dofs</a:t>
                </a:r>
                <a:r>
                  <a:rPr lang="en-US" dirty="0">
                    <a:latin typeface="Calibri" panose="020F0502020204030204" pitchFamily="34" charset="0"/>
                  </a:rPr>
                  <a:t>/core.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Conjugate Gradient (CG)</a:t>
                </a:r>
                <a:r>
                  <a:rPr lang="en-US" dirty="0">
                    <a:latin typeface="Calibri" panose="020F0502020204030204" pitchFamily="34" charset="0"/>
                  </a:rPr>
                  <a:t> </a:t>
                </a:r>
                <a:r>
                  <a:rPr lang="en-US" b="1" i="1" dirty="0">
                    <a:latin typeface="Calibri" panose="020F0502020204030204" pitchFamily="34" charset="0"/>
                  </a:rPr>
                  <a:t>iterative method </a:t>
                </a:r>
                <a:r>
                  <a:rPr lang="en-US" dirty="0">
                    <a:latin typeface="Calibri" panose="020F0502020204030204" pitchFamily="34" charset="0"/>
                  </a:rPr>
                  <a:t>for linear solves (faster convergence than GMRES).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New AMG preconditioner </a:t>
                </a:r>
                <a:r>
                  <a:rPr lang="en-US" dirty="0">
                    <a:latin typeface="Calibri" panose="020F0502020204030204" pitchFamily="34" charset="0"/>
                  </a:rPr>
                  <a:t>developed by R. </a:t>
                </a:r>
                <a:r>
                  <a:rPr lang="en-US" dirty="0" err="1">
                    <a:latin typeface="Calibri" panose="020F0502020204030204" pitchFamily="34" charset="0"/>
                  </a:rPr>
                  <a:t>Tuminaro</a:t>
                </a:r>
                <a:r>
                  <a:rPr lang="en-US" dirty="0">
                    <a:latin typeface="Calibri" panose="020F0502020204030204" pitchFamily="34" charset="0"/>
                  </a:rPr>
                  <a:t> based on </a:t>
                </a:r>
                <a:r>
                  <a:rPr lang="en-US" b="1" i="1" dirty="0">
                    <a:latin typeface="Calibri" panose="020F0502020204030204" pitchFamily="34" charset="0"/>
                  </a:rPr>
                  <a:t>semi-coarsening</a:t>
                </a:r>
                <a:r>
                  <a:rPr lang="en-US" dirty="0">
                    <a:latin typeface="Calibri" panose="020F0502020204030204" pitchFamily="34" charset="0"/>
                  </a:rPr>
                  <a:t> (coarsening in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𝑧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-direction only).</a:t>
                </a:r>
                <a:r>
                  <a:rPr lang="en-US" b="1" i="1" dirty="0">
                    <a:latin typeface="Calibri" panose="020F0502020204030204" pitchFamily="34" charset="0"/>
                  </a:rPr>
                  <a:t>  </a:t>
                </a:r>
                <a:endParaRPr lang="en-US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Significant improvement </a:t>
                </a:r>
                <a:r>
                  <a:rPr lang="en-US" dirty="0">
                    <a:latin typeface="Calibri" panose="020F0502020204030204" pitchFamily="34" charset="0"/>
                  </a:rPr>
                  <a:t>in scalability with new AMG preconditioner over ILU preconditioner! 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blipFill>
                <a:blip r:embed="rId2"/>
                <a:stretch>
                  <a:fillRect l="-1020" t="-814" r="-2381" b="-108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202543" y="5037118"/>
            <a:ext cx="1576113" cy="1077218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4 cores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334K </a:t>
            </a:r>
            <a:r>
              <a:rPr lang="en-US" sz="1600" dirty="0" err="1">
                <a:latin typeface="Calibri" panose="020F0502020204030204" pitchFamily="34" charset="0"/>
              </a:rPr>
              <a:t>dofs</a:t>
            </a:r>
            <a:endParaRPr lang="en-US" sz="1600" dirty="0">
              <a:latin typeface="Calibri" panose="020F0502020204030204" pitchFamily="34" charset="0"/>
            </a:endParaRP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5 vertical layers</a:t>
            </a:r>
          </a:p>
        </p:txBody>
      </p:sp>
      <p:cxnSp>
        <p:nvCxnSpPr>
          <p:cNvPr id="11" name="Straight Arrow Connector 10"/>
          <p:cNvCxnSpPr>
            <a:stCxn id="9" idx="3"/>
            <a:endCxn id="10" idx="1"/>
          </p:cNvCxnSpPr>
          <p:nvPr/>
        </p:nvCxnSpPr>
        <p:spPr>
          <a:xfrm>
            <a:off x="1778656" y="5575727"/>
            <a:ext cx="187894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400" i="1" smtClean="0">
                        <a:latin typeface="Cambria Math"/>
                        <a:ea typeface="Cambria Math"/>
                      </a:rPr>
                      <m:t>×</m:t>
                    </m:r>
                    <m:r>
                      <a:rPr lang="en-US" sz="1400" b="0" i="1" smtClean="0">
                        <a:latin typeface="Cambria Math"/>
                        <a:ea typeface="Cambria Math"/>
                      </a:rPr>
                      <m:t>8</m:t>
                    </m:r>
                    <m:r>
                      <a:rPr lang="en-US" sz="1400" b="0" i="1" baseline="30000" smtClean="0">
                        <a:latin typeface="Cambria Math"/>
                        <a:ea typeface="Cambria Math"/>
                      </a:rPr>
                      <m:t>4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scale up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blipFill>
                <a:blip r:embed="rId3"/>
                <a:stretch>
                  <a:fillRect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143" y="1219200"/>
            <a:ext cx="4558109" cy="3418582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3657600" y="5037118"/>
            <a:ext cx="1721506" cy="1077218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16,384 cores</a:t>
            </a:r>
          </a:p>
          <a:p>
            <a:pPr algn="ctr"/>
            <a:r>
              <a:rPr lang="en-US" sz="1600" b="1" dirty="0">
                <a:latin typeface="Calibri" panose="020F0502020204030204" pitchFamily="34" charset="0"/>
              </a:rPr>
              <a:t>1.12B </a:t>
            </a:r>
            <a:r>
              <a:rPr lang="en-US" sz="1600" b="1" dirty="0" err="1">
                <a:latin typeface="Calibri" panose="020F0502020204030204" pitchFamily="34" charset="0"/>
              </a:rPr>
              <a:t>dofs</a:t>
            </a:r>
            <a:r>
              <a:rPr lang="en-US" sz="1600" b="1" dirty="0">
                <a:latin typeface="Calibri" panose="020F0502020204030204" pitchFamily="34" charset="0"/>
              </a:rPr>
              <a:t>(!)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0.5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80 vertical layers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0013" y="1048631"/>
            <a:ext cx="1413987" cy="92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7341502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52400" y="152400"/>
            <a:ext cx="8991600" cy="1018059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Greenland Controlled Weak Scalability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Weak scaling study with fixed dataset, 4 mesh bisections.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~70-80K </a:t>
                </a:r>
                <a:r>
                  <a:rPr lang="en-US" dirty="0" err="1">
                    <a:latin typeface="Calibri" panose="020F0502020204030204" pitchFamily="34" charset="0"/>
                  </a:rPr>
                  <a:t>dofs</a:t>
                </a:r>
                <a:r>
                  <a:rPr lang="en-US" dirty="0">
                    <a:latin typeface="Calibri" panose="020F0502020204030204" pitchFamily="34" charset="0"/>
                  </a:rPr>
                  <a:t>/core.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Conjugate Gradient (CG)</a:t>
                </a:r>
                <a:r>
                  <a:rPr lang="en-US" dirty="0">
                    <a:latin typeface="Calibri" panose="020F0502020204030204" pitchFamily="34" charset="0"/>
                  </a:rPr>
                  <a:t> </a:t>
                </a:r>
                <a:r>
                  <a:rPr lang="en-US" b="1" i="1" dirty="0">
                    <a:latin typeface="Calibri" panose="020F0502020204030204" pitchFamily="34" charset="0"/>
                  </a:rPr>
                  <a:t>iterative method </a:t>
                </a:r>
                <a:r>
                  <a:rPr lang="en-US" dirty="0">
                    <a:latin typeface="Calibri" panose="020F0502020204030204" pitchFamily="34" charset="0"/>
                  </a:rPr>
                  <a:t>for linear solves (faster convergence than GMRES).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New AMG preconditioner </a:t>
                </a:r>
                <a:r>
                  <a:rPr lang="en-US" dirty="0">
                    <a:latin typeface="Calibri" panose="020F0502020204030204" pitchFamily="34" charset="0"/>
                  </a:rPr>
                  <a:t>developed by R. </a:t>
                </a:r>
                <a:r>
                  <a:rPr lang="en-US" dirty="0" err="1">
                    <a:latin typeface="Calibri" panose="020F0502020204030204" pitchFamily="34" charset="0"/>
                  </a:rPr>
                  <a:t>Tuminaro</a:t>
                </a:r>
                <a:r>
                  <a:rPr lang="en-US" dirty="0">
                    <a:latin typeface="Calibri" panose="020F0502020204030204" pitchFamily="34" charset="0"/>
                  </a:rPr>
                  <a:t> based on </a:t>
                </a:r>
                <a:r>
                  <a:rPr lang="en-US" b="1" i="1" dirty="0">
                    <a:latin typeface="Calibri" panose="020F0502020204030204" pitchFamily="34" charset="0"/>
                  </a:rPr>
                  <a:t>semi-coarsening</a:t>
                </a:r>
                <a:r>
                  <a:rPr lang="en-US" dirty="0">
                    <a:latin typeface="Calibri" panose="020F0502020204030204" pitchFamily="34" charset="0"/>
                  </a:rPr>
                  <a:t> (coarsening in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𝑧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-direction only).</a:t>
                </a:r>
                <a:r>
                  <a:rPr lang="en-US" b="1" i="1" dirty="0">
                    <a:latin typeface="Calibri" panose="020F0502020204030204" pitchFamily="34" charset="0"/>
                  </a:rPr>
                  <a:t>  </a:t>
                </a:r>
                <a:endParaRPr lang="en-US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Significant improvement </a:t>
                </a:r>
                <a:r>
                  <a:rPr lang="en-US" dirty="0">
                    <a:latin typeface="Calibri" panose="020F0502020204030204" pitchFamily="34" charset="0"/>
                  </a:rPr>
                  <a:t>in scalability with new AMG preconditioner over ILU preconditioner! 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34000" y="1447800"/>
                <a:ext cx="3581400" cy="4493538"/>
              </a:xfrm>
              <a:prstGeom prst="rect">
                <a:avLst/>
              </a:prstGeom>
              <a:blipFill>
                <a:blip r:embed="rId2"/>
                <a:stretch>
                  <a:fillRect l="-1020" t="-814" r="-2381" b="-108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202543" y="5037118"/>
            <a:ext cx="1576113" cy="1077218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4 cores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334K </a:t>
            </a:r>
            <a:r>
              <a:rPr lang="en-US" sz="1600" dirty="0" err="1">
                <a:latin typeface="Calibri" panose="020F0502020204030204" pitchFamily="34" charset="0"/>
              </a:rPr>
              <a:t>dofs</a:t>
            </a:r>
            <a:endParaRPr lang="en-US" sz="1600" dirty="0">
              <a:latin typeface="Calibri" panose="020F0502020204030204" pitchFamily="34" charset="0"/>
            </a:endParaRP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5 vertical layers</a:t>
            </a:r>
          </a:p>
        </p:txBody>
      </p:sp>
      <p:cxnSp>
        <p:nvCxnSpPr>
          <p:cNvPr id="11" name="Straight Arrow Connector 10"/>
          <p:cNvCxnSpPr>
            <a:stCxn id="9" idx="3"/>
            <a:endCxn id="10" idx="1"/>
          </p:cNvCxnSpPr>
          <p:nvPr/>
        </p:nvCxnSpPr>
        <p:spPr>
          <a:xfrm>
            <a:off x="1778656" y="5575727"/>
            <a:ext cx="187894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400" i="1" smtClean="0">
                        <a:latin typeface="Cambria Math"/>
                        <a:ea typeface="Cambria Math"/>
                      </a:rPr>
                      <m:t>×</m:t>
                    </m:r>
                    <m:r>
                      <a:rPr lang="en-US" sz="1400" b="0" i="1" smtClean="0">
                        <a:latin typeface="Cambria Math"/>
                        <a:ea typeface="Cambria Math"/>
                      </a:rPr>
                      <m:t>8</m:t>
                    </m:r>
                    <m:r>
                      <a:rPr lang="en-US" sz="1400" b="0" i="1" baseline="30000" smtClean="0">
                        <a:latin typeface="Cambria Math"/>
                        <a:ea typeface="Cambria Math"/>
                      </a:rPr>
                      <m:t>4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scale up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1200" y="5605761"/>
                <a:ext cx="1066800" cy="523220"/>
              </a:xfrm>
              <a:prstGeom prst="rect">
                <a:avLst/>
              </a:prstGeom>
              <a:blipFill>
                <a:blip r:embed="rId3"/>
                <a:stretch>
                  <a:fillRect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143" y="1219200"/>
            <a:ext cx="4558109" cy="3418582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5656" y="1283732"/>
            <a:ext cx="4537250" cy="3402938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3657600" y="5037118"/>
            <a:ext cx="1721506" cy="1077218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16,384 cores</a:t>
            </a:r>
          </a:p>
          <a:p>
            <a:pPr algn="ctr"/>
            <a:r>
              <a:rPr lang="en-US" sz="1600" b="1" dirty="0">
                <a:latin typeface="Calibri" panose="020F0502020204030204" pitchFamily="34" charset="0"/>
              </a:rPr>
              <a:t>1.12B </a:t>
            </a:r>
            <a:r>
              <a:rPr lang="en-US" sz="1600" b="1" dirty="0" err="1">
                <a:latin typeface="Calibri" panose="020F0502020204030204" pitchFamily="34" charset="0"/>
              </a:rPr>
              <a:t>dofs</a:t>
            </a:r>
            <a:r>
              <a:rPr lang="en-US" sz="1600" b="1" dirty="0">
                <a:latin typeface="Calibri" panose="020F0502020204030204" pitchFamily="34" charset="0"/>
              </a:rPr>
              <a:t>(!)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0.5 km Greenland,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</a:rPr>
              <a:t>80 vertical layers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90600" y="838200"/>
            <a:ext cx="3074056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New AMG preconditioner preconditioner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5116252" y="1078468"/>
            <a:ext cx="3570548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ILU preconditioner</a:t>
            </a:r>
          </a:p>
          <a:p>
            <a:pPr algn="ctr"/>
            <a:endParaRPr lang="en-US" sz="400" b="1" dirty="0">
              <a:latin typeface="Calibri" panose="020F0502020204030204" pitchFamily="34" charset="0"/>
            </a:endParaRPr>
          </a:p>
        </p:txBody>
      </p:sp>
      <p:sp>
        <p:nvSpPr>
          <p:cNvPr id="2" name="AutoShape 2" descr="Image result for hopper nersc"/>
          <p:cNvSpPr>
            <a:spLocks noChangeAspect="1" noChangeArrowheads="1"/>
          </p:cNvSpPr>
          <p:nvPr/>
        </p:nvSpPr>
        <p:spPr bwMode="auto">
          <a:xfrm>
            <a:off x="155575" y="-846138"/>
            <a:ext cx="2600325" cy="17621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0013" y="1048631"/>
            <a:ext cx="1413987" cy="92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1650801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5985841" y="2922736"/>
            <a:ext cx="3095076" cy="2451635"/>
            <a:chOff x="5896523" y="1838699"/>
            <a:chExt cx="3628477" cy="2594136"/>
          </a:xfrm>
        </p:grpSpPr>
        <p:pic>
          <p:nvPicPr>
            <p:cNvPr id="26" name="Picture 25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896523" y="1838699"/>
              <a:ext cx="3247477" cy="2362200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7" name="TextBox 26"/>
                <p:cNvSpPr txBox="1"/>
                <p:nvPr/>
              </p:nvSpPr>
              <p:spPr>
                <a:xfrm>
                  <a:off x="6477000" y="3929940"/>
                  <a:ext cx="2209800" cy="50289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lvl="1"/>
                  <a:r>
                    <a:rPr lang="en-US" sz="1300" dirty="0">
                      <a:solidFill>
                        <a:schemeClr val="bg1"/>
                      </a:solidFill>
                      <a:latin typeface="+mn-lt"/>
                    </a:rPr>
                    <a:t>Basal boundary 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400" i="1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Γ</m:t>
                      </m:r>
                      <m:r>
                        <a:rPr lang="el-GR" i="1" baseline="-25000" smtClean="0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𝛽</m:t>
                      </m:r>
                    </m:oMath>
                  </a14:m>
                  <a:endParaRPr lang="en-US" i="1" baseline="-25000" dirty="0"/>
                </a:p>
                <a:p>
                  <a:r>
                    <a:rPr lang="en-US" sz="1300" dirty="0">
                      <a:solidFill>
                        <a:schemeClr val="bg1"/>
                      </a:solidFill>
                      <a:latin typeface="+mn-lt"/>
                    </a:rPr>
                    <a:t>)</a:t>
                  </a:r>
                </a:p>
              </p:txBody>
            </p:sp>
          </mc:Choice>
          <mc:Fallback xmlns="">
            <p:sp>
              <p:nvSpPr>
                <p:cNvPr id="27" name="TextBox 2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477000" y="3929940"/>
                  <a:ext cx="2209800" cy="502895"/>
                </a:xfrm>
                <a:prstGeom prst="rect">
                  <a:avLst/>
                </a:prstGeom>
                <a:blipFill rotWithShape="1">
                  <a:blip r:embed="rId4"/>
                  <a:stretch>
                    <a:fillRect l="-323" b="-16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TextBox 27"/>
                <p:cNvSpPr txBox="1"/>
                <p:nvPr/>
              </p:nvSpPr>
              <p:spPr>
                <a:xfrm>
                  <a:off x="7344324" y="3362699"/>
                  <a:ext cx="1799676" cy="30777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400" dirty="0">
                      <a:solidFill>
                        <a:schemeClr val="bg1"/>
                      </a:solidFill>
                      <a:latin typeface="+mn-lt"/>
                    </a:rPr>
                    <a:t>Lateral boundary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400" i="1" smtClean="0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Γ</m:t>
                      </m:r>
                      <m:r>
                        <a:rPr lang="en-US" sz="1400" b="0" i="1" baseline="-25000" smtClean="0">
                          <a:solidFill>
                            <a:schemeClr val="bg1"/>
                          </a:solidFill>
                          <a:latin typeface="Cambria Math"/>
                          <a:ea typeface="Cambria Math"/>
                        </a:rPr>
                        <m:t>𝑙</m:t>
                      </m:r>
                    </m:oMath>
                  </a14:m>
                  <a:endParaRPr lang="en-US" sz="1400" dirty="0">
                    <a:solidFill>
                      <a:schemeClr val="bg1"/>
                    </a:solidFill>
                    <a:latin typeface="+mn-lt"/>
                  </a:endParaRPr>
                </a:p>
              </p:txBody>
            </p:sp>
          </mc:Choice>
          <mc:Fallback xmlns="">
            <p:sp>
              <p:nvSpPr>
                <p:cNvPr id="28" name="TextBox 27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344324" y="3362699"/>
                  <a:ext cx="1799676" cy="307777"/>
                </a:xfrm>
                <a:prstGeom prst="rect">
                  <a:avLst/>
                </a:prstGeom>
                <a:blipFill rotWithShape="1">
                  <a:blip r:embed="rId5"/>
                  <a:stretch>
                    <a:fillRect l="-1190" t="-2128" b="-7446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9" name="TextBox 28"/>
            <p:cNvSpPr txBox="1"/>
            <p:nvPr/>
          </p:nvSpPr>
          <p:spPr>
            <a:xfrm>
              <a:off x="6277524" y="2753099"/>
              <a:ext cx="137160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+mn-lt"/>
                </a:rPr>
                <a:t>Ice sheet</a:t>
              </a:r>
            </a:p>
          </p:txBody>
        </p:sp>
        <p:cxnSp>
          <p:nvCxnSpPr>
            <p:cNvPr id="30" name="Straight Arrow Connector 29"/>
            <p:cNvCxnSpPr/>
            <p:nvPr/>
          </p:nvCxnSpPr>
          <p:spPr>
            <a:xfrm flipH="1" flipV="1">
              <a:off x="6172200" y="4023113"/>
              <a:ext cx="304800" cy="89174"/>
            </a:xfrm>
            <a:prstGeom prst="straightConnector1">
              <a:avLst/>
            </a:prstGeom>
            <a:ln>
              <a:solidFill>
                <a:schemeClr val="bg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Straight Arrow Connector 30"/>
            <p:cNvCxnSpPr>
              <a:stCxn id="28" idx="1"/>
            </p:cNvCxnSpPr>
            <p:nvPr/>
          </p:nvCxnSpPr>
          <p:spPr>
            <a:xfrm flipH="1">
              <a:off x="7115724" y="3516588"/>
              <a:ext cx="228600" cy="1"/>
            </a:xfrm>
            <a:prstGeom prst="straightConnector1">
              <a:avLst/>
            </a:prstGeom>
            <a:ln>
              <a:solidFill>
                <a:schemeClr val="bg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2" name="TextBox 31"/>
                <p:cNvSpPr txBox="1"/>
                <p:nvPr/>
              </p:nvSpPr>
              <p:spPr>
                <a:xfrm>
                  <a:off x="6858000" y="2166330"/>
                  <a:ext cx="2667000" cy="33855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lvl="1"/>
                  <a:r>
                    <a:rPr lang="en-US" sz="1400" dirty="0">
                      <a:latin typeface="+mn-lt"/>
                    </a:rPr>
                    <a:t>Surface boundary </a:t>
                  </a:r>
                  <a14:m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600" i="1">
                          <a:latin typeface="Cambria Math"/>
                          <a:ea typeface="Cambria Math"/>
                        </a:rPr>
                        <m:t>Γ</m:t>
                      </m:r>
                      <m:r>
                        <a:rPr lang="en-US" sz="1600" i="1" baseline="-25000">
                          <a:latin typeface="Cambria Math"/>
                          <a:ea typeface="Cambria Math"/>
                        </a:rPr>
                        <m:t>𝑠</m:t>
                      </m:r>
                    </m:oMath>
                  </a14:m>
                  <a:endParaRPr lang="en-US" sz="1400" dirty="0">
                    <a:latin typeface="+mn-lt"/>
                  </a:endParaRPr>
                </a:p>
              </p:txBody>
            </p:sp>
          </mc:Choice>
          <mc:Fallback xmlns="">
            <p:sp>
              <p:nvSpPr>
                <p:cNvPr id="32" name="TextBox 3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858000" y="2166330"/>
                  <a:ext cx="2667000" cy="338554"/>
                </a:xfrm>
                <a:prstGeom prst="rect">
                  <a:avLst/>
                </a:prstGeom>
                <a:blipFill>
                  <a:blip r:embed="rId6"/>
                  <a:stretch>
                    <a:fillRect l="-804" b="-2264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cxnSp>
          <p:nvCxnSpPr>
            <p:cNvPr id="33" name="Straight Arrow Connector 32"/>
            <p:cNvCxnSpPr/>
            <p:nvPr/>
          </p:nvCxnSpPr>
          <p:spPr>
            <a:xfrm>
              <a:off x="7483991" y="2552419"/>
              <a:ext cx="0" cy="188268"/>
            </a:xfrm>
            <a:prstGeom prst="straightConnector1">
              <a:avLst/>
            </a:prstGeom>
            <a:ln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5152" y="808471"/>
            <a:ext cx="2606430" cy="18720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152400" y="4148554"/>
            <a:ext cx="12954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itchFamily="34" charset="0"/>
              </a:rPr>
              <a:t>Albany/FELIX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2895600" y="4148554"/>
            <a:ext cx="1524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itchFamily="34" charset="0"/>
              </a:rPr>
              <a:t>Glimmer/CISM</a:t>
            </a:r>
          </a:p>
        </p:txBody>
      </p:sp>
      <p:sp>
        <p:nvSpPr>
          <p:cNvPr id="15" name="Rectangle 2"/>
          <p:cNvSpPr txBox="1">
            <a:spLocks noChangeArrowheads="1"/>
          </p:cNvSpPr>
          <p:nvPr/>
        </p:nvSpPr>
        <p:spPr>
          <a:xfrm>
            <a:off x="289932" y="17711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Moderate Resolution Antarctica Weak Scaling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522738" y="3972959"/>
                <a:ext cx="4834467" cy="1323439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(vertical &gt; horizontal coupling) 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+ 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Neumann BCs </a:t>
                </a:r>
                <a:endParaRPr lang="en-US" sz="1600" i="1" dirty="0">
                  <a:latin typeface="Calibri" panose="020F0502020204030204" pitchFamily="34" charset="0"/>
                  <a:ea typeface="Cambria Math"/>
                </a:endParaRPr>
              </a:p>
              <a:p>
                <a:pPr algn="ctr"/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/>
                      </a:rPr>
                      <m:t>=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nearly singular submatrix associated with vertical lines</a:t>
                </a: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2738" y="3972959"/>
                <a:ext cx="4834467" cy="1323439"/>
              </a:xfrm>
              <a:prstGeom prst="rect">
                <a:avLst/>
              </a:prstGeom>
              <a:blipFill>
                <a:blip r:embed="rId8"/>
                <a:stretch>
                  <a:fillRect t="-913" b="-456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/>
          <p:cNvSpPr txBox="1"/>
          <p:nvPr/>
        </p:nvSpPr>
        <p:spPr>
          <a:xfrm>
            <a:off x="137532" y="1452598"/>
            <a:ext cx="5943600" cy="646331"/>
          </a:xfrm>
          <a:prstGeom prst="rect">
            <a:avLst/>
          </a:prstGeom>
          <a:solidFill>
            <a:srgbClr val="CCE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Antarctica is fundamentally different than Greenland</a:t>
            </a:r>
            <a:r>
              <a:rPr lang="en-US" dirty="0">
                <a:latin typeface="Calibri" panose="020F0502020204030204" pitchFamily="34" charset="0"/>
              </a:rPr>
              <a:t>: </a:t>
            </a:r>
          </a:p>
          <a:p>
            <a:pPr algn="ctr"/>
            <a:r>
              <a:rPr lang="en-US" dirty="0">
                <a:latin typeface="Calibri" panose="020F0502020204030204" pitchFamily="34" charset="0"/>
              </a:rPr>
              <a:t>AIS contains large ice shelves (floating extensions of land ice).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265265" y="2201399"/>
                <a:ext cx="5715000" cy="17235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Along ice shelf front: </a:t>
                </a:r>
                <a:r>
                  <a:rPr lang="en-US" dirty="0">
                    <a:latin typeface="Calibri" panose="020F0502020204030204" pitchFamily="34" charset="0"/>
                  </a:rPr>
                  <a:t>open-ocean BC (Neumann).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</a:rPr>
                  <a:t>Along ice shelf base: </a:t>
                </a:r>
                <a:r>
                  <a:rPr lang="en-US" dirty="0">
                    <a:latin typeface="Calibri" panose="020F0502020204030204" pitchFamily="34" charset="0"/>
                  </a:rPr>
                  <a:t>zero traction BC (Neumann).</a:t>
                </a:r>
              </a:p>
              <a:p>
                <a:endParaRPr lang="en-US" sz="800" dirty="0">
                  <a:latin typeface="Calibri" panose="020F0502020204030204" pitchFamily="34" charset="0"/>
                </a:endParaRPr>
              </a:p>
              <a:p>
                <a:endParaRPr lang="en-US" sz="800" dirty="0">
                  <a:latin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 For vertical grid lines that lie within ice shelves, top and bottom BCs resemble Neumann BCs so sub-matrix associated with one of these lines is almost* singular. </a:t>
                </a: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65" y="2201399"/>
                <a:ext cx="5715000" cy="1723549"/>
              </a:xfrm>
              <a:prstGeom prst="rect">
                <a:avLst/>
              </a:prstGeom>
              <a:blipFill>
                <a:blip r:embed="rId9"/>
                <a:stretch>
                  <a:fillRect l="-961" t="-1767" b="-459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/>
              <p:cNvSpPr txBox="1"/>
              <p:nvPr/>
            </p:nvSpPr>
            <p:spPr>
              <a:xfrm>
                <a:off x="938814" y="5536049"/>
                <a:ext cx="3767667" cy="646331"/>
              </a:xfrm>
              <a:prstGeom prst="rect">
                <a:avLst/>
              </a:prstGeom>
              <a:solidFill>
                <a:srgbClr val="FFE69F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i="1" dirty="0">
                        <a:latin typeface="Cambria Math"/>
                        <a:ea typeface="Cambria Math"/>
                      </a:rPr>
                      <m:t>⇒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Ice shelves give rise to severe ill-conditioning of linear systems!</a:t>
                </a:r>
              </a:p>
            </p:txBody>
          </p:sp>
        </mc:Choice>
        <mc:Fallback xmlns="">
          <p:sp>
            <p:nvSpPr>
              <p:cNvPr id="34" name="TextBox 3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8814" y="5536049"/>
                <a:ext cx="3767667" cy="646331"/>
              </a:xfrm>
              <a:prstGeom prst="rect">
                <a:avLst/>
              </a:prstGeom>
              <a:blipFill>
                <a:blip r:embed="rId10"/>
                <a:stretch>
                  <a:fillRect t="-471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TextBox 18"/>
          <p:cNvSpPr txBox="1"/>
          <p:nvPr/>
        </p:nvSpPr>
        <p:spPr>
          <a:xfrm>
            <a:off x="5754873" y="5585855"/>
            <a:ext cx="2979295" cy="523220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</a:rPr>
              <a:t>*Completely singular in the presence of islands and some ice tongues.</a:t>
            </a:r>
          </a:p>
        </p:txBody>
      </p:sp>
    </p:spTree>
    <p:extLst>
      <p:ext uri="{BB962C8B-B14F-4D97-AF65-F5344CB8AC3E}">
        <p14:creationId xmlns:p14="http://schemas.microsoft.com/office/powerpoint/2010/main" val="118586528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05201" y="2694082"/>
            <a:ext cx="3662976" cy="28176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9631" y="770491"/>
            <a:ext cx="2606430" cy="18720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-76200" y="3420308"/>
            <a:ext cx="12954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itchFamily="34" charset="0"/>
              </a:rPr>
              <a:t>Albany/FELIX</a:t>
            </a:r>
          </a:p>
        </p:txBody>
      </p:sp>
      <p:sp>
        <p:nvSpPr>
          <p:cNvPr id="15" name="Rectangle 2"/>
          <p:cNvSpPr txBox="1">
            <a:spLocks noChangeArrowheads="1"/>
          </p:cNvSpPr>
          <p:nvPr/>
        </p:nvSpPr>
        <p:spPr>
          <a:xfrm>
            <a:off x="76200" y="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Moderate Resolution Antarctica Weak Scaling Study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0" y="1143000"/>
                <a:ext cx="7168176" cy="150810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Calibri" panose="020F0502020204030204" pitchFamily="34" charset="0"/>
                  </a:rPr>
                  <a:t>Weak scaling study on Antarctic problem (8km w/ 5 layers </a:t>
                </a:r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2km w/ 20 layers).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Calibri" panose="020F0502020204030204" pitchFamily="34" charset="0"/>
                  </a:rPr>
                  <a:t>Initialized with realistic basal friction (from deterministic inversion) and temperature field from BEDMAP2.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</a:rPr>
                  <a:t>Iterative linear solver</a:t>
                </a:r>
                <a:r>
                  <a:rPr lang="en-US" sz="1600" dirty="0">
                    <a:latin typeface="Calibri" panose="020F0502020204030204" pitchFamily="34" charset="0"/>
                  </a:rPr>
                  <a:t>: GMRES.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</a:rPr>
                  <a:t>Preconditioner</a:t>
                </a:r>
                <a:r>
                  <a:rPr lang="en-US" sz="1600" dirty="0">
                    <a:latin typeface="Calibri" panose="020F0502020204030204" pitchFamily="34" charset="0"/>
                  </a:rPr>
                  <a:t>: ILU vs. new AMG based on aggressive semi-coarsening.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143000"/>
                <a:ext cx="7168176" cy="1508105"/>
              </a:xfrm>
              <a:prstGeom prst="rect">
                <a:avLst/>
              </a:prstGeom>
              <a:blipFill>
                <a:blip r:embed="rId5"/>
                <a:stretch>
                  <a:fillRect l="-340" t="-1215" b="-404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2736234"/>
            <a:ext cx="3471451" cy="27414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TextBox 13"/>
          <p:cNvSpPr txBox="1"/>
          <p:nvPr/>
        </p:nvSpPr>
        <p:spPr>
          <a:xfrm>
            <a:off x="152400" y="4898141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16 cores 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2667000" y="4868108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1024 cores 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1295400" y="5574505"/>
            <a:ext cx="13716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# cores</a:t>
            </a:r>
          </a:p>
          <a:p>
            <a:pPr algn="ctr"/>
            <a:endParaRPr lang="en-US" sz="400" dirty="0">
              <a:latin typeface="+mn-lt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3581400" y="4898141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16 cores 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096000" y="4868108"/>
            <a:ext cx="68580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1024 cores 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4724400" y="5574505"/>
            <a:ext cx="13716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+mn-lt"/>
              </a:rPr>
              <a:t># cores</a:t>
            </a:r>
          </a:p>
          <a:p>
            <a:pPr algn="ctr"/>
            <a:endParaRPr lang="en-US" sz="400" dirty="0">
              <a:latin typeface="+mn-lt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762000" y="2667000"/>
            <a:ext cx="1981200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ILU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4267200" y="2667000"/>
            <a:ext cx="1981200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AMG</a:t>
            </a: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93869" y="2608371"/>
            <a:ext cx="1872614" cy="146434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849237" y="3920311"/>
            <a:ext cx="127823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</a:rPr>
              <a:t>AMG preconditioner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474856" y="5869394"/>
                <a:ext cx="6286500" cy="584775"/>
              </a:xfrm>
              <a:prstGeom prst="rect">
                <a:avLst/>
              </a:prstGeom>
              <a:solidFill>
                <a:srgbClr val="FFCCFF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</a:rPr>
                  <a:t>AMG preconditioner less sensitive than ILU to ill-conditioning (ice shelves </a:t>
                </a:r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Green’s function* with modest horizontal decay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</a:rPr>
                  <a:t> ILU is less effective).</a:t>
                </a: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4856" y="5869394"/>
                <a:ext cx="6286500" cy="584775"/>
              </a:xfrm>
              <a:prstGeom prst="rect">
                <a:avLst/>
              </a:prstGeom>
              <a:blipFill>
                <a:blip r:embed="rId8"/>
                <a:stretch>
                  <a:fillRect t="-3125" r="-776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/>
          <p:cNvSpPr txBox="1"/>
          <p:nvPr/>
        </p:nvSpPr>
        <p:spPr>
          <a:xfrm>
            <a:off x="2552700" y="2755766"/>
            <a:ext cx="2057400" cy="584775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Severe ill-conditioning caused by ice shelves!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7127388" y="4513420"/>
                <a:ext cx="1828800" cy="181588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(vertical &gt; horizontal coupling)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+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Neumann BCs </a:t>
                </a:r>
                <a:endParaRPr lang="en-US" sz="1400" i="1" dirty="0">
                  <a:latin typeface="Calibri" panose="020F0502020204030204" pitchFamily="34" charset="0"/>
                  <a:ea typeface="Cambria Math"/>
                </a:endParaRPr>
              </a:p>
              <a:p>
                <a:pPr algn="ctr"/>
                <a14:m>
                  <m:oMath xmlns:m="http://schemas.openxmlformats.org/officeDocument/2006/math">
                    <m:r>
                      <a:rPr lang="en-US" sz="1400" b="0" i="1" smtClean="0">
                        <a:latin typeface="Cambria Math"/>
                      </a:rPr>
                      <m:t>=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</a:rPr>
                  <a:t> 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</a:rPr>
                  <a:t>nearly singular submatrix associated with vertical lines</a:t>
                </a: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27388" y="4513420"/>
                <a:ext cx="1828800" cy="1815882"/>
              </a:xfrm>
              <a:prstGeom prst="rect">
                <a:avLst/>
              </a:prstGeom>
              <a:blipFill>
                <a:blip r:embed="rId9"/>
                <a:stretch>
                  <a:fillRect b="-2333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4" name="Picture 23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79318" y="3836668"/>
            <a:ext cx="1238477" cy="807074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-33131" y="6530823"/>
            <a:ext cx="289431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</a:rPr>
              <a:t>*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</a:rPr>
              <a:t>Tuminaro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i="1" dirty="0">
                <a:solidFill>
                  <a:schemeClr val="bg1"/>
                </a:solidFill>
                <a:latin typeface="Calibri" panose="020F0502020204030204" pitchFamily="34" charset="0"/>
              </a:rPr>
              <a:t>et al., SISC, 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</a:rPr>
              <a:t>2016.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55311683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  <a:endParaRPr lang="en-US" sz="2200" b="1" dirty="0">
              <a:latin typeface="Calibri" panose="020F0502020204030204" pitchFamily="34" charset="0"/>
            </a:endParaRP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6452580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42899" y="2133600"/>
            <a:ext cx="8115301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</a:rPr>
              <a:t>: open-source C++ library that provides performance portability across diverse devises with different memory models.</a:t>
            </a:r>
          </a:p>
          <a:p>
            <a:pPr lvl="1"/>
            <a:endParaRPr lang="en-US" sz="400" i="1" kern="0" dirty="0">
              <a:latin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kern="0" dirty="0">
                <a:latin typeface="Calibri" panose="020F0502020204030204" pitchFamily="34" charset="0"/>
                <a:cs typeface="Courier"/>
              </a:rPr>
              <a:t>A </a:t>
            </a:r>
            <a:r>
              <a:rPr lang="en-US" i="1" kern="0" dirty="0">
                <a:latin typeface="Calibri" panose="020F0502020204030204" pitchFamily="34" charset="0"/>
                <a:cs typeface="Courier"/>
              </a:rPr>
              <a:t>programming model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 as much as a software library.</a:t>
            </a:r>
          </a:p>
          <a:p>
            <a:pPr lvl="1"/>
            <a:endParaRPr lang="en-US" sz="400" kern="0" dirty="0">
              <a:latin typeface="Calibri" panose="020F0502020204030204" pitchFamily="34" charset="0"/>
              <a:cs typeface="Courier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kern="0" dirty="0">
                <a:latin typeface="Calibri" panose="020F0502020204030204" pitchFamily="34" charset="0"/>
                <a:cs typeface="Courier"/>
              </a:rPr>
              <a:t>Provides automatic access to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OpenMP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, CUDA,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Pthreads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, ...</a:t>
            </a:r>
          </a:p>
          <a:p>
            <a:pPr lvl="1"/>
            <a:endParaRPr lang="en-US" sz="400" kern="0" dirty="0">
              <a:latin typeface="Calibri" panose="020F0502020204030204" pitchFamily="34" charset="0"/>
              <a:cs typeface="Courier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kern="0" dirty="0" err="1">
                <a:latin typeface="Calibri" panose="020F0502020204030204" pitchFamily="34" charset="0"/>
              </a:rPr>
              <a:t>Templated</a:t>
            </a:r>
            <a:r>
              <a:rPr lang="en-US" kern="0" dirty="0">
                <a:latin typeface="Calibri" panose="020F0502020204030204" pitchFamily="34" charset="0"/>
              </a:rPr>
              <a:t> meta-programming: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parallel_for</a:t>
            </a:r>
            <a:r>
              <a:rPr lang="en-US" kern="0" dirty="0">
                <a:latin typeface="Calibri" panose="020F0502020204030204" pitchFamily="34" charset="0"/>
              </a:rPr>
              <a:t>, 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parallel_reduce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 (</a:t>
            </a:r>
            <a:r>
              <a:rPr lang="en-US" kern="0" dirty="0" err="1">
                <a:latin typeface="Calibri" panose="020F0502020204030204" pitchFamily="34" charset="0"/>
                <a:cs typeface="Courier"/>
              </a:rPr>
              <a:t>templated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 on an </a:t>
            </a:r>
            <a:r>
              <a:rPr lang="en-US" i="1" kern="0" dirty="0">
                <a:latin typeface="Calibri" panose="020F0502020204030204" pitchFamily="34" charset="0"/>
                <a:cs typeface="Courier"/>
              </a:rPr>
              <a:t>execution space</a:t>
            </a:r>
            <a:r>
              <a:rPr lang="en-US" kern="0" dirty="0">
                <a:latin typeface="Calibri" panose="020F0502020204030204" pitchFamily="34" charset="0"/>
                <a:cs typeface="Courier"/>
              </a:rPr>
              <a:t>).</a:t>
            </a:r>
          </a:p>
          <a:p>
            <a:pPr lvl="1"/>
            <a:endParaRPr lang="en-US" sz="400" kern="0" dirty="0">
              <a:latin typeface="Calibri" panose="020F0502020204030204" pitchFamily="34" charset="0"/>
              <a:cs typeface="Courier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kern="0" dirty="0">
                <a:latin typeface="Calibri" panose="020F0502020204030204" pitchFamily="34" charset="0"/>
              </a:rPr>
              <a:t>Memory layout abstraction (“array of </a:t>
            </a:r>
            <a:r>
              <a:rPr lang="en-US" kern="0" dirty="0" err="1">
                <a:latin typeface="Calibri" panose="020F0502020204030204" pitchFamily="34" charset="0"/>
              </a:rPr>
              <a:t>structs</a:t>
            </a:r>
            <a:r>
              <a:rPr lang="en-US" kern="0" dirty="0">
                <a:latin typeface="Calibri" panose="020F0502020204030204" pitchFamily="34" charset="0"/>
              </a:rPr>
              <a:t>” vs. “</a:t>
            </a:r>
            <a:r>
              <a:rPr lang="en-US" kern="0" dirty="0" err="1">
                <a:latin typeface="Calibri" panose="020F0502020204030204" pitchFamily="34" charset="0"/>
              </a:rPr>
              <a:t>struct</a:t>
            </a:r>
            <a:r>
              <a:rPr lang="en-US" kern="0" dirty="0">
                <a:latin typeface="Calibri" panose="020F0502020204030204" pitchFamily="34" charset="0"/>
              </a:rPr>
              <a:t> of arrays”, locality).</a:t>
            </a:r>
          </a:p>
          <a:p>
            <a:endParaRPr lang="en-US" sz="800" dirty="0">
              <a:latin typeface="Calibri" panose="020F0502020204030204" pitchFamily="34" charset="0"/>
            </a:endParaRPr>
          </a:p>
        </p:txBody>
      </p:sp>
      <p:sp>
        <p:nvSpPr>
          <p:cNvPr id="12" name="Title 1"/>
          <p:cNvSpPr txBox="1">
            <a:spLocks/>
          </p:cNvSpPr>
          <p:nvPr/>
        </p:nvSpPr>
        <p:spPr>
          <a:xfrm>
            <a:off x="152400" y="152400"/>
            <a:ext cx="8077200" cy="12192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Performance-Portability via </a:t>
            </a:r>
            <a:r>
              <a:rPr lang="en-US" sz="3600" i="1" kern="0" dirty="0">
                <a:solidFill>
                  <a:schemeClr val="tx1"/>
                </a:solidFill>
                <a:latin typeface="Calibri" panose="020F0502020204030204" pitchFamily="34" charset="0"/>
              </a:rPr>
              <a:t>Kokkos</a:t>
            </a:r>
          </a:p>
        </p:txBody>
      </p:sp>
      <p:pic>
        <p:nvPicPr>
          <p:cNvPr id="13" name="Picture 20" descr="trilinos_ove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96633" y="214423"/>
            <a:ext cx="1265933" cy="70749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122661" y="5328813"/>
            <a:ext cx="8555774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latin typeface="Calibri" panose="020F0502020204030204" pitchFamily="34" charset="0"/>
              </a:rPr>
              <a:t>Finite element assembly </a:t>
            </a:r>
            <a:r>
              <a:rPr lang="en-US" dirty="0">
                <a:latin typeface="Calibri" panose="020F0502020204030204" pitchFamily="34" charset="0"/>
              </a:rPr>
              <a:t>in </a:t>
            </a:r>
            <a:r>
              <a:rPr lang="en-US" i="1" dirty="0">
                <a:latin typeface="Calibri" panose="020F0502020204030204" pitchFamily="34" charset="0"/>
              </a:rPr>
              <a:t>Albany </a:t>
            </a:r>
            <a:r>
              <a:rPr lang="en-US" dirty="0">
                <a:latin typeface="Calibri" panose="020F0502020204030204" pitchFamily="34" charset="0"/>
              </a:rPr>
              <a:t>has recently been rewritten using </a:t>
            </a:r>
            <a:r>
              <a:rPr lang="en-US" i="1" dirty="0">
                <a:latin typeface="Calibri" panose="020F0502020204030204" pitchFamily="34" charset="0"/>
              </a:rPr>
              <a:t>Kokkos </a:t>
            </a:r>
            <a:r>
              <a:rPr lang="en-US" dirty="0" err="1">
                <a:latin typeface="Calibri" panose="020F0502020204030204" pitchFamily="34" charset="0"/>
              </a:rPr>
              <a:t>functors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Linear solvers in </a:t>
            </a:r>
            <a:r>
              <a:rPr lang="en-US" b="1" i="1" dirty="0" err="1">
                <a:latin typeface="Calibri" panose="020F0502020204030204" pitchFamily="34" charset="0"/>
              </a:rPr>
              <a:t>Belos</a:t>
            </a:r>
            <a:r>
              <a:rPr lang="en-US" b="1" i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package of </a:t>
            </a:r>
            <a:r>
              <a:rPr lang="en-US" i="1" dirty="0">
                <a:latin typeface="Calibri" panose="020F0502020204030204" pitchFamily="34" charset="0"/>
              </a:rPr>
              <a:t>Trilinos </a:t>
            </a:r>
            <a:r>
              <a:rPr lang="en-US" dirty="0">
                <a:latin typeface="Calibri" panose="020F0502020204030204" pitchFamily="34" charset="0"/>
              </a:rPr>
              <a:t>can run on next-generation platforms with simple preconditioners (Jacobi, Gauss-Seidel, Chebyshev, ILU).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425449" y="921918"/>
            <a:ext cx="79502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We need to be able to run </a:t>
            </a:r>
            <a:r>
              <a:rPr lang="en-US" i="1" dirty="0">
                <a:latin typeface="Calibri" panose="020F0502020204030204" pitchFamily="34" charset="0"/>
              </a:rPr>
              <a:t>Albany/FELIX</a:t>
            </a:r>
            <a:r>
              <a:rPr lang="en-US" dirty="0">
                <a:latin typeface="Calibri" panose="020F0502020204030204" pitchFamily="34" charset="0"/>
              </a:rPr>
              <a:t> on </a:t>
            </a:r>
            <a:r>
              <a:rPr lang="en-US" b="1" i="1" dirty="0">
                <a:latin typeface="Calibri" panose="020F0502020204030204" pitchFamily="34" charset="0"/>
              </a:rPr>
              <a:t>new architecture machines </a:t>
            </a:r>
            <a:r>
              <a:rPr lang="en-US" dirty="0">
                <a:latin typeface="Calibri" panose="020F0502020204030204" pitchFamily="34" charset="0"/>
              </a:rPr>
              <a:t>(hybrid systems) and </a:t>
            </a:r>
            <a:r>
              <a:rPr lang="en-US" b="1" i="1" dirty="0" err="1">
                <a:latin typeface="Calibri" panose="020F0502020204030204" pitchFamily="34" charset="0"/>
              </a:rPr>
              <a:t>manycore</a:t>
            </a:r>
            <a:r>
              <a:rPr lang="en-US" b="1" i="1" dirty="0">
                <a:latin typeface="Calibri" panose="020F0502020204030204" pitchFamily="34" charset="0"/>
              </a:rPr>
              <a:t> devices </a:t>
            </a:r>
            <a:r>
              <a:rPr lang="en-US" dirty="0">
                <a:latin typeface="Calibri" panose="020F0502020204030204" pitchFamily="34" charset="0"/>
              </a:rPr>
              <a:t>(multi-core CPU, NVIDIA GPU, Intel Xeon Phi, etc.) 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1280447" y="1726483"/>
            <a:ext cx="5969000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MPI </a:t>
            </a:r>
            <a:r>
              <a:rPr lang="en-US" dirty="0">
                <a:latin typeface="Calibri" panose="020F0502020204030204" pitchFamily="34" charset="0"/>
              </a:rPr>
              <a:t>(inter-node parallelism) </a:t>
            </a:r>
            <a:r>
              <a:rPr lang="en-US" b="1" dirty="0">
                <a:latin typeface="Calibri" panose="020F0502020204030204" pitchFamily="34" charset="0"/>
              </a:rPr>
              <a:t>+</a:t>
            </a:r>
            <a:r>
              <a:rPr lang="en-US" dirty="0">
                <a:latin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</a:rPr>
              <a:t>X*</a:t>
            </a:r>
            <a:r>
              <a:rPr lang="en-US" dirty="0">
                <a:latin typeface="Calibri" panose="020F0502020204030204" pitchFamily="34" charset="0"/>
              </a:rPr>
              <a:t> (intra-node parallelism)</a:t>
            </a:r>
          </a:p>
        </p:txBody>
      </p:sp>
      <p:sp>
        <p:nvSpPr>
          <p:cNvPr id="4" name="Rectangle 3"/>
          <p:cNvSpPr/>
          <p:nvPr/>
        </p:nvSpPr>
        <p:spPr>
          <a:xfrm>
            <a:off x="333606" y="6521410"/>
            <a:ext cx="254999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</a:rPr>
              <a:t>*X =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</a:rPr>
              <a:t>OpenMP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</a:rPr>
              <a:t>, CUDA, etc.</a:t>
            </a:r>
          </a:p>
        </p:txBody>
      </p:sp>
      <p:pic>
        <p:nvPicPr>
          <p:cNvPr id="14" name="Picture 13" descr="Xeon_Phi_PCIe_Card_M.jp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5509" y="2539076"/>
            <a:ext cx="1201803" cy="759540"/>
          </a:xfrm>
          <a:prstGeom prst="rect">
            <a:avLst/>
          </a:prstGeom>
        </p:spPr>
      </p:pic>
      <p:pic>
        <p:nvPicPr>
          <p:cNvPr id="17" name="Picture 16" descr="prev_NVIDIA-Tesla-GPU-Card.pn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65439" y="2714052"/>
            <a:ext cx="1231789" cy="833511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536573" y="4542896"/>
            <a:ext cx="7727951" cy="646331"/>
          </a:xfrm>
          <a:prstGeom prst="rect">
            <a:avLst/>
          </a:prstGeom>
          <a:solidFill>
            <a:srgbClr val="99FF66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With </a:t>
            </a:r>
            <a:r>
              <a:rPr lang="en-US" i="1" dirty="0">
                <a:latin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</a:rPr>
              <a:t>, you write an algorithm </a:t>
            </a:r>
            <a:r>
              <a:rPr lang="en-US" b="1" dirty="0">
                <a:latin typeface="Calibri" panose="020F0502020204030204" pitchFamily="34" charset="0"/>
              </a:rPr>
              <a:t>once</a:t>
            </a:r>
            <a:r>
              <a:rPr lang="en-US" dirty="0">
                <a:latin typeface="Calibri" panose="020F0502020204030204" pitchFamily="34" charset="0"/>
              </a:rPr>
              <a:t>, and just change a template parameter to get the optimal data layout for your hardware (e.g., (</a:t>
            </a:r>
            <a:r>
              <a:rPr lang="en-US" dirty="0" err="1">
                <a:latin typeface="Calibri" panose="020F0502020204030204" pitchFamily="34" charset="0"/>
              </a:rPr>
              <a:t>i,j,k</a:t>
            </a:r>
            <a:r>
              <a:rPr lang="en-US" dirty="0">
                <a:latin typeface="Calibri" panose="020F0502020204030204" pitchFamily="34" charset="0"/>
              </a:rPr>
              <a:t>) vs. (</a:t>
            </a:r>
            <a:r>
              <a:rPr lang="en-US" dirty="0" err="1">
                <a:latin typeface="Calibri" panose="020F0502020204030204" pitchFamily="34" charset="0"/>
              </a:rPr>
              <a:t>k,i,j</a:t>
            </a:r>
            <a:r>
              <a:rPr lang="en-US" dirty="0">
                <a:latin typeface="Calibri" panose="020F0502020204030204" pitchFamily="34" charset="0"/>
              </a:rPr>
              <a:t>).</a:t>
            </a:r>
          </a:p>
        </p:txBody>
      </p:sp>
    </p:spTree>
    <p:extLst>
      <p:ext uri="{BB962C8B-B14F-4D97-AF65-F5344CB8AC3E}">
        <p14:creationId xmlns:p14="http://schemas.microsoft.com/office/powerpoint/2010/main" val="2843720268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 txBox="1">
            <a:spLocks/>
          </p:cNvSpPr>
          <p:nvPr/>
        </p:nvSpPr>
        <p:spPr>
          <a:xfrm>
            <a:off x="304800" y="76200"/>
            <a:ext cx="8077200" cy="12192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i="1" kern="0" dirty="0">
                <a:solidFill>
                  <a:schemeClr val="tx1"/>
                </a:solidFill>
                <a:latin typeface="Calibri" panose="020F0502020204030204" pitchFamily="34" charset="0"/>
              </a:rPr>
              <a:t>Kokkos-</a:t>
            </a:r>
            <a:r>
              <a:rPr lang="en-US" sz="3600" kern="0" dirty="0" err="1">
                <a:solidFill>
                  <a:schemeClr val="tx1"/>
                </a:solidFill>
                <a:latin typeface="Calibri" panose="020F0502020204030204" pitchFamily="34" charset="0"/>
              </a:rPr>
              <a:t>ification</a:t>
            </a:r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 of Finite Element Assembly</a:t>
            </a:r>
            <a:endParaRPr lang="en-US" sz="3600" i="1" kern="0" dirty="0">
              <a:solidFill>
                <a:schemeClr val="tx1"/>
              </a:solidFill>
              <a:latin typeface="Calibri" panose="020F0502020204030204" pitchFamily="34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6395" y="1295400"/>
            <a:ext cx="8305800" cy="5027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" descr="image00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3124200"/>
            <a:ext cx="1762986" cy="9198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867400" y="4191000"/>
            <a:ext cx="2514600" cy="830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</a:rPr>
              <a:t>ExecutionSpace</a:t>
            </a:r>
            <a:r>
              <a:rPr lang="en-US" sz="1600" dirty="0">
                <a:latin typeface="Calibri" panose="020F0502020204030204" pitchFamily="34" charset="0"/>
              </a:rPr>
              <a:t> parameter tailors code for device (e.g., </a:t>
            </a:r>
            <a:r>
              <a:rPr lang="en-US" sz="1600" dirty="0" err="1">
                <a:latin typeface="Calibri" panose="020F0502020204030204" pitchFamily="34" charset="0"/>
              </a:rPr>
              <a:t>OpenMP</a:t>
            </a:r>
            <a:r>
              <a:rPr lang="en-US" sz="1600" dirty="0">
                <a:latin typeface="Calibri" panose="020F0502020204030204" pitchFamily="34" charset="0"/>
              </a:rPr>
              <a:t>, CUDA, etc.)</a:t>
            </a:r>
          </a:p>
        </p:txBody>
      </p:sp>
    </p:spTree>
    <p:extLst>
      <p:ext uri="{BB962C8B-B14F-4D97-AF65-F5344CB8AC3E}">
        <p14:creationId xmlns:p14="http://schemas.microsoft.com/office/powerpoint/2010/main" val="1621386321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17198" y="808842"/>
            <a:ext cx="3750242" cy="2704757"/>
          </a:xfrm>
          <a:prstGeom prst="rect">
            <a:avLst/>
          </a:prstGeom>
        </p:spPr>
      </p:pic>
      <p:sp>
        <p:nvSpPr>
          <p:cNvPr id="67586" name="Title 1"/>
          <p:cNvSpPr>
            <a:spLocks noGrp="1"/>
          </p:cNvSpPr>
          <p:nvPr>
            <p:ph type="title" idx="4294967295"/>
          </p:nvPr>
        </p:nvSpPr>
        <p:spPr>
          <a:xfrm>
            <a:off x="23468" y="-187582"/>
            <a:ext cx="8229240" cy="991440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Targeted Computer Architectures</a:t>
            </a:r>
          </a:p>
        </p:txBody>
      </p:sp>
      <p:sp>
        <p:nvSpPr>
          <p:cNvPr id="67587" name="Content Placeholder 2"/>
          <p:cNvSpPr>
            <a:spLocks noGrp="1"/>
          </p:cNvSpPr>
          <p:nvPr>
            <p:ph idx="4294967295"/>
          </p:nvPr>
        </p:nvSpPr>
        <p:spPr>
          <a:xfrm>
            <a:off x="228600" y="2041660"/>
            <a:ext cx="6196013" cy="4846638"/>
          </a:xfrm>
        </p:spPr>
        <p:txBody>
          <a:bodyPr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en-US" sz="1800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Ride</a:t>
            </a:r>
            <a:r>
              <a:rPr lang="en-US" altLang="en-US" sz="18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(SNL) used for verification, performance tests</a:t>
            </a:r>
          </a:p>
          <a:p>
            <a:pPr lvl="1"/>
            <a:r>
              <a:rPr lang="en-US" altLang="en-US" sz="18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12 nodes (dual-Power8 (16 cores) + P100 quad-GPU)</a:t>
            </a:r>
          </a:p>
          <a:p>
            <a:pPr lvl="1">
              <a:buFontTx/>
              <a:buChar char="•"/>
            </a:pPr>
            <a:endParaRPr lang="en-US" altLang="en-US" sz="100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Bowman</a:t>
            </a:r>
            <a:r>
              <a:rPr lang="en-US" altLang="en-US" sz="18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(SNL) </a:t>
            </a:r>
            <a:r>
              <a:rPr lang="en-US" altLang="en-US" sz="18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used for verification</a:t>
            </a:r>
          </a:p>
          <a:p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10 nodes (Intel Xeon Phi KNL (68 cores))</a:t>
            </a:r>
          </a:p>
          <a:p>
            <a:endParaRPr lang="en-US" altLang="en-US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Cori </a:t>
            </a:r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(NERSC) used for verification, performance tests</a:t>
            </a:r>
          </a:p>
          <a:p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9688 nodes (Intel Xeon Phi KNL (68 cores))</a:t>
            </a:r>
          </a:p>
          <a:p>
            <a:endParaRPr lang="en-US" altLang="en-US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Summit</a:t>
            </a:r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(ORLCF) is near-future GPU target</a:t>
            </a:r>
          </a:p>
          <a:p>
            <a:r>
              <a:rPr lang="en-US" altLang="en-US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4600 nodes (dual-Power9 + 6 NVIDIA Volta)</a:t>
            </a:r>
          </a:p>
          <a:p>
            <a:pPr lvl="1"/>
            <a:endParaRPr lang="en-US" altLang="en-US" sz="180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endParaRPr lang="en-US" altLang="en-US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67592" name="Text Box 8"/>
          <p:cNvSpPr txBox="1">
            <a:spLocks noChangeArrowheads="1"/>
          </p:cNvSpPr>
          <p:nvPr/>
        </p:nvSpPr>
        <p:spPr bwMode="auto">
          <a:xfrm>
            <a:off x="838200" y="701066"/>
            <a:ext cx="4153194" cy="1200329"/>
          </a:xfrm>
          <a:prstGeom prst="rect">
            <a:avLst/>
          </a:prstGeom>
          <a:solidFill>
            <a:srgbClr val="FFCC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50000"/>
              </a:spcBef>
            </a:pPr>
            <a:r>
              <a:rPr lang="en-US" altLang="en-US" b="0" dirty="0">
                <a:latin typeface="Calibri" panose="020F0502020204030204" pitchFamily="34" charset="0"/>
              </a:rPr>
              <a:t>Performance-portability of FEA in Albany has been tested across </a:t>
            </a:r>
            <a:r>
              <a:rPr lang="en-US" altLang="en-US" b="1" i="1" dirty="0">
                <a:latin typeface="Calibri" panose="020F0502020204030204" pitchFamily="34" charset="0"/>
              </a:rPr>
              <a:t>multiple architectures</a:t>
            </a:r>
            <a:r>
              <a:rPr lang="en-US" altLang="en-US" b="0" dirty="0">
                <a:latin typeface="Calibri" panose="020F0502020204030204" pitchFamily="34" charset="0"/>
              </a:rPr>
              <a:t>: Intel Sandy Bridge, IBM Power8, </a:t>
            </a:r>
            <a:r>
              <a:rPr lang="en-US" altLang="en-US" b="0" dirty="0" err="1">
                <a:latin typeface="Calibri" panose="020F0502020204030204" pitchFamily="34" charset="0"/>
              </a:rPr>
              <a:t>Keplar</a:t>
            </a:r>
            <a:r>
              <a:rPr lang="en-US" altLang="en-US" b="0" dirty="0">
                <a:latin typeface="Calibri" panose="020F0502020204030204" pitchFamily="34" charset="0"/>
              </a:rPr>
              <a:t>/Pascal GPUs, KNL Xeon Phi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5005" y="5105400"/>
            <a:ext cx="3962400" cy="1202294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75680" y="4808874"/>
            <a:ext cx="2768007" cy="1642946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6096000" y="746384"/>
            <a:ext cx="2447745" cy="135175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 descr="Xeon_Phi_PCIe_Card_M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7654" y="3704617"/>
            <a:ext cx="1201803" cy="759540"/>
          </a:xfrm>
          <a:prstGeom prst="rect">
            <a:avLst/>
          </a:prstGeom>
        </p:spPr>
      </p:pic>
      <p:pic>
        <p:nvPicPr>
          <p:cNvPr id="14" name="Picture 13" descr="prev_NVIDIA-Tesla-GPU-Card.png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7584" y="3879593"/>
            <a:ext cx="1231789" cy="833511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719357" y="3304401"/>
            <a:ext cx="1600200" cy="27699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# devices</a:t>
            </a:r>
          </a:p>
        </p:txBody>
      </p:sp>
      <p:sp>
        <p:nvSpPr>
          <p:cNvPr id="16" name="TextBox 15"/>
          <p:cNvSpPr txBox="1"/>
          <p:nvPr/>
        </p:nvSpPr>
        <p:spPr>
          <a:xfrm rot="16200000">
            <a:off x="4714080" y="1434016"/>
            <a:ext cx="1600200" cy="27699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speedup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25924" y="6531093"/>
            <a:ext cx="664315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Demeshko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al., JHPC, 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2017 (under review).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5806126" y="617824"/>
            <a:ext cx="294162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KNL </a:t>
            </a:r>
            <a:r>
              <a:rPr lang="en-US" sz="1400" dirty="0" err="1">
                <a:latin typeface="Calibri" panose="020F0502020204030204" pitchFamily="34" charset="0"/>
                <a:cs typeface="Calibri" panose="020F0502020204030204" pitchFamily="34" charset="0"/>
              </a:rPr>
              <a:t>MPI+OpenMP</a:t>
            </a:r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 strong-scalability*</a:t>
            </a:r>
          </a:p>
        </p:txBody>
      </p:sp>
    </p:spTree>
    <p:extLst>
      <p:ext uri="{BB962C8B-B14F-4D97-AF65-F5344CB8AC3E}">
        <p14:creationId xmlns:p14="http://schemas.microsoft.com/office/powerpoint/2010/main" val="151565282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789423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00700" y="3926207"/>
            <a:ext cx="3247477" cy="2362200"/>
          </a:xfrm>
          <a:prstGeom prst="rect">
            <a:avLst/>
          </a:prstGeom>
        </p:spPr>
      </p:pic>
      <p:sp>
        <p:nvSpPr>
          <p:cNvPr id="25" name="TextBox 24"/>
          <p:cNvSpPr txBox="1"/>
          <p:nvPr/>
        </p:nvSpPr>
        <p:spPr>
          <a:xfrm>
            <a:off x="6167306" y="5559430"/>
            <a:ext cx="2209800" cy="2923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/>
            <a:r>
              <a:rPr lang="el-GR" sz="1300" dirty="0">
                <a:latin typeface="Cambria Math" panose="02040503050406030204" pitchFamily="18" charset="0"/>
                <a:ea typeface="Cambria Math" panose="02040503050406030204" pitchFamily="18" charset="0"/>
                <a:cs typeface="Calibri" panose="020F0502020204030204" pitchFamily="34" charset="0"/>
              </a:rPr>
              <a:t>β</a:t>
            </a:r>
            <a:endParaRPr lang="en-US" sz="13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5981701" y="4828195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Ice sheet</a:t>
            </a:r>
          </a:p>
        </p:txBody>
      </p:sp>
      <p:cxnSp>
        <p:nvCxnSpPr>
          <p:cNvPr id="27" name="Straight Arrow Connector 26"/>
          <p:cNvCxnSpPr/>
          <p:nvPr/>
        </p:nvCxnSpPr>
        <p:spPr>
          <a:xfrm flipH="1">
            <a:off x="6048517" y="5830819"/>
            <a:ext cx="161784" cy="228988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/>
          <p:nvPr/>
        </p:nvCxnSpPr>
        <p:spPr>
          <a:xfrm flipH="1">
            <a:off x="5638800" y="4372217"/>
            <a:ext cx="8976" cy="1644606"/>
          </a:xfrm>
          <a:prstGeom prst="straightConnector1">
            <a:avLst/>
          </a:prstGeom>
          <a:ln w="12700"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/>
              <p:cNvSpPr txBox="1"/>
              <p:nvPr/>
            </p:nvSpPr>
            <p:spPr>
              <a:xfrm>
                <a:off x="5257800" y="5329507"/>
                <a:ext cx="1066800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i="1" dirty="0" smtClean="0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h</m:t>
                      </m:r>
                    </m:oMath>
                  </m:oMathPara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1" name="TextBox 3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57800" y="5329507"/>
                <a:ext cx="1066800" cy="307777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2" name="TextBox 31"/>
          <p:cNvSpPr txBox="1"/>
          <p:nvPr/>
        </p:nvSpPr>
        <p:spPr>
          <a:xfrm>
            <a:off x="7085405" y="5637284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Ocean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5676901" y="6016823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Bedrock</a:t>
            </a:r>
          </a:p>
        </p:txBody>
      </p:sp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1" y="90390"/>
            <a:ext cx="7130250" cy="67108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Inversion for Ice Sheet Initialization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80366" y="2362200"/>
                <a:ext cx="5334000" cy="47705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Available data/measurements: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extent and surface topography.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surface velocity.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surface mass balance (SMB).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thickness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(sparse measurements).</a:t>
                </a:r>
              </a:p>
              <a:p>
                <a:pPr lvl="1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Fields to be estimated: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thickness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(allowed to vary but weighted by observational uncertainties).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(spatially variable proxy for all basal processes).</a:t>
                </a:r>
              </a:p>
              <a:p>
                <a:pPr lvl="1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Modeling Assumptions:</a:t>
                </a:r>
              </a:p>
              <a:p>
                <a:pPr marL="800100" lvl="1" indent="-34290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flow described by nonlinear first-order Stokes equations.</a:t>
                </a:r>
              </a:p>
              <a:p>
                <a:pPr marL="800100" lvl="1" indent="-34290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close to mechanical equilibrium.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800100" lvl="1" indent="-34290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366" y="2362200"/>
                <a:ext cx="5334000" cy="4770537"/>
              </a:xfrm>
              <a:prstGeom prst="rect">
                <a:avLst/>
              </a:prstGeom>
              <a:blipFill>
                <a:blip r:embed="rId5"/>
                <a:stretch>
                  <a:fillRect l="-914" t="-7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4" name="Picture 1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04845" y="1008469"/>
            <a:ext cx="2532720" cy="2057400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4" name="TextBox 3"/>
          <p:cNvSpPr txBox="1"/>
          <p:nvPr/>
        </p:nvSpPr>
        <p:spPr>
          <a:xfrm>
            <a:off x="6150430" y="3312869"/>
            <a:ext cx="2729330" cy="923330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itchFamily="34" charset="0"/>
              </a:rPr>
              <a:t>Sources of data</a:t>
            </a:r>
            <a:r>
              <a:rPr lang="en-US" dirty="0">
                <a:latin typeface="Calibri" pitchFamily="34" charset="0"/>
              </a:rPr>
              <a:t>: satellite </a:t>
            </a:r>
            <a:r>
              <a:rPr lang="en-US" dirty="0" err="1">
                <a:latin typeface="Calibri" pitchFamily="34" charset="0"/>
              </a:rPr>
              <a:t>infrarometry</a:t>
            </a:r>
            <a:r>
              <a:rPr lang="en-US" dirty="0">
                <a:latin typeface="Calibri" pitchFamily="34" charset="0"/>
              </a:rPr>
              <a:t>, radar, altimetry, etc.</a:t>
            </a:r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168166" y="1027962"/>
            <a:ext cx="6014906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matches observations (e.g. surface velocity, temperature).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matches present-day geometry (elevation, thickness).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is in “equilibrium” with climate </a:t>
            </a:r>
            <a:r>
              <a:rPr lang="en-US" dirty="0" err="1">
                <a:latin typeface="Calibri" panose="020F0502020204030204" pitchFamily="34" charset="0"/>
              </a:rPr>
              <a:t>forcings</a:t>
            </a:r>
            <a:r>
              <a:rPr lang="en-US" dirty="0">
                <a:latin typeface="Calibri" panose="020F0502020204030204" pitchFamily="34" charset="0"/>
              </a:rPr>
              <a:t> (SMB).</a:t>
            </a:r>
            <a:endParaRPr lang="en-US" sz="400" dirty="0">
              <a:latin typeface="Calibri" panose="020F0502020204030204" pitchFamily="34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80366" y="762000"/>
            <a:ext cx="5586926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Goal: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find ice sheet initial state that:</a:t>
            </a:r>
          </a:p>
          <a:p>
            <a:pPr algn="ctr"/>
            <a:endParaRPr lang="en-US" sz="400" dirty="0"/>
          </a:p>
        </p:txBody>
      </p:sp>
      <p:sp>
        <p:nvSpPr>
          <p:cNvPr id="19" name="Rectangle 18"/>
          <p:cNvSpPr/>
          <p:nvPr/>
        </p:nvSpPr>
        <p:spPr>
          <a:xfrm>
            <a:off x="152400" y="761470"/>
            <a:ext cx="5829301" cy="1436043"/>
          </a:xfrm>
          <a:prstGeom prst="rect">
            <a:avLst/>
          </a:prstGeom>
          <a:noFill/>
          <a:ln w="190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5512082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349450" cy="6090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3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714652" y="2743200"/>
                <a:ext cx="8229600" cy="2647007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</a:rPr>
                        <m:t>𝑚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𝛽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 smtClean="0">
                              <a:solidFill>
                                <a:schemeClr val="accent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𝑢</m:t>
                                  </m:r>
                                </m:sub>
                                <m:sup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 smtClean="0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 baseline="30000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𝑜𝑏𝑠</m:t>
                              </m:r>
                            </m:e>
                          </m:d>
                          <m:r>
                            <a:rPr lang="en-US" sz="1600" i="1" baseline="30000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tx2"/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tx2"/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>
                              <a:solidFill>
                                <a:schemeClr val="tx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sub>
                                <m:sup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𝑑𝑖𝑣</m:t>
                              </m:r>
                              <m:d>
                                <m:d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solidFill>
                                        <a:schemeClr val="tx2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𝑼</m:t>
                                  </m:r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𝑠</m:t>
                                  </m:r>
                                </m:sub>
                              </m:sSub>
                            </m:e>
                          </m:d>
                          <m:r>
                            <a:rPr lang="en-US" sz="1600" i="1" baseline="30000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r>
                  <a:rPr lang="en-US" sz="1600" b="0" dirty="0">
                    <a:ea typeface="Cambria Math"/>
                  </a:rPr>
                  <a:t>          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solidFill>
                          <a:schemeClr val="accent3">
                            <a:lumMod val="50000"/>
                          </a:schemeClr>
                        </a:solidFill>
                        <a:latin typeface="Cambria Math" panose="02040503050406030204" pitchFamily="18" charset="0"/>
                        <a:ea typeface="Cambria Math"/>
                      </a:rPr>
                      <m:t>+ </m:t>
                    </m:r>
                    <m:nary>
                      <m:naryPr>
                        <m:ctrlPr>
                          <a:rPr lang="en-US" sz="1600" i="1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naryPr>
                      <m:sub>
                        <m:r>
                          <m:rPr>
                            <m:sty m:val="p"/>
                            <m:brk m:alnAt="23"/>
                          </m:rPr>
                          <a:rPr lang="el-GR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Γ</m:t>
                        </m:r>
                      </m:sub>
                      <m:sup/>
                      <m:e>
                        <m:f>
                          <m:fPr>
                            <m:ctrlP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/>
                                <a:ea typeface="Cambria Math"/>
                              </a:rPr>
                              <m:t>1</m:t>
                            </m:r>
                          </m:num>
                          <m:den>
                            <m:sSubSup>
                              <m:sSubSupPr>
                                <m:ctrlP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SupPr>
                              <m:e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𝜎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𝐻</m:t>
                                </m:r>
                              </m:sub>
                              <m:sup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sup>
                            </m:sSubSup>
                          </m:den>
                        </m:f>
                        <m:r>
                          <a:rPr lang="en-US" sz="1600" i="0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sSup>
                          <m:sSupPr>
                            <m:ctrlPr>
                              <a:rPr lang="en-US" sz="160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−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</m:e>
                          <m:sup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𝑜𝑏𝑠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r>
                          <a:rPr lang="en-US" sz="1600" i="1" baseline="3000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  <m:r>
                          <a:rPr lang="en-US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𝑑𝑠</m:t>
                        </m:r>
                      </m:e>
                    </m:nary>
                  </m:oMath>
                </a14:m>
                <a:endParaRPr lang="en-US" sz="1600" dirty="0">
                  <a:ea typeface="Cambria Math"/>
                </a:endParaRPr>
              </a:p>
              <a:p>
                <a:endParaRPr lang="en-US" sz="1600" dirty="0"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ℛ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(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𝛽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,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𝐻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)</m:t>
                      </m:r>
                    </m:oMath>
                  </m:oMathPara>
                </a14:m>
                <a:endParaRPr lang="en-US" sz="1600" dirty="0">
                  <a:solidFill>
                    <a:schemeClr val="accent4">
                      <a:lumMod val="75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4652" y="2743200"/>
                <a:ext cx="8229600" cy="2647007"/>
              </a:xfrm>
              <a:prstGeom prst="rect">
                <a:avLst/>
              </a:prstGeom>
              <a:blipFill>
                <a:blip r:embed="rId4"/>
                <a:stretch>
                  <a:fillRect b="-437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TextBox 10"/>
          <p:cNvSpPr txBox="1"/>
          <p:nvPr/>
        </p:nvSpPr>
        <p:spPr>
          <a:xfrm>
            <a:off x="4660037" y="28956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4648200" y="3700046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SMB mismatch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4648200" y="44196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3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thickness mismatch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660037" y="49530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4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regularization terms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/>
              <p:cNvSpPr txBox="1"/>
              <p:nvPr/>
            </p:nvSpPr>
            <p:spPr>
              <a:xfrm>
                <a:off x="5390964" y="826245"/>
                <a:ext cx="3429000" cy="156966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600" b="1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𝑼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computed depth averaged velocity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b="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ice thickness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basal sliding friction coefficient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bPr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𝜏</m:t>
                        </m:r>
                      </m:e>
                      <m:sub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𝑠</m:t>
                        </m:r>
                      </m:sub>
                    </m:sSub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surface mass balance (SMB)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ℛ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(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sz="16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𝐻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)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</a:rPr>
                  <a:t>: 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term</a:t>
                </a:r>
              </a:p>
            </p:txBody>
          </p:sp>
        </mc:Choice>
        <mc:Fallback xmlns="">
          <p:sp>
            <p:nvSpPr>
              <p:cNvPr id="15" name="TextBox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90964" y="826245"/>
                <a:ext cx="3429000" cy="1569660"/>
              </a:xfrm>
              <a:prstGeom prst="rect">
                <a:avLst/>
              </a:prstGeom>
              <a:blipFill>
                <a:blip r:embed="rId5"/>
                <a:stretch>
                  <a:fillRect t="-772" b="-386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15"/>
          <p:cNvSpPr/>
          <p:nvPr/>
        </p:nvSpPr>
        <p:spPr>
          <a:xfrm>
            <a:off x="533400" y="2590800"/>
            <a:ext cx="6717437" cy="2895600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</p:spTree>
    <p:extLst>
      <p:ext uri="{BB962C8B-B14F-4D97-AF65-F5344CB8AC3E}">
        <p14:creationId xmlns:p14="http://schemas.microsoft.com/office/powerpoint/2010/main" val="2765129584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349450" cy="6090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3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714652" y="2743200"/>
                <a:ext cx="8229600" cy="2647007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</a:rPr>
                        <m:t>𝑚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𝛽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 smtClean="0">
                              <a:solidFill>
                                <a:schemeClr val="accent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𝑢</m:t>
                                  </m:r>
                                </m:sub>
                                <m:sup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 smtClean="0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 baseline="30000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𝑜𝑏𝑠</m:t>
                              </m:r>
                            </m:e>
                          </m:d>
                          <m:r>
                            <a:rPr lang="en-US" sz="1600" i="1" baseline="30000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tx2"/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tx2"/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>
                              <a:solidFill>
                                <a:schemeClr val="tx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sub>
                                <m:sup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𝑑𝑖𝑣</m:t>
                              </m:r>
                              <m:d>
                                <m:d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solidFill>
                                        <a:schemeClr val="tx2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𝑼</m:t>
                                  </m:r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𝑠</m:t>
                                  </m:r>
                                </m:sub>
                              </m:sSub>
                            </m:e>
                          </m:d>
                          <m:r>
                            <a:rPr lang="en-US" sz="1600" i="1" baseline="30000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r>
                  <a:rPr lang="en-US" sz="1600" b="0" dirty="0">
                    <a:ea typeface="Cambria Math"/>
                  </a:rPr>
                  <a:t>          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solidFill>
                          <a:schemeClr val="accent3">
                            <a:lumMod val="50000"/>
                          </a:schemeClr>
                        </a:solidFill>
                        <a:latin typeface="Cambria Math" panose="02040503050406030204" pitchFamily="18" charset="0"/>
                        <a:ea typeface="Cambria Math"/>
                      </a:rPr>
                      <m:t>+ </m:t>
                    </m:r>
                    <m:nary>
                      <m:naryPr>
                        <m:ctrlPr>
                          <a:rPr lang="en-US" sz="1600" i="1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naryPr>
                      <m:sub>
                        <m:r>
                          <m:rPr>
                            <m:sty m:val="p"/>
                            <m:brk m:alnAt="23"/>
                          </m:rPr>
                          <a:rPr lang="el-GR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Γ</m:t>
                        </m:r>
                      </m:sub>
                      <m:sup/>
                      <m:e>
                        <m:f>
                          <m:fPr>
                            <m:ctrlP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/>
                                <a:ea typeface="Cambria Math"/>
                              </a:rPr>
                              <m:t>1</m:t>
                            </m:r>
                          </m:num>
                          <m:den>
                            <m:sSubSup>
                              <m:sSubSupPr>
                                <m:ctrlP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SupPr>
                              <m:e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𝜎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𝐻</m:t>
                                </m:r>
                              </m:sub>
                              <m:sup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sup>
                            </m:sSubSup>
                          </m:den>
                        </m:f>
                        <m:r>
                          <a:rPr lang="en-US" sz="1600" i="0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sSup>
                          <m:sSupPr>
                            <m:ctrlPr>
                              <a:rPr lang="en-US" sz="160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−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</m:e>
                          <m:sup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𝑜𝑏𝑠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r>
                          <a:rPr lang="en-US" sz="1600" i="1" baseline="3000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  <m:r>
                          <a:rPr lang="en-US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𝑑𝑠</m:t>
                        </m:r>
                      </m:e>
                    </m:nary>
                  </m:oMath>
                </a14:m>
                <a:endParaRPr lang="en-US" sz="1600" dirty="0">
                  <a:ea typeface="Cambria Math"/>
                </a:endParaRPr>
              </a:p>
              <a:p>
                <a:endParaRPr lang="en-US" sz="1600" dirty="0"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ℛ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(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𝛽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,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𝐻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)</m:t>
                      </m:r>
                    </m:oMath>
                  </m:oMathPara>
                </a14:m>
                <a:endParaRPr lang="en-US" sz="1600" dirty="0">
                  <a:solidFill>
                    <a:schemeClr val="accent4">
                      <a:lumMod val="75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4652" y="2743200"/>
                <a:ext cx="8229600" cy="2647007"/>
              </a:xfrm>
              <a:prstGeom prst="rect">
                <a:avLst/>
              </a:prstGeom>
              <a:blipFill>
                <a:blip r:embed="rId4"/>
                <a:stretch>
                  <a:fillRect b="-437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TextBox 10"/>
          <p:cNvSpPr txBox="1"/>
          <p:nvPr/>
        </p:nvSpPr>
        <p:spPr>
          <a:xfrm>
            <a:off x="4660037" y="28956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4648200" y="3700046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SMB mismatch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4648200" y="44196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3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thickness mismatch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660037" y="49530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4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regularization terms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/>
              <p:cNvSpPr txBox="1"/>
              <p:nvPr/>
            </p:nvSpPr>
            <p:spPr>
              <a:xfrm>
                <a:off x="5390964" y="826245"/>
                <a:ext cx="3429000" cy="156966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600" b="1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𝑼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computed depth averaged velocity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b="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ice thickness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basal sliding friction coefficient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bPr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𝜏</m:t>
                        </m:r>
                      </m:e>
                      <m:sub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𝑠</m:t>
                        </m:r>
                      </m:sub>
                    </m:sSub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surface mass balance (SMB)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ℛ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(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sz="16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𝐻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)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</a:rPr>
                  <a:t>: 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term</a:t>
                </a:r>
              </a:p>
            </p:txBody>
          </p:sp>
        </mc:Choice>
        <mc:Fallback xmlns="">
          <p:sp>
            <p:nvSpPr>
              <p:cNvPr id="15" name="TextBox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90964" y="826245"/>
                <a:ext cx="3429000" cy="1569660"/>
              </a:xfrm>
              <a:prstGeom prst="rect">
                <a:avLst/>
              </a:prstGeom>
              <a:blipFill>
                <a:blip r:embed="rId5"/>
                <a:stretch>
                  <a:fillRect t="-772" b="-386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15"/>
          <p:cNvSpPr/>
          <p:nvPr/>
        </p:nvSpPr>
        <p:spPr>
          <a:xfrm>
            <a:off x="533400" y="2590800"/>
            <a:ext cx="6717437" cy="2895600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1066800" y="5659121"/>
            <a:ext cx="6477000" cy="646331"/>
          </a:xfrm>
          <a:prstGeom prst="rect">
            <a:avLst/>
          </a:prstGeom>
          <a:solidFill>
            <a:srgbClr val="A5F7BA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latin typeface="Calibri" panose="020F0502020204030204" pitchFamily="34" charset="0"/>
              </a:rPr>
              <a:t>Solving FO Stokes PDE-constrained optimization problem for initial condition significantly </a:t>
            </a:r>
            <a:r>
              <a:rPr lang="en-US" b="1" dirty="0">
                <a:latin typeface="Calibri" panose="020F0502020204030204" pitchFamily="34" charset="0"/>
              </a:rPr>
              <a:t>reduces non-physical model transients</a:t>
            </a:r>
            <a:r>
              <a:rPr lang="en-US" dirty="0">
                <a:latin typeface="Calibri" panose="020F0502020204030204" pitchFamily="34" charset="0"/>
              </a:rPr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1087174184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349450" cy="6090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3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714652" y="2743200"/>
                <a:ext cx="8229600" cy="2647007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</a:rPr>
                        <m:t>𝑚</m:t>
                      </m:r>
                      <m:d>
                        <m:d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𝛽</m:t>
                          </m:r>
                          <m:r>
                            <a:rPr lang="en-US" sz="1600" i="1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sz="1600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 smtClean="0">
                              <a:solidFill>
                                <a:schemeClr val="accent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𝑢</m:t>
                                  </m:r>
                                </m:sub>
                                <m:sup>
                                  <m:r>
                                    <a:rPr lang="en-US" sz="1600" b="0" i="1" smtClean="0">
                                      <a:solidFill>
                                        <a:schemeClr val="accent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 smtClean="0">
                                  <a:solidFill>
                                    <a:schemeClr val="accent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r>
                                <a:rPr lang="en-US" sz="1600" b="1" i="1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  <m:r>
                                <a:rPr lang="en-US" sz="1600" i="1" baseline="30000">
                                  <a:solidFill>
                                    <a:schemeClr val="accent2"/>
                                  </a:solidFill>
                                  <a:latin typeface="Cambria Math"/>
                                  <a:ea typeface="Cambria Math"/>
                                </a:rPr>
                                <m:t>𝑜𝑏𝑠</m:t>
                              </m:r>
                            </m:e>
                          </m:d>
                          <m:r>
                            <a:rPr lang="en-US" sz="1600" i="1" baseline="30000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accent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tx2"/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tx2"/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nary>
                        <m:naryPr>
                          <m:ctrlPr>
                            <a:rPr lang="en-US" sz="1600" i="1">
                              <a:solidFill>
                                <a:schemeClr val="tx2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Γ</m:t>
                          </m:r>
                        </m:sub>
                        <m:sup/>
                        <m:e>
                          <m:f>
                            <m:fPr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fPr>
                            <m:num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1</m:t>
                              </m:r>
                            </m:num>
                            <m:den>
                              <m:sSubSup>
                                <m:sSubSup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SupPr>
                                <m:e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𝜎</m:t>
                                  </m:r>
                                </m:e>
                                <m:sub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sub>
                                <m:sup>
                                  <m: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2</m:t>
                                  </m:r>
                                </m:sup>
                              </m:sSubSup>
                            </m:den>
                          </m:f>
                          <m:d>
                            <m:dPr>
                              <m:begChr m:val="|"/>
                              <m:endChr m:val="|"/>
                              <m:ctrlP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𝑑𝑖𝑣</m:t>
                              </m:r>
                              <m:d>
                                <m:dPr>
                                  <m:ctrlPr>
                                    <a:rPr lang="en-US" sz="1600" i="1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solidFill>
                                        <a:schemeClr val="tx2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𝑼</m:t>
                                  </m:r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𝐻</m:t>
                                  </m:r>
                                </m:e>
                              </m:d>
                              <m:r>
                                <a:rPr lang="en-US" sz="1600" i="1">
                                  <a:solidFill>
                                    <a:schemeClr val="tx2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𝜏</m:t>
                                  </m:r>
                                </m:e>
                                <m:sub>
                                  <m:r>
                                    <a:rPr lang="en-US" sz="1600" b="0" i="1" smtClean="0">
                                      <a:solidFill>
                                        <a:schemeClr val="tx2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  <m:t>𝑠</m:t>
                                  </m:r>
                                </m:sub>
                              </m:sSub>
                            </m:e>
                          </m:d>
                          <m:r>
                            <a:rPr lang="en-US" sz="1600" i="1" baseline="30000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  <m:r>
                            <a:rPr lang="en-US" sz="1600" i="1">
                              <a:solidFill>
                                <a:schemeClr val="tx2"/>
                              </a:solidFill>
                              <a:latin typeface="Cambria Math"/>
                              <a:ea typeface="Cambria Math"/>
                            </a:rPr>
                            <m:t>𝑑𝑠</m:t>
                          </m:r>
                        </m:e>
                      </m:nary>
                    </m:oMath>
                  </m:oMathPara>
                </a14:m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pPr algn="ctr"/>
                <a:endParaRPr lang="en-US" sz="1600" i="1" dirty="0">
                  <a:latin typeface="Cambria Math" panose="02040503050406030204" pitchFamily="18" charset="0"/>
                  <a:ea typeface="Cambria Math"/>
                </a:endParaRPr>
              </a:p>
              <a:p>
                <a:r>
                  <a:rPr lang="en-US" sz="1600" b="0" dirty="0">
                    <a:ea typeface="Cambria Math"/>
                  </a:rPr>
                  <a:t>          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solidFill>
                          <a:schemeClr val="accent3">
                            <a:lumMod val="50000"/>
                          </a:schemeClr>
                        </a:solidFill>
                        <a:latin typeface="Cambria Math" panose="02040503050406030204" pitchFamily="18" charset="0"/>
                        <a:ea typeface="Cambria Math"/>
                      </a:rPr>
                      <m:t>+ </m:t>
                    </m:r>
                    <m:nary>
                      <m:naryPr>
                        <m:ctrlPr>
                          <a:rPr lang="en-US" sz="1600" i="1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naryPr>
                      <m:sub>
                        <m:r>
                          <m:rPr>
                            <m:sty m:val="p"/>
                            <m:brk m:alnAt="23"/>
                          </m:rPr>
                          <a:rPr lang="el-GR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Γ</m:t>
                        </m:r>
                      </m:sub>
                      <m:sup/>
                      <m:e>
                        <m:f>
                          <m:fPr>
                            <m:ctrlP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/>
                                <a:ea typeface="Cambria Math"/>
                              </a:rPr>
                              <m:t>1</m:t>
                            </m:r>
                          </m:num>
                          <m:den>
                            <m:sSubSup>
                              <m:sSubSupPr>
                                <m:ctrlP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sSubSupPr>
                              <m:e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𝜎</m:t>
                                </m:r>
                              </m:e>
                              <m:sub>
                                <m:r>
                                  <a:rPr lang="en-US" sz="1600" b="0" i="1" smtClean="0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𝐻</m:t>
                                </m:r>
                              </m:sub>
                              <m:sup>
                                <m:r>
                                  <a:rPr lang="en-US" sz="1600" i="1">
                                    <a:solidFill>
                                      <a:schemeClr val="accent3">
                                        <a:lumMod val="50000"/>
                                      </a:schemeClr>
                                    </a:solidFill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sup>
                            </m:sSubSup>
                          </m:den>
                        </m:f>
                        <m:r>
                          <a:rPr lang="en-US" sz="1600" i="0" smtClean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sSup>
                          <m:sSupPr>
                            <m:ctrlPr>
                              <a:rPr lang="en-US" sz="160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−</m:t>
                            </m:r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𝐻</m:t>
                            </m:r>
                          </m:e>
                          <m:sup>
                            <m:r>
                              <a:rPr lang="en-US" sz="1600" b="0" i="1" smtClean="0">
                                <a:solidFill>
                                  <a:schemeClr val="accent3">
                                    <a:lumMod val="50000"/>
                                  </a:schemeClr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  <m:t>𝑜𝑏𝑠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|</m:t>
                        </m:r>
                        <m:r>
                          <a:rPr lang="en-US" sz="1600" i="1" baseline="30000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  <m:r>
                          <a:rPr lang="en-US" sz="1600" i="1">
                            <a:solidFill>
                              <a:schemeClr val="accent3">
                                <a:lumMod val="50000"/>
                              </a:schemeClr>
                            </a:solidFill>
                            <a:latin typeface="Cambria Math"/>
                            <a:ea typeface="Cambria Math"/>
                          </a:rPr>
                          <m:t>𝑑𝑠</m:t>
                        </m:r>
                      </m:e>
                    </m:nary>
                  </m:oMath>
                </a14:m>
                <a:endParaRPr lang="en-US" sz="1600" dirty="0">
                  <a:ea typeface="Cambria Math"/>
                </a:endParaRPr>
              </a:p>
              <a:p>
                <a:endParaRPr lang="en-US" sz="1600" dirty="0">
                  <a:ea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1600" b="0" i="1" smtClean="0">
                          <a:latin typeface="Cambria Math" panose="02040503050406030204" pitchFamily="18" charset="0"/>
                          <a:ea typeface="Cambria Math"/>
                        </a:rPr>
                        <m:t>               </m:t>
                      </m:r>
                      <m:r>
                        <a:rPr lang="en-US" sz="160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 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ℛ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(</m:t>
                      </m:r>
                      <m:r>
                        <a:rPr lang="en-US" sz="1600" i="1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/>
                          <a:ea typeface="Cambria Math"/>
                        </a:rPr>
                        <m:t>𝛽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,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𝐻</m:t>
                      </m:r>
                      <m:r>
                        <a:rPr lang="en-US" sz="1600" b="0" i="1" smtClean="0">
                          <a:solidFill>
                            <a:schemeClr val="accent4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/>
                        </a:rPr>
                        <m:t>)</m:t>
                      </m:r>
                    </m:oMath>
                  </m:oMathPara>
                </a14:m>
                <a:endParaRPr lang="en-US" sz="1600" dirty="0">
                  <a:solidFill>
                    <a:schemeClr val="accent4">
                      <a:lumMod val="75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4652" y="2743200"/>
                <a:ext cx="8229600" cy="2647007"/>
              </a:xfrm>
              <a:prstGeom prst="rect">
                <a:avLst/>
              </a:prstGeom>
              <a:blipFill>
                <a:blip r:embed="rId4"/>
                <a:stretch>
                  <a:fillRect b="-437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TextBox 10"/>
          <p:cNvSpPr txBox="1"/>
          <p:nvPr/>
        </p:nvSpPr>
        <p:spPr>
          <a:xfrm>
            <a:off x="4660037" y="28956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4648200" y="3700046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SMB mismatch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4648200" y="44196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3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thickness mismatch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660037" y="49530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4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regularization terms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/>
              <p:cNvSpPr txBox="1"/>
              <p:nvPr/>
            </p:nvSpPr>
            <p:spPr>
              <a:xfrm>
                <a:off x="5390964" y="826245"/>
                <a:ext cx="3429000" cy="156966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600" b="1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𝑼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computed depth averaged velocity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b="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𝐻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ice thickness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𝛽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basal sliding friction coefficient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bPr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𝜏</m:t>
                        </m:r>
                      </m:e>
                      <m:sub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  <m:t>𝑠</m:t>
                        </m:r>
                      </m:sub>
                    </m:sSub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: surface mass balance (SMB)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ℛ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(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,</m:t>
                    </m:r>
                    <m:r>
                      <a:rPr lang="en-US" sz="16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𝐻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 panose="02040503050406030204" pitchFamily="18" charset="0"/>
                        <a:ea typeface="Cambria Math"/>
                      </a:rPr>
                      <m:t>)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</a:rPr>
                  <a:t>: </a:t>
                </a:r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 term</a:t>
                </a:r>
              </a:p>
            </p:txBody>
          </p:sp>
        </mc:Choice>
        <mc:Fallback xmlns="">
          <p:sp>
            <p:nvSpPr>
              <p:cNvPr id="15" name="TextBox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90964" y="826245"/>
                <a:ext cx="3429000" cy="1569660"/>
              </a:xfrm>
              <a:prstGeom prst="rect">
                <a:avLst/>
              </a:prstGeom>
              <a:blipFill>
                <a:blip r:embed="rId5"/>
                <a:stretch>
                  <a:fillRect t="-772" b="-386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15"/>
          <p:cNvSpPr/>
          <p:nvPr/>
        </p:nvSpPr>
        <p:spPr>
          <a:xfrm>
            <a:off x="533400" y="2590800"/>
            <a:ext cx="6717437" cy="2895600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1066800" y="5659121"/>
            <a:ext cx="6477000" cy="646331"/>
          </a:xfrm>
          <a:prstGeom prst="rect">
            <a:avLst/>
          </a:prstGeom>
          <a:solidFill>
            <a:srgbClr val="A5F7BA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latin typeface="Calibri" panose="020F0502020204030204" pitchFamily="34" charset="0"/>
              </a:rPr>
              <a:t>Solving FO Stokes PDE-constrained optimization problem for initial condition significantly </a:t>
            </a:r>
            <a:r>
              <a:rPr lang="en-US" b="1" dirty="0">
                <a:latin typeface="Calibri" panose="020F0502020204030204" pitchFamily="34" charset="0"/>
              </a:rPr>
              <a:t>reduces non-physical model transients</a:t>
            </a:r>
            <a:r>
              <a:rPr lang="en-US" dirty="0">
                <a:latin typeface="Calibri" panose="020F0502020204030204" pitchFamily="34" charset="0"/>
              </a:rPr>
              <a:t>!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4660037" y="2895600"/>
            <a:ext cx="4572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accent2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surface velocity mismatch</a:t>
            </a:r>
          </a:p>
        </p:txBody>
      </p:sp>
      <p:sp>
        <p:nvSpPr>
          <p:cNvPr id="19" name="Right Brace 18"/>
          <p:cNvSpPr/>
          <p:nvPr/>
        </p:nvSpPr>
        <p:spPr>
          <a:xfrm>
            <a:off x="7327037" y="3700046"/>
            <a:ext cx="533400" cy="1058108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ight Brace 19"/>
          <p:cNvSpPr/>
          <p:nvPr/>
        </p:nvSpPr>
        <p:spPr>
          <a:xfrm>
            <a:off x="7327037" y="2647006"/>
            <a:ext cx="580748" cy="1010593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TextBox 20"/>
          <p:cNvSpPr txBox="1"/>
          <p:nvPr/>
        </p:nvSpPr>
        <p:spPr>
          <a:xfrm>
            <a:off x="8001000" y="4050268"/>
            <a:ext cx="12073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novel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7936637" y="2983468"/>
            <a:ext cx="12073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common</a:t>
            </a:r>
          </a:p>
        </p:txBody>
      </p:sp>
    </p:spTree>
    <p:extLst>
      <p:ext uri="{BB962C8B-B14F-4D97-AF65-F5344CB8AC3E}">
        <p14:creationId xmlns:p14="http://schemas.microsoft.com/office/powerpoint/2010/main" val="2869780123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76200"/>
            <a:ext cx="8806649" cy="68527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Deterministic Inversion Algorithm &amp; Software</a:t>
            </a:r>
            <a:endParaRPr lang="en-US" sz="3600" kern="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/>
          </p:nvPr>
        </p:nvGraphicFramePr>
        <p:xfrm>
          <a:off x="533400" y="2512874"/>
          <a:ext cx="6152134" cy="1849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88730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26482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28956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Algorithm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Software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Finite Element Method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discretization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Albany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Quasi-Newton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optimization (L-BFGS)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ROL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Nonlinear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solver (Newton)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NOX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err="1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Krylov</a:t>
                      </a:r>
                      <a:r>
                        <a:rPr lang="en-US" sz="1800" baseline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linear solvers</a:t>
                      </a:r>
                      <a:endParaRPr lang="en-US" sz="1800" dirty="0"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err="1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AztecOO+Ifpack</a:t>
                      </a:r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/ML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108750" y="4460335"/>
                <a:ext cx="8153400" cy="200054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Some details:</a:t>
                </a:r>
                <a:endParaRPr lang="en-US" sz="400" b="1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4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Regularization: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Tikhonov.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Total derivatives of objective functional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computed using 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adjoints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automatic differentiation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Sacado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package of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lvl="1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Gradient-based optimization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limited memory BFGS initialized with Hessian of regularization terms (ROL) with backtrack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linesearch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8750" y="4460335"/>
                <a:ext cx="8153400" cy="2000548"/>
              </a:xfrm>
              <a:prstGeom prst="rect">
                <a:avLst/>
              </a:prstGeom>
              <a:blipFill>
                <a:blip r:embed="rId3"/>
                <a:stretch>
                  <a:fillRect l="-524" t="-1829" b="-396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Right Brace 4"/>
          <p:cNvSpPr/>
          <p:nvPr/>
        </p:nvSpPr>
        <p:spPr>
          <a:xfrm>
            <a:off x="6781800" y="3276599"/>
            <a:ext cx="223138" cy="1065074"/>
          </a:xfrm>
          <a:prstGeom prst="rightBrace">
            <a:avLst>
              <a:gd name="adj1" fmla="val 8333"/>
              <a:gd name="adj2" fmla="val 51667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solidFill>
                <a:srgbClr val="CCECFF"/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First-Order Stokes PDE-Constrained optimization problem for initial condition*:</a:t>
                </a:r>
              </a:p>
              <a:p>
                <a:pPr algn="ctr"/>
                <a:endParaRPr lang="en-US" sz="10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nor/>
                          </m:rPr>
                          <a:rPr lang="en-US" sz="1600" dirty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minimize</m:t>
                        </m:r>
                        <m:r>
                          <m:rPr>
                            <m:nor/>
                          </m:rPr>
                          <a:rPr lang="en-US" sz="1600" b="0" i="0" dirty="0" smtClean="0">
                            <a:latin typeface="Calibri" panose="020F0502020204030204" pitchFamily="34" charset="0"/>
                            <a:cs typeface="Calibri" panose="020F0502020204030204" pitchFamily="34" charset="0"/>
                          </a:rPr>
                          <m:t> </m:t>
                        </m:r>
                      </m:e>
                      <m:sub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sub>
                    </m:sSub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𝛽</m:t>
                        </m:r>
                        <m:r>
                          <a:rPr lang="en-US" sz="1600" i="1">
                            <a:latin typeface="Cambria Math"/>
                            <a:ea typeface="Cambria Math"/>
                          </a:rPr>
                          <m:t>,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  <m:t>𝐻</m:t>
                        </m:r>
                      </m:e>
                    </m:d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s.t.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 Stokes PDEs</a:t>
                </a: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947624"/>
                <a:ext cx="4419600" cy="1253035"/>
              </a:xfrm>
              <a:prstGeom prst="rect">
                <a:avLst/>
              </a:prstGeom>
              <a:blipFill>
                <a:blip r:embed="rId4"/>
                <a:stretch>
                  <a:fillRect t="-962" b="-4808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5345467" y="1112476"/>
            <a:ext cx="3634666" cy="923330"/>
          </a:xfrm>
          <a:prstGeom prst="rect">
            <a:avLst/>
          </a:prstGeom>
          <a:solidFill>
            <a:srgbClr val="FFFF99"/>
          </a:solidFill>
          <a:ln>
            <a:solidFill>
              <a:srgbClr val="FFFF99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Solved via embedded </a:t>
            </a:r>
            <a:r>
              <a:rPr lang="en-US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adjoint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-based PDE-constrained optimization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algorithm in Albany/FELIX.</a:t>
            </a:r>
          </a:p>
        </p:txBody>
      </p:sp>
      <p:cxnSp>
        <p:nvCxnSpPr>
          <p:cNvPr id="12" name="Straight Arrow Connector 11"/>
          <p:cNvCxnSpPr>
            <a:stCxn id="7" idx="3"/>
            <a:endCxn id="8" idx="1"/>
          </p:cNvCxnSpPr>
          <p:nvPr/>
        </p:nvCxnSpPr>
        <p:spPr>
          <a:xfrm flipV="1">
            <a:off x="4724400" y="1574141"/>
            <a:ext cx="621067" cy="1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4" name="Picture 20" descr="trilinos_ove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2800" y="3524403"/>
            <a:ext cx="1193009" cy="666597"/>
          </a:xfrm>
          <a:prstGeom prst="rect">
            <a:avLst/>
          </a:prstGeom>
          <a:noFill/>
          <a:ln w="9525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858955" y="4116225"/>
            <a:ext cx="689752" cy="450897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6" name="Picture 1" descr="image003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58506" y="2734911"/>
            <a:ext cx="1258780" cy="6571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ight Brace 16"/>
          <p:cNvSpPr/>
          <p:nvPr/>
        </p:nvSpPr>
        <p:spPr>
          <a:xfrm>
            <a:off x="6796819" y="2895600"/>
            <a:ext cx="164299" cy="339420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</p:spTree>
    <p:extLst>
      <p:ext uri="{BB962C8B-B14F-4D97-AF65-F5344CB8AC3E}">
        <p14:creationId xmlns:p14="http://schemas.microsoft.com/office/powerpoint/2010/main" val="3712860707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Deterministic Inversion: 1km Greenland </a:t>
            </a:r>
            <a:b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</a:br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Initial Condition*</a:t>
            </a:r>
          </a:p>
        </p:txBody>
      </p:sp>
      <p:pic>
        <p:nvPicPr>
          <p:cNvPr id="10" name="Picture 9" descr="figure1-full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1217041"/>
            <a:ext cx="8791976" cy="49038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381000" y="1185446"/>
                <a:ext cx="2743200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observed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1000" y="1185446"/>
                <a:ext cx="2743200" cy="369332"/>
              </a:xfrm>
              <a:prstGeom prst="rect">
                <a:avLst/>
              </a:prstGeom>
              <a:blipFill>
                <a:blip r:embed="rId4"/>
                <a:stretch>
                  <a:fillRect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2819400" y="1174019"/>
                <a:ext cx="2743200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computed</a:t>
                </a: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819400" y="1174019"/>
                <a:ext cx="2743200" cy="369332"/>
              </a:xfrm>
              <a:prstGeom prst="rect">
                <a:avLst/>
              </a:prstGeom>
              <a:blipFill>
                <a:blip r:embed="rId5"/>
                <a:stretch>
                  <a:fillRect t="-10000" b="-2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5881888" y="1143000"/>
                <a:ext cx="3062488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Error in |</a:t>
                </a:r>
                <a14:m>
                  <m:oMath xmlns:m="http://schemas.openxmlformats.org/officeDocument/2006/math">
                    <m:r>
                      <a:rPr lang="en-US" b="1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𝒖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| computed</a:t>
                </a: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881888" y="1143000"/>
                <a:ext cx="3062488" cy="369332"/>
              </a:xfrm>
              <a:prstGeom prst="rect">
                <a:avLst/>
              </a:prstGeom>
              <a:blipFill>
                <a:blip r:embed="rId6"/>
                <a:stretch>
                  <a:fillRect t="-10000" b="-2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</p:spTree>
    <p:extLst>
      <p:ext uri="{BB962C8B-B14F-4D97-AF65-F5344CB8AC3E}">
        <p14:creationId xmlns:p14="http://schemas.microsoft.com/office/powerpoint/2010/main" val="3662042439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76200" y="33754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Deterministic Inversion: Common vs.           Novel Approach*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322" y="1905000"/>
            <a:ext cx="4724400" cy="4521971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6000" y="2133600"/>
            <a:ext cx="2667000" cy="4040355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612913" y="1295400"/>
            <a:ext cx="4191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SMB (m/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yr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needed for equilibrium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5715000" y="1066800"/>
            <a:ext cx="4191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SMB (m/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yr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 from climate model </a:t>
            </a:r>
          </a:p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Ettema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et al. 2009, RACMO2/GR)</a:t>
            </a:r>
          </a:p>
        </p:txBody>
      </p:sp>
      <p:sp>
        <p:nvSpPr>
          <p:cNvPr id="12" name="Rectangle 11"/>
          <p:cNvSpPr/>
          <p:nvPr/>
        </p:nvSpPr>
        <p:spPr>
          <a:xfrm>
            <a:off x="7620000" y="5181600"/>
            <a:ext cx="1447800" cy="1143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0" y="6519446"/>
            <a:ext cx="507285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Perego,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Price,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JGR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2014.</a:t>
            </a:r>
          </a:p>
        </p:txBody>
      </p:sp>
      <p:cxnSp>
        <p:nvCxnSpPr>
          <p:cNvPr id="16" name="Straight Connector 15"/>
          <p:cNvCxnSpPr/>
          <p:nvPr/>
        </p:nvCxnSpPr>
        <p:spPr>
          <a:xfrm>
            <a:off x="5072850" y="1295400"/>
            <a:ext cx="0" cy="49530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 flipV="1">
            <a:off x="76200" y="1752600"/>
            <a:ext cx="8991600" cy="87868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42277452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334503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Inversion: Antarctica (basal friction only)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743200"/>
            <a:ext cx="3086100" cy="2057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2743200"/>
            <a:ext cx="3086100" cy="2057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2743200"/>
            <a:ext cx="2882900" cy="19696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52400" y="1454786"/>
                <a:ext cx="5105400" cy="756874"/>
              </a:xfrm>
              <a:prstGeom prst="rect">
                <a:avLst/>
              </a:prstGeom>
              <a:solidFill>
                <a:srgbClr val="00FFCC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FO Stokes PDE Constrained Optimization Problem:</a:t>
                </a:r>
              </a:p>
              <a:p>
                <a:pPr algn="ctr"/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 xmlns:m="http://schemas.openxmlformats.org/officeDocument/2006/math">
                    <m:r>
                      <a:rPr lang="en-US" sz="16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𝑚</m:t>
                    </m:r>
                    <m:d>
                      <m:dPr>
                        <m:ctrlP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𝛽</m:t>
                        </m:r>
                      </m:e>
                    </m:d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nary>
                      <m:naryPr>
                        <m:ctrlPr>
                          <a:rPr lang="en-US" sz="160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naryPr>
                      <m:sub>
                        <m:r>
                          <m:rPr>
                            <m:sty m:val="p"/>
                            <m:brk m:alnAt="23"/>
                          </m:rPr>
                          <a:rPr lang="el-GR" sz="1600" i="1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Γ</m:t>
                        </m:r>
                        <m:r>
                          <a:rPr lang="en-US" sz="1600" i="1" baseline="-25000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𝑡𝑜𝑝</m:t>
                        </m:r>
                      </m:sub>
                      <m:sup/>
                      <m:e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𝛼</m:t>
                        </m:r>
                        <m:d>
                          <m:dPr>
                            <m:begChr m:val="|"/>
                            <m:endChr m:val="|"/>
                            <m:ctrlPr>
                              <a:rPr lang="en-US" sz="1600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/>
                                <a:ea typeface="Cambria Math"/>
                              </a:rPr>
                              <m:t>𝒖</m:t>
                            </m:r>
                            <m:r>
                              <a:rPr lang="en-US" sz="1600" i="1">
                                <a:solidFill>
                                  <a:schemeClr val="tx1"/>
                                </a:solidFill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/>
                                <a:ea typeface="Cambria Math"/>
                              </a:rPr>
                              <m:t>𝒖</m:t>
                            </m:r>
                            <m:r>
                              <a:rPr lang="en-US" sz="1600" i="1" baseline="30000">
                                <a:solidFill>
                                  <a:schemeClr val="tx1"/>
                                </a:solidFill>
                                <a:latin typeface="Cambria Math"/>
                                <a:ea typeface="Cambria Math"/>
                              </a:rPr>
                              <m:t>𝑜𝑏𝑠</m:t>
                            </m:r>
                          </m:e>
                        </m:d>
                        <m:r>
                          <a:rPr lang="en-US" sz="1600" i="1" baseline="30000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2</m:t>
                        </m:r>
                        <m:r>
                          <a:rPr lang="en-US" sz="1600" i="1">
                            <a:solidFill>
                              <a:schemeClr val="tx1"/>
                            </a:solidFill>
                            <a:latin typeface="Cambria Math"/>
                            <a:ea typeface="Cambria Math"/>
                          </a:rPr>
                          <m:t>𝑑𝑠</m:t>
                        </m:r>
                      </m:e>
                    </m:nary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+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ℛ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(</m:t>
                    </m:r>
                    <m:r>
                      <a:rPr lang="en-US" sz="1600" i="1">
                        <a:solidFill>
                          <a:schemeClr val="tx1"/>
                        </a:solidFill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1454786"/>
                <a:ext cx="5105400" cy="756874"/>
              </a:xfrm>
              <a:prstGeom prst="rect">
                <a:avLst/>
              </a:prstGeom>
              <a:blipFill>
                <a:blip r:embed="rId5"/>
                <a:stretch>
                  <a:fillRect t="-16129" b="-8790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TextBox 18"/>
          <p:cNvSpPr txBox="1"/>
          <p:nvPr/>
        </p:nvSpPr>
        <p:spPr>
          <a:xfrm>
            <a:off x="1219200" y="5802868"/>
            <a:ext cx="6553200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Antarctic ice sheet inversion performed on up to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1.6M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parameters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/>
              <p:cNvSpPr txBox="1"/>
              <p:nvPr/>
            </p:nvSpPr>
            <p:spPr>
              <a:xfrm>
                <a:off x="381000" y="4800600"/>
                <a:ext cx="2286000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</a:t>
                </a:r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kPa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y/m) obtained through inversion</a:t>
                </a:r>
              </a:p>
            </p:txBody>
          </p:sp>
        </mc:Choice>
        <mc:Fallback xmlns="">
          <p:sp>
            <p:nvSpPr>
              <p:cNvPr id="20" name="TextBox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1000" y="4800600"/>
                <a:ext cx="2286000" cy="584775"/>
              </a:xfrm>
              <a:prstGeom prst="rect">
                <a:avLst/>
              </a:prstGeom>
              <a:blipFill>
                <a:blip r:embed="rId6"/>
                <a:stretch>
                  <a:fillRect t="-3158" b="-126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7" name="TextBox 26"/>
              <p:cNvSpPr txBox="1"/>
              <p:nvPr/>
            </p:nvSpPr>
            <p:spPr>
              <a:xfrm>
                <a:off x="3581400" y="4800600"/>
                <a:ext cx="2286000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d>
                      <m:dPr>
                        <m:begChr m:val="|"/>
                        <m:endChr m:val="|"/>
                        <m:ctrlP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sz="1600" b="1" i="1" smtClean="0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d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(m/</a:t>
                </a:r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yr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computed with estimated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/>
                        <a:ea typeface="Cambria Math"/>
                      </a:rPr>
                      <m:t>𝛽</m:t>
                    </m:r>
                    <m:r>
                      <a:rPr lang="en-US" sz="1600" i="1">
                        <a:latin typeface="Cambria Math"/>
                        <a:ea typeface="Cambria Math"/>
                      </a:rPr>
                      <m:t> </m:t>
                    </m:r>
                  </m:oMath>
                </a14:m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7" name="TextBox 2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81400" y="4800600"/>
                <a:ext cx="2286000" cy="584775"/>
              </a:xfrm>
              <a:prstGeom prst="rect">
                <a:avLst/>
              </a:prstGeom>
              <a:blipFill>
                <a:blip r:embed="rId7"/>
                <a:stretch>
                  <a:fillRect t="-3158" b="-126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/>
              <p:cNvSpPr txBox="1"/>
              <p:nvPr/>
            </p:nvSpPr>
            <p:spPr>
              <a:xfrm>
                <a:off x="6477000" y="4825425"/>
                <a:ext cx="2286000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d>
                      <m:dPr>
                        <m:begChr m:val="|"/>
                        <m:endChr m:val="|"/>
                        <m:ctrlPr>
                          <a:rPr lang="en-US" sz="1600" b="0" i="1" smtClean="0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dPr>
                      <m:e>
                        <m:r>
                          <a:rPr lang="en-US" sz="1600" b="1" i="1" smtClean="0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d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(m/</a:t>
                </a:r>
                <a:r>
                  <a:rPr lang="en-US" sz="16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yr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for observed surface velocity</a:t>
                </a:r>
              </a:p>
            </p:txBody>
          </p:sp>
        </mc:Choice>
        <mc:Fallback xmlns="">
          <p:sp>
            <p:nvSpPr>
              <p:cNvPr id="28" name="TextBox 2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77000" y="4825425"/>
                <a:ext cx="2286000" cy="584775"/>
              </a:xfrm>
              <a:prstGeom prst="rect">
                <a:avLst/>
              </a:prstGeom>
              <a:blipFill>
                <a:blip r:embed="rId8"/>
                <a:stretch>
                  <a:fillRect t="-3125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/>
          <p:cNvSpPr txBox="1"/>
          <p:nvPr/>
        </p:nvSpPr>
        <p:spPr>
          <a:xfrm>
            <a:off x="5940972" y="1268256"/>
            <a:ext cx="2819400" cy="1077218"/>
          </a:xfrm>
          <a:prstGeom prst="rect">
            <a:avLst/>
          </a:prstGeom>
          <a:noFill/>
          <a:ln>
            <a:solidFill>
              <a:schemeClr val="tx2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Geometry: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Cornford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Martin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et al.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(in prep.)</a:t>
            </a:r>
          </a:p>
          <a:p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Bedmap2: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Fretwell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et al., 2013</a:t>
            </a:r>
          </a:p>
          <a:p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Temperature: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2010.</a:t>
            </a:r>
          </a:p>
        </p:txBody>
      </p:sp>
    </p:spTree>
    <p:extLst>
      <p:ext uri="{BB962C8B-B14F-4D97-AF65-F5344CB8AC3E}">
        <p14:creationId xmlns:p14="http://schemas.microsoft.com/office/powerpoint/2010/main" val="3190668812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5077" y="72833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Quantification*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06590" y="3335379"/>
            <a:ext cx="1533244" cy="1154055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2638" y="4632050"/>
            <a:ext cx="1652511" cy="1284676"/>
          </a:xfrm>
          <a:prstGeom prst="rect">
            <a:avLst/>
          </a:prstGeom>
        </p:spPr>
      </p:pic>
      <p:grpSp>
        <p:nvGrpSpPr>
          <p:cNvPr id="15" name="Group 14"/>
          <p:cNvGrpSpPr/>
          <p:nvPr/>
        </p:nvGrpSpPr>
        <p:grpSpPr>
          <a:xfrm>
            <a:off x="4250957" y="1982441"/>
            <a:ext cx="3169771" cy="936726"/>
            <a:chOff x="220133" y="2209800"/>
            <a:chExt cx="5350410" cy="1984914"/>
          </a:xfrm>
        </p:grpSpPr>
        <p:pic>
          <p:nvPicPr>
            <p:cNvPr id="16" name="Picture 15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20133" y="2209800"/>
              <a:ext cx="2762927" cy="1984914"/>
            </a:xfrm>
            <a:prstGeom prst="rect">
              <a:avLst/>
            </a:prstGeom>
          </p:spPr>
        </p:pic>
        <p:pic>
          <p:nvPicPr>
            <p:cNvPr id="17" name="Picture 16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19400" y="2218266"/>
              <a:ext cx="2751143" cy="1976448"/>
            </a:xfrm>
            <a:prstGeom prst="rect">
              <a:avLst/>
            </a:prstGeom>
          </p:spPr>
        </p:pic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PDFs (from Bayesian inference)</a:t>
                </a: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blipFill>
                <a:blip r:embed="rId6"/>
                <a:stretch>
                  <a:fillRect l="-417" t="-1449" r="-4167" b="-797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SLR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ensemble of forward runs with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sampled from its PDF </a:t>
                </a: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blipFill>
                <a:blip r:embed="rId7"/>
                <a:stretch>
                  <a:fillRect t="-913" r="-2098" b="-456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2" name="TextBox 21"/>
          <p:cNvSpPr txBox="1"/>
          <p:nvPr/>
        </p:nvSpPr>
        <p:spPr>
          <a:xfrm>
            <a:off x="7486477" y="5122117"/>
            <a:ext cx="1447800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PDF of SLR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4506586" y="762000"/>
            <a:ext cx="4168019" cy="107721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</a:rPr>
              <a:t> Goal: </a:t>
            </a:r>
            <a:r>
              <a:rPr lang="en-US" sz="1600" dirty="0">
                <a:latin typeface="Calibri" panose="020F0502020204030204" pitchFamily="34" charset="0"/>
              </a:rPr>
              <a:t>obtain PDF of initial condition using Bayesian inference and propagate this PDF through model to get PDF of </a:t>
            </a:r>
            <a:r>
              <a:rPr lang="en-US" sz="1600" b="1" i="1" dirty="0">
                <a:latin typeface="Calibri" panose="020F0502020204030204" pitchFamily="34" charset="0"/>
              </a:rPr>
              <a:t>total ice mass loss/gain during 21</a:t>
            </a:r>
            <a:r>
              <a:rPr lang="en-US" sz="1600" b="1" i="1" baseline="30000" dirty="0">
                <a:latin typeface="Calibri" panose="020F0502020204030204" pitchFamily="34" charset="0"/>
              </a:rPr>
              <a:t>st</a:t>
            </a:r>
            <a:r>
              <a:rPr lang="en-US" sz="1600" b="1" i="1" dirty="0">
                <a:latin typeface="Calibri" panose="020F0502020204030204" pitchFamily="34" charset="0"/>
              </a:rPr>
              <a:t> century</a:t>
            </a:r>
          </a:p>
        </p:txBody>
      </p:sp>
      <p:cxnSp>
        <p:nvCxnSpPr>
          <p:cNvPr id="25" name="Straight Arrow Connector 24"/>
          <p:cNvCxnSpPr/>
          <p:nvPr/>
        </p:nvCxnSpPr>
        <p:spPr>
          <a:xfrm flipH="1">
            <a:off x="6096000" y="2994933"/>
            <a:ext cx="497208" cy="340446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21" idx="2"/>
            <a:endCxn id="22" idx="0"/>
          </p:cNvCxnSpPr>
          <p:nvPr/>
        </p:nvCxnSpPr>
        <p:spPr>
          <a:xfrm>
            <a:off x="8204335" y="4649940"/>
            <a:ext cx="6042" cy="472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>
            <a:endCxn id="21" idx="0"/>
          </p:cNvCxnSpPr>
          <p:nvPr/>
        </p:nvCxnSpPr>
        <p:spPr>
          <a:xfrm flipH="1">
            <a:off x="8204335" y="2896171"/>
            <a:ext cx="6042" cy="43033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ctangle 30"/>
          <p:cNvSpPr/>
          <p:nvPr/>
        </p:nvSpPr>
        <p:spPr>
          <a:xfrm>
            <a:off x="304800" y="1089463"/>
            <a:ext cx="3810000" cy="462553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Down Arrow 31"/>
          <p:cNvSpPr/>
          <p:nvPr/>
        </p:nvSpPr>
        <p:spPr>
          <a:xfrm>
            <a:off x="3365731" y="1904547"/>
            <a:ext cx="599598" cy="3620255"/>
          </a:xfrm>
          <a:prstGeom prst="downArrow">
            <a:avLst/>
          </a:prstGeom>
          <a:solidFill>
            <a:schemeClr val="bg1">
              <a:lumMod val="95000"/>
            </a:schemeClr>
          </a:solidFill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TextBox 32"/>
          <p:cNvSpPr txBox="1"/>
          <p:nvPr/>
        </p:nvSpPr>
        <p:spPr>
          <a:xfrm>
            <a:off x="461340" y="1875239"/>
            <a:ext cx="2733198" cy="830997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461340" y="2890224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461340" y="4369915"/>
            <a:ext cx="2733197" cy="109710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3: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Propagate uncertain initial condition through ice-sheet evolution model</a:t>
            </a:r>
          </a:p>
        </p:txBody>
      </p:sp>
      <p:sp>
        <p:nvSpPr>
          <p:cNvPr id="36" name="TextBox 35"/>
          <p:cNvSpPr txBox="1"/>
          <p:nvPr/>
        </p:nvSpPr>
        <p:spPr>
          <a:xfrm>
            <a:off x="861181" y="1283096"/>
            <a:ext cx="2727866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UQ Workflow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2960975" y="1966358"/>
            <a:ext cx="138738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3086731" y="3437612"/>
            <a:ext cx="121816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calibration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3080026" y="4443972"/>
            <a:ext cx="1296892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Forward propagation</a:t>
            </a:r>
          </a:p>
        </p:txBody>
      </p:sp>
      <p:cxnSp>
        <p:nvCxnSpPr>
          <p:cNvPr id="27" name="Straight Arrow Connector 26"/>
          <p:cNvCxnSpPr/>
          <p:nvPr/>
        </p:nvCxnSpPr>
        <p:spPr>
          <a:xfrm>
            <a:off x="5206590" y="3003811"/>
            <a:ext cx="508410" cy="3315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5932819" y="4489434"/>
            <a:ext cx="10781" cy="343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0" y="6488668"/>
            <a:ext cx="51012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Jakeman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(in prep), 2017.</a:t>
            </a:r>
          </a:p>
        </p:txBody>
      </p:sp>
    </p:spTree>
    <p:extLst>
      <p:ext uri="{BB962C8B-B14F-4D97-AF65-F5344CB8AC3E}">
        <p14:creationId xmlns:p14="http://schemas.microsoft.com/office/powerpoint/2010/main" val="3123814906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5077" y="72833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Uncertainty Quantification*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06590" y="3335379"/>
            <a:ext cx="1533244" cy="1154055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2638" y="4632050"/>
            <a:ext cx="1652511" cy="1284676"/>
          </a:xfrm>
          <a:prstGeom prst="rect">
            <a:avLst/>
          </a:prstGeom>
        </p:spPr>
      </p:pic>
      <p:grpSp>
        <p:nvGrpSpPr>
          <p:cNvPr id="15" name="Group 14"/>
          <p:cNvGrpSpPr/>
          <p:nvPr/>
        </p:nvGrpSpPr>
        <p:grpSpPr>
          <a:xfrm>
            <a:off x="4250957" y="1982441"/>
            <a:ext cx="3169771" cy="936726"/>
            <a:chOff x="220133" y="2209800"/>
            <a:chExt cx="5350410" cy="1984914"/>
          </a:xfrm>
        </p:grpSpPr>
        <p:pic>
          <p:nvPicPr>
            <p:cNvPr id="16" name="Picture 15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20133" y="2209800"/>
              <a:ext cx="2762927" cy="1984914"/>
            </a:xfrm>
            <a:prstGeom prst="rect">
              <a:avLst/>
            </a:prstGeom>
          </p:spPr>
        </p:pic>
        <p:pic>
          <p:nvPicPr>
            <p:cNvPr id="17" name="Picture 16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19400" y="2218266"/>
              <a:ext cx="2751143" cy="1976448"/>
            </a:xfrm>
            <a:prstGeom prst="rect">
              <a:avLst/>
            </a:prstGeom>
          </p:spPr>
        </p:pic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PDFs (from Bayesian inference)</a:t>
                </a: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23467" y="2065174"/>
                <a:ext cx="1447800" cy="830997"/>
              </a:xfrm>
              <a:prstGeom prst="rect">
                <a:avLst/>
              </a:prstGeom>
              <a:blipFill>
                <a:blip r:embed="rId6"/>
                <a:stretch>
                  <a:fillRect l="-417" t="-1449" r="-4167" b="-797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SLR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ensemble of forward runs with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,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𝐻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sampled from its PDF </a:t>
                </a: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40870" y="3326501"/>
                <a:ext cx="1726930" cy="1323439"/>
              </a:xfrm>
              <a:prstGeom prst="rect">
                <a:avLst/>
              </a:prstGeom>
              <a:blipFill>
                <a:blip r:embed="rId7"/>
                <a:stretch>
                  <a:fillRect t="-913" r="-2098" b="-456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2" name="TextBox 21"/>
          <p:cNvSpPr txBox="1"/>
          <p:nvPr/>
        </p:nvSpPr>
        <p:spPr>
          <a:xfrm>
            <a:off x="7486477" y="5122117"/>
            <a:ext cx="1447800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PDF of SLR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4506586" y="762000"/>
            <a:ext cx="4168019" cy="107721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</a:rPr>
              <a:t> Goal: </a:t>
            </a:r>
            <a:r>
              <a:rPr lang="en-US" sz="1600" dirty="0">
                <a:latin typeface="Calibri" panose="020F0502020204030204" pitchFamily="34" charset="0"/>
              </a:rPr>
              <a:t>obtain PDF of initial condition using Bayesian inference and propagate this PDF through model to get PDF of </a:t>
            </a:r>
            <a:r>
              <a:rPr lang="en-US" sz="1600" b="1" i="1" dirty="0">
                <a:latin typeface="Calibri" panose="020F0502020204030204" pitchFamily="34" charset="0"/>
              </a:rPr>
              <a:t>total ice mass loss/gain during 21</a:t>
            </a:r>
            <a:r>
              <a:rPr lang="en-US" sz="1600" b="1" i="1" baseline="30000" dirty="0">
                <a:latin typeface="Calibri" panose="020F0502020204030204" pitchFamily="34" charset="0"/>
              </a:rPr>
              <a:t>st</a:t>
            </a:r>
            <a:r>
              <a:rPr lang="en-US" sz="1600" b="1" i="1" dirty="0">
                <a:latin typeface="Calibri" panose="020F0502020204030204" pitchFamily="34" charset="0"/>
              </a:rPr>
              <a:t> century</a:t>
            </a:r>
          </a:p>
        </p:txBody>
      </p:sp>
      <p:cxnSp>
        <p:nvCxnSpPr>
          <p:cNvPr id="25" name="Straight Arrow Connector 24"/>
          <p:cNvCxnSpPr/>
          <p:nvPr/>
        </p:nvCxnSpPr>
        <p:spPr>
          <a:xfrm flipH="1">
            <a:off x="6096000" y="2994933"/>
            <a:ext cx="497208" cy="340446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21" idx="2"/>
            <a:endCxn id="22" idx="0"/>
          </p:cNvCxnSpPr>
          <p:nvPr/>
        </p:nvCxnSpPr>
        <p:spPr>
          <a:xfrm>
            <a:off x="8204335" y="4649940"/>
            <a:ext cx="6042" cy="472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>
            <a:endCxn id="21" idx="0"/>
          </p:cNvCxnSpPr>
          <p:nvPr/>
        </p:nvCxnSpPr>
        <p:spPr>
          <a:xfrm flipH="1">
            <a:off x="8204335" y="2896171"/>
            <a:ext cx="6042" cy="43033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ctangle 30"/>
          <p:cNvSpPr/>
          <p:nvPr/>
        </p:nvSpPr>
        <p:spPr>
          <a:xfrm>
            <a:off x="304800" y="1089463"/>
            <a:ext cx="3810000" cy="462553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Down Arrow 31"/>
          <p:cNvSpPr/>
          <p:nvPr/>
        </p:nvSpPr>
        <p:spPr>
          <a:xfrm>
            <a:off x="3365731" y="1904547"/>
            <a:ext cx="599598" cy="3620255"/>
          </a:xfrm>
          <a:prstGeom prst="downArrow">
            <a:avLst/>
          </a:prstGeom>
          <a:solidFill>
            <a:schemeClr val="bg1">
              <a:lumMod val="95000"/>
            </a:schemeClr>
          </a:solidFill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TextBox 32"/>
          <p:cNvSpPr txBox="1"/>
          <p:nvPr/>
        </p:nvSpPr>
        <p:spPr>
          <a:xfrm>
            <a:off x="461340" y="1875239"/>
            <a:ext cx="2733198" cy="830997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461340" y="2890224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461340" y="4369915"/>
            <a:ext cx="2733197" cy="109710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3: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Propagate uncertain initial condition through ice-sheet evolution model</a:t>
            </a:r>
          </a:p>
        </p:txBody>
      </p:sp>
      <p:sp>
        <p:nvSpPr>
          <p:cNvPr id="36" name="TextBox 35"/>
          <p:cNvSpPr txBox="1"/>
          <p:nvPr/>
        </p:nvSpPr>
        <p:spPr>
          <a:xfrm>
            <a:off x="861181" y="1283096"/>
            <a:ext cx="2727866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UQ Workflow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2960975" y="1966358"/>
            <a:ext cx="138738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3086731" y="3437612"/>
            <a:ext cx="121816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calibration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3080026" y="4443972"/>
            <a:ext cx="1296892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Forward propagation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848986" y="5993284"/>
            <a:ext cx="7315200" cy="400110"/>
          </a:xfrm>
          <a:prstGeom prst="rect">
            <a:avLst/>
          </a:prstGeom>
          <a:solidFill>
            <a:srgbClr val="FFCC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Very challenging!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 Lots of obstacles, e.g., curse of dimensionality.</a:t>
            </a:r>
          </a:p>
        </p:txBody>
      </p:sp>
      <p:cxnSp>
        <p:nvCxnSpPr>
          <p:cNvPr id="27" name="Straight Arrow Connector 26"/>
          <p:cNvCxnSpPr/>
          <p:nvPr/>
        </p:nvCxnSpPr>
        <p:spPr>
          <a:xfrm>
            <a:off x="5206590" y="3003811"/>
            <a:ext cx="508410" cy="3315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5932819" y="4489434"/>
            <a:ext cx="10781" cy="343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0" y="6488668"/>
            <a:ext cx="51012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Jakeman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(in prep), 2017.</a:t>
            </a:r>
          </a:p>
        </p:txBody>
      </p:sp>
    </p:spTree>
    <p:extLst>
      <p:ext uri="{BB962C8B-B14F-4D97-AF65-F5344CB8AC3E}">
        <p14:creationId xmlns:p14="http://schemas.microsoft.com/office/powerpoint/2010/main" val="2718572692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  <a:endParaRPr lang="en-US" sz="2200" b="1" dirty="0">
              <a:latin typeface="Calibri" panose="020F0502020204030204" pitchFamily="34" charset="0"/>
            </a:endParaRP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437130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214927069"/>
              </p:ext>
            </p:extLst>
          </p:nvPr>
        </p:nvGraphicFramePr>
        <p:xfrm>
          <a:off x="6019800" y="3674957"/>
          <a:ext cx="1372718" cy="57708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05" r:id="rId3" imgW="1777680" imgH="622080" progId="">
                  <p:embed/>
                </p:oleObj>
              </mc:Choice>
              <mc:Fallback>
                <p:oleObj r:id="rId3" imgW="1777680" imgH="622080" progId="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6019800" y="3674957"/>
                        <a:ext cx="1372718" cy="57708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" name="Object 3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06940095"/>
              </p:ext>
            </p:extLst>
          </p:nvPr>
        </p:nvGraphicFramePr>
        <p:xfrm>
          <a:off x="6129617" y="5750697"/>
          <a:ext cx="1619577" cy="46787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06" r:id="rId5" imgW="2285640" imgH="660240" progId="">
                  <p:embed/>
                </p:oleObj>
              </mc:Choice>
              <mc:Fallback>
                <p:oleObj r:id="rId5" imgW="2285640" imgH="660240" progId="">
                  <p:embed/>
                  <p:pic>
                    <p:nvPicPr>
                      <p:cNvPr id="37" name="Object 36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6129617" y="5750697"/>
                        <a:ext cx="1619577" cy="46787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3955" name="Text Box 3"/>
          <p:cNvSpPr txBox="1">
            <a:spLocks noChangeArrowheads="1"/>
          </p:cNvSpPr>
          <p:nvPr/>
        </p:nvSpPr>
        <p:spPr bwMode="auto">
          <a:xfrm>
            <a:off x="152400" y="160867"/>
            <a:ext cx="5778057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sz="3600" dirty="0">
                <a:latin typeface="Calibri" pitchFamily="34" charset="0"/>
                <a:ea typeface="ＭＳ Ｐゴシック" charset="0"/>
              </a:rPr>
              <a:t>Dynamic Land-Ice Simulations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6096" y="897551"/>
            <a:ext cx="882226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dirty="0">
              <a:latin typeface="Calibri" panose="020F0502020204030204" pitchFamily="34" charset="0"/>
            </a:endParaRPr>
          </a:p>
          <a:p>
            <a:r>
              <a:rPr lang="en-US" b="1" dirty="0">
                <a:solidFill>
                  <a:schemeClr val="accent1"/>
                </a:solidFill>
                <a:latin typeface="Calibri" pitchFamily="34" charset="0"/>
              </a:rPr>
              <a:t>Momentum Balance</a:t>
            </a:r>
            <a:r>
              <a:rPr lang="en-US" dirty="0">
                <a:latin typeface="Calibri" pitchFamily="34" charset="0"/>
              </a:rPr>
              <a:t>: </a:t>
            </a:r>
            <a:r>
              <a:rPr lang="en-US" b="1" i="1" dirty="0">
                <a:latin typeface="Calibri" pitchFamily="34" charset="0"/>
              </a:rPr>
              <a:t>First-Order Stokes </a:t>
            </a:r>
            <a:r>
              <a:rPr lang="en-US" dirty="0">
                <a:latin typeface="Calibri" pitchFamily="34" charset="0"/>
              </a:rPr>
              <a:t>PDEs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677333" y="1466988"/>
                <a:ext cx="3429000" cy="1117998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US" b="0" i="1" smtClean="0">
                                <a:latin typeface="Cambria Math"/>
                              </a:rPr>
                              <m:t>−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b="1" i="1" smtClean="0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b="0" i="1" baseline="-25000" smtClean="0">
                                <a:latin typeface="Cambria Math"/>
                              </a:rPr>
                              <m:t>1</m:t>
                            </m:r>
                            <m:r>
                              <a:rPr lang="en-US" b="0" i="1" smtClean="0">
                                <a:latin typeface="Cambria Math"/>
                              </a:rPr>
                              <m:t>)=−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b="0" i="1" smtClean="0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𝑥</m:t>
                                </m:r>
                              </m:den>
                            </m:f>
                          </m:e>
                          <m:e>
                            <m:r>
                              <a:rPr lang="en-US" i="1">
                                <a:latin typeface="Cambria Math"/>
                              </a:rPr>
                              <m:t>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𝛻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∙(2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𝜇</m:t>
                            </m:r>
                            <m:acc>
                              <m:accPr>
                                <m:chr m:val="̇"/>
                                <m:ctrlPr>
                                  <a:rPr lang="en-US" b="1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accPr>
                              <m:e>
                                <m:r>
                                  <a:rPr lang="en-US" b="1" i="1">
                                    <a:latin typeface="Cambria Math"/>
                                    <a:ea typeface="Cambria Math"/>
                                  </a:rPr>
                                  <m:t>𝝐</m:t>
                                </m:r>
                              </m:e>
                            </m:acc>
                            <m:r>
                              <a:rPr lang="en-US" b="1" i="1" baseline="-25000" smtClean="0">
                                <a:latin typeface="Cambria Math"/>
                                <a:ea typeface="Cambria Math"/>
                              </a:rPr>
                              <m:t>𝟐</m:t>
                            </m:r>
                            <m:r>
                              <a:rPr lang="en-US" i="1">
                                <a:latin typeface="Cambria Math"/>
                              </a:rPr>
                              <m:t>)=−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𝜌</m:t>
                            </m:r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𝑔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𝑠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𝜕</m:t>
                                </m:r>
                                <m:r>
                                  <a:rPr lang="en-US" b="0" i="1" smtClean="0">
                                    <a:latin typeface="Cambria Math"/>
                                    <a:ea typeface="Cambria Math"/>
                                  </a:rPr>
                                  <m:t>𝑦</m:t>
                                </m:r>
                              </m:den>
                            </m:f>
                          </m:e>
                        </m:eqArr>
                      </m:e>
                    </m:d>
                  </m:oMath>
                </a14:m>
                <a:r>
                  <a:rPr lang="en-US" dirty="0">
                    <a:latin typeface="Calibri" pitchFamily="34" charset="0"/>
                  </a:rPr>
                  <a:t>    ,   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/>
                        <a:ea typeface="Cambria Math"/>
                      </a:rPr>
                      <m:t>Ω</m:t>
                    </m:r>
                  </m:oMath>
                </a14:m>
                <a:endParaRPr lang="en-US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7333" y="1466988"/>
                <a:ext cx="3429000" cy="1117998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extBox 4"/>
          <p:cNvSpPr txBox="1"/>
          <p:nvPr/>
        </p:nvSpPr>
        <p:spPr>
          <a:xfrm>
            <a:off x="152400" y="3810000"/>
            <a:ext cx="12954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itchFamily="34" charset="0"/>
              </a:rPr>
              <a:t>Albany/FELIX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/>
              <p:cNvSpPr txBox="1"/>
              <p:nvPr/>
            </p:nvSpPr>
            <p:spPr>
              <a:xfrm>
                <a:off x="76200" y="2520534"/>
                <a:ext cx="8001000" cy="6798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800" dirty="0">
                    <a:latin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itchFamily="34" charset="0"/>
                  </a:rPr>
                  <a:t>with </a:t>
                </a:r>
                <a:r>
                  <a:rPr lang="en-US" b="1" i="1" dirty="0">
                    <a:latin typeface="Calibri" pitchFamily="34" charset="0"/>
                  </a:rPr>
                  <a:t>Glen’s law </a:t>
                </a:r>
                <a:r>
                  <a:rPr lang="en-US" dirty="0">
                    <a:latin typeface="Calibri" pitchFamily="34" charset="0"/>
                  </a:rPr>
                  <a:t>viscosity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  <a:ea typeface="Cambria Math"/>
                      </a:rPr>
                      <m:t>𝜇</m:t>
                    </m:r>
                    <m:r>
                      <a:rPr lang="en-US" b="0" i="1" dirty="0" smtClean="0">
                        <a:latin typeface="Cambria Math" panose="02040503050406030204" pitchFamily="18" charset="0"/>
                        <a:ea typeface="Cambria Math"/>
                      </a:rPr>
                      <m:t>=</m:t>
                    </m:r>
                    <m:f>
                      <m:f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fPr>
                      <m:num>
                        <m:r>
                          <a:rPr lang="en-US" i="1">
                            <a:latin typeface="Cambria Math"/>
                            <a:ea typeface="Cambria Math"/>
                          </a:rPr>
                          <m:t>1</m:t>
                        </m:r>
                      </m:num>
                      <m:den>
                        <m:r>
                          <a:rPr lang="en-US" i="1">
                            <a:latin typeface="Cambria Math"/>
                            <a:ea typeface="Cambria Math"/>
                          </a:rPr>
                          <m:t>2</m:t>
                        </m:r>
                      </m:den>
                    </m:f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sSupPr>
                      <m:e>
                        <m:sSup>
                          <m:sSup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sSupPr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𝐴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(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𝑇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/>
                              </a:rPr>
                              <m:t>)</m:t>
                            </m:r>
                          </m:e>
                          <m:sup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3</m:t>
                                </m:r>
                              </m:den>
                            </m:f>
                          </m:sup>
                        </m:s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1</m:t>
                                </m:r>
                              </m:num>
                              <m:den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den>
                            </m:f>
                            <m:nary>
                              <m:naryPr>
                                <m:chr m:val="∑"/>
                                <m:supHide m:val="on"/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7"/>
                                  </m:rP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𝑖</m:t>
                                </m:r>
                                <m:r>
                                  <a:rPr lang="en-US" i="1">
                                    <a:latin typeface="Cambria Math"/>
                                    <a:ea typeface="Cambria Math"/>
                                  </a:rPr>
                                  <m:t>𝑗</m:t>
                                </m:r>
                              </m:sub>
                              <m:sup/>
                              <m:e>
                                <m:acc>
                                  <m:accPr>
                                    <m:chr m:val="̇"/>
                                    <m:ctrlPr>
                                      <a:rPr lang="en-US" i="1">
                                        <a:latin typeface="Cambria Math" panose="02040503050406030204" pitchFamily="18" charset="0"/>
                                        <a:ea typeface="Cambria Math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b="1" i="1">
                                        <a:latin typeface="Cambria Math"/>
                                        <a:ea typeface="Cambria Math"/>
                                      </a:rPr>
                                      <m:t>𝝐</m:t>
                                    </m:r>
                                  </m:e>
                                </m:acc>
                                <m:r>
                                  <a:rPr lang="en-US" i="1" baseline="-25000">
                                    <a:latin typeface="Cambria Math"/>
                                    <a:ea typeface="Cambria Math"/>
                                  </a:rPr>
                                  <m:t>𝑖𝑗</m:t>
                                </m:r>
                                <m:r>
                                  <a:rPr lang="en-US" i="1" baseline="30000">
                                    <a:latin typeface="Cambria Math"/>
                                    <a:ea typeface="Cambria Math"/>
                                  </a:rPr>
                                  <m:t>2</m:t>
                                </m:r>
                              </m:e>
                            </m:nary>
                          </m:e>
                        </m:d>
                      </m:e>
                      <m:sup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ea typeface="Cambria Math"/>
                              </a:rPr>
                            </m:ctrlPr>
                          </m:dPr>
                          <m:e>
                            <m:r>
                              <a:rPr lang="en-US" i="1">
                                <a:latin typeface="Cambria Math"/>
                                <a:ea typeface="Cambria Math"/>
                              </a:rPr>
                              <m:t>−</m:t>
                            </m:r>
                            <m:f>
                              <m:fPr>
                                <m:ctrlPr>
                                  <a:rPr lang="en-US" i="1">
                                    <a:latin typeface="Cambria Math" panose="02040503050406030204" pitchFamily="18" charset="0"/>
                                    <a:ea typeface="Cambria Math"/>
                                  </a:rPr>
                                </m:ctrlPr>
                              </m:fPr>
                              <m:num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2</m:t>
                                </m:r>
                              </m:num>
                              <m:den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  <a:ea typeface="Cambria Math"/>
                                  </a:rPr>
                                  <m:t>3</m:t>
                                </m:r>
                              </m:den>
                            </m:f>
                          </m:e>
                        </m:d>
                      </m:sup>
                    </m:sSup>
                  </m:oMath>
                </a14:m>
                <a:r>
                  <a:rPr lang="en-US" dirty="0">
                    <a:latin typeface="Calibri" pitchFamily="34" charset="0"/>
                  </a:rPr>
                  <a:t>. </a:t>
                </a:r>
              </a:p>
            </p:txBody>
          </p:sp>
        </mc:Choice>
        <mc:Fallback xmlns="">
          <p:sp>
            <p:nvSpPr>
              <p:cNvPr id="16" name="TextBox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2520534"/>
                <a:ext cx="8001000" cy="679866"/>
              </a:xfrm>
              <a:prstGeom prst="rect">
                <a:avLst/>
              </a:prstGeom>
              <a:blipFill>
                <a:blip r:embed="rId8"/>
                <a:stretch>
                  <a:fillRect l="-381" b="-357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/>
          <p:cNvSpPr txBox="1"/>
          <p:nvPr/>
        </p:nvSpPr>
        <p:spPr>
          <a:xfrm>
            <a:off x="76200" y="3408672"/>
            <a:ext cx="882226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dirty="0">
              <a:latin typeface="Calibri" panose="020F0502020204030204" pitchFamily="34" charset="0"/>
            </a:endParaRPr>
          </a:p>
          <a:p>
            <a:r>
              <a:rPr lang="en-US" b="1" dirty="0">
                <a:solidFill>
                  <a:schemeClr val="accent1"/>
                </a:solidFill>
                <a:latin typeface="Calibri" pitchFamily="34" charset="0"/>
              </a:rPr>
              <a:t>Conservation of Mass</a:t>
            </a:r>
            <a:r>
              <a:rPr lang="en-US" dirty="0">
                <a:latin typeface="Calibri" pitchFamily="34" charset="0"/>
              </a:rPr>
              <a:t>: </a:t>
            </a:r>
            <a:r>
              <a:rPr lang="en-US" b="1" i="1" dirty="0">
                <a:latin typeface="Calibri" pitchFamily="34" charset="0"/>
              </a:rPr>
              <a:t>thickness</a:t>
            </a:r>
            <a:r>
              <a:rPr lang="en-US" dirty="0">
                <a:latin typeface="Calibri" pitchFamily="34" charset="0"/>
              </a:rPr>
              <a:t> evolution PDE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058333" y="4029184"/>
                <a:ext cx="2904067" cy="619016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58333" y="4029184"/>
                <a:ext cx="2904067" cy="61901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TextBox 22"/>
          <p:cNvSpPr txBox="1"/>
          <p:nvPr/>
        </p:nvSpPr>
        <p:spPr>
          <a:xfrm>
            <a:off x="76096" y="4701084"/>
            <a:ext cx="882226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800" dirty="0">
              <a:latin typeface="Calibri" panose="020F0502020204030204" pitchFamily="34" charset="0"/>
            </a:endParaRPr>
          </a:p>
          <a:p>
            <a:r>
              <a:rPr lang="en-US" b="1" dirty="0">
                <a:solidFill>
                  <a:schemeClr val="accent1"/>
                </a:solidFill>
                <a:latin typeface="Calibri" pitchFamily="34" charset="0"/>
              </a:rPr>
              <a:t>Energy Balance</a:t>
            </a:r>
            <a:r>
              <a:rPr lang="en-US" dirty="0">
                <a:latin typeface="Calibri" pitchFamily="34" charset="0"/>
              </a:rPr>
              <a:t>: </a:t>
            </a:r>
            <a:r>
              <a:rPr lang="en-US" b="1" i="1" dirty="0">
                <a:latin typeface="Calibri" pitchFamily="34" charset="0"/>
              </a:rPr>
              <a:t>temperature</a:t>
            </a:r>
            <a:r>
              <a:rPr lang="en-US" dirty="0">
                <a:latin typeface="Calibri" pitchFamily="34" charset="0"/>
              </a:rPr>
              <a:t> advection-diffusion PDE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/>
              <p:cNvSpPr txBox="1"/>
              <p:nvPr/>
            </p:nvSpPr>
            <p:spPr>
              <a:xfrm>
                <a:off x="838200" y="5476984"/>
                <a:ext cx="3962400" cy="619016"/>
              </a:xfrm>
              <a:prstGeom prst="rect">
                <a:avLst/>
              </a:prstGeom>
              <a:solidFill>
                <a:schemeClr val="accent4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𝑐</m:t>
                      </m:r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𝑇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∙(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𝑘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)−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𝑐</m:t>
                      </m:r>
                      <m:r>
                        <a:rPr lang="en-US" b="1" i="1">
                          <a:latin typeface="Cambria Math"/>
                          <a:ea typeface="Cambria Math"/>
                        </a:rPr>
                        <m:t>𝒖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𝑇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+2</m:t>
                      </m:r>
                      <m:acc>
                        <m:accPr>
                          <m:chr m:val="̇"/>
                          <m:ctrlPr>
                            <a:rPr lang="en-US" b="1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b="1" i="1">
                          <a:latin typeface="Cambria Math"/>
                          <a:ea typeface="Cambria Math"/>
                        </a:rPr>
                        <m:t>𝝈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2" name="TextBox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8200" y="5476984"/>
                <a:ext cx="3962400" cy="619016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Right Brace 23"/>
          <p:cNvSpPr/>
          <p:nvPr/>
        </p:nvSpPr>
        <p:spPr>
          <a:xfrm>
            <a:off x="5334000" y="897551"/>
            <a:ext cx="990600" cy="2511121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ight Brace 25"/>
          <p:cNvSpPr/>
          <p:nvPr/>
        </p:nvSpPr>
        <p:spPr>
          <a:xfrm>
            <a:off x="5334000" y="3661079"/>
            <a:ext cx="990600" cy="2511121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7" name="Picture 1" descr="image003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90049" y="1219200"/>
            <a:ext cx="1325151" cy="6913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" name="TextBox 24"/>
          <p:cNvSpPr txBox="1"/>
          <p:nvPr/>
        </p:nvSpPr>
        <p:spPr>
          <a:xfrm>
            <a:off x="6383398" y="1891428"/>
            <a:ext cx="2614521" cy="52322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2800" i="1" dirty="0">
                <a:latin typeface="Calibri" panose="020F0502020204030204" pitchFamily="34" charset="0"/>
              </a:rPr>
              <a:t>Albany*/FELIX**</a:t>
            </a:r>
          </a:p>
        </p:txBody>
      </p:sp>
      <p:sp>
        <p:nvSpPr>
          <p:cNvPr id="30" name="TextBox 29"/>
          <p:cNvSpPr txBox="1"/>
          <p:nvPr/>
        </p:nvSpPr>
        <p:spPr>
          <a:xfrm>
            <a:off x="76200" y="6477000"/>
            <a:ext cx="1044053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*https://github.com/gahansen/Albany.  **FELIX = Finite Elements for Land Ice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</a:rPr>
              <a:t>eXperiments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</a:rPr>
              <a:t>.</a:t>
            </a:r>
          </a:p>
        </p:txBody>
      </p:sp>
      <p:pic>
        <p:nvPicPr>
          <p:cNvPr id="31" name="Picture 20" descr="trilinos_over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30154" y="2584986"/>
            <a:ext cx="1265933" cy="70749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8" name="TextBox 27"/>
          <p:cNvSpPr txBox="1"/>
          <p:nvPr/>
        </p:nvSpPr>
        <p:spPr>
          <a:xfrm>
            <a:off x="7087644" y="791272"/>
            <a:ext cx="1905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accent1"/>
                </a:solidFill>
              </a:rPr>
              <a:t>Code:</a:t>
            </a:r>
          </a:p>
        </p:txBody>
      </p:sp>
      <p:sp>
        <p:nvSpPr>
          <p:cNvPr id="253952" name="TextBox 253951"/>
          <p:cNvSpPr txBox="1"/>
          <p:nvPr/>
        </p:nvSpPr>
        <p:spPr>
          <a:xfrm>
            <a:off x="7344278" y="1258818"/>
            <a:ext cx="174264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=multi-physics PDE code</a:t>
            </a:r>
          </a:p>
        </p:txBody>
      </p:sp>
      <p:sp>
        <p:nvSpPr>
          <p:cNvPr id="253953" name="TextBox 253952"/>
          <p:cNvSpPr txBox="1"/>
          <p:nvPr/>
        </p:nvSpPr>
        <p:spPr>
          <a:xfrm>
            <a:off x="6464195" y="4358315"/>
            <a:ext cx="2533724" cy="95410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i="1" dirty="0">
                <a:latin typeface="Calibri" panose="020F0502020204030204" pitchFamily="34" charset="0"/>
              </a:rPr>
              <a:t>CISM/Albany</a:t>
            </a:r>
          </a:p>
          <a:p>
            <a:pPr algn="ctr"/>
            <a:r>
              <a:rPr lang="en-US" sz="2800" i="1" dirty="0">
                <a:latin typeface="Calibri" panose="020F0502020204030204" pitchFamily="34" charset="0"/>
              </a:rPr>
              <a:t>MPAS/Albany</a:t>
            </a:r>
          </a:p>
        </p:txBody>
      </p:sp>
      <p:graphicFrame>
        <p:nvGraphicFramePr>
          <p:cNvPr id="253954" name="Object 253953"/>
          <p:cNvGraphicFramePr>
            <a:graphicFrameLocks noChangeAspect="1"/>
          </p:cNvGraphicFramePr>
          <p:nvPr/>
        </p:nvGraphicFramePr>
        <p:xfrm>
          <a:off x="7554210" y="3648591"/>
          <a:ext cx="1584792" cy="58251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07" r:id="rId13" imgW="4698360" imgH="1726920" progId="">
                  <p:embed/>
                </p:oleObj>
              </mc:Choice>
              <mc:Fallback>
                <p:oleObj r:id="rId13" imgW="4698360" imgH="1726920" progId="">
                  <p:embed/>
                  <p:pic>
                    <p:nvPicPr>
                      <p:cNvPr id="253954" name="Object 253953"/>
                      <p:cNvPicPr/>
                      <p:nvPr/>
                    </p:nvPicPr>
                    <p:blipFill>
                      <a:blip r:embed="rId14"/>
                      <a:stretch>
                        <a:fillRect/>
                      </a:stretch>
                    </p:blipFill>
                    <p:spPr>
                      <a:xfrm>
                        <a:off x="7554210" y="3648591"/>
                        <a:ext cx="1584792" cy="58251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9" name="Object 2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67815074"/>
              </p:ext>
            </p:extLst>
          </p:nvPr>
        </p:nvGraphicFramePr>
        <p:xfrm>
          <a:off x="7757916" y="5565619"/>
          <a:ext cx="1227681" cy="661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08" r:id="rId15" imgW="3415680" imgH="1841040" progId="">
                  <p:embed/>
                </p:oleObj>
              </mc:Choice>
              <mc:Fallback>
                <p:oleObj r:id="rId15" imgW="3415680" imgH="1841040" progId="">
                  <p:embed/>
                  <p:pic>
                    <p:nvPicPr>
                      <p:cNvPr id="8" name="Object 7"/>
                      <p:cNvPicPr/>
                      <p:nvPr/>
                    </p:nvPicPr>
                    <p:blipFill>
                      <a:blip r:embed="rId16"/>
                      <a:stretch>
                        <a:fillRect/>
                      </a:stretch>
                    </p:blipFill>
                    <p:spPr>
                      <a:xfrm>
                        <a:off x="7757916" y="5565619"/>
                        <a:ext cx="1227681" cy="661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3" name="Rectangle 32"/>
          <p:cNvSpPr/>
          <p:nvPr/>
        </p:nvSpPr>
        <p:spPr>
          <a:xfrm>
            <a:off x="6172200" y="3729335"/>
            <a:ext cx="1013765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u="sng" dirty="0"/>
              <a:t>CISM</a:t>
            </a:r>
          </a:p>
        </p:txBody>
      </p:sp>
    </p:spTree>
    <p:extLst>
      <p:ext uri="{BB962C8B-B14F-4D97-AF65-F5344CB8AC3E}">
        <p14:creationId xmlns:p14="http://schemas.microsoft.com/office/powerpoint/2010/main" val="2339850161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80" name="Straight Connector 79"/>
          <p:cNvCxnSpPr/>
          <p:nvPr/>
        </p:nvCxnSpPr>
        <p:spPr>
          <a:xfrm flipH="1">
            <a:off x="4401141" y="914400"/>
            <a:ext cx="18459" cy="5805100"/>
          </a:xfrm>
          <a:prstGeom prst="line">
            <a:avLst/>
          </a:prstGeom>
          <a:ln w="28575">
            <a:solidFill>
              <a:schemeClr val="tx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05722" y="0"/>
            <a:ext cx="8633478" cy="12954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Interfaces to </a:t>
            </a:r>
            <a:r>
              <a:rPr lang="en-US" sz="3600" i="1" dirty="0">
                <a:latin typeface="Calibri" panose="020F0502020204030204" pitchFamily="34" charset="0"/>
                <a:cs typeface="Calibri" panose="020F0502020204030204" pitchFamily="34" charset="0"/>
              </a:rPr>
              <a:t>CISM/MPAS LI 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for Transient Simulations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7162800" y="6442501"/>
            <a:ext cx="685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+mn-lt"/>
              </a:rPr>
              <a:t>7/20</a:t>
            </a:r>
          </a:p>
        </p:txBody>
      </p:sp>
      <p:sp>
        <p:nvSpPr>
          <p:cNvPr id="56" name="TextBox 55"/>
          <p:cNvSpPr txBox="1"/>
          <p:nvPr/>
        </p:nvSpPr>
        <p:spPr>
          <a:xfrm>
            <a:off x="3505200" y="1592535"/>
            <a:ext cx="1791882" cy="523220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Albany/FELIX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(C++)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velocity solve</a:t>
            </a:r>
          </a:p>
        </p:txBody>
      </p:sp>
      <p:sp>
        <p:nvSpPr>
          <p:cNvPr id="57" name="TextBox 56"/>
          <p:cNvSpPr txBox="1"/>
          <p:nvPr/>
        </p:nvSpPr>
        <p:spPr>
          <a:xfrm>
            <a:off x="98225" y="2458422"/>
            <a:ext cx="1842446" cy="892552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CISM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(Fortran)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evolution,  temperature solve, coupling to CESM</a:t>
            </a:r>
          </a:p>
        </p:txBody>
      </p:sp>
      <p:sp>
        <p:nvSpPr>
          <p:cNvPr id="58" name="TextBox 57"/>
          <p:cNvSpPr txBox="1"/>
          <p:nvPr/>
        </p:nvSpPr>
        <p:spPr>
          <a:xfrm>
            <a:off x="327555" y="1566446"/>
            <a:ext cx="1383786" cy="338554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cism_driver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59" name="TextBox 58"/>
          <p:cNvSpPr txBox="1"/>
          <p:nvPr/>
        </p:nvSpPr>
        <p:spPr>
          <a:xfrm>
            <a:off x="2362200" y="2598003"/>
            <a:ext cx="184244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C++/Fortran Interface, Mesh Conversion</a:t>
            </a:r>
            <a:endParaRPr lang="en-US" sz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1" name="TextBox 60"/>
          <p:cNvSpPr txBox="1"/>
          <p:nvPr/>
        </p:nvSpPr>
        <p:spPr>
          <a:xfrm>
            <a:off x="6849531" y="2290227"/>
            <a:ext cx="1989669" cy="1138773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MPAS Land-Ice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(Fortran)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Thickness evolution, 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temperature solve, </a:t>
            </a:r>
          </a:p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coupling to DOE-ESM</a:t>
            </a:r>
          </a:p>
        </p:txBody>
      </p:sp>
      <p:sp>
        <p:nvSpPr>
          <p:cNvPr id="62" name="TextBox 61"/>
          <p:cNvSpPr txBox="1"/>
          <p:nvPr/>
        </p:nvSpPr>
        <p:spPr>
          <a:xfrm>
            <a:off x="4648200" y="2598003"/>
            <a:ext cx="184244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C++/Fortran Interface, Mesh Conversion</a:t>
            </a:r>
            <a:endParaRPr lang="en-US" sz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4" name="TextBox 63"/>
          <p:cNvSpPr txBox="1"/>
          <p:nvPr/>
        </p:nvSpPr>
        <p:spPr>
          <a:xfrm>
            <a:off x="7001932" y="1586414"/>
            <a:ext cx="1676400" cy="338554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LandIce_model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3" name="Straight Arrow Connector 2"/>
          <p:cNvCxnSpPr>
            <a:endCxn id="57" idx="0"/>
          </p:cNvCxnSpPr>
          <p:nvPr/>
        </p:nvCxnSpPr>
        <p:spPr>
          <a:xfrm>
            <a:off x="1019448" y="1905000"/>
            <a:ext cx="0" cy="553422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Straight Arrow Connector 65"/>
          <p:cNvCxnSpPr>
            <a:endCxn id="61" idx="0"/>
          </p:cNvCxnSpPr>
          <p:nvPr/>
        </p:nvCxnSpPr>
        <p:spPr>
          <a:xfrm>
            <a:off x="7840132" y="1924968"/>
            <a:ext cx="4234" cy="365259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8" name="Straight Arrow Connector 67"/>
          <p:cNvCxnSpPr/>
          <p:nvPr/>
        </p:nvCxnSpPr>
        <p:spPr>
          <a:xfrm>
            <a:off x="1940671" y="2895600"/>
            <a:ext cx="421529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Straight Arrow Connector 69"/>
          <p:cNvCxnSpPr/>
          <p:nvPr/>
        </p:nvCxnSpPr>
        <p:spPr>
          <a:xfrm flipH="1">
            <a:off x="6490646" y="2895600"/>
            <a:ext cx="349724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8" name="Straight Arrow Connector 77"/>
          <p:cNvCxnSpPr/>
          <p:nvPr/>
        </p:nvCxnSpPr>
        <p:spPr>
          <a:xfrm flipV="1">
            <a:off x="4038600" y="2115756"/>
            <a:ext cx="0" cy="482247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" name="Straight Arrow Connector 80"/>
          <p:cNvCxnSpPr/>
          <p:nvPr/>
        </p:nvCxnSpPr>
        <p:spPr>
          <a:xfrm flipV="1">
            <a:off x="4800600" y="2107597"/>
            <a:ext cx="0" cy="483204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2" name="TextBox 81"/>
          <p:cNvSpPr txBox="1"/>
          <p:nvPr/>
        </p:nvSpPr>
        <p:spPr>
          <a:xfrm>
            <a:off x="2057400" y="1197114"/>
            <a:ext cx="990600" cy="707886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CISM-Albany</a:t>
            </a:r>
          </a:p>
        </p:txBody>
      </p:sp>
      <p:sp>
        <p:nvSpPr>
          <p:cNvPr id="87" name="TextBox 86"/>
          <p:cNvSpPr txBox="1"/>
          <p:nvPr/>
        </p:nvSpPr>
        <p:spPr>
          <a:xfrm>
            <a:off x="5659019" y="1197114"/>
            <a:ext cx="1275181" cy="707886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MPAS LI-Albany</a:t>
            </a:r>
          </a:p>
        </p:txBody>
      </p:sp>
      <p:sp>
        <p:nvSpPr>
          <p:cNvPr id="86" name="TextBox 85"/>
          <p:cNvSpPr txBox="1"/>
          <p:nvPr/>
        </p:nvSpPr>
        <p:spPr>
          <a:xfrm>
            <a:off x="1940671" y="4409625"/>
            <a:ext cx="241564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Structured hexahedral meshes (rectangles extruded to hexes).</a:t>
            </a:r>
          </a:p>
        </p:txBody>
      </p:sp>
      <p:sp>
        <p:nvSpPr>
          <p:cNvPr id="89" name="TextBox 88"/>
          <p:cNvSpPr txBox="1"/>
          <p:nvPr/>
        </p:nvSpPr>
        <p:spPr>
          <a:xfrm>
            <a:off x="4419600" y="3505200"/>
            <a:ext cx="31242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Tetrahedral meshes (dual of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hexaganonal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mesh,  extruded to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tets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).</a:t>
            </a:r>
          </a:p>
        </p:txBody>
      </p:sp>
      <p:pic>
        <p:nvPicPr>
          <p:cNvPr id="92" name="Picture 91" descr="jakob_ascii.pn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2186" y="4441682"/>
            <a:ext cx="1627451" cy="1366904"/>
          </a:xfrm>
          <a:prstGeom prst="rect">
            <a:avLst/>
          </a:prstGeom>
        </p:spPr>
      </p:pic>
      <p:pic>
        <p:nvPicPr>
          <p:cNvPr id="93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495800" y="4434840"/>
            <a:ext cx="1371600" cy="16459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4" name="Picture 93" descr="jakob_mpas_constT.png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24284" y="4331493"/>
            <a:ext cx="1701029" cy="1428050"/>
          </a:xfrm>
          <a:prstGeom prst="rect">
            <a:avLst/>
          </a:prstGeom>
        </p:spPr>
      </p:pic>
      <p:sp>
        <p:nvSpPr>
          <p:cNvPr id="25" name="TextBox 24"/>
          <p:cNvSpPr txBox="1"/>
          <p:nvPr/>
        </p:nvSpPr>
        <p:spPr>
          <a:xfrm>
            <a:off x="1036628" y="6135469"/>
            <a:ext cx="7650172" cy="646331"/>
          </a:xfrm>
          <a:prstGeom prst="rect">
            <a:avLst/>
          </a:prstGeom>
          <a:solidFill>
            <a:srgbClr val="FFC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latin typeface="Calibri" pitchFamily="34" charset="0"/>
              </a:rPr>
              <a:t>Albany/FELIX</a:t>
            </a:r>
            <a:r>
              <a:rPr lang="en-US" dirty="0">
                <a:latin typeface="Calibri" pitchFamily="34" charset="0"/>
              </a:rPr>
              <a:t> has been coupled to two land ice </a:t>
            </a:r>
            <a:r>
              <a:rPr lang="en-US" dirty="0" err="1">
                <a:latin typeface="Calibri" pitchFamily="34" charset="0"/>
              </a:rPr>
              <a:t>dycores</a:t>
            </a:r>
            <a:r>
              <a:rPr lang="en-US" dirty="0">
                <a:latin typeface="Calibri" pitchFamily="34" charset="0"/>
              </a:rPr>
              <a:t>: </a:t>
            </a:r>
            <a:r>
              <a:rPr lang="en-US" b="1" dirty="0">
                <a:latin typeface="Calibri" pitchFamily="34" charset="0"/>
              </a:rPr>
              <a:t>C</a:t>
            </a:r>
            <a:r>
              <a:rPr lang="en-US" dirty="0">
                <a:latin typeface="Calibri" pitchFamily="34" charset="0"/>
              </a:rPr>
              <a:t>ommunity </a:t>
            </a:r>
            <a:r>
              <a:rPr lang="en-US" b="1" dirty="0">
                <a:latin typeface="Calibri" pitchFamily="34" charset="0"/>
              </a:rPr>
              <a:t>I</a:t>
            </a:r>
            <a:r>
              <a:rPr lang="en-US" dirty="0">
                <a:latin typeface="Calibri" pitchFamily="34" charset="0"/>
              </a:rPr>
              <a:t>ce </a:t>
            </a:r>
            <a:r>
              <a:rPr lang="en-US" b="1" dirty="0">
                <a:latin typeface="Calibri" pitchFamily="34" charset="0"/>
              </a:rPr>
              <a:t>S</a:t>
            </a:r>
            <a:r>
              <a:rPr lang="en-US" dirty="0">
                <a:latin typeface="Calibri" pitchFamily="34" charset="0"/>
              </a:rPr>
              <a:t>heet </a:t>
            </a:r>
            <a:r>
              <a:rPr lang="en-US" b="1" dirty="0">
                <a:latin typeface="Calibri" pitchFamily="34" charset="0"/>
              </a:rPr>
              <a:t>M</a:t>
            </a:r>
            <a:r>
              <a:rPr lang="en-US" dirty="0">
                <a:latin typeface="Calibri" pitchFamily="34" charset="0"/>
              </a:rPr>
              <a:t>odel (</a:t>
            </a:r>
            <a:r>
              <a:rPr lang="en-US" b="1" i="1" dirty="0">
                <a:latin typeface="Calibri" pitchFamily="34" charset="0"/>
              </a:rPr>
              <a:t>CISM</a:t>
            </a:r>
            <a:r>
              <a:rPr lang="en-US" dirty="0">
                <a:latin typeface="Calibri" pitchFamily="34" charset="0"/>
              </a:rPr>
              <a:t>) and </a:t>
            </a:r>
            <a:r>
              <a:rPr lang="en-US" b="1" dirty="0">
                <a:latin typeface="Calibri" pitchFamily="34" charset="0"/>
              </a:rPr>
              <a:t>M</a:t>
            </a:r>
            <a:r>
              <a:rPr lang="en-US" dirty="0">
                <a:latin typeface="Calibri" pitchFamily="34" charset="0"/>
              </a:rPr>
              <a:t>odel for </a:t>
            </a:r>
            <a:r>
              <a:rPr lang="en-US" b="1" dirty="0">
                <a:latin typeface="Calibri" pitchFamily="34" charset="0"/>
              </a:rPr>
              <a:t>P</a:t>
            </a:r>
            <a:r>
              <a:rPr lang="en-US" dirty="0">
                <a:latin typeface="Calibri" pitchFamily="34" charset="0"/>
              </a:rPr>
              <a:t>rediction </a:t>
            </a:r>
            <a:r>
              <a:rPr lang="en-US" b="1" dirty="0">
                <a:latin typeface="Calibri" pitchFamily="34" charset="0"/>
              </a:rPr>
              <a:t>A</a:t>
            </a:r>
            <a:r>
              <a:rPr lang="en-US" dirty="0">
                <a:latin typeface="Calibri" pitchFamily="34" charset="0"/>
              </a:rPr>
              <a:t>cross </a:t>
            </a:r>
            <a:r>
              <a:rPr lang="en-US" b="1" dirty="0">
                <a:latin typeface="Calibri" pitchFamily="34" charset="0"/>
              </a:rPr>
              <a:t>S</a:t>
            </a:r>
            <a:r>
              <a:rPr lang="en-US" dirty="0">
                <a:latin typeface="Calibri" pitchFamily="34" charset="0"/>
              </a:rPr>
              <a:t>cales for </a:t>
            </a:r>
            <a:r>
              <a:rPr lang="en-US" b="1" dirty="0">
                <a:latin typeface="Calibri" pitchFamily="34" charset="0"/>
              </a:rPr>
              <a:t>L</a:t>
            </a:r>
            <a:r>
              <a:rPr lang="en-US" dirty="0">
                <a:latin typeface="Calibri" pitchFamily="34" charset="0"/>
              </a:rPr>
              <a:t>and </a:t>
            </a:r>
            <a:r>
              <a:rPr lang="en-US" b="1" dirty="0">
                <a:latin typeface="Calibri" pitchFamily="34" charset="0"/>
              </a:rPr>
              <a:t>I</a:t>
            </a:r>
            <a:r>
              <a:rPr lang="en-US" dirty="0">
                <a:latin typeface="Calibri" pitchFamily="34" charset="0"/>
              </a:rPr>
              <a:t>ce (</a:t>
            </a:r>
            <a:r>
              <a:rPr lang="en-US" b="1" i="1" dirty="0">
                <a:latin typeface="Calibri" pitchFamily="34" charset="0"/>
              </a:rPr>
              <a:t>MPAS LI</a:t>
            </a:r>
            <a:r>
              <a:rPr lang="en-US" dirty="0">
                <a:latin typeface="Calibri" pitchFamily="34" charset="0"/>
              </a:rPr>
              <a:t>) </a:t>
            </a:r>
          </a:p>
        </p:txBody>
      </p:sp>
      <p:cxnSp>
        <p:nvCxnSpPr>
          <p:cNvPr id="28" name="Straight Arrow Connector 27"/>
          <p:cNvCxnSpPr/>
          <p:nvPr/>
        </p:nvCxnSpPr>
        <p:spPr>
          <a:xfrm>
            <a:off x="3657600" y="2115756"/>
            <a:ext cx="0" cy="45147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/>
          <p:cNvCxnSpPr/>
          <p:nvPr/>
        </p:nvCxnSpPr>
        <p:spPr>
          <a:xfrm>
            <a:off x="5105400" y="2107597"/>
            <a:ext cx="0" cy="483203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/>
          <p:nvPr/>
        </p:nvCxnSpPr>
        <p:spPr>
          <a:xfrm flipH="1">
            <a:off x="1940671" y="3200400"/>
            <a:ext cx="421530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/>
          <p:cNvCxnSpPr/>
          <p:nvPr/>
        </p:nvCxnSpPr>
        <p:spPr>
          <a:xfrm>
            <a:off x="6477000" y="3200400"/>
            <a:ext cx="381000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7543800" y="3733800"/>
            <a:ext cx="1273448" cy="338554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output file</a:t>
            </a:r>
          </a:p>
        </p:txBody>
      </p:sp>
      <p:sp>
        <p:nvSpPr>
          <p:cNvPr id="43" name="TextBox 42"/>
          <p:cNvSpPr txBox="1"/>
          <p:nvPr/>
        </p:nvSpPr>
        <p:spPr>
          <a:xfrm>
            <a:off x="98152" y="3776246"/>
            <a:ext cx="1273448" cy="338554"/>
          </a:xfrm>
          <a:prstGeom prst="rect">
            <a:avLst/>
          </a:prstGeom>
          <a:solidFill>
            <a:srgbClr val="CCFF6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output file</a:t>
            </a:r>
          </a:p>
        </p:txBody>
      </p:sp>
      <p:cxnSp>
        <p:nvCxnSpPr>
          <p:cNvPr id="44" name="Straight Arrow Connector 43"/>
          <p:cNvCxnSpPr>
            <a:endCxn id="43" idx="0"/>
          </p:cNvCxnSpPr>
          <p:nvPr/>
        </p:nvCxnSpPr>
        <p:spPr>
          <a:xfrm>
            <a:off x="734876" y="3352800"/>
            <a:ext cx="0" cy="42344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/>
          <p:nvPr/>
        </p:nvCxnSpPr>
        <p:spPr>
          <a:xfrm>
            <a:off x="8153400" y="3429000"/>
            <a:ext cx="0" cy="30480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35" name="Object 3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256685933"/>
              </p:ext>
            </p:extLst>
          </p:nvPr>
        </p:nvGraphicFramePr>
        <p:xfrm>
          <a:off x="7243419" y="712930"/>
          <a:ext cx="1290981" cy="69588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437" r:id="rId7" imgW="3415680" imgH="1841040" progId="">
                  <p:embed/>
                </p:oleObj>
              </mc:Choice>
              <mc:Fallback>
                <p:oleObj r:id="rId7" imgW="3415680" imgH="1841040" progId="">
                  <p:embed/>
                  <p:pic>
                    <p:nvPicPr>
                      <p:cNvPr id="8" name="Object 7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7243419" y="712930"/>
                        <a:ext cx="1290981" cy="69588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6" name="Object 3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239214468"/>
              </p:ext>
            </p:extLst>
          </p:nvPr>
        </p:nvGraphicFramePr>
        <p:xfrm>
          <a:off x="2383463" y="3799673"/>
          <a:ext cx="1619577" cy="46787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438" r:id="rId9" imgW="2285640" imgH="660240" progId="">
                  <p:embed/>
                </p:oleObj>
              </mc:Choice>
              <mc:Fallback>
                <p:oleObj r:id="rId9" imgW="2285640" imgH="660240" progId="">
                  <p:embed/>
                  <p:pic>
                    <p:nvPicPr>
                      <p:cNvPr id="37" name="Object 36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2383463" y="3799673"/>
                        <a:ext cx="1619577" cy="46787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673264532"/>
      </p:ext>
    </p:extLst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  <a:endParaRPr lang="en-US" sz="2200" b="1" dirty="0">
              <a:latin typeface="Calibri" panose="020F0502020204030204" pitchFamily="34" charset="0"/>
            </a:endParaRP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7405341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228600"/>
            <a:ext cx="7315200" cy="6096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First Order Stokes-Thickness Coupling Methods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76200" y="1358839"/>
                <a:ext cx="3581400" cy="578428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endParaRPr lang="en-US" sz="600" i="1" dirty="0">
                  <a:latin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</a:rPr>
                        <m:t>−2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𝜇𝛻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r>
                        <a:rPr lang="en-US" i="1" dirty="0">
                          <a:latin typeface="Cambria Math"/>
                        </a:rPr>
                        <m:t>=−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𝑔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𝛻</m:t>
                      </m:r>
                      <m:d>
                        <m:dPr>
                          <m:ctrlPr>
                            <a:rPr lang="en-US" i="1" dirty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𝑏</m:t>
                          </m:r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+</m:t>
                          </m:r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m:rPr>
                          <m:nor/>
                        </m:rPr>
                        <a:rPr lang="en-US" dirty="0">
                          <a:latin typeface="Cambria Math"/>
                          <a:ea typeface="Cambria Math"/>
                        </a:rPr>
                        <m:t>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,   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in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 </m:t>
                      </m:r>
                      <m:r>
                        <m:rPr>
                          <m:sty m:val="p"/>
                        </m:rPr>
                        <a:rPr lang="el-GR" i="1">
                          <a:latin typeface="Cambria Math"/>
                          <a:ea typeface="Cambria Math"/>
                        </a:rPr>
                        <m:t>Ω</m:t>
                      </m:r>
                      <m:r>
                        <a:rPr lang="en-US" i="1" baseline="-25000">
                          <a:latin typeface="Cambria Math"/>
                          <a:ea typeface="Cambria Math"/>
                        </a:rPr>
                        <m:t>𝐻</m:t>
                      </m:r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endParaRPr lang="en-US" sz="8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200" y="1358839"/>
                <a:ext cx="3581400" cy="578428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3733800" y="1355225"/>
                <a:ext cx="2256452" cy="619016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𝐻</m:t>
                          </m:r>
                        </m:num>
                        <m:den>
                          <m:r>
                            <a:rPr lang="en-US" i="1">
                              <a:latin typeface="Cambria Math"/>
                            </a:rPr>
                            <m:t>𝜕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i="1"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b="1" i="1"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33800" y="1355225"/>
                <a:ext cx="2256452" cy="619016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0" y="990601"/>
            <a:ext cx="3083881" cy="2118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6629400" y="1099067"/>
                <a:ext cx="2855281" cy="73866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b="1" dirty="0">
                    <a:latin typeface="Calibri" panose="020F0502020204030204" pitchFamily="34" charset="0"/>
                    <a:ea typeface="Cambria Math"/>
                    <a:cs typeface="Calibri" panose="020F0502020204030204" pitchFamily="34" charset="0"/>
                  </a:rPr>
                  <a:t>Grounded ice: </a:t>
                </a: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400" i="1" smtClean="0">
                          <a:latin typeface="Cambria Math"/>
                          <a:ea typeface="Cambria Math"/>
                        </a:rPr>
                        <m:t>Ω</m:t>
                      </m:r>
                      <m:r>
                        <a:rPr lang="en-US" sz="1400" b="0" i="1" baseline="-25000" smtClean="0">
                          <a:latin typeface="Cambria Math"/>
                          <a:ea typeface="Cambria Math"/>
                        </a:rPr>
                        <m:t>𝐻</m:t>
                      </m:r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={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𝑥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𝑦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𝑧</m:t>
                          </m:r>
                        </m:e>
                      </m:d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:</m:t>
                      </m:r>
                    </m:oMath>
                  </m:oMathPara>
                </a14:m>
                <a:endParaRPr lang="en-US" sz="1400" b="0" i="1" dirty="0">
                  <a:latin typeface="Calibri" panose="020F0502020204030204" pitchFamily="34" charset="0"/>
                  <a:ea typeface="Cambria Math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𝑧</m:t>
                      </m:r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=</m:t>
                      </m:r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𝑏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𝑥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𝑦</m:t>
                          </m:r>
                        </m:e>
                      </m:d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+</m:t>
                      </m:r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𝐻</m:t>
                      </m:r>
                      <m:d>
                        <m:dPr>
                          <m:ctrlPr>
                            <a:rPr lang="en-US" sz="1400" b="0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𝑥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,</m:t>
                          </m:r>
                          <m:r>
                            <a:rPr lang="en-US" sz="1400" b="0" i="1" smtClean="0">
                              <a:latin typeface="Cambria Math"/>
                              <a:ea typeface="Cambria Math"/>
                            </a:rPr>
                            <m:t>𝑦</m:t>
                          </m:r>
                        </m:e>
                      </m:d>
                      <m:r>
                        <a:rPr lang="en-US" sz="1400" b="0" i="1" smtClean="0">
                          <a:latin typeface="Cambria Math"/>
                          <a:ea typeface="Cambria Math"/>
                        </a:rPr>
                        <m:t>}</m:t>
                      </m:r>
                    </m:oMath>
                  </m:oMathPara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29400" y="1099067"/>
                <a:ext cx="2855281" cy="738664"/>
              </a:xfrm>
              <a:prstGeom prst="rect">
                <a:avLst/>
              </a:prstGeom>
              <a:blipFill>
                <a:blip r:embed="rId6"/>
                <a:stretch>
                  <a:fillRect t="-826" b="-330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50800" y="2428995"/>
                <a:ext cx="8940800" cy="418576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Sequential coupling 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(common approach):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Given 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/>
                      </a:rPr>
                      <m:t>𝐻</m:t>
                    </m:r>
                    <m:r>
                      <a:rPr lang="en-US" sz="1600" i="1" baseline="30000" dirty="0" smtClean="0">
                        <a:latin typeface="Cambria Math"/>
                      </a:rPr>
                      <m:t>𝑛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solve FO Stokes system for </a:t>
                </a:r>
                <a14:m>
                  <m:oMath xmlns:m="http://schemas.openxmlformats.org/officeDocument/2006/math">
                    <m:r>
                      <a:rPr lang="en-US" sz="1600" b="1" i="1" dirty="0" smtClean="0">
                        <a:latin typeface="Cambria Math"/>
                      </a:rPr>
                      <m:t>𝒖</m:t>
                    </m:r>
                    <m:r>
                      <a:rPr lang="en-US" sz="1600" i="1" baseline="30000" dirty="0" smtClean="0">
                        <a:latin typeface="Cambria Math"/>
                      </a:rPr>
                      <m:t>𝑛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Compute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sz="16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600" b="1" i="1">
                            <a:latin typeface="Cambria Math"/>
                            <a:ea typeface="Cambria Math"/>
                          </a:rPr>
                          <m:t>𝒖</m:t>
                        </m:r>
                      </m:e>
                    </m:acc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and solve thickness evolution equation for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600" b="0" i="1" smtClean="0">
                            <a:latin typeface="Cambria Math"/>
                          </a:rPr>
                          <m:t>𝐻</m:t>
                        </m:r>
                      </m:e>
                      <m:sup>
                        <m:r>
                          <a:rPr lang="en-US" sz="1600" b="0" i="1" smtClean="0">
                            <a:latin typeface="Cambria Math"/>
                          </a:rPr>
                          <m:t>𝑛</m:t>
                        </m:r>
                        <m:r>
                          <a:rPr lang="en-US" sz="1600" b="0" i="1" smtClean="0">
                            <a:latin typeface="Cambria Math"/>
                          </a:rPr>
                          <m:t>+1</m:t>
                        </m:r>
                      </m:sup>
                    </m:sSup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Thickness equation solved with upwind scheme + incremental remap.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Upside: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fits nicely into existing codes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Downside: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CFL requires tiny time steps for fine meshes.</a:t>
                </a:r>
              </a:p>
              <a:p>
                <a:pPr lvl="1"/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Semi-Implicit coupling 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(new approach): 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/>
                <a:endParaRPr lang="en-US" sz="16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sz="1600" b="1" i="1" dirty="0">
                        <a:latin typeface="Cambria Math"/>
                      </a:rPr>
                      <m:t>𝒖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computed in </a:t>
                </a:r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Albany/FELIX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implicit solve; </a:t>
                </a:r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MPAS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uses velocity to march in time explicitly.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Upside: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semi-implicit discretization mitigates stability issue (can use larger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>
                        <a:latin typeface="Cambria Math"/>
                        <a:ea typeface="Cambria Math"/>
                      </a:rPr>
                      <m:t>Δ</m:t>
                    </m:r>
                    <m:r>
                      <a:rPr lang="en-US" sz="1600" i="1">
                        <a:latin typeface="Cambria Math"/>
                      </a:rPr>
                      <m:t>𝑡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Downside: </a:t>
                </a:r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more intrusive implementation; larger system; expense associated to geometry changing between iterations (use Newton to compute shape derivatives).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800" y="2428995"/>
                <a:ext cx="8940800" cy="4185761"/>
              </a:xfrm>
              <a:prstGeom prst="rect">
                <a:avLst/>
              </a:prstGeom>
              <a:blipFill>
                <a:blip r:embed="rId7"/>
                <a:stretch>
                  <a:fillRect l="-273" t="-4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152400" y="4565805"/>
                <a:ext cx="4709626" cy="609206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endParaRPr lang="en-US" sz="800" i="1" dirty="0">
                  <a:latin typeface="Cambria Math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</a:rPr>
                        <m:t>−2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𝜇𝛻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b="1" i="1">
                              <a:latin typeface="Cambria Math"/>
                              <a:ea typeface="Cambria Math"/>
                            </a:rPr>
                            <m:t>𝝐</m:t>
                          </m:r>
                        </m:e>
                      </m:acc>
                      <m:d>
                        <m:dPr>
                          <m:ctrlPr>
                            <a:rPr lang="en-US" b="1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solidFill>
                                <a:schemeClr val="accent1">
                                  <a:lumMod val="75000"/>
                                </a:schemeClr>
                              </a:solidFill>
                              <a:latin typeface="Cambria Math"/>
                            </a:rPr>
                            <m:t>𝒖</m:t>
                          </m:r>
                        </m:e>
                      </m:d>
                      <m:r>
                        <a:rPr lang="en-US" i="1" dirty="0">
                          <a:latin typeface="Cambria Math"/>
                        </a:rPr>
                        <m:t>=−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𝜌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𝑔</m:t>
                      </m:r>
                      <m:r>
                        <a:rPr lang="en-US" i="1" dirty="0">
                          <a:latin typeface="Cambria Math"/>
                          <a:ea typeface="Cambria Math"/>
                        </a:rPr>
                        <m:t>𝛻</m:t>
                      </m:r>
                      <m:d>
                        <m:dPr>
                          <m:ctrlPr>
                            <a:rPr lang="en-US" i="1" dirty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𝑏</m:t>
                          </m:r>
                          <m:r>
                            <a:rPr lang="en-US" i="1" dirty="0">
                              <a:latin typeface="Cambria Math"/>
                              <a:ea typeface="Cambria Math"/>
                            </a:rPr>
                            <m:t>+</m:t>
                          </m:r>
                          <m:r>
                            <a:rPr lang="en-US" b="0" i="1" dirty="0" smtClean="0">
                              <a:solidFill>
                                <a:srgbClr val="FF0000"/>
                              </a:solidFill>
                              <a:latin typeface="Cambria Math"/>
                              <a:ea typeface="Cambria Math"/>
                            </a:rPr>
                            <m:t>𝐻</m:t>
                          </m:r>
                        </m:e>
                      </m:d>
                      <m:r>
                        <m:rPr>
                          <m:nor/>
                        </m:rPr>
                        <a:rPr lang="en-US" dirty="0">
                          <a:latin typeface="Cambria Math"/>
                          <a:ea typeface="Cambria Math"/>
                        </a:rPr>
                        <m:t>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,    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in</m:t>
                      </m:r>
                      <m:r>
                        <m:rPr>
                          <m:nor/>
                        </m:rPr>
                        <a:rPr lang="en-US" dirty="0">
                          <a:latin typeface="Calibri" pitchFamily="34" charset="0"/>
                        </a:rPr>
                        <m:t> </m:t>
                      </m:r>
                      <m:r>
                        <m:rPr>
                          <m:sty m:val="p"/>
                        </m:rPr>
                        <a:rPr lang="el-GR" i="1">
                          <a:latin typeface="Cambria Math"/>
                          <a:ea typeface="Cambria Math"/>
                        </a:rPr>
                        <m:t>Ω</m:t>
                      </m:r>
                      <m:r>
                        <a:rPr lang="en-US" i="1" baseline="-25000">
                          <a:latin typeface="Cambria Math"/>
                          <a:ea typeface="Cambria Math"/>
                        </a:rPr>
                        <m:t>𝐻</m:t>
                      </m:r>
                    </m:oMath>
                  </m:oMathPara>
                </a14:m>
                <a:endParaRPr lang="en-US" baseline="-25000" dirty="0">
                  <a:latin typeface="Calibri" pitchFamily="34" charset="0"/>
                  <a:ea typeface="Cambria Math"/>
                </a:endParaRPr>
              </a:p>
              <a:p>
                <a:endParaRPr lang="en-US" sz="800" dirty="0">
                  <a:latin typeface="Calibri" pitchFamily="34" charset="0"/>
                  <a:ea typeface="Cambria Math"/>
                </a:endParaRPr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4565805"/>
                <a:ext cx="4709626" cy="60920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Rectangle 9"/>
              <p:cNvSpPr/>
              <p:nvPr/>
            </p:nvSpPr>
            <p:spPr>
              <a:xfrm>
                <a:off x="5029200" y="4532397"/>
                <a:ext cx="2821863" cy="625556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i="1" smtClean="0">
                              <a:solidFill>
                                <a:srgbClr val="FF0000"/>
                              </a:solidFill>
                              <a:latin typeface="Cambria Math"/>
                            </a:rPr>
                            <m:t>𝐻</m:t>
                          </m:r>
                          <m:r>
                            <a:rPr lang="en-US" b="0" i="1" smtClean="0">
                              <a:latin typeface="Cambria Math"/>
                            </a:rPr>
                            <m:t>−</m:t>
                          </m:r>
                          <m:sSup>
                            <m:sSup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latin typeface="Cambria Math"/>
                                </a:rPr>
                                <m:t>𝑛</m:t>
                              </m:r>
                            </m:sup>
                          </m:sSup>
                        </m:num>
                        <m:den>
                          <m:r>
                            <m:rPr>
                              <m:sty m:val="p"/>
                            </m:rPr>
                            <a:rPr lang="el-GR" i="1" smtClean="0">
                              <a:latin typeface="Cambria Math"/>
                              <a:ea typeface="Cambria Math"/>
                            </a:rPr>
                            <m:t>Δ</m:t>
                          </m:r>
                          <m:r>
                            <a:rPr lang="en-US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i="1">
                          <a:latin typeface="Cambria Math"/>
                        </a:rPr>
                        <m:t>=−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𝛻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∙</m:t>
                      </m:r>
                      <m:d>
                        <m:dPr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dPr>
                        <m:e>
                          <m:acc>
                            <m:accPr>
                              <m:chr m:val="̅"/>
                              <m:ctrlPr>
                                <a:rPr lang="en-US" b="1" i="1" smtClean="0">
                                  <a:solidFill>
                                    <a:schemeClr val="accent1">
                                      <a:lumMod val="75000"/>
                                    </a:schemeClr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accPr>
                            <m:e>
                              <m:r>
                                <a:rPr lang="en-US" b="1" i="1" smtClean="0">
                                  <a:solidFill>
                                    <a:schemeClr val="accent1">
                                      <a:lumMod val="75000"/>
                                    </a:schemeClr>
                                  </a:solidFill>
                                  <a:latin typeface="Cambria Math"/>
                                  <a:ea typeface="Cambria Math"/>
                                </a:rPr>
                                <m:t>𝒖</m:t>
                              </m:r>
                            </m:e>
                          </m:acc>
                          <m:sSup>
                            <m:sSup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i="1">
                                  <a:latin typeface="Cambria Math"/>
                                </a:rPr>
                                <m:t>𝐻</m:t>
                              </m:r>
                            </m:e>
                            <m:sup>
                              <m:r>
                                <a:rPr lang="en-US" i="1">
                                  <a:latin typeface="Cambria Math"/>
                                </a:rPr>
                                <m:t>𝑛</m:t>
                              </m:r>
                            </m:sup>
                          </m:sSup>
                        </m:e>
                      </m:d>
                      <m:r>
                        <a:rPr lang="en-US" i="1">
                          <a:latin typeface="Cambria Math"/>
                          <a:ea typeface="Cambria Math"/>
                        </a:rPr>
                        <m:t>+</m:t>
                      </m:r>
                      <m:acc>
                        <m:accPr>
                          <m:chr m:val="̇"/>
                          <m:ctrlPr>
                            <a:rPr lang="en-US" i="1"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accPr>
                        <m:e>
                          <m:r>
                            <a:rPr lang="en-US" i="1">
                              <a:latin typeface="Cambria Math"/>
                              <a:ea typeface="Cambria Math"/>
                            </a:rPr>
                            <m:t>𝑏</m:t>
                          </m:r>
                        </m:e>
                      </m:acc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0" name="Rectangle 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29200" y="4532397"/>
                <a:ext cx="2821863" cy="62555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Curved Down Arrow 13"/>
          <p:cNvSpPr/>
          <p:nvPr/>
        </p:nvSpPr>
        <p:spPr>
          <a:xfrm>
            <a:off x="1888067" y="990600"/>
            <a:ext cx="2514600" cy="381557"/>
          </a:xfrm>
          <a:prstGeom prst="curvedDown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Curved Down Arrow 15"/>
          <p:cNvSpPr/>
          <p:nvPr/>
        </p:nvSpPr>
        <p:spPr>
          <a:xfrm rot="10800000">
            <a:off x="1790700" y="1974241"/>
            <a:ext cx="2514600" cy="420226"/>
          </a:xfrm>
          <a:prstGeom prst="curvedDown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68290617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  <a:endParaRPr lang="en-US" sz="2200" b="1" dirty="0">
              <a:latin typeface="Calibri" panose="020F0502020204030204" pitchFamily="34" charset="0"/>
            </a:endParaRP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4206150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3048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Dynamic Simulations: Validation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35195" y="704742"/>
            <a:ext cx="7010400" cy="369332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</a:rPr>
              <a:t>Validation*:</a:t>
            </a:r>
            <a:r>
              <a:rPr lang="en-US" dirty="0">
                <a:latin typeface="Calibri" panose="020F0502020204030204" pitchFamily="34" charset="0"/>
              </a:rPr>
              <a:t> how well does our model represent the real ice sheet?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0" y="1219200"/>
            <a:ext cx="8598350" cy="68634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CISM-Albany 2.0 on Greenland has been validated using data from 2 </a:t>
            </a:r>
            <a:r>
              <a:rPr lang="en-US" b="1" i="1" dirty="0">
                <a:latin typeface="Calibri" panose="020F0502020204030204" pitchFamily="34" charset="0"/>
              </a:rPr>
              <a:t>satellites:</a:t>
            </a:r>
            <a:r>
              <a:rPr lang="en-US" dirty="0">
                <a:latin typeface="Calibri" panose="020F0502020204030204" pitchFamily="34" charset="0"/>
              </a:rPr>
              <a:t>                                        </a:t>
            </a:r>
          </a:p>
          <a:p>
            <a:pPr lvl="1"/>
            <a:endParaRPr lang="en-US" sz="1700" dirty="0">
              <a:latin typeface="Calibri" panose="020F0502020204030204" pitchFamily="34" charset="0"/>
            </a:endParaRPr>
          </a:p>
          <a:p>
            <a:pPr lvl="1"/>
            <a:endParaRPr lang="en-US" sz="1700" dirty="0">
              <a:latin typeface="Calibri" panose="020F0502020204030204" pitchFamily="34" charset="0"/>
            </a:endParaRPr>
          </a:p>
          <a:p>
            <a:pPr lvl="1"/>
            <a:endParaRPr lang="en-US" sz="17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0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</a:endParaRPr>
          </a:p>
          <a:p>
            <a:endParaRPr lang="en-US" sz="10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u="sng" dirty="0">
                <a:latin typeface="Calibri" panose="020F0502020204030204" pitchFamily="34" charset="0"/>
              </a:rPr>
              <a:t>Validation time period</a:t>
            </a:r>
            <a:r>
              <a:rPr lang="en-US" dirty="0">
                <a:latin typeface="Calibri" panose="020F0502020204030204" pitchFamily="34" charset="0"/>
              </a:rPr>
              <a:t>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err="1">
                <a:latin typeface="Calibri" panose="020F0502020204030204" pitchFamily="34" charset="0"/>
              </a:rPr>
              <a:t>ICESat</a:t>
            </a:r>
            <a:r>
              <a:rPr lang="en-US" dirty="0">
                <a:latin typeface="Calibri" panose="020F0502020204030204" pitchFamily="34" charset="0"/>
              </a:rPr>
              <a:t>: 2003-2009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GRACE: 2003-2011 </a:t>
            </a:r>
            <a:r>
              <a:rPr lang="en-GB" dirty="0">
                <a:latin typeface="Calibri" panose="020F0502020204030204" pitchFamily="34" charset="0"/>
              </a:rPr>
              <a:t>(CSR Release-05</a:t>
            </a:r>
            <a:r>
              <a:rPr lang="en-US" dirty="0">
                <a:latin typeface="Calibri" panose="020F0502020204030204" pitchFamily="34" charset="0"/>
              </a:rPr>
              <a:t>)</a:t>
            </a:r>
          </a:p>
          <a:p>
            <a:pPr lvl="1"/>
            <a:endParaRPr lang="en-US" sz="1000" dirty="0">
              <a:latin typeface="Calibri" panose="020F0502020204030204" pitchFamily="34" charset="0"/>
            </a:endParaRPr>
          </a:p>
          <a:p>
            <a:pPr lvl="1"/>
            <a:endParaRPr lang="en-US" sz="10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u="sng" dirty="0">
                <a:latin typeface="Calibri" panose="020F0502020204030204" pitchFamily="34" charset="0"/>
              </a:rPr>
              <a:t>Model forcing</a:t>
            </a:r>
            <a:r>
              <a:rPr lang="en-US" dirty="0">
                <a:latin typeface="Calibri" panose="020F0502020204030204" pitchFamily="34" charset="0"/>
              </a:rPr>
              <a:t>: the following datasets taken as “truth”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Monthly </a:t>
            </a:r>
            <a:r>
              <a:rPr lang="en-US" b="1" i="1" dirty="0">
                <a:latin typeface="Calibri" panose="020F0502020204030204" pitchFamily="34" charset="0"/>
              </a:rPr>
              <a:t>surface mass balance </a:t>
            </a:r>
            <a:r>
              <a:rPr lang="en-US" dirty="0">
                <a:latin typeface="Calibri" panose="020F0502020204030204" pitchFamily="34" charset="0"/>
              </a:rPr>
              <a:t>(SMB) from                                                       RACMO2</a:t>
            </a:r>
            <a:r>
              <a:rPr lang="en-US" baseline="30000" dirty="0">
                <a:latin typeface="Calibri" panose="020F0502020204030204" pitchFamily="34" charset="0"/>
              </a:rPr>
              <a:t>1</a:t>
            </a:r>
            <a:r>
              <a:rPr lang="en-US" dirty="0">
                <a:latin typeface="Calibri" panose="020F0502020204030204" pitchFamily="34" charset="0"/>
              </a:rPr>
              <a:t> anomalies applied (1960-present)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Well-validated over Greenland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Mean-annual </a:t>
            </a:r>
            <a:r>
              <a:rPr lang="en-US" b="1" i="1" dirty="0">
                <a:latin typeface="Calibri" panose="020F0502020204030204" pitchFamily="34" charset="0"/>
              </a:rPr>
              <a:t>outlet glacier flux</a:t>
            </a:r>
            <a:r>
              <a:rPr lang="en-US" baseline="30000" dirty="0">
                <a:latin typeface="Calibri" panose="020F0502020204030204" pitchFamily="34" charset="0"/>
              </a:rPr>
              <a:t>2</a:t>
            </a:r>
            <a:r>
              <a:rPr lang="en-US" dirty="0">
                <a:latin typeface="Calibri" panose="020F0502020204030204" pitchFamily="34" charset="0"/>
              </a:rPr>
              <a:t> applied at                                                           grounding line  (1990-present)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Right figure: outlet glacier </a:t>
            </a:r>
            <a:r>
              <a:rPr lang="en-US" b="1" i="1" dirty="0">
                <a:latin typeface="Calibri" panose="020F0502020204030204" pitchFamily="34" charset="0"/>
              </a:rPr>
              <a:t>flux forcing (FF)                                                     </a:t>
            </a:r>
            <a:r>
              <a:rPr lang="en-US" dirty="0">
                <a:latin typeface="Calibri" panose="020F0502020204030204" pitchFamily="34" charset="0"/>
              </a:rPr>
              <a:t>time series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700" b="1" dirty="0">
              <a:latin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</a:endParaRPr>
          </a:p>
          <a:p>
            <a:r>
              <a:rPr lang="en-US" sz="1700" dirty="0">
                <a:latin typeface="Calibri" panose="020F0502020204030204" pitchFamily="34" charset="0"/>
              </a:rPr>
              <a:t> 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0" y="6504057"/>
            <a:ext cx="7543800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dirty="0">
                <a:solidFill>
                  <a:schemeClr val="bg1"/>
                </a:solidFill>
                <a:latin typeface="Calibri" panose="020F0502020204030204" pitchFamily="34" charset="0"/>
              </a:rPr>
              <a:t>*vs. verification: is our code bug free  </a:t>
            </a:r>
          </a:p>
        </p:txBody>
      </p:sp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00263802"/>
              </p:ext>
            </p:extLst>
          </p:nvPr>
        </p:nvGraphicFramePr>
        <p:xfrm>
          <a:off x="1327366" y="1851001"/>
          <a:ext cx="4008756" cy="727463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98930">
                  <a:extLst>
                    <a:ext uri="{9D8B030D-6E8A-4147-A177-3AD203B41FA5}">
                      <a16:colId xmlns:a16="http://schemas.microsoft.com/office/drawing/2014/main" val="592148849"/>
                    </a:ext>
                  </a:extLst>
                </a:gridCol>
                <a:gridCol w="2409826">
                  <a:extLst>
                    <a:ext uri="{9D8B030D-6E8A-4147-A177-3AD203B41FA5}">
                      <a16:colId xmlns:a16="http://schemas.microsoft.com/office/drawing/2014/main" val="4124554906"/>
                    </a:ext>
                  </a:extLst>
                </a:gridCol>
              </a:tblGrid>
              <a:tr h="356623">
                <a:tc>
                  <a:txBody>
                    <a:bodyPr/>
                    <a:lstStyle/>
                    <a:p>
                      <a:pPr algn="ctr"/>
                      <a:r>
                        <a:rPr lang="en-US" sz="1700" b="0" dirty="0">
                          <a:latin typeface="Calibri" panose="020F0502020204030204" pitchFamily="34" charset="0"/>
                        </a:rPr>
                        <a:t>ICESat1 [states]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1" indent="0" algn="ctr" defTabSz="91440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700" b="0" dirty="0">
                          <a:latin typeface="Calibri" panose="020F0502020204030204" pitchFamily="34" charset="0"/>
                        </a:rPr>
                        <a:t>2003 – 2009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2977564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700" b="0" dirty="0">
                          <a:latin typeface="Calibri" panose="020F0502020204030204" pitchFamily="34" charset="0"/>
                        </a:rPr>
                        <a:t>GRACE [trends]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700" b="0" dirty="0">
                          <a:latin typeface="Calibri" panose="020F0502020204030204" pitchFamily="34" charset="0"/>
                        </a:rPr>
                        <a:t>2002 – 201? (ongoing)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13595550"/>
                  </a:ext>
                </a:extLst>
              </a:tr>
            </a:tbl>
          </a:graphicData>
        </a:graphic>
      </p:graphicFrame>
      <p:pic>
        <p:nvPicPr>
          <p:cNvPr id="8" name="Picture 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4358" y="3085351"/>
            <a:ext cx="1990067" cy="1226970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4358" y="1726180"/>
            <a:ext cx="1963057" cy="1315377"/>
          </a:xfrm>
          <a:prstGeom prst="rect">
            <a:avLst/>
          </a:prstGeom>
        </p:spPr>
      </p:pic>
      <p:graphicFrame>
        <p:nvGraphicFramePr>
          <p:cNvPr id="12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71245986"/>
              </p:ext>
            </p:extLst>
          </p:nvPr>
        </p:nvGraphicFramePr>
        <p:xfrm>
          <a:off x="5594609" y="4356115"/>
          <a:ext cx="3513831" cy="225296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65" r:id="rId6" imgW="4774320" imgH="3060000" progId="">
                  <p:embed/>
                </p:oleObj>
              </mc:Choice>
              <mc:Fallback>
                <p:oleObj r:id="rId6" imgW="4774320" imgH="3060000" progId="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7"/>
                      <a:stretch>
                        <a:fillRect/>
                      </a:stretch>
                    </p:blipFill>
                    <p:spPr>
                      <a:xfrm>
                        <a:off x="5594609" y="4356115"/>
                        <a:ext cx="3513831" cy="225296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Rectangle 6"/>
          <p:cNvSpPr/>
          <p:nvPr/>
        </p:nvSpPr>
        <p:spPr>
          <a:xfrm>
            <a:off x="3200400" y="2775260"/>
            <a:ext cx="3352800" cy="523220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en-GB" sz="1400" b="1" baseline="30000" dirty="0">
                <a:latin typeface="Calibri" panose="020F0502020204030204" pitchFamily="34" charset="0"/>
              </a:rPr>
              <a:t>1 </a:t>
            </a:r>
            <a:r>
              <a:rPr lang="en-GB" sz="1400" dirty="0">
                <a:latin typeface="Calibri" panose="020F0502020204030204" pitchFamily="34" charset="0"/>
              </a:rPr>
              <a:t>van </a:t>
            </a:r>
            <a:r>
              <a:rPr lang="en-GB" sz="1400" dirty="0" err="1">
                <a:latin typeface="Calibri" panose="020F0502020204030204" pitchFamily="34" charset="0"/>
              </a:rPr>
              <a:t>Angelen</a:t>
            </a:r>
            <a:r>
              <a:rPr lang="en-GB" sz="1400" dirty="0">
                <a:latin typeface="Calibri" panose="020F0502020204030204" pitchFamily="34" charset="0"/>
              </a:rPr>
              <a:t> et al. (</a:t>
            </a:r>
            <a:r>
              <a:rPr lang="en-GB" sz="1400" i="1" dirty="0" err="1">
                <a:latin typeface="Calibri" panose="020F0502020204030204" pitchFamily="34" charset="0"/>
              </a:rPr>
              <a:t>Surv</a:t>
            </a:r>
            <a:r>
              <a:rPr lang="en-GB" sz="1400" i="1" dirty="0">
                <a:latin typeface="Calibri" panose="020F0502020204030204" pitchFamily="34" charset="0"/>
              </a:rPr>
              <a:t>. </a:t>
            </a:r>
            <a:r>
              <a:rPr lang="en-GB" sz="1400" i="1" dirty="0" err="1">
                <a:latin typeface="Calibri" panose="020F0502020204030204" pitchFamily="34" charset="0"/>
              </a:rPr>
              <a:t>Geophys</a:t>
            </a:r>
            <a:r>
              <a:rPr lang="en-GB" sz="1400" i="1" dirty="0">
                <a:latin typeface="Calibri" panose="020F0502020204030204" pitchFamily="34" charset="0"/>
              </a:rPr>
              <a:t>.</a:t>
            </a:r>
            <a:r>
              <a:rPr lang="en-GB" sz="1400" dirty="0">
                <a:latin typeface="Calibri" panose="020F0502020204030204" pitchFamily="34" charset="0"/>
              </a:rPr>
              <a:t>, 2013)         </a:t>
            </a:r>
          </a:p>
          <a:p>
            <a:r>
              <a:rPr lang="en-GB" sz="1400" dirty="0">
                <a:latin typeface="Calibri" panose="020F0502020204030204" pitchFamily="34" charset="0"/>
              </a:rPr>
              <a:t> </a:t>
            </a:r>
            <a:r>
              <a:rPr lang="en-GB" sz="1400" b="1" baseline="30000" dirty="0">
                <a:latin typeface="Calibri" panose="020F0502020204030204" pitchFamily="34" charset="0"/>
              </a:rPr>
              <a:t>2 </a:t>
            </a:r>
            <a:r>
              <a:rPr lang="en-GB" sz="1400" dirty="0">
                <a:latin typeface="Calibri" panose="020F0502020204030204" pitchFamily="34" charset="0"/>
              </a:rPr>
              <a:t>Enderlin et al. (</a:t>
            </a:r>
            <a:r>
              <a:rPr lang="en-GB" sz="1400" i="1" dirty="0">
                <a:latin typeface="Calibri" panose="020F0502020204030204" pitchFamily="34" charset="0"/>
              </a:rPr>
              <a:t>GRL</a:t>
            </a:r>
            <a:r>
              <a:rPr lang="en-GB" sz="1400" dirty="0">
                <a:latin typeface="Calibri" panose="020F0502020204030204" pitchFamily="34" charset="0"/>
              </a:rPr>
              <a:t>, 2014)</a:t>
            </a:r>
            <a:endParaRPr lang="en-US" sz="1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08278525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762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Validation Results*</a:t>
            </a:r>
          </a:p>
        </p:txBody>
      </p:sp>
      <p:pic>
        <p:nvPicPr>
          <p:cNvPr id="6" name="Picture 5" descr="icesatmap.pn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101" t="6665" r="12447" b="5433"/>
          <a:stretch/>
        </p:blipFill>
        <p:spPr>
          <a:xfrm>
            <a:off x="304800" y="2971800"/>
            <a:ext cx="2251776" cy="3440483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152400" y="1565709"/>
            <a:ext cx="441960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i="1" dirty="0">
                <a:latin typeface="Calibri" panose="020F0502020204030204" pitchFamily="34" charset="0"/>
              </a:rPr>
              <a:t>CISM-Albany</a:t>
            </a:r>
            <a:r>
              <a:rPr lang="en-US" sz="1600" dirty="0">
                <a:latin typeface="Calibri" panose="020F0502020204030204" pitchFamily="34" charset="0"/>
              </a:rPr>
              <a:t> with </a:t>
            </a:r>
            <a:r>
              <a:rPr lang="en-US" sz="1600" b="1" i="1" dirty="0">
                <a:latin typeface="Calibri" panose="020F0502020204030204" pitchFamily="34" charset="0"/>
              </a:rPr>
              <a:t>SMB + FF</a:t>
            </a:r>
            <a:r>
              <a:rPr lang="en-US" sz="1600" dirty="0">
                <a:latin typeface="Calibri" panose="020F0502020204030204" pitchFamily="34" charset="0"/>
              </a:rPr>
              <a:t> in October 2007.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</a:rPr>
              <a:t>Surface elevation predictions (states) agree pretty well with </a:t>
            </a:r>
            <a:r>
              <a:rPr lang="en-US" sz="1600" b="1" i="1" dirty="0">
                <a:latin typeface="Calibri" panose="020F0502020204030204" pitchFamily="34" charset="0"/>
              </a:rPr>
              <a:t>GLAS</a:t>
            </a:r>
            <a:r>
              <a:rPr lang="en-US" sz="1600" dirty="0">
                <a:latin typeface="Calibri" panose="020F0502020204030204" pitchFamily="34" charset="0"/>
              </a:rPr>
              <a:t> (</a:t>
            </a:r>
            <a:r>
              <a:rPr lang="da-DK" sz="1600" b="1" i="1" dirty="0">
                <a:latin typeface="Calibri" panose="020F0502020204030204" pitchFamily="34" charset="0"/>
              </a:rPr>
              <a:t>Geoscience Laser Altimeter System aboard ICESat</a:t>
            </a:r>
            <a:r>
              <a:rPr lang="en-US" sz="1600" dirty="0">
                <a:latin typeface="Calibri" panose="020F0502020204030204" pitchFamily="34" charset="0"/>
              </a:rPr>
              <a:t>): </a:t>
            </a:r>
            <a:r>
              <a:rPr lang="en-US" sz="1600" b="1" i="1" dirty="0">
                <a:latin typeface="Calibri" panose="020F0502020204030204" pitchFamily="34" charset="0"/>
              </a:rPr>
              <a:t>mean differences </a:t>
            </a:r>
            <a:r>
              <a:rPr lang="en-US" sz="1600" dirty="0">
                <a:latin typeface="Calibri" panose="020F0502020204030204" pitchFamily="34" charset="0"/>
              </a:rPr>
              <a:t>are</a:t>
            </a:r>
            <a:r>
              <a:rPr lang="en-US" sz="1600" b="1" i="1" dirty="0">
                <a:latin typeface="Calibri" panose="020F0502020204030204" pitchFamily="34" charset="0"/>
              </a:rPr>
              <a:t> &lt;1 m</a:t>
            </a:r>
          </a:p>
        </p:txBody>
      </p:sp>
      <p:pic>
        <p:nvPicPr>
          <p:cNvPr id="7" name="Picture 6" descr="icesathist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1732" y="4118388"/>
            <a:ext cx="2265137" cy="1812109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391160" y="1049008"/>
            <a:ext cx="4038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ICESat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: Surface Elevation Comparison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32776" y="3061917"/>
            <a:ext cx="1605827" cy="107600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876800" y="1038475"/>
            <a:ext cx="4038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GRACE: Whole Ice Sheet Mass Trends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4876800" y="4904078"/>
            <a:ext cx="42672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i="1" dirty="0">
                <a:latin typeface="Calibri" panose="020F0502020204030204" pitchFamily="34" charset="0"/>
              </a:rPr>
              <a:t>Apples-to-apples</a:t>
            </a:r>
            <a:r>
              <a:rPr lang="en-US" sz="1600" dirty="0">
                <a:latin typeface="Calibri" panose="020F0502020204030204" pitchFamily="34" charset="0"/>
              </a:rPr>
              <a:t> comparison between models and GRACE: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</a:rPr>
              <a:t>Information is all on the </a:t>
            </a:r>
            <a:r>
              <a:rPr lang="en-US" sz="1600" b="1" i="1" dirty="0">
                <a:latin typeface="Calibri" panose="020F0502020204030204" pitchFamily="34" charset="0"/>
              </a:rPr>
              <a:t>same plot</a:t>
            </a:r>
            <a:r>
              <a:rPr lang="en-US" sz="1600" dirty="0">
                <a:latin typeface="Calibri" panose="020F0502020204030204" pitchFamily="34" charset="0"/>
              </a:rPr>
              <a:t>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</a:rPr>
              <a:t>Model output and observations were both </a:t>
            </a:r>
            <a:r>
              <a:rPr lang="en-US" sz="1600" b="1" i="1" dirty="0">
                <a:latin typeface="Calibri" panose="020F0502020204030204" pitchFamily="34" charset="0"/>
              </a:rPr>
              <a:t>processed in the same way.</a:t>
            </a:r>
          </a:p>
          <a:p>
            <a:endParaRPr lang="en-US" sz="1600" dirty="0">
              <a:latin typeface="Calibri" panose="020F0502020204030204" pitchFamily="34" charset="0"/>
            </a:endParaRPr>
          </a:p>
        </p:txBody>
      </p:sp>
      <p:pic>
        <p:nvPicPr>
          <p:cNvPr id="11" name="Picture 10" descr="bavgsGL13p4casesGTNEW.png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76800" y="2696457"/>
            <a:ext cx="3999102" cy="2005580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27133" y="1595999"/>
            <a:ext cx="1566534" cy="965842"/>
          </a:xfrm>
          <a:prstGeom prst="rect">
            <a:avLst/>
          </a:prstGeom>
        </p:spPr>
      </p:pic>
      <p:cxnSp>
        <p:nvCxnSpPr>
          <p:cNvPr id="13" name="Straight Connector 12"/>
          <p:cNvCxnSpPr/>
          <p:nvPr/>
        </p:nvCxnSpPr>
        <p:spPr>
          <a:xfrm>
            <a:off x="4572000" y="914400"/>
            <a:ext cx="76200" cy="55626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/>
        </p:nvCxnSpPr>
        <p:spPr>
          <a:xfrm flipH="1">
            <a:off x="304800" y="1418340"/>
            <a:ext cx="8686802" cy="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51068" y="6477001"/>
            <a:ext cx="779753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Price et al, </a:t>
            </a:r>
            <a:r>
              <a:rPr lang="en-US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GMD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2017.      ** h</a:t>
            </a:r>
            <a:r>
              <a:rPr lang="en-GB" dirty="0">
                <a:solidFill>
                  <a:schemeClr val="bg1"/>
                </a:solidFill>
                <a:latin typeface="Calibri" panose="020F0502020204030204" pitchFamily="34" charset="0"/>
              </a:rPr>
              <a:t>ttps://ggsghpcc.sgt-inc.com/cmct/</a:t>
            </a:r>
          </a:p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graphicFrame>
        <p:nvGraphicFramePr>
          <p:cNvPr id="16" name="Object 1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225135224"/>
              </p:ext>
            </p:extLst>
          </p:nvPr>
        </p:nvGraphicFramePr>
        <p:xfrm>
          <a:off x="4042733" y="418717"/>
          <a:ext cx="4368800" cy="368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24" r:id="rId9" imgW="4368240" imgH="367920" progId="">
                  <p:embed/>
                </p:oleObj>
              </mc:Choice>
              <mc:Fallback>
                <p:oleObj r:id="rId9" imgW="4368240" imgH="367920" progId="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4042733" y="418717"/>
                        <a:ext cx="4368800" cy="3683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7" name="TextBox 16"/>
          <p:cNvSpPr txBox="1"/>
          <p:nvPr/>
        </p:nvSpPr>
        <p:spPr>
          <a:xfrm>
            <a:off x="8382002" y="381000"/>
            <a:ext cx="6096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**</a:t>
            </a:r>
          </a:p>
          <a:p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01679207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52400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Visualization of Validation Results</a:t>
            </a:r>
          </a:p>
        </p:txBody>
      </p:sp>
      <p:pic>
        <p:nvPicPr>
          <p:cNvPr id="2" name="IceFlow_HD_Q75_18Mar_03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81000" y="914400"/>
            <a:ext cx="8153400" cy="4586288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133600" y="6031468"/>
            <a:ext cx="4724400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</a:rPr>
              <a:t>Video acknowledgement</a:t>
            </a:r>
            <a:r>
              <a:rPr lang="en-US" dirty="0">
                <a:latin typeface="Calibri" panose="020F0502020204030204" pitchFamily="34" charset="0"/>
              </a:rPr>
              <a:t>: B. Carvey (SNL) </a:t>
            </a:r>
          </a:p>
        </p:txBody>
      </p:sp>
    </p:spTree>
    <p:extLst>
      <p:ext uri="{BB962C8B-B14F-4D97-AF65-F5344CB8AC3E}">
        <p14:creationId xmlns:p14="http://schemas.microsoft.com/office/powerpoint/2010/main" val="3245677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  <a:endParaRPr lang="en-US" sz="2200" b="1" dirty="0">
              <a:latin typeface="Calibri" panose="020F0502020204030204" pitchFamily="34" charset="0"/>
            </a:endParaRP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b="1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588572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/>
          <p:cNvGrpSpPr/>
          <p:nvPr/>
        </p:nvGrpSpPr>
        <p:grpSpPr>
          <a:xfrm>
            <a:off x="5976324" y="1029557"/>
            <a:ext cx="2811567" cy="2480140"/>
            <a:chOff x="6178028" y="3124200"/>
            <a:chExt cx="2811567" cy="2480140"/>
          </a:xfrm>
        </p:grpSpPr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178028" y="3124200"/>
              <a:ext cx="2811567" cy="2480140"/>
            </a:xfrm>
            <a:prstGeom prst="rect">
              <a:avLst/>
            </a:prstGeom>
          </p:spPr>
        </p:pic>
        <p:cxnSp>
          <p:nvCxnSpPr>
            <p:cNvPr id="13" name="Straight Arrow Connector 12"/>
            <p:cNvCxnSpPr/>
            <p:nvPr/>
          </p:nvCxnSpPr>
          <p:spPr>
            <a:xfrm>
              <a:off x="7924800" y="3946209"/>
              <a:ext cx="0" cy="1068865"/>
            </a:xfrm>
            <a:prstGeom prst="straightConnector1">
              <a:avLst/>
            </a:prstGeom>
            <a:ln>
              <a:solidFill>
                <a:srgbClr val="1E0C6C"/>
              </a:solidFill>
              <a:prstDash val="solid"/>
              <a:headEnd type="arrow"/>
              <a:tailEnd type="arrow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Straight Connector 13"/>
            <p:cNvCxnSpPr/>
            <p:nvPr/>
          </p:nvCxnSpPr>
          <p:spPr>
            <a:xfrm>
              <a:off x="7241611" y="3377595"/>
              <a:ext cx="1638713" cy="1256479"/>
            </a:xfrm>
            <a:prstGeom prst="line">
              <a:avLst/>
            </a:prstGeom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" name="Straight Connector 14"/>
            <p:cNvCxnSpPr/>
            <p:nvPr/>
          </p:nvCxnSpPr>
          <p:spPr>
            <a:xfrm>
              <a:off x="6798684" y="4191514"/>
              <a:ext cx="1354716" cy="1051369"/>
            </a:xfrm>
            <a:prstGeom prst="line">
              <a:avLst/>
            </a:prstGeom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23804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MPAS-Albany Thwaites Glacier Simulation </a:t>
            </a:r>
          </a:p>
        </p:txBody>
      </p:sp>
      <p:pic>
        <p:nvPicPr>
          <p:cNvPr id="6" name="one_run_melt_3d_animation_amp500_per20_nocapping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 rotWithShape="1">
          <a:blip r:embed="rId6"/>
          <a:srcRect t="19496"/>
          <a:stretch/>
        </p:blipFill>
        <p:spPr>
          <a:xfrm>
            <a:off x="141514" y="1219200"/>
            <a:ext cx="5164195" cy="5011132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5410200" y="3489045"/>
            <a:ext cx="3736562" cy="2923865"/>
          </a:xfrm>
          <a:prstGeom prst="rect">
            <a:avLst/>
          </a:prstGeom>
          <a:noFill/>
        </p:spPr>
        <p:txBody>
          <a:bodyPr wrap="square" lIns="91429" tIns="45714" rIns="91429" bIns="45714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Movie shows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Thwaites Glacier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retreat simulation under parameterized submarine melting.</a:t>
            </a:r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4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250 year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regional simulation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with “present day” initial condition.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Investigate importance of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CDW* depth changes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due to climate variability. 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When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climate variability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in sub-shelf forcing is accounted for, we get a 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distribution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of possible SLR curves.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99457" y="828464"/>
            <a:ext cx="2107054" cy="1817605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828800" y="5791200"/>
            <a:ext cx="2052496" cy="307764"/>
          </a:xfrm>
          <a:prstGeom prst="rect">
            <a:avLst/>
          </a:prstGeom>
          <a:noFill/>
        </p:spPr>
        <p:txBody>
          <a:bodyPr wrap="square" lIns="91429" tIns="45714" rIns="91429" bIns="45714" rtlCol="0">
            <a:spAutoFit/>
          </a:bodyPr>
          <a:lstStyle/>
          <a:p>
            <a:pPr algn="ctr"/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Hoffman et al. (in prep.)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0" y="6488668"/>
            <a:ext cx="4419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CDW = Circumpolar Deep Water.</a:t>
            </a:r>
          </a:p>
        </p:txBody>
      </p:sp>
    </p:spTree>
    <p:extLst>
      <p:ext uri="{BB962C8B-B14F-4D97-AF65-F5344CB8AC3E}">
        <p14:creationId xmlns:p14="http://schemas.microsoft.com/office/powerpoint/2010/main" val="38289310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5700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12" repeatCount="indefinite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52400" y="-123804"/>
            <a:ext cx="8991600" cy="1261646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PISCEES &amp; E3SM Coupling</a:t>
            </a:r>
          </a:p>
        </p:txBody>
      </p:sp>
      <p:sp>
        <p:nvSpPr>
          <p:cNvPr id="9" name="Text Box 4"/>
          <p:cNvSpPr txBox="1">
            <a:spLocks noChangeArrowheads="1"/>
          </p:cNvSpPr>
          <p:nvPr/>
        </p:nvSpPr>
        <p:spPr bwMode="auto">
          <a:xfrm>
            <a:off x="190500" y="3226196"/>
            <a:ext cx="8763000" cy="4000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1429" tIns="45714" rIns="91429" bIns="45714">
            <a:prstTxWarp prst="textNoShape">
              <a:avLst/>
            </a:prstTxWarp>
            <a:spAutoFit/>
          </a:bodyPr>
          <a:lstStyle/>
          <a:p>
            <a:pPr marL="342860" indent="-342860" algn="ctr">
              <a:spcBef>
                <a:spcPct val="50000"/>
              </a:spcBef>
            </a:pPr>
            <a:endParaRPr lang="en-US" sz="2000" b="1" dirty="0"/>
          </a:p>
        </p:txBody>
      </p:sp>
      <p:sp>
        <p:nvSpPr>
          <p:cNvPr id="13" name="TextBox 12"/>
          <p:cNvSpPr txBox="1"/>
          <p:nvPr/>
        </p:nvSpPr>
        <p:spPr>
          <a:xfrm>
            <a:off x="4641299" y="1009375"/>
            <a:ext cx="4358681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Global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E3SM simulation with sub-ice shelf circulation + pre-industrial forcing + static ice shelves (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illustration/spin-up over ~7 </a:t>
            </a:r>
            <a:r>
              <a:rPr lang="en-US" sz="2000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yrs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).</a:t>
            </a:r>
          </a:p>
          <a:p>
            <a:pPr marL="342900" indent="-342900">
              <a:buFont typeface="Arial" charset="0"/>
              <a:buChar char="•"/>
            </a:pPr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RRS30to10km mesh (eddy permitting).</a:t>
            </a: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1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charset="0"/>
              <a:buChar char="•"/>
            </a:pPr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41366" y="5626659"/>
            <a:ext cx="411479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90000"/>
              </a:lnSpc>
              <a:spcAft>
                <a:spcPts val="1200"/>
              </a:spcAft>
              <a:buFont typeface="Arial"/>
              <a:buChar char="•"/>
            </a:pPr>
            <a:r>
              <a:rPr lang="en-US" sz="2000" u="sng" dirty="0">
                <a:latin typeface="Calibri" panose="020F0502020204030204" pitchFamily="34" charset="0"/>
                <a:cs typeface="Calibri" panose="020F0502020204030204" pitchFamily="34" charset="0"/>
              </a:rPr>
              <a:t>Top: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sea-surface salinity; </a:t>
            </a:r>
            <a:r>
              <a:rPr lang="en-US" sz="2000" u="sng" dirty="0">
                <a:latin typeface="Calibri" panose="020F0502020204030204" pitchFamily="34" charset="0"/>
                <a:cs typeface="Calibri" panose="020F0502020204030204" pitchFamily="34" charset="0"/>
              </a:rPr>
              <a:t>right: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ocean bottom temperature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5582892" y="6095156"/>
            <a:ext cx="254704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3366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Ocean Bottom Temperature</a:t>
            </a:r>
          </a:p>
        </p:txBody>
      </p:sp>
      <p:pic>
        <p:nvPicPr>
          <p:cNvPr id="17" name="bot_temp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 rotWithShape="1">
          <a:blip r:embed="rId7">
            <a:lum bright="5000" contrast="10000"/>
          </a:blip>
          <a:srcRect l="4111" r="4879"/>
          <a:stretch>
            <a:fillRect/>
          </a:stretch>
        </p:blipFill>
        <p:spPr>
          <a:xfrm>
            <a:off x="4517033" y="3127800"/>
            <a:ext cx="4485778" cy="2772535"/>
          </a:xfrm>
          <a:prstGeom prst="rect">
            <a:avLst/>
          </a:prstGeom>
        </p:spPr>
      </p:pic>
      <p:pic>
        <p:nvPicPr>
          <p:cNvPr id="18" name="sss.avi">
            <a:hlinkClick r:id="" action="ppaction://media"/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 rotWithShape="1">
          <a:blip r:embed="rId8">
            <a:lum bright="5000" contrast="20000"/>
          </a:blip>
          <a:srcRect l="5248" r="5401"/>
          <a:stretch>
            <a:fillRect/>
          </a:stretch>
        </p:blipFill>
        <p:spPr>
          <a:xfrm>
            <a:off x="10886" y="838200"/>
            <a:ext cx="4450799" cy="2801928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1220956" y="3711272"/>
            <a:ext cx="184044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rgbClr val="3366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Sea Surface Salinity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235922" y="176648"/>
            <a:ext cx="3048000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MPAS-Albany is (partially) coupled to E3SM</a:t>
            </a:r>
          </a:p>
        </p:txBody>
      </p:sp>
      <p:sp>
        <p:nvSpPr>
          <p:cNvPr id="3" name="Rectangle 2"/>
          <p:cNvSpPr/>
          <p:nvPr/>
        </p:nvSpPr>
        <p:spPr>
          <a:xfrm>
            <a:off x="137019" y="4155164"/>
            <a:ext cx="4235994" cy="1323439"/>
          </a:xfrm>
          <a:prstGeom prst="rect">
            <a:avLst/>
          </a:prstGeom>
          <a:solidFill>
            <a:srgbClr val="FFCCCC"/>
          </a:solidFill>
        </p:spPr>
        <p:txBody>
          <a:bodyPr wrap="square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Fully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coupled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dynamic ice sheet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simulations will be done through </a:t>
            </a:r>
            <a:r>
              <a:rPr lang="en-US" sz="2000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: awarded ~85M CPU hours at 3 DOE computing centers.</a:t>
            </a:r>
          </a:p>
        </p:txBody>
      </p:sp>
    </p:spTree>
    <p:extLst>
      <p:ext uri="{BB962C8B-B14F-4D97-AF65-F5344CB8AC3E}">
        <p14:creationId xmlns:p14="http://schemas.microsoft.com/office/powerpoint/2010/main" val="12694194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866" fill="hold"/>
                                        <p:tgtEl>
                                          <p:spTgt spid="1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8" dur="4866" fill="hold"/>
                                        <p:tgtEl>
                                          <p:spTgt spid="1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9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" fill="hold">
                      <p:stCondLst>
                        <p:cond delay="0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3" dur="1" fill="hold"/>
                                        <p:tgtEl>
                                          <p:spTgt spid="1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14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" fill="hold">
                      <p:stCondLst>
                        <p:cond delay="0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8" dur="1" fill="hold"/>
                                        <p:tgtEl>
                                          <p:spTgt spid="1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video>
              <p:cMediaNode vol="80000">
                <p:cTn id="19" repeatCount="indefinite" fill="hold" display="0">
                  <p:stCondLst>
                    <p:cond delay="indefinite"/>
                  </p:stCondLst>
                </p:cTn>
                <p:tgtEl>
                  <p:spTgt spid="18"/>
                </p:tgtEl>
              </p:cMediaNode>
            </p:video>
            <p:video>
              <p:cMediaNode vol="80000">
                <p:cTn id="20" repeatCount="indefinite" fill="hold" display="0">
                  <p:stCondLst>
                    <p:cond delay="indefinite"/>
                  </p:stCondLst>
                </p:cTn>
                <p:tgtEl>
                  <p:spTgt spid="17"/>
                </p:tgtEl>
              </p:cMediaNode>
            </p:video>
          </p:childTnLst>
        </p:cTn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  <a:endParaRPr lang="en-US" sz="2200" b="1" dirty="0">
              <a:latin typeface="Calibri" panose="020F0502020204030204" pitchFamily="34" charset="0"/>
            </a:endParaRP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b="1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899646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Title 1"/>
          <p:cNvSpPr txBox="1">
            <a:spLocks/>
          </p:cNvSpPr>
          <p:nvPr/>
        </p:nvSpPr>
        <p:spPr>
          <a:xfrm>
            <a:off x="228600" y="-228600"/>
            <a:ext cx="8991600" cy="1261646"/>
          </a:xfrm>
          <a:prstGeom prst="rect">
            <a:avLst/>
          </a:prstGeom>
        </p:spPr>
        <p:txBody>
          <a:bodyPr lIns="0" tIns="0" rIns="0" bIns="0" anchor="ctr"/>
          <a:lstStyle/>
          <a:p>
            <a:pPr algn="l"/>
            <a:r>
              <a:rPr lang="en-US" sz="3600" kern="0" dirty="0">
                <a:latin typeface="Calibri" panose="020F0502020204030204" pitchFamily="34" charset="0"/>
              </a:rPr>
              <a:t>Ongoing &amp; future work</a:t>
            </a:r>
            <a:endParaRPr lang="en-US" sz="3600" kern="0" dirty="0">
              <a:solidFill>
                <a:schemeClr val="tx1"/>
              </a:solidFill>
              <a:latin typeface="Calibri" panose="020F0502020204030204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52400" y="1676400"/>
            <a:ext cx="8382000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 and ocean model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physics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critical for accurate projections of sea-level change (e.g., subglacial hydrology, damage evolution + fracture + calving).</a:t>
            </a: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sheet, ocean, and ESM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coupling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critical for accurate projections of sea-level change</a:t>
            </a: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ice sheet model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initialization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optimization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methods needed for realistic coupling of ISMs and ESMs </a:t>
            </a:r>
          </a:p>
          <a:p>
            <a:pPr marL="514350" indent="-514350">
              <a:buFont typeface="+mj-lt"/>
              <a:buAutoNum type="arabicParenR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frameworks for quantifying parametric and structural ice sheet model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uncertainties</a:t>
            </a:r>
          </a:p>
          <a:p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5)   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performance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portability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on new, heterogeneous HPC architectures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b="1" kern="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447800" y="5410200"/>
            <a:ext cx="6019800" cy="707886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New developments will be targeted at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standalone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coupled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simulations of sea-level rise from ice sheets</a:t>
            </a:r>
            <a:endParaRPr lang="en-US" sz="2000" dirty="0"/>
          </a:p>
        </p:txBody>
      </p:sp>
      <p:sp>
        <p:nvSpPr>
          <p:cNvPr id="5" name="TextBox 4"/>
          <p:cNvSpPr txBox="1"/>
          <p:nvPr/>
        </p:nvSpPr>
        <p:spPr>
          <a:xfrm>
            <a:off x="838200" y="964188"/>
            <a:ext cx="6629400" cy="646331"/>
          </a:xfrm>
          <a:prstGeom prst="rect">
            <a:avLst/>
          </a:prstGeom>
          <a:solidFill>
            <a:srgbClr val="A5F7BA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kern="0" dirty="0">
                <a:latin typeface="Calibri" panose="020F0502020204030204" pitchFamily="34" charset="0"/>
                <a:cs typeface="Calibri" panose="020F0502020204030204" pitchFamily="34" charset="0"/>
              </a:rPr>
              <a:t>Probabilistic Sea-Level Projections from Ice Sheet and Earth System Models (</a:t>
            </a:r>
            <a:r>
              <a:rPr lang="en-US" b="1" dirty="0" err="1">
                <a:latin typeface="Calibri" panose="020F0502020204030204" pitchFamily="34" charset="0"/>
                <a:cs typeface="Calibri" panose="020F0502020204030204" pitchFamily="34" charset="0"/>
              </a:rPr>
              <a:t>ProSPect</a:t>
            </a:r>
            <a:r>
              <a:rPr lang="en-US" b="1" kern="0" dirty="0">
                <a:latin typeface="Calibri" panose="020F0502020204030204" pitchFamily="34" charset="0"/>
                <a:cs typeface="Calibri" panose="020F0502020204030204" pitchFamily="34" charset="0"/>
              </a:rPr>
              <a:t>) </a:t>
            </a:r>
            <a:r>
              <a:rPr lang="en-US" kern="0" dirty="0">
                <a:latin typeface="Calibri" panose="020F0502020204030204" pitchFamily="34" charset="0"/>
                <a:cs typeface="Calibri" panose="020F0502020204030204" pitchFamily="34" charset="0"/>
              </a:rPr>
              <a:t>is a 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ew 5 year (2017-2022)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SciDAC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project on:</a:t>
            </a:r>
            <a:endParaRPr lang="en-US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108110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518163459"/>
      </p:ext>
    </p:extLst>
  </p:cSld>
  <p:clrMapOvr>
    <a:masterClrMapping/>
  </p:clrMapOvr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76200" y="-762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685800"/>
            <a:ext cx="8686800" cy="76636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AutoNum type="arabicPeriod"/>
            </a:pPr>
            <a:r>
              <a:rPr lang="en-US" sz="2200" dirty="0">
                <a:latin typeface="Calibri" panose="020F0502020204030204" pitchFamily="34" charset="0"/>
              </a:rPr>
              <a:t>Background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Motivation for climate &amp; land-ice modeling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Earth system models &amp; projects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Land-ice equations</a:t>
            </a: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dirty="0">
                <a:latin typeface="Calibri" panose="020F0502020204030204" pitchFamily="34" charset="0"/>
              </a:rPr>
              <a:t>2.  Algorithms and software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Albany/FELIX steady stress-velocity solver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Meshes/data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Solvers &amp; preconditioners</a:t>
            </a:r>
            <a:endParaRPr lang="en-US" sz="2200" b="1" dirty="0">
              <a:latin typeface="Calibri" panose="020F0502020204030204" pitchFamily="34" charset="0"/>
            </a:endParaRP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Performance-portability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Ice sheet initialization/UQ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CISM/MPAS-Albany for dynamic simulations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Velocity-thickness coupling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Validation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200" dirty="0">
                <a:latin typeface="Calibri" panose="020F0502020204030204" pitchFamily="34" charset="0"/>
              </a:rPr>
              <a:t>Towards science runs</a:t>
            </a:r>
          </a:p>
          <a:p>
            <a:pPr lvl="2"/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200" dirty="0">
                <a:latin typeface="Calibri" panose="020F0502020204030204" pitchFamily="34" charset="0"/>
              </a:rPr>
              <a:t>Ongoing &amp; future work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2200" b="1" dirty="0">
                <a:latin typeface="Calibri" panose="020F0502020204030204" pitchFamily="34" charset="0"/>
              </a:rPr>
              <a:t>4.   Summary</a:t>
            </a: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endParaRPr lang="en-US" sz="2200" dirty="0">
              <a:latin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7426" y="794564"/>
            <a:ext cx="2514600" cy="1839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48400" y="4419600"/>
            <a:ext cx="2832652" cy="1888435"/>
          </a:xfrm>
          <a:prstGeom prst="rect">
            <a:avLst/>
          </a:prstGeom>
        </p:spPr>
      </p:pic>
      <p:pic>
        <p:nvPicPr>
          <p:cNvPr id="8" name="Picture 7" descr="global-ocean-eddies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0" y="2694677"/>
            <a:ext cx="1676400" cy="1664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39417774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62" name="Rectangle 2"/>
          <p:cNvSpPr>
            <a:spLocks noGrp="1" noChangeArrowheads="1"/>
          </p:cNvSpPr>
          <p:nvPr>
            <p:ph type="title"/>
          </p:nvPr>
        </p:nvSpPr>
        <p:spPr>
          <a:xfrm>
            <a:off x="191812" y="-2628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Summary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91812" y="838200"/>
            <a:ext cx="8686800" cy="5410712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charset="0"/>
              </a:rPr>
              <a:t>Actionable projections of climate change </a:t>
            </a:r>
            <a:r>
              <a:rPr lang="en-US" dirty="0">
                <a:latin typeface="Calibri" charset="0"/>
              </a:rPr>
              <a:t>and SLR impacts are part of DOE’s mission.</a:t>
            </a: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 dirty="0">
              <a:latin typeface="Calibri" charset="0"/>
            </a:endParaRP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dirty="0">
                <a:latin typeface="Calibri" charset="0"/>
              </a:rPr>
              <a:t>DOE has and continues to invest in </a:t>
            </a:r>
            <a:r>
              <a:rPr lang="en-US" b="1" i="1" dirty="0">
                <a:latin typeface="Calibri" charset="0"/>
              </a:rPr>
              <a:t>developing, testing and coupling </a:t>
            </a:r>
            <a:r>
              <a:rPr lang="en-US" dirty="0">
                <a:latin typeface="Calibri" charset="0"/>
              </a:rPr>
              <a:t>of models and methods towards these problems.</a:t>
            </a: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 dirty="0">
              <a:latin typeface="Calibri" charset="0"/>
            </a:endParaRP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dirty="0">
                <a:latin typeface="Calibri" charset="0"/>
              </a:rPr>
              <a:t>A </a:t>
            </a:r>
            <a:r>
              <a:rPr lang="en-US" b="1" i="1" dirty="0">
                <a:latin typeface="Calibri" charset="0"/>
              </a:rPr>
              <a:t>mature ice-sheet modeling capability </a:t>
            </a:r>
            <a:r>
              <a:rPr lang="en-US" dirty="0">
                <a:latin typeface="Calibri" charset="0"/>
              </a:rPr>
              <a:t>(high-fidelity, high-performance) was developed as a part of the PISCEES </a:t>
            </a:r>
            <a:r>
              <a:rPr lang="en-US" dirty="0" err="1">
                <a:latin typeface="Calibri" charset="0"/>
              </a:rPr>
              <a:t>SciDAC</a:t>
            </a:r>
            <a:r>
              <a:rPr lang="en-US" dirty="0">
                <a:latin typeface="Calibri" charset="0"/>
              </a:rPr>
              <a:t> project.  This talk described the following aspects of creating this capability:</a:t>
            </a:r>
          </a:p>
          <a:p>
            <a:pPr eaLnBrk="1" hangingPunct="1"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eaLnBrk="1" hangingPunct="1"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charset="0"/>
              </a:rPr>
              <a:t>Equations</a:t>
            </a:r>
            <a:r>
              <a:rPr lang="en-US" dirty="0">
                <a:latin typeface="Calibri" charset="0"/>
              </a:rPr>
              <a:t>, </a:t>
            </a:r>
            <a:r>
              <a:rPr lang="en-US" b="1" i="1" dirty="0">
                <a:latin typeface="Calibri" charset="0"/>
              </a:rPr>
              <a:t>algorithms</a:t>
            </a:r>
            <a:r>
              <a:rPr lang="en-US" dirty="0">
                <a:latin typeface="Calibri" charset="0"/>
              </a:rPr>
              <a:t>, </a:t>
            </a:r>
            <a:r>
              <a:rPr lang="en-US" b="1" i="1" dirty="0">
                <a:latin typeface="Calibri" charset="0"/>
              </a:rPr>
              <a:t>software</a:t>
            </a:r>
            <a:r>
              <a:rPr lang="en-US" dirty="0">
                <a:latin typeface="Calibri" charset="0"/>
              </a:rPr>
              <a:t> used in ice sheet modeling.</a:t>
            </a:r>
          </a:p>
          <a:p>
            <a:pPr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dirty="0">
                <a:latin typeface="Calibri" charset="0"/>
              </a:rPr>
              <a:t>The development of a finite element land ice solver known as </a:t>
            </a:r>
            <a:r>
              <a:rPr lang="en-US" b="1" i="1" dirty="0">
                <a:latin typeface="Calibri" charset="0"/>
              </a:rPr>
              <a:t>Albany/FELIX </a:t>
            </a:r>
            <a:r>
              <a:rPr lang="en-US" dirty="0">
                <a:latin typeface="Calibri" charset="0"/>
              </a:rPr>
              <a:t>written using the libraries of the </a:t>
            </a:r>
            <a:r>
              <a:rPr lang="en-US" i="1" dirty="0" err="1">
                <a:latin typeface="Calibri" charset="0"/>
              </a:rPr>
              <a:t>Trilinos</a:t>
            </a:r>
            <a:r>
              <a:rPr lang="en-US" i="1" dirty="0">
                <a:latin typeface="Calibri" charset="0"/>
              </a:rPr>
              <a:t> </a:t>
            </a:r>
            <a:r>
              <a:rPr lang="en-US" dirty="0">
                <a:latin typeface="Calibri" charset="0"/>
              </a:rPr>
              <a:t>libraries. </a:t>
            </a:r>
          </a:p>
          <a:p>
            <a:pPr>
              <a:lnSpc>
                <a:spcPct val="90000"/>
              </a:lnSpc>
            </a:pPr>
            <a:endParaRPr lang="en-US" sz="8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charset="0"/>
              </a:rPr>
              <a:t>Coupling</a:t>
            </a:r>
            <a:r>
              <a:rPr lang="en-US" dirty="0">
                <a:latin typeface="Calibri" charset="0"/>
              </a:rPr>
              <a:t> of </a:t>
            </a:r>
            <a:r>
              <a:rPr lang="en-US" i="1" dirty="0">
                <a:latin typeface="Calibri" charset="0"/>
              </a:rPr>
              <a:t>Albany/FELIX </a:t>
            </a:r>
            <a:r>
              <a:rPr lang="en-US" dirty="0">
                <a:latin typeface="Calibri" charset="0"/>
              </a:rPr>
              <a:t>to the </a:t>
            </a:r>
            <a:r>
              <a:rPr lang="en-US" i="1" dirty="0">
                <a:latin typeface="Calibri" charset="0"/>
              </a:rPr>
              <a:t>CISM </a:t>
            </a:r>
            <a:r>
              <a:rPr lang="en-US" dirty="0">
                <a:latin typeface="Calibri" charset="0"/>
              </a:rPr>
              <a:t>and </a:t>
            </a:r>
            <a:r>
              <a:rPr lang="en-US" i="1" dirty="0">
                <a:latin typeface="Calibri" charset="0"/>
              </a:rPr>
              <a:t>MPAS LI </a:t>
            </a:r>
            <a:r>
              <a:rPr lang="en-US" dirty="0">
                <a:latin typeface="Calibri" charset="0"/>
              </a:rPr>
              <a:t>codes for transient simulations of ice sheet evolution. </a:t>
            </a:r>
          </a:p>
          <a:p>
            <a:pPr>
              <a:lnSpc>
                <a:spcPct val="90000"/>
              </a:lnSpc>
            </a:pPr>
            <a:endParaRPr lang="en-US" sz="400" dirty="0">
              <a:latin typeface="Calibri" charset="0"/>
            </a:endParaRPr>
          </a:p>
          <a:p>
            <a:pPr marL="742950" lvl="1" indent="-28575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dirty="0">
                <a:latin typeface="Calibri" charset="0"/>
              </a:rPr>
              <a:t>Some </a:t>
            </a:r>
            <a:r>
              <a:rPr lang="en-US" b="1" i="1" dirty="0">
                <a:latin typeface="Calibri" charset="0"/>
              </a:rPr>
              <a:t>advanced concepts </a:t>
            </a:r>
            <a:r>
              <a:rPr lang="en-US" dirty="0">
                <a:latin typeface="Calibri" charset="0"/>
              </a:rPr>
              <a:t>in ice sheet modeling: deterministic inversion, UQ. </a:t>
            </a: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 dirty="0">
              <a:latin typeface="Calibri" charset="0"/>
            </a:endParaRP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dirty="0">
                <a:latin typeface="Calibri" charset="0"/>
              </a:rPr>
              <a:t>Related capabilities on the ESM side are rapidly </a:t>
            </a:r>
            <a:r>
              <a:rPr lang="en-US" b="1" i="1" dirty="0">
                <a:latin typeface="Calibri" charset="0"/>
              </a:rPr>
              <a:t>maturing</a:t>
            </a:r>
            <a:r>
              <a:rPr lang="en-US" dirty="0">
                <a:latin typeface="Calibri" charset="0"/>
              </a:rPr>
              <a:t>.</a:t>
            </a: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 dirty="0">
              <a:latin typeface="Calibri" charset="0"/>
            </a:endParaRPr>
          </a:p>
          <a:p>
            <a:pPr marL="285750" indent="-285750" eaLnBrk="1" hangingPunct="1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dirty="0">
                <a:latin typeface="Calibri" charset="0"/>
              </a:rPr>
              <a:t>Ongoing and new projects are focusing on the remaining work (physics, coupling, uncertainty quantification frameworks) necessary to provide </a:t>
            </a:r>
            <a:r>
              <a:rPr lang="en-US" b="1" i="1" dirty="0">
                <a:latin typeface="Calibri" charset="0"/>
              </a:rPr>
              <a:t>SLR projections and uncertainties</a:t>
            </a:r>
            <a:r>
              <a:rPr lang="en-US" dirty="0">
                <a:latin typeface="Calibri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120217864"/>
      </p:ext>
    </p:extLst>
  </p:cSld>
  <p:clrMapOvr>
    <a:masterClrMapping/>
  </p:clrMapOvr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152400" y="-15240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Careers at Sandia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838200" y="725269"/>
            <a:ext cx="7239000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Students: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please consider Sandia and other national labs as a potential employer for summer internships and when you graduate!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28600" y="1490246"/>
            <a:ext cx="7162800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Sandia is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great place to work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!	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Lots of interesting problems that require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fundamental research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 mathematics/computational science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and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impact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mission-critical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applications.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Great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work/life balance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!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Sandia has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openings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for: 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Summer internships.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Post docs.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Named post doc fellowships (von Neumann, Truman, Hruby).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Staff.</a:t>
            </a: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Sandia has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two locations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Albuquerque, NM.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Livermore, CA.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35031" y="5754469"/>
            <a:ext cx="5181600" cy="646331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Please see: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hlinkClick r:id="rId3"/>
              </a:rPr>
              <a:t>www.sandia.gov/careers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and/or email me: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  <a:hlinkClick r:id="rId4"/>
              </a:rPr>
              <a:t>ikalash@sandia.gov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about opportunities.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86313" y="4419600"/>
            <a:ext cx="3343207" cy="1807296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43818" y="4451752"/>
            <a:ext cx="1452374" cy="1029052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2800" y="2983632"/>
            <a:ext cx="1828800" cy="1332729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43800" y="1824088"/>
            <a:ext cx="1447800" cy="894033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54726" y="2654760"/>
            <a:ext cx="3155674" cy="10028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3256060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62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0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References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52400" y="914400"/>
            <a:ext cx="8686800" cy="597086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[1] M.A.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Heroux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 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“An overview of the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Trilinos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project.”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ACM Trans. Math. </a:t>
            </a:r>
            <a:r>
              <a:rPr lang="en-US" sz="1600" i="1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Softw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. </a:t>
            </a:r>
            <a:r>
              <a:rPr lang="en-US" sz="1600" b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(3) (2005).</a:t>
            </a: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[2]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A.G. Salinger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et al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 "Albany: Using Agile Components to Develop a Flexible, Generic Multiphysics Analysis Code", </a:t>
            </a:r>
            <a:r>
              <a:rPr lang="fr-FR" sz="1600" i="1" dirty="0">
                <a:latin typeface="Calibri" panose="020F0502020204030204" pitchFamily="34" charset="0"/>
                <a:cs typeface="Calibri" panose="020F0502020204030204" pitchFamily="34" charset="0"/>
              </a:rPr>
              <a:t>Int. J. </a:t>
            </a:r>
            <a:r>
              <a:rPr lang="fr-FR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Multiscale</a:t>
            </a:r>
            <a:r>
              <a:rPr lang="fr-FR" sz="1600" i="1" dirty="0">
                <a:latin typeface="Calibri" panose="020F0502020204030204" pitchFamily="34" charset="0"/>
                <a:cs typeface="Calibri" panose="020F0502020204030204" pitchFamily="34" charset="0"/>
              </a:rPr>
              <a:t> Comput. </a:t>
            </a:r>
            <a:r>
              <a:rPr lang="fr-FR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Engng</a:t>
            </a:r>
            <a:r>
              <a:rPr lang="fr-FR" sz="1600" dirty="0">
                <a:latin typeface="Calibri" panose="020F0502020204030204" pitchFamily="34" charset="0"/>
                <a:cs typeface="Calibri" panose="020F0502020204030204" pitchFamily="34" charset="0"/>
              </a:rPr>
              <a:t> 14(4) (2016) 415-438. 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[3]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 A. Salinger, 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S. Price. "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Albany/FELIX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: A Parallel, Scalable and Robust Finite Element Higher-Order Stokes Ice Sheet Solver Built for Advanced Analysis",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Geosci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 Model Develop.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8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(2015) 1-24.</a:t>
            </a:r>
            <a:endParaRPr lang="en-US" sz="1600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[4]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 A. Salinger, S. Price. "On the scalability of the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Albany/FELIX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first-order Stokes approximation ice sheet solver for large-scale simulations of the Greenland and Antarctic ice sheets",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Procedia Computer Science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51 (2015) 2026-2035. </a:t>
            </a:r>
          </a:p>
          <a:p>
            <a:endParaRPr lang="en-US" sz="16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[5]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 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A. Salinger, S. Price. "A matrix dependent/algebraic multigrid approach for extruded meshes with applications to ice sheet modeling", </a:t>
            </a:r>
            <a:r>
              <a:rPr lang="it-IT" sz="1600" i="1" dirty="0">
                <a:latin typeface="Calibri" panose="020F0502020204030204" pitchFamily="34" charset="0"/>
                <a:cs typeface="Calibri" panose="020F0502020204030204" pitchFamily="34" charset="0"/>
              </a:rPr>
              <a:t>SIAM J. Sci. Comput.</a:t>
            </a:r>
            <a:r>
              <a:rPr lang="it-IT" sz="1600" dirty="0">
                <a:latin typeface="Calibri" panose="020F0502020204030204" pitchFamily="34" charset="0"/>
                <a:cs typeface="Calibri" panose="020F0502020204030204" pitchFamily="34" charset="0"/>
              </a:rPr>
              <a:t> 38(5) (2016) C504-C532.</a:t>
            </a:r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[6] S. Price, M. Hoffman, J. Bonin, T. Neumann, I. Howat, J.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Guerber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J. Saba, J.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Lanaerts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D. Chambers, W. Lipscomb, M. Perego, A. Salinger, R.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Tuminaro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 "An ice sheet model validation framework for the Greenland ice sheet",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Geosci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 Model Dev.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10 (2017) 255-270.</a:t>
            </a:r>
          </a:p>
          <a:p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[7] M. Salloum, N. Fabian, D. Hensinger, J. Lee, E.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Allendorf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A.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Bhagatwala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Blaylock, J. Chen, J. Templeton,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 "Optimal Compressed Sensing and Reconstruction of Unstructured Mesh Datasets",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Data Sci. &amp;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Engng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(in press).</a:t>
            </a:r>
          </a:p>
          <a:p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55695018"/>
      </p:ext>
    </p:extLst>
  </p:cSld>
  <p:clrMapOvr>
    <a:masterClrMapping/>
  </p:clrMapOvr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52400" y="914400"/>
            <a:ext cx="8763000" cy="5447645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[8] S. Shannon,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“Enhanced basal lubrication and the contribution of the Greenland ice sheet to future sea-level rise”,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P. Natl. Acad. Sci.,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110 (2013) 14156-14161.</a:t>
            </a: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[9] P.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Fretwell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 al.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 “BEDMAP2: Improved ice bed, surface, and thickness datasets for Antarctica”,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Cryosphere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7(1) (2013) 375-393.</a:t>
            </a: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[10] F.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Pattyn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.  “Antarctic subglacial conditions inferred from a hybrid ice sheet/ice stream model”,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Earth and Planetary Science Letters 295 (2010). </a:t>
            </a:r>
          </a:p>
          <a:p>
            <a:endParaRPr lang="en-US" sz="800" i="1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[11] M. Perego, S. Price, G. Stadler.  “Optimal Initial Conditions for Coupling Ice Sheet Models to Earth System Models”, 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J. </a:t>
            </a:r>
            <a:r>
              <a:rPr lang="en-US" sz="1600" i="1" dirty="0" err="1">
                <a:latin typeface="Calibri" panose="020F0502020204030204" pitchFamily="34" charset="0"/>
                <a:cs typeface="Calibri" panose="020F0502020204030204" pitchFamily="34" charset="0"/>
              </a:rPr>
              <a:t>Geophys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. Res.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119 (2014) 1894-1917. </a:t>
            </a:r>
          </a:p>
          <a:p>
            <a:endParaRPr lang="en-US" sz="800" i="1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[12]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Solomon, S., Qin, D., Manning, M., Chen, Z., Marquis, M.,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Averyt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K.,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Tignor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M., and Miller, H. “Climate change 2007: The physical science basis, Contribution of Working Group I to the Fourth Assessment Report of the Intergovernmental Panel on Climate Change”, Cambridge Univ. Press, Cambridge, UK, 2007.</a:t>
            </a:r>
          </a:p>
          <a:p>
            <a:endParaRPr lang="en-US" sz="1600" i="1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[13]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I.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Demeshko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J. Watkins,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O. Guba, W. Spotz, A. Salinger, R. Pawlowski, M. Heroux. "Towards performance-portability of the Albany finite element analysis code using the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Kokkos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library", submitted to </a:t>
            </a:r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J. HPC Appl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endParaRPr lang="en-US" sz="16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[14]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J.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Jakeman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, M. Perego, S. Price. "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Probabalistic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Projections of Sea-Level Change from the Greenland Ice Sheet", in preparation. </a:t>
            </a:r>
            <a:endParaRPr lang="en-US" sz="16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0"/>
            <a:ext cx="7315200" cy="914400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References (cont’d)</a:t>
            </a:r>
          </a:p>
        </p:txBody>
      </p:sp>
    </p:spTree>
    <p:extLst>
      <p:ext uri="{BB962C8B-B14F-4D97-AF65-F5344CB8AC3E}">
        <p14:creationId xmlns:p14="http://schemas.microsoft.com/office/powerpoint/2010/main" val="99472075"/>
      </p:ext>
    </p:extLst>
  </p:cSld>
  <p:clrMapOvr>
    <a:masterClrMapping/>
  </p:clrMapOvr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 txBox="1">
            <a:spLocks noChangeArrowheads="1"/>
          </p:cNvSpPr>
          <p:nvPr/>
        </p:nvSpPr>
        <p:spPr>
          <a:xfrm>
            <a:off x="76638" y="137948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Motivation</a:t>
            </a:r>
          </a:p>
        </p:txBody>
      </p:sp>
      <p:sp>
        <p:nvSpPr>
          <p:cNvPr id="2" name="AutoShape 2" descr="http://www.standeyo.com/NEWS/09_Earth_Changes/09_Earth_Changes_pics/090911.Sea-Level.jpg"/>
          <p:cNvSpPr>
            <a:spLocks noChangeAspect="1" noChangeArrowheads="1"/>
          </p:cNvSpPr>
          <p:nvPr/>
        </p:nvSpPr>
        <p:spPr bwMode="auto">
          <a:xfrm>
            <a:off x="63500" y="-136525"/>
            <a:ext cx="6019800" cy="518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228600" y="822690"/>
            <a:ext cx="8388350" cy="255454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Department of Energy (DOE) interests in climate change and sea-level rise:</a:t>
            </a:r>
          </a:p>
          <a:p>
            <a:endParaRPr lang="en-US" sz="1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10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“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Addressing the effects of climate change is a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top priority 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of the DOE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.”*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DOE report on energy sector vulnerabilities: “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…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higher risks 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to energy infrastructure located along the coasts thanks to sea level rise, the increasing intensity of storms, and higher storm surge and flooding.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”**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7" name="Object 6"/>
          <p:cNvGraphicFramePr>
            <a:graphicFrameLocks noChangeAspect="1"/>
          </p:cNvGraphicFramePr>
          <p:nvPr>
            <p:extLst/>
          </p:nvPr>
        </p:nvGraphicFramePr>
        <p:xfrm>
          <a:off x="685800" y="4530345"/>
          <a:ext cx="7239000" cy="183325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495" r:id="rId4" imgW="17536320" imgH="4419000" progId="">
                  <p:embed/>
                </p:oleObj>
              </mc:Choice>
              <mc:Fallback>
                <p:oleObj r:id="rId4" imgW="17536320" imgH="4419000" progId="">
                  <p:embed/>
                  <p:pic>
                    <p:nvPicPr>
                      <p:cNvPr id="7" name="Object 6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685800" y="4530345"/>
                        <a:ext cx="7239000" cy="183325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TextBox 9"/>
          <p:cNvSpPr txBox="1"/>
          <p:nvPr/>
        </p:nvSpPr>
        <p:spPr>
          <a:xfrm>
            <a:off x="1031875" y="3377235"/>
            <a:ext cx="6781800" cy="64633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*http://energy.gov/science-innovation/climate-change  		 **http://energy.gov/articles/climate-change-effects-our-energy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32503448"/>
      </p:ext>
    </p:extLst>
  </p:cSld>
  <p:clrMapOvr>
    <a:masterClrMapping/>
  </p:clrMapOvr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Box 22"/>
          <p:cNvSpPr txBox="1"/>
          <p:nvPr/>
        </p:nvSpPr>
        <p:spPr>
          <a:xfrm>
            <a:off x="3800673" y="2203305"/>
            <a:ext cx="1219200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3 land-ice </a:t>
            </a:r>
            <a:r>
              <a:rPr lang="en-US" sz="1400" dirty="0" err="1">
                <a:latin typeface="Calibri" panose="020F0502020204030204" pitchFamily="34" charset="0"/>
                <a:cs typeface="Calibri" panose="020F0502020204030204" pitchFamily="34" charset="0"/>
              </a:rPr>
              <a:t>dycores</a:t>
            </a:r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 developed under PISCEES</a:t>
            </a:r>
          </a:p>
        </p:txBody>
      </p:sp>
      <p:pic>
        <p:nvPicPr>
          <p:cNvPr id="25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59490" y="4443585"/>
            <a:ext cx="857250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6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219200" y="5403705"/>
            <a:ext cx="1410424" cy="7315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7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334000" y="5653512"/>
            <a:ext cx="1186523" cy="3436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8" name="Picture 27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90800" y="5479905"/>
            <a:ext cx="1260146" cy="496819"/>
          </a:xfrm>
          <a:prstGeom prst="rect">
            <a:avLst/>
          </a:prstGeom>
        </p:spPr>
      </p:pic>
      <p:pic>
        <p:nvPicPr>
          <p:cNvPr id="29" name="Picture 28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44073" y="5327505"/>
            <a:ext cx="923727" cy="923727"/>
          </a:xfrm>
          <a:prstGeom prst="rect">
            <a:avLst/>
          </a:prstGeom>
        </p:spPr>
      </p:pic>
      <p:pic>
        <p:nvPicPr>
          <p:cNvPr id="30" name="Picture 29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02417" y="5640061"/>
            <a:ext cx="1374783" cy="37324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895673" y="4522350"/>
            <a:ext cx="5181600" cy="738664"/>
          </a:xfrm>
          <a:prstGeom prst="rect">
            <a:avLst/>
          </a:prstGeom>
          <a:ln w="6350">
            <a:solidFill>
              <a:schemeClr val="tx1"/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400" b="1" i="1" dirty="0">
                <a:latin typeface="Calibri" panose="020F0502020204030204" pitchFamily="34" charset="0"/>
                <a:cs typeface="Calibri" panose="020F0502020204030204" pitchFamily="34" charset="0"/>
              </a:rPr>
              <a:t>PISCEES:</a:t>
            </a:r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 Predicting Ice Sheet Climate &amp; Evolution at Extreme Scales</a:t>
            </a:r>
          </a:p>
          <a:p>
            <a:r>
              <a:rPr lang="en-US" sz="1400" b="1" i="1" dirty="0">
                <a:latin typeface="Calibri" panose="020F0502020204030204" pitchFamily="34" charset="0"/>
                <a:cs typeface="Calibri" panose="020F0502020204030204" pitchFamily="34" charset="0"/>
              </a:rPr>
              <a:t>FELIX:</a:t>
            </a:r>
            <a:r>
              <a:rPr lang="en-US" sz="1400" b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Finite Elements for Land Ice </a:t>
            </a:r>
            <a:r>
              <a:rPr lang="en-US" sz="1400" dirty="0" err="1">
                <a:latin typeface="Calibri" panose="020F0502020204030204" pitchFamily="34" charset="0"/>
                <a:cs typeface="Calibri" panose="020F0502020204030204" pitchFamily="34" charset="0"/>
              </a:rPr>
              <a:t>eXperiments</a:t>
            </a:r>
            <a:endParaRPr lang="en-US" sz="1400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400" b="1" i="1" dirty="0">
                <a:latin typeface="Calibri" panose="020F0502020204030204" pitchFamily="34" charset="0"/>
                <a:cs typeface="Calibri" panose="020F0502020204030204" pitchFamily="34" charset="0"/>
              </a:rPr>
              <a:t>BISICLES: </a:t>
            </a:r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Berkeley Ice Sheet Initiative for Climate at Extreme Scales</a:t>
            </a:r>
            <a:r>
              <a:rPr lang="en-US" sz="1400" b="1" i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</a:p>
        </p:txBody>
      </p:sp>
      <p:grpSp>
        <p:nvGrpSpPr>
          <p:cNvPr id="18" name="Group 17"/>
          <p:cNvGrpSpPr/>
          <p:nvPr/>
        </p:nvGrpSpPr>
        <p:grpSpPr>
          <a:xfrm>
            <a:off x="828873" y="1143000"/>
            <a:ext cx="7543799" cy="3203614"/>
            <a:chOff x="228600" y="1673186"/>
            <a:chExt cx="7543799" cy="3203614"/>
          </a:xfrm>
        </p:grpSpPr>
        <p:sp>
          <p:nvSpPr>
            <p:cNvPr id="4" name="TextBox 3"/>
            <p:cNvSpPr txBox="1"/>
            <p:nvPr/>
          </p:nvSpPr>
          <p:spPr>
            <a:xfrm>
              <a:off x="228600" y="2459231"/>
              <a:ext cx="2590800" cy="1569660"/>
            </a:xfrm>
            <a:prstGeom prst="rect">
              <a:avLst/>
            </a:prstGeom>
            <a:solidFill>
              <a:srgbClr val="CCECFF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latin typeface="Calibri" panose="020F0502020204030204" pitchFamily="34" charset="0"/>
                  <a:cs typeface="Calibri" panose="020F0502020204030204" pitchFamily="34" charset="0"/>
                </a:rPr>
                <a:t>PISCEES</a:t>
              </a:r>
            </a:p>
            <a:p>
              <a:pPr algn="ctr"/>
              <a:r>
                <a:rPr lang="en-US" sz="1600" i="1" dirty="0" err="1">
                  <a:latin typeface="Calibri" panose="020F0502020204030204" pitchFamily="34" charset="0"/>
                  <a:cs typeface="Calibri" panose="020F0502020204030204" pitchFamily="34" charset="0"/>
                </a:rPr>
                <a:t>SciDAC</a:t>
              </a:r>
              <a:r>
                <a:rPr lang="en-US" sz="1600" i="1" dirty="0">
                  <a:latin typeface="Calibri" panose="020F0502020204030204" pitchFamily="34" charset="0"/>
                  <a:cs typeface="Calibri" panose="020F0502020204030204" pitchFamily="34" charset="0"/>
                </a:rPr>
                <a:t> Application Partnership</a:t>
              </a:r>
            </a:p>
            <a:p>
              <a:pPr algn="ctr"/>
              <a:r>
                <a:rPr lang="en-US" sz="1600" i="1" dirty="0">
                  <a:latin typeface="Calibri" panose="020F0502020204030204" pitchFamily="34" charset="0"/>
                  <a:cs typeface="Calibri" panose="020F0502020204030204" pitchFamily="34" charset="0"/>
                </a:rPr>
                <a:t>(DOE’s BER + ASCR divisions)</a:t>
              </a:r>
            </a:p>
            <a:p>
              <a:pPr algn="ctr"/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Start date: June 2012</a:t>
              </a:r>
            </a:p>
            <a:p>
              <a:pPr algn="ctr"/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5 years</a:t>
              </a: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4495800" y="2739986"/>
              <a:ext cx="2362200" cy="984885"/>
            </a:xfrm>
            <a:prstGeom prst="rect">
              <a:avLst/>
            </a:prstGeom>
            <a:solidFill>
              <a:schemeClr val="accent2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latin typeface="Calibri" panose="020F0502020204030204" pitchFamily="34" charset="0"/>
                  <a:cs typeface="Calibri" panose="020F0502020204030204" pitchFamily="34" charset="0"/>
                </a:rPr>
                <a:t>Albany/FELIX</a:t>
              </a:r>
            </a:p>
            <a:p>
              <a:pPr algn="ctr"/>
              <a:r>
                <a:rPr lang="en-US" sz="1400" i="1" dirty="0">
                  <a:latin typeface="Calibri" panose="020F0502020204030204" pitchFamily="34" charset="0"/>
                  <a:cs typeface="Calibri" panose="020F0502020204030204" pitchFamily="34" charset="0"/>
                </a:rPr>
                <a:t>SNL</a:t>
              </a:r>
            </a:p>
            <a:p>
              <a:pPr algn="ctr"/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Finite Element</a:t>
              </a:r>
            </a:p>
            <a:p>
              <a:pPr algn="ctr"/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“First Order” Stokes Model</a:t>
              </a: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4648200" y="3846493"/>
              <a:ext cx="2057400" cy="954107"/>
            </a:xfrm>
            <a:prstGeom prst="rect">
              <a:avLst/>
            </a:prstGeom>
            <a:solidFill>
              <a:srgbClr val="CCFF66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>
                  <a:latin typeface="Calibri" panose="020F0502020204030204" pitchFamily="34" charset="0"/>
                  <a:cs typeface="Calibri" panose="020F0502020204030204" pitchFamily="34" charset="0"/>
                </a:rPr>
                <a:t>BISICLES</a:t>
              </a:r>
            </a:p>
            <a:p>
              <a:pPr algn="ctr"/>
              <a:r>
                <a:rPr lang="en-US" sz="1400" i="1" dirty="0">
                  <a:latin typeface="Calibri" panose="020F0502020204030204" pitchFamily="34" charset="0"/>
                  <a:cs typeface="Calibri" panose="020F0502020204030204" pitchFamily="34" charset="0"/>
                </a:rPr>
                <a:t>LBNL</a:t>
              </a:r>
            </a:p>
            <a:p>
              <a:pPr algn="ctr"/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Finite Volume</a:t>
              </a:r>
            </a:p>
            <a:p>
              <a:pPr algn="ctr"/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L1L2 Model</a:t>
              </a: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4665134" y="1673186"/>
              <a:ext cx="1905000" cy="984885"/>
            </a:xfrm>
            <a:prstGeom prst="rect">
              <a:avLst/>
            </a:prstGeom>
            <a:solidFill>
              <a:srgbClr val="FFFF99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latin typeface="Calibri" panose="020F0502020204030204" pitchFamily="34" charset="0"/>
                  <a:cs typeface="Calibri" panose="020F0502020204030204" pitchFamily="34" charset="0"/>
                </a:rPr>
                <a:t>FSU FELIX</a:t>
              </a:r>
            </a:p>
            <a:p>
              <a:pPr algn="ctr"/>
              <a:r>
                <a:rPr lang="en-US" sz="1400" i="1" dirty="0">
                  <a:latin typeface="Calibri" panose="020F0502020204030204" pitchFamily="34" charset="0"/>
                  <a:cs typeface="Calibri" panose="020F0502020204030204" pitchFamily="34" charset="0"/>
                </a:rPr>
                <a:t>FSU</a:t>
              </a:r>
            </a:p>
            <a:p>
              <a:pPr algn="ctr"/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Finite Element</a:t>
              </a:r>
            </a:p>
            <a:p>
              <a:pPr algn="ctr"/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Full Stokes Model</a:t>
              </a:r>
            </a:p>
          </p:txBody>
        </p:sp>
        <p:cxnSp>
          <p:nvCxnSpPr>
            <p:cNvPr id="15" name="Straight Arrow Connector 14"/>
            <p:cNvCxnSpPr/>
            <p:nvPr/>
          </p:nvCxnSpPr>
          <p:spPr>
            <a:xfrm flipH="1">
              <a:off x="2819400" y="2176721"/>
              <a:ext cx="1845734" cy="871279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7" name="Straight Arrow Connector 16"/>
            <p:cNvCxnSpPr/>
            <p:nvPr/>
          </p:nvCxnSpPr>
          <p:spPr>
            <a:xfrm flipH="1">
              <a:off x="2819400" y="3246800"/>
              <a:ext cx="1676400" cy="20091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21" name="Straight Arrow Connector 20"/>
            <p:cNvCxnSpPr>
              <a:stCxn id="11" idx="1"/>
            </p:cNvCxnSpPr>
            <p:nvPr/>
          </p:nvCxnSpPr>
          <p:spPr>
            <a:xfrm flipH="1" flipV="1">
              <a:off x="2819400" y="3465494"/>
              <a:ext cx="1828800" cy="858053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7" name="TextBox 6"/>
            <p:cNvSpPr txBox="1"/>
            <p:nvPr/>
          </p:nvSpPr>
          <p:spPr>
            <a:xfrm rot="5400000">
              <a:off x="6821686" y="3109139"/>
              <a:ext cx="1316652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Increased fidelity</a:t>
              </a:r>
            </a:p>
          </p:txBody>
        </p:sp>
        <p:cxnSp>
          <p:nvCxnSpPr>
            <p:cNvPr id="9" name="Straight Arrow Connector 8"/>
            <p:cNvCxnSpPr>
              <a:stCxn id="7" idx="1"/>
            </p:cNvCxnSpPr>
            <p:nvPr/>
          </p:nvCxnSpPr>
          <p:spPr>
            <a:xfrm flipV="1">
              <a:off x="7480012" y="1828800"/>
              <a:ext cx="0" cy="914401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/>
          </p:nvCxnSpPr>
          <p:spPr>
            <a:xfrm flipV="1">
              <a:off x="7467600" y="3990439"/>
              <a:ext cx="0" cy="886361"/>
            </a:xfrm>
            <a:prstGeom prst="line">
              <a:avLst/>
            </a:prstGeom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46426" y="1174474"/>
            <a:ext cx="1431269" cy="63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873" y="1298614"/>
            <a:ext cx="1525059" cy="5059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09873" y="3695654"/>
            <a:ext cx="1598084" cy="560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" y="5500546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2400" y="5435651"/>
            <a:ext cx="1179050" cy="818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94538" y="4565505"/>
            <a:ext cx="1097062" cy="7404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" name="Rectangle 2"/>
          <p:cNvSpPr txBox="1">
            <a:spLocks noChangeArrowheads="1"/>
          </p:cNvSpPr>
          <p:nvPr/>
        </p:nvSpPr>
        <p:spPr>
          <a:xfrm>
            <a:off x="76200" y="15240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The PISCEES Project</a:t>
            </a:r>
          </a:p>
        </p:txBody>
      </p:sp>
    </p:spTree>
    <p:extLst>
      <p:ext uri="{BB962C8B-B14F-4D97-AF65-F5344CB8AC3E}">
        <p14:creationId xmlns:p14="http://schemas.microsoft.com/office/powerpoint/2010/main" val="432168889"/>
      </p:ext>
    </p:extLst>
  </p:cSld>
  <p:clrMapOvr>
    <a:masterClrMapping/>
  </p:clrMapOvr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1" name="Group 30"/>
          <p:cNvGrpSpPr/>
          <p:nvPr/>
        </p:nvGrpSpPr>
        <p:grpSpPr>
          <a:xfrm>
            <a:off x="66873" y="1143000"/>
            <a:ext cx="9000927" cy="5108232"/>
            <a:chOff x="76200" y="1673186"/>
            <a:chExt cx="9000927" cy="5108232"/>
          </a:xfrm>
        </p:grpSpPr>
        <p:sp>
          <p:nvSpPr>
            <p:cNvPr id="23" name="TextBox 22"/>
            <p:cNvSpPr txBox="1"/>
            <p:nvPr/>
          </p:nvSpPr>
          <p:spPr>
            <a:xfrm>
              <a:off x="3810000" y="2733491"/>
              <a:ext cx="1219200" cy="116955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3 land-ice </a:t>
              </a:r>
              <a:r>
                <a:rPr lang="en-US" sz="1400" dirty="0" err="1">
                  <a:latin typeface="Calibri" panose="020F0502020204030204" pitchFamily="34" charset="0"/>
                  <a:cs typeface="Calibri" panose="020F0502020204030204" pitchFamily="34" charset="0"/>
                </a:rPr>
                <a:t>dycores</a:t>
              </a:r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 developed under PISCEES</a:t>
              </a:r>
            </a:p>
          </p:txBody>
        </p:sp>
        <p:pic>
          <p:nvPicPr>
            <p:cNvPr id="25" name="Picture 5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 bwMode="auto">
            <a:xfrm>
              <a:off x="268817" y="4973771"/>
              <a:ext cx="857250" cy="73152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6" name="Picture 6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 bwMode="auto">
            <a:xfrm>
              <a:off x="1228527" y="5933891"/>
              <a:ext cx="1410424" cy="73152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7" name="Picture 7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 bwMode="auto">
            <a:xfrm>
              <a:off x="5343327" y="6183698"/>
              <a:ext cx="1186523" cy="3436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27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00127" y="6010091"/>
              <a:ext cx="1260146" cy="496819"/>
            </a:xfrm>
            <a:prstGeom prst="rect">
              <a:avLst/>
            </a:prstGeom>
          </p:spPr>
        </p:pic>
        <p:pic>
          <p:nvPicPr>
            <p:cNvPr id="29" name="Picture 28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153400" y="5857691"/>
              <a:ext cx="923727" cy="923727"/>
            </a:xfrm>
            <a:prstGeom prst="rect">
              <a:avLst/>
            </a:prstGeom>
          </p:spPr>
        </p:pic>
        <p:pic>
          <p:nvPicPr>
            <p:cNvPr id="30" name="Picture 29"/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11744" y="6170247"/>
              <a:ext cx="1374783" cy="373244"/>
            </a:xfrm>
            <a:prstGeom prst="rect">
              <a:avLst/>
            </a:prstGeom>
          </p:spPr>
        </p:pic>
        <p:sp>
          <p:nvSpPr>
            <p:cNvPr id="3" name="TextBox 2"/>
            <p:cNvSpPr txBox="1"/>
            <p:nvPr/>
          </p:nvSpPr>
          <p:spPr>
            <a:xfrm>
              <a:off x="1905000" y="5052536"/>
              <a:ext cx="5181600" cy="738664"/>
            </a:xfrm>
            <a:prstGeom prst="rect">
              <a:avLst/>
            </a:prstGeom>
            <a:ln w="6350">
              <a:solidFill>
                <a:schemeClr val="tx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wrap="square" rtlCol="0">
              <a:spAutoFit/>
            </a:bodyPr>
            <a:lstStyle/>
            <a:p>
              <a:r>
                <a:rPr lang="en-US" sz="1400" b="1" i="1" dirty="0">
                  <a:latin typeface="Calibri" panose="020F0502020204030204" pitchFamily="34" charset="0"/>
                  <a:cs typeface="Calibri" panose="020F0502020204030204" pitchFamily="34" charset="0"/>
                </a:rPr>
                <a:t>PISCEES:</a:t>
              </a:r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 Predicting Ice Sheet Climate &amp; Evolution at Extreme Scales</a:t>
              </a:r>
            </a:p>
            <a:p>
              <a:r>
                <a:rPr lang="en-US" sz="1400" b="1" i="1" dirty="0">
                  <a:latin typeface="Calibri" panose="020F0502020204030204" pitchFamily="34" charset="0"/>
                  <a:cs typeface="Calibri" panose="020F0502020204030204" pitchFamily="34" charset="0"/>
                </a:rPr>
                <a:t>FELIX:</a:t>
              </a:r>
              <a:r>
                <a:rPr lang="en-US" sz="1400" b="1" dirty="0">
                  <a:latin typeface="Calibri" panose="020F0502020204030204" pitchFamily="34" charset="0"/>
                  <a:cs typeface="Calibri" panose="020F0502020204030204" pitchFamily="34" charset="0"/>
                </a:rPr>
                <a:t> </a:t>
              </a:r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Finite Elements for Land Ice </a:t>
              </a:r>
              <a:r>
                <a:rPr lang="en-US" sz="1400" dirty="0" err="1">
                  <a:latin typeface="Calibri" panose="020F0502020204030204" pitchFamily="34" charset="0"/>
                  <a:cs typeface="Calibri" panose="020F0502020204030204" pitchFamily="34" charset="0"/>
                </a:rPr>
                <a:t>eXperiments</a:t>
              </a:r>
              <a:endParaRPr lang="en-US" sz="1400" b="1"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r>
                <a:rPr lang="en-US" sz="1400" b="1" i="1" dirty="0">
                  <a:latin typeface="Calibri" panose="020F0502020204030204" pitchFamily="34" charset="0"/>
                  <a:cs typeface="Calibri" panose="020F0502020204030204" pitchFamily="34" charset="0"/>
                </a:rPr>
                <a:t>BISICLES: </a:t>
              </a:r>
              <a:r>
                <a:rPr lang="en-US" sz="1400" dirty="0">
                  <a:latin typeface="Calibri" panose="020F0502020204030204" pitchFamily="34" charset="0"/>
                  <a:cs typeface="Calibri" panose="020F0502020204030204" pitchFamily="34" charset="0"/>
                </a:rPr>
                <a:t>Berkeley Ice Sheet Initiative for Climate at Extreme Scales</a:t>
              </a:r>
              <a:r>
                <a:rPr lang="en-US" sz="1400" b="1" i="1" dirty="0">
                  <a:latin typeface="Calibri" panose="020F0502020204030204" pitchFamily="34" charset="0"/>
                  <a:cs typeface="Calibri" panose="020F0502020204030204" pitchFamily="34" charset="0"/>
                </a:rPr>
                <a:t> </a:t>
              </a:r>
            </a:p>
          </p:txBody>
        </p:sp>
        <p:grpSp>
          <p:nvGrpSpPr>
            <p:cNvPr id="18" name="Group 17"/>
            <p:cNvGrpSpPr/>
            <p:nvPr/>
          </p:nvGrpSpPr>
          <p:grpSpPr>
            <a:xfrm>
              <a:off x="838200" y="1673186"/>
              <a:ext cx="7543799" cy="3203614"/>
              <a:chOff x="228600" y="1673186"/>
              <a:chExt cx="7543799" cy="3203614"/>
            </a:xfrm>
          </p:grpSpPr>
          <p:sp>
            <p:nvSpPr>
              <p:cNvPr id="4" name="TextBox 3"/>
              <p:cNvSpPr txBox="1"/>
              <p:nvPr/>
            </p:nvSpPr>
            <p:spPr>
              <a:xfrm>
                <a:off x="228600" y="2459231"/>
                <a:ext cx="2590800" cy="1569660"/>
              </a:xfrm>
              <a:prstGeom prst="rect">
                <a:avLst/>
              </a:prstGeom>
              <a:solidFill>
                <a:srgbClr val="CCECFF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PISCEES</a:t>
                </a:r>
              </a:p>
              <a:p>
                <a:pPr algn="ctr"/>
                <a:r>
                  <a:rPr lang="en-US" sz="1600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SciDAC</a:t>
                </a:r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Application Partnership</a:t>
                </a:r>
              </a:p>
              <a:p>
                <a:pPr algn="ctr"/>
                <a:r>
                  <a:rPr lang="en-US" sz="16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(DOE’s BER + ASCR divisions)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Start date: June 2012</a:t>
                </a:r>
              </a:p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5 years</a:t>
                </a:r>
              </a:p>
            </p:txBody>
          </p:sp>
          <p:sp>
            <p:nvSpPr>
              <p:cNvPr id="10" name="TextBox 9"/>
              <p:cNvSpPr txBox="1"/>
              <p:nvPr/>
            </p:nvSpPr>
            <p:spPr>
              <a:xfrm>
                <a:off x="4495800" y="2739986"/>
                <a:ext cx="2362200" cy="984885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Albany/FELIX</a:t>
                </a:r>
              </a:p>
              <a:p>
                <a:pPr algn="ctr"/>
                <a:r>
                  <a:rPr lang="en-US" sz="14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SNL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Finite Element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“First Order” Stokes Model</a:t>
                </a:r>
              </a:p>
            </p:txBody>
          </p:sp>
          <p:sp>
            <p:nvSpPr>
              <p:cNvPr id="11" name="TextBox 10"/>
              <p:cNvSpPr txBox="1"/>
              <p:nvPr/>
            </p:nvSpPr>
            <p:spPr>
              <a:xfrm>
                <a:off x="4648200" y="3846493"/>
                <a:ext cx="2057400" cy="954107"/>
              </a:xfrm>
              <a:prstGeom prst="rect">
                <a:avLst/>
              </a:prstGeom>
              <a:solidFill>
                <a:srgbClr val="CCFF66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BISICLES</a:t>
                </a:r>
              </a:p>
              <a:p>
                <a:pPr algn="ctr"/>
                <a:r>
                  <a:rPr lang="en-US" sz="14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LBNL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Finite Volume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L1L2 Model</a:t>
                </a:r>
              </a:p>
            </p:txBody>
          </p:sp>
          <p:sp>
            <p:nvSpPr>
              <p:cNvPr id="12" name="TextBox 11"/>
              <p:cNvSpPr txBox="1"/>
              <p:nvPr/>
            </p:nvSpPr>
            <p:spPr>
              <a:xfrm>
                <a:off x="4665134" y="1673186"/>
                <a:ext cx="1905000" cy="984885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FSU FELIX</a:t>
                </a:r>
              </a:p>
              <a:p>
                <a:pPr algn="ctr"/>
                <a:r>
                  <a:rPr lang="en-US" sz="14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FSU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Finite Element</a:t>
                </a:r>
              </a:p>
              <a:p>
                <a:pPr algn="ctr"/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Full Stokes Model</a:t>
                </a:r>
              </a:p>
            </p:txBody>
          </p:sp>
          <p:cxnSp>
            <p:nvCxnSpPr>
              <p:cNvPr id="15" name="Straight Arrow Connector 14"/>
              <p:cNvCxnSpPr/>
              <p:nvPr/>
            </p:nvCxnSpPr>
            <p:spPr>
              <a:xfrm flipH="1">
                <a:off x="2819400" y="2176721"/>
                <a:ext cx="1845734" cy="871279"/>
              </a:xfrm>
              <a:prstGeom prst="straightConnector1">
                <a:avLst/>
              </a:prstGeom>
              <a:ln>
                <a:tailEnd type="arrow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17" name="Straight Arrow Connector 16"/>
              <p:cNvCxnSpPr/>
              <p:nvPr/>
            </p:nvCxnSpPr>
            <p:spPr>
              <a:xfrm flipH="1">
                <a:off x="2819400" y="3246800"/>
                <a:ext cx="1676400" cy="20091"/>
              </a:xfrm>
              <a:prstGeom prst="straightConnector1">
                <a:avLst/>
              </a:prstGeom>
              <a:ln>
                <a:tailEnd type="arrow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21" name="Straight Arrow Connector 20"/>
              <p:cNvCxnSpPr>
                <a:stCxn id="11" idx="1"/>
              </p:cNvCxnSpPr>
              <p:nvPr/>
            </p:nvCxnSpPr>
            <p:spPr>
              <a:xfrm flipH="1" flipV="1">
                <a:off x="2819400" y="3465494"/>
                <a:ext cx="1828800" cy="858053"/>
              </a:xfrm>
              <a:prstGeom prst="straightConnector1">
                <a:avLst/>
              </a:prstGeom>
              <a:ln>
                <a:tailEnd type="arrow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sp>
            <p:nvSpPr>
              <p:cNvPr id="7" name="TextBox 6"/>
              <p:cNvSpPr txBox="1"/>
              <p:nvPr/>
            </p:nvSpPr>
            <p:spPr>
              <a:xfrm rot="5400000">
                <a:off x="6821686" y="3109139"/>
                <a:ext cx="1316652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Increased fidelity</a:t>
                </a:r>
              </a:p>
            </p:txBody>
          </p:sp>
          <p:cxnSp>
            <p:nvCxnSpPr>
              <p:cNvPr id="9" name="Straight Arrow Connector 8"/>
              <p:cNvCxnSpPr>
                <a:stCxn id="7" idx="1"/>
              </p:cNvCxnSpPr>
              <p:nvPr/>
            </p:nvCxnSpPr>
            <p:spPr>
              <a:xfrm flipV="1">
                <a:off x="7480012" y="1828800"/>
                <a:ext cx="0" cy="914401"/>
              </a:xfrm>
              <a:prstGeom prst="straightConnector1">
                <a:avLst/>
              </a:prstGeom>
              <a:ln>
                <a:tailEnd type="arrow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16" name="Straight Connector 15"/>
              <p:cNvCxnSpPr/>
              <p:nvPr/>
            </p:nvCxnSpPr>
            <p:spPr>
              <a:xfrm flipV="1">
                <a:off x="7467600" y="3990439"/>
                <a:ext cx="0" cy="886361"/>
              </a:xfrm>
              <a:prstGeom prst="line">
                <a:avLst/>
              </a:prstGeom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</p:grpSp>
        <p:pic>
          <p:nvPicPr>
            <p:cNvPr id="1026" name="Picture 2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55753" y="1704660"/>
              <a:ext cx="1431269" cy="63011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6200" y="1828800"/>
              <a:ext cx="1525059" cy="5059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029" name="Picture 5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19200" y="4225840"/>
              <a:ext cx="1598084" cy="5604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" y="5500546"/>
            <a:ext cx="1143000" cy="5889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2400" y="5435651"/>
            <a:ext cx="1179050" cy="818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94538" y="4565505"/>
            <a:ext cx="1097062" cy="7404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" name="Rectangle 2"/>
          <p:cNvSpPr txBox="1">
            <a:spLocks noChangeArrowheads="1"/>
          </p:cNvSpPr>
          <p:nvPr/>
        </p:nvSpPr>
        <p:spPr>
          <a:xfrm>
            <a:off x="76200" y="152400"/>
            <a:ext cx="8153400" cy="9144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The PISCEES Project</a:t>
            </a:r>
          </a:p>
        </p:txBody>
      </p:sp>
      <p:sp>
        <p:nvSpPr>
          <p:cNvPr id="33" name="Rounded Rectangle 32"/>
          <p:cNvSpPr/>
          <p:nvPr/>
        </p:nvSpPr>
        <p:spPr>
          <a:xfrm>
            <a:off x="5001187" y="2133600"/>
            <a:ext cx="2542613" cy="1188422"/>
          </a:xfrm>
          <a:prstGeom prst="roundRect">
            <a:avLst/>
          </a:prstGeom>
          <a:noFill/>
          <a:ln>
            <a:solidFill>
              <a:srgbClr val="19AF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730212"/>
      </p:ext>
    </p:extLst>
  </p:cSld>
  <p:clrMapOvr>
    <a:masterClrMapping/>
  </p:clrMapOvr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 bwMode="auto">
          <a:xfrm>
            <a:off x="152400" y="3637588"/>
            <a:ext cx="2133600" cy="705812"/>
          </a:xfrm>
          <a:prstGeom prst="rect">
            <a:avLst/>
          </a:prstGeom>
          <a:solidFill>
            <a:schemeClr val="accent1"/>
          </a:solidFill>
          <a:ln>
            <a:solidFill>
              <a:srgbClr val="000000"/>
            </a:solidFill>
          </a:ln>
          <a:effectLst/>
          <a:ex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Land Ice Physics</a:t>
            </a:r>
            <a:r>
              <a:rPr kumimoji="0" lang="en-US" b="0" i="0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 Set (</a:t>
            </a:r>
            <a:r>
              <a:rPr kumimoji="0" lang="en-US" b="1" i="1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Albany/FELIX code</a:t>
            </a:r>
            <a:r>
              <a:rPr kumimoji="0" lang="en-US" b="0" i="0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) </a:t>
            </a:r>
            <a:endParaRPr kumimoji="0" lang="en-US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Calibri" panose="020F0502020204030204" pitchFamily="34" charset="0"/>
              <a:ea typeface="ＭＳ Ｐゴシック" charset="0"/>
              <a:cs typeface="Calibri" panose="020F0502020204030204" pitchFamily="34" charset="0"/>
            </a:endParaRPr>
          </a:p>
        </p:txBody>
      </p:sp>
      <p:sp>
        <p:nvSpPr>
          <p:cNvPr id="20" name="Rectangle 19"/>
          <p:cNvSpPr/>
          <p:nvPr/>
        </p:nvSpPr>
        <p:spPr bwMode="auto">
          <a:xfrm>
            <a:off x="2362200" y="3631786"/>
            <a:ext cx="1524000" cy="703410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  <a:ln>
            <a:solidFill>
              <a:srgbClr val="000000"/>
            </a:solidFill>
          </a:ln>
          <a:effectLst/>
          <a:ex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Other Albany </a:t>
            </a:r>
            <a:r>
              <a:rPr kumimoji="0" lang="en-US" sz="1800" b="0" i="0" u="none" strike="noStrike" cap="none" normalizeH="0" dirty="0">
                <a:ln>
                  <a:noFill/>
                </a:ln>
                <a:solidFill>
                  <a:schemeClr val="tx1"/>
                </a:solidFill>
                <a:effectLst/>
                <a:latin typeface="Calibri" panose="020F0502020204030204" pitchFamily="34" charset="0"/>
                <a:ea typeface="ＭＳ Ｐゴシック" charset="0"/>
                <a:cs typeface="Calibri" panose="020F0502020204030204" pitchFamily="34" charset="0"/>
              </a:rPr>
              <a:t>Physics Sets</a:t>
            </a:r>
            <a:endParaRPr kumimoji="0" 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Calibri" panose="020F0502020204030204" pitchFamily="34" charset="0"/>
              <a:ea typeface="ＭＳ Ｐゴシック" charset="0"/>
              <a:cs typeface="Calibri" panose="020F0502020204030204" pitchFamily="34" charset="0"/>
            </a:endParaRPr>
          </a:p>
        </p:txBody>
      </p:sp>
      <p:sp>
        <p:nvSpPr>
          <p:cNvPr id="18" name="Rectangle 17"/>
          <p:cNvSpPr/>
          <p:nvPr/>
        </p:nvSpPr>
        <p:spPr bwMode="auto">
          <a:xfrm>
            <a:off x="1371600" y="3180388"/>
            <a:ext cx="1905000" cy="381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cap="flat" cmpd="sng" algn="ctr">
                <a:solidFill>
                  <a:srgbClr val="000000"/>
                </a:solidFill>
                <a:prstDash val="solid"/>
                <a:round/>
                <a:headEnd type="none" w="med" len="med"/>
                <a:tailEnd type="none" w="med" len="med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0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imes New Roman" charset="0"/>
              <a:ea typeface="ＭＳ Ｐゴシック" charset="0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495300" y="1143000"/>
            <a:ext cx="3543300" cy="1200329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The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Albany*/FELIX**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First Order Stokes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dycore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is implemented in a Sandia (open-source) parallel C++ finite element code called…</a:t>
            </a:r>
            <a:endParaRPr lang="en-US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0" name="Picture 1" descr="image00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85015" y="2494588"/>
            <a:ext cx="1915385" cy="999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4" name="Group 53"/>
          <p:cNvGrpSpPr/>
          <p:nvPr/>
        </p:nvGrpSpPr>
        <p:grpSpPr>
          <a:xfrm>
            <a:off x="4800600" y="1656388"/>
            <a:ext cx="4114800" cy="2652353"/>
            <a:chOff x="4800600" y="3810000"/>
            <a:chExt cx="4114800" cy="2652353"/>
          </a:xfrm>
        </p:grpSpPr>
        <p:pic>
          <p:nvPicPr>
            <p:cNvPr id="6" name="Picture 20" descr="trilinos_over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497067" y="4058612"/>
              <a:ext cx="1265933" cy="707495"/>
            </a:xfrm>
            <a:prstGeom prst="rect">
              <a:avLst/>
            </a:prstGeom>
            <a:noFill/>
            <a:ln w="9525">
              <a:solidFill>
                <a:srgbClr val="00000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7" name="Picture 22" descr="Dakota_logo_3d_halfsize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680223" y="5174178"/>
              <a:ext cx="838200" cy="797221"/>
            </a:xfrm>
            <a:prstGeom prst="rect">
              <a:avLst/>
            </a:prstGeom>
            <a:noFill/>
            <a:ln w="9525">
              <a:solidFill>
                <a:srgbClr val="00000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1" name="TextBox 10"/>
            <p:cNvSpPr txBox="1"/>
            <p:nvPr/>
          </p:nvSpPr>
          <p:spPr>
            <a:xfrm>
              <a:off x="4805885" y="3810000"/>
              <a:ext cx="2578013" cy="132343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dirty="0" err="1">
                  <a:latin typeface="Calibri" panose="020F0502020204030204" pitchFamily="34" charset="0"/>
                  <a:cs typeface="Calibri" panose="020F0502020204030204" pitchFamily="34" charset="0"/>
                </a:rPr>
                <a:t>Discretizations</a:t>
              </a: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/meshes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Solver libraries 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dirty="0" err="1">
                  <a:latin typeface="Calibri" panose="020F0502020204030204" pitchFamily="34" charset="0"/>
                  <a:cs typeface="Calibri" panose="020F0502020204030204" pitchFamily="34" charset="0"/>
                </a:rPr>
                <a:t>Preconditioners</a:t>
              </a:r>
              <a:endParaRPr lang="en-US" sz="1600"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Automatic differentiation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Many others!</a:t>
              </a:r>
            </a:p>
          </p:txBody>
        </p:sp>
        <p:sp>
          <p:nvSpPr>
            <p:cNvPr id="14" name="TextBox 13"/>
            <p:cNvSpPr txBox="1"/>
            <p:nvPr/>
          </p:nvSpPr>
          <p:spPr>
            <a:xfrm>
              <a:off x="4800600" y="5056999"/>
              <a:ext cx="2743200" cy="107721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Parameter estimation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b="0" dirty="0">
                  <a:latin typeface="Calibri" panose="020F0502020204030204" pitchFamily="34" charset="0"/>
                  <a:cs typeface="Calibri" panose="020F0502020204030204" pitchFamily="34" charset="0"/>
                </a:rPr>
                <a:t>Uncertainty </a:t>
              </a: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q</a:t>
              </a:r>
              <a:r>
                <a:rPr lang="en-US" sz="1600" b="0" dirty="0">
                  <a:latin typeface="Calibri" panose="020F0502020204030204" pitchFamily="34" charset="0"/>
                  <a:cs typeface="Calibri" panose="020F0502020204030204" pitchFamily="34" charset="0"/>
                </a:rPr>
                <a:t>uantification</a:t>
              </a:r>
              <a:endParaRPr lang="en-US" sz="1600" dirty="0">
                <a:latin typeface="Calibri" panose="020F0502020204030204" pitchFamily="34" charset="0"/>
                <a:cs typeface="Calibri" panose="020F0502020204030204" pitchFamily="34" charset="0"/>
              </a:endParaRP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b="0" dirty="0">
                  <a:latin typeface="Calibri" panose="020F0502020204030204" pitchFamily="34" charset="0"/>
                  <a:cs typeface="Calibri" panose="020F0502020204030204" pitchFamily="34" charset="0"/>
                </a:rPr>
                <a:t>Optimization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Bayesian inference</a:t>
              </a:r>
              <a:endParaRPr lang="en-US" sz="1600" b="0" dirty="0"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  <p:sp>
          <p:nvSpPr>
            <p:cNvPr id="35" name="TextBox 34"/>
            <p:cNvSpPr txBox="1"/>
            <p:nvPr/>
          </p:nvSpPr>
          <p:spPr>
            <a:xfrm>
              <a:off x="4800600" y="6123799"/>
              <a:ext cx="4114800" cy="338554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US" sz="1600" b="0" dirty="0">
                  <a:latin typeface="Calibri" panose="020F0502020204030204" pitchFamily="34" charset="0"/>
                  <a:cs typeface="Calibri" panose="020F0502020204030204" pitchFamily="34" charset="0"/>
                </a:rPr>
                <a:t>Configure/build/</a:t>
              </a:r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t</a:t>
              </a:r>
              <a:r>
                <a:rPr lang="en-US" sz="1600" b="0" dirty="0">
                  <a:latin typeface="Calibri" panose="020F0502020204030204" pitchFamily="34" charset="0"/>
                  <a:cs typeface="Calibri" panose="020F0502020204030204" pitchFamily="34" charset="0"/>
                </a:rPr>
                <a:t>est/documentation</a:t>
              </a:r>
            </a:p>
          </p:txBody>
        </p:sp>
        <p:sp>
          <p:nvSpPr>
            <p:cNvPr id="21" name="Rectangle 20"/>
            <p:cNvSpPr/>
            <p:nvPr/>
          </p:nvSpPr>
          <p:spPr>
            <a:xfrm>
              <a:off x="4800600" y="3837799"/>
              <a:ext cx="4114800" cy="1261664"/>
            </a:xfrm>
            <a:prstGeom prst="rect">
              <a:avLst/>
            </a:prstGeom>
            <a:noFill/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Rectangle 27"/>
            <p:cNvSpPr/>
            <p:nvPr/>
          </p:nvSpPr>
          <p:spPr>
            <a:xfrm>
              <a:off x="4800600" y="5108373"/>
              <a:ext cx="4114800" cy="1015426"/>
            </a:xfrm>
            <a:prstGeom prst="rect">
              <a:avLst/>
            </a:prstGeom>
            <a:noFill/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ectangle 36"/>
            <p:cNvSpPr/>
            <p:nvPr/>
          </p:nvSpPr>
          <p:spPr>
            <a:xfrm>
              <a:off x="4800600" y="6123799"/>
              <a:ext cx="4114800" cy="329626"/>
            </a:xfrm>
            <a:prstGeom prst="rect">
              <a:avLst/>
            </a:prstGeom>
            <a:noFill/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8" name="Rectangle 2"/>
          <p:cNvSpPr txBox="1">
            <a:spLocks noChangeArrowheads="1"/>
          </p:cNvSpPr>
          <p:nvPr/>
        </p:nvSpPr>
        <p:spPr bwMode="auto">
          <a:xfrm>
            <a:off x="152400" y="-58739"/>
            <a:ext cx="8382000" cy="120173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 :Albany/FELIX FEM FO Stokes Solver</a:t>
            </a:r>
          </a:p>
        </p:txBody>
      </p:sp>
      <p:cxnSp>
        <p:nvCxnSpPr>
          <p:cNvPr id="24" name="Straight Arrow Connector 23"/>
          <p:cNvCxnSpPr>
            <a:stCxn id="35" idx="1"/>
          </p:cNvCxnSpPr>
          <p:nvPr/>
        </p:nvCxnSpPr>
        <p:spPr>
          <a:xfrm flipH="1" flipV="1">
            <a:off x="3352800" y="3180388"/>
            <a:ext cx="1447800" cy="959076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Arrow Connector 39"/>
          <p:cNvCxnSpPr/>
          <p:nvPr/>
        </p:nvCxnSpPr>
        <p:spPr>
          <a:xfrm flipH="1" flipV="1">
            <a:off x="3352800" y="2998530"/>
            <a:ext cx="1447800" cy="441813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/>
          <p:cNvCxnSpPr/>
          <p:nvPr/>
        </p:nvCxnSpPr>
        <p:spPr>
          <a:xfrm flipH="1">
            <a:off x="3352800" y="2113588"/>
            <a:ext cx="1447800" cy="558266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>
          <a:xfrm>
            <a:off x="65815" y="2521803"/>
            <a:ext cx="1077185" cy="584775"/>
          </a:xfrm>
          <a:prstGeom prst="rect">
            <a:avLst/>
          </a:prstGeom>
          <a:solidFill>
            <a:srgbClr val="FFE69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Started by A. Salinger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867400" y="1295400"/>
            <a:ext cx="2286000" cy="3810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“Agile Components”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37716" y="5874603"/>
            <a:ext cx="700176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*Open-source code available on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github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  <a:hlinkClick r:id="rId5"/>
              </a:rPr>
              <a:t>https://github.com/gahansen/Albany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** “FELIX” = Finite Elements for Land-Ice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eXperiments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endParaRPr lang="en-US" sz="16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1066800" y="4953000"/>
            <a:ext cx="7146823" cy="707886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Use of </a:t>
            </a:r>
            <a:r>
              <a:rPr lang="en-US" sz="2000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Trilinos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components has enabled the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rapid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development of the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Albany/FELIX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 First Order Stokes </a:t>
            </a:r>
            <a:r>
              <a:rPr lang="en-US" sz="2000" i="1" dirty="0" err="1">
                <a:latin typeface="Calibri" panose="020F0502020204030204" pitchFamily="34" charset="0"/>
                <a:cs typeface="Calibri" panose="020F0502020204030204" pitchFamily="34" charset="0"/>
              </a:rPr>
              <a:t>dycore</a:t>
            </a:r>
            <a:r>
              <a:rPr lang="en-US" sz="2000" i="1" dirty="0">
                <a:latin typeface="Calibri" panose="020F0502020204030204" pitchFamily="34" charset="0"/>
                <a:cs typeface="Calibri" panose="020F0502020204030204" pitchFamily="34" charset="0"/>
              </a:rPr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2994169360"/>
      </p:ext>
    </p:extLst>
  </p:cSld>
  <p:clrMapOvr>
    <a:masterClrMapping/>
  </p:clrMapOvr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292" y="-228599"/>
            <a:ext cx="8275708" cy="1219199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Mesh Convergence Studies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27138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2" name="Title 1"/>
          <p:cNvSpPr txBox="1">
            <a:spLocks/>
          </p:cNvSpPr>
          <p:nvPr/>
        </p:nvSpPr>
        <p:spPr bwMode="auto">
          <a:xfrm>
            <a:off x="33866" y="762000"/>
            <a:ext cx="3886200" cy="10924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82880" tIns="182880" rIns="182880" bIns="182880" anchor="ctr"/>
          <a:lstStyle>
            <a:lvl1pPr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628650" indent="-3429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1828800" eaLnBrk="0" fontAlgn="base" hangingPunct="0">
              <a:spcBef>
                <a:spcPct val="0"/>
              </a:spcBef>
              <a:spcAft>
                <a:spcPct val="0"/>
              </a:spcAft>
              <a:defRPr sz="72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lvl="1" indent="0" eaLnBrk="1" hangingPunct="1"/>
            <a:r>
              <a:rPr lang="en-US" sz="1600" b="1" i="1" dirty="0">
                <a:latin typeface="Calibri" charset="0"/>
              </a:rPr>
              <a:t>Stage 1:</a:t>
            </a:r>
            <a:r>
              <a:rPr lang="en-US" sz="1600" dirty="0">
                <a:latin typeface="Calibri" charset="0"/>
              </a:rPr>
              <a:t> solution verification on 2D MMS problems we derived.</a:t>
            </a:r>
          </a:p>
        </p:txBody>
      </p:sp>
      <p:sp>
        <p:nvSpPr>
          <p:cNvPr id="5" name="Rectangle 4"/>
          <p:cNvSpPr/>
          <p:nvPr/>
        </p:nvSpPr>
        <p:spPr>
          <a:xfrm>
            <a:off x="4648200" y="990600"/>
            <a:ext cx="41910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lvl="1" eaLnBrk="1" hangingPunct="1"/>
            <a:r>
              <a:rPr lang="en-US" sz="1600" b="1" i="1" dirty="0">
                <a:latin typeface="Calibri" charset="0"/>
              </a:rPr>
              <a:t>Stage 2:</a:t>
            </a:r>
            <a:r>
              <a:rPr lang="en-US" sz="1600" dirty="0">
                <a:latin typeface="Calibri" charset="0"/>
              </a:rPr>
              <a:t> code-to-code comparisons on canonical ice sheet problems.</a:t>
            </a:r>
          </a:p>
        </p:txBody>
      </p:sp>
      <p:sp>
        <p:nvSpPr>
          <p:cNvPr id="6" name="Rectangle 5"/>
          <p:cNvSpPr/>
          <p:nvPr/>
        </p:nvSpPr>
        <p:spPr>
          <a:xfrm>
            <a:off x="-22326" y="4825425"/>
            <a:ext cx="4213326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lvl="1" eaLnBrk="1" hangingPunct="1"/>
            <a:r>
              <a:rPr lang="en-US" sz="1600" b="1" i="1" dirty="0">
                <a:latin typeface="Calibri" charset="0"/>
              </a:rPr>
              <a:t>Stage 3:</a:t>
            </a:r>
            <a:r>
              <a:rPr lang="en-US" sz="1600" dirty="0">
                <a:latin typeface="Calibri" charset="0"/>
              </a:rPr>
              <a:t> full 3D mesh convergence study on Greenland w.r.t. reference solution. </a:t>
            </a:r>
          </a:p>
        </p:txBody>
      </p:sp>
      <p:cxnSp>
        <p:nvCxnSpPr>
          <p:cNvPr id="9" name="Straight Connector 8"/>
          <p:cNvCxnSpPr/>
          <p:nvPr/>
        </p:nvCxnSpPr>
        <p:spPr>
          <a:xfrm>
            <a:off x="4267200" y="3352800"/>
            <a:ext cx="4648200" cy="0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/>
        </p:nvCxnSpPr>
        <p:spPr>
          <a:xfrm>
            <a:off x="4267200" y="914400"/>
            <a:ext cx="0" cy="3733800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8" name="Picture 1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00600" y="3411875"/>
            <a:ext cx="3803277" cy="2852457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88234" y="5553056"/>
            <a:ext cx="3777465" cy="58477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Are the Greenland problems resolved?  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Is theoretical convergence rate achieved? </a:t>
            </a:r>
          </a:p>
        </p:txBody>
      </p:sp>
      <p:pic>
        <p:nvPicPr>
          <p:cNvPr id="20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38600" y="4885265"/>
            <a:ext cx="827069" cy="138753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" name="Picture 5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95161" y="3372986"/>
            <a:ext cx="783277" cy="13790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26" name="Straight Connector 25"/>
          <p:cNvCxnSpPr/>
          <p:nvPr/>
        </p:nvCxnSpPr>
        <p:spPr>
          <a:xfrm>
            <a:off x="76200" y="4648200"/>
            <a:ext cx="4191000" cy="0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98271" y="1575375"/>
            <a:ext cx="1993751" cy="14931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" name="TextBox 27"/>
          <p:cNvSpPr txBox="1"/>
          <p:nvPr/>
        </p:nvSpPr>
        <p:spPr>
          <a:xfrm>
            <a:off x="4343400" y="3045023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>
                <a:latin typeface="+mn-lt"/>
              </a:rPr>
              <a:t>Albany/FELIX</a:t>
            </a: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15662" y="1600200"/>
            <a:ext cx="1923538" cy="14722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3" name="TextBox 32"/>
          <p:cNvSpPr txBox="1"/>
          <p:nvPr/>
        </p:nvSpPr>
        <p:spPr>
          <a:xfrm>
            <a:off x="8000999" y="2988733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 err="1">
                <a:latin typeface="+mn-lt"/>
              </a:rPr>
              <a:t>LifeV</a:t>
            </a:r>
            <a:endParaRPr lang="en-US" sz="1400" i="1" dirty="0">
              <a:latin typeface="+mn-lt"/>
            </a:endParaRPr>
          </a:p>
        </p:txBody>
      </p:sp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866" y="2027947"/>
            <a:ext cx="3352800" cy="253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1575375"/>
            <a:ext cx="725502" cy="5542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4" name="Picture 6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9946" y="1545046"/>
            <a:ext cx="620320" cy="5845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5" name="Picture 7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69533" y="1549023"/>
            <a:ext cx="804334" cy="6144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6" name="Picture 8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7298" y="1535425"/>
            <a:ext cx="680901" cy="6416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7" name="Picture 9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24200" y="2286000"/>
            <a:ext cx="1092776" cy="901591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2058" name="Picture 10"/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2008" y="3276600"/>
            <a:ext cx="1058992" cy="89486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49222649"/>
      </p:ext>
    </p:extLst>
  </p:cSld>
  <p:clrMapOvr>
    <a:masterClrMapping/>
  </p:clrMapOvr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64937"/>
            <a:ext cx="8610600" cy="762000"/>
          </a:xfrm>
          <a:solidFill>
            <a:schemeClr val="bg1"/>
          </a:solidFill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Appendix: Automatic Differentiation (</a:t>
            </a:r>
            <a:r>
              <a:rPr lang="en-US" sz="3600" dirty="0" err="1">
                <a:latin typeface="Calibri" panose="020F0502020204030204" pitchFamily="34" charset="0"/>
                <a:cs typeface="Calibri" panose="020F0502020204030204" pitchFamily="34" charset="0"/>
              </a:rPr>
              <a:t>Sacado</a:t>
            </a:r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2798520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7175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10150" y="1982464"/>
            <a:ext cx="4133850" cy="381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266700" y="2153483"/>
                <a:ext cx="5143500" cy="424731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How does AD work? 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freshman calculus!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Computations are composition of simple operations (+, *,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 </m:t>
                    </m:r>
                    <m:r>
                      <a:rPr lang="en-US" b="0" i="1" dirty="0" smtClean="0">
                        <a:latin typeface="Cambria Math"/>
                      </a:rPr>
                      <m:t> </m:t>
                    </m:r>
                    <m:r>
                      <m:rPr>
                        <m:sty m:val="p"/>
                      </m:rPr>
                      <a:rPr lang="en-US" i="1" dirty="0" smtClean="0">
                        <a:latin typeface="Cambria Math"/>
                      </a:rPr>
                      <m:t>sin</m:t>
                    </m:r>
                    <m:r>
                      <a:rPr lang="en-US" i="1" dirty="0" smtClean="0">
                        <a:latin typeface="Cambria Math"/>
                      </a:rPr>
                      <m:t>⁡()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etc.)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Derivatives computed line by line then combined via chain rule.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Derivatives are as accurate as analytic computation – no finite difference truncation error!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Great for multi-physics codes (e.g., many Jacobians) and advanced analysis (e.g., sensitivities)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There are many AD libraries (C++, Fortran, MATLAB, etc.) that can be used (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  <a:hlinkClick r:id="rId3"/>
                  </a:rPr>
                  <a:t>https://en.wikipedia.org/wiki/Automatic_differentiation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we use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package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Sacado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6700" y="2153483"/>
                <a:ext cx="5143500" cy="4247317"/>
              </a:xfrm>
              <a:prstGeom prst="rect">
                <a:avLst/>
              </a:prstGeom>
              <a:blipFill>
                <a:blip r:embed="rId4"/>
                <a:stretch>
                  <a:fillRect l="-829" t="-717" b="-129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/>
          <p:cNvSpPr txBox="1"/>
          <p:nvPr/>
        </p:nvSpPr>
        <p:spPr>
          <a:xfrm>
            <a:off x="266700" y="1024759"/>
            <a:ext cx="4495800" cy="923330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(AD) provides exact derivatives w/o time/effort of deriving and hand-coding them!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5334000" y="1651113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Automatic Differentiation Example:</a:t>
            </a:r>
          </a:p>
        </p:txBody>
      </p:sp>
      <p:sp>
        <p:nvSpPr>
          <p:cNvPr id="3" name="Rectangle 2"/>
          <p:cNvSpPr/>
          <p:nvPr/>
        </p:nvSpPr>
        <p:spPr>
          <a:xfrm>
            <a:off x="7543800" y="2599267"/>
            <a:ext cx="685800" cy="2895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7385035"/>
      </p:ext>
    </p:extLst>
  </p:cSld>
  <p:clrMapOvr>
    <a:masterClrMapping/>
  </p:clrMapOvr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990600" y="457200"/>
            <a:ext cx="7620000" cy="10668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5pPr>
            <a:lvl6pPr marL="4572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6pPr>
            <a:lvl7pPr marL="9144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7pPr>
            <a:lvl8pPr marL="13716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8pPr>
            <a:lvl9pPr marL="1828800" algn="ctr" rtl="0" eaLnBrk="0" fontAlgn="base" hangingPunct="0">
              <a:spcBef>
                <a:spcPct val="0"/>
              </a:spcBef>
              <a:spcAft>
                <a:spcPct val="0"/>
              </a:spcAft>
              <a:defRPr sz="2800" b="1">
                <a:solidFill>
                  <a:srgbClr val="000000"/>
                </a:solidFill>
                <a:latin typeface="Arial" charset="0"/>
                <a:ea typeface="ＭＳ Ｐゴシック" charset="0"/>
              </a:defRPr>
            </a:lvl9pPr>
          </a:lstStyle>
          <a:p>
            <a:endParaRPr lang="en-US" sz="1800" b="0" dirty="0">
              <a:latin typeface="Calibri"/>
              <a:cs typeface="Calibri"/>
            </a:endParaRPr>
          </a:p>
        </p:txBody>
      </p:sp>
      <p:sp>
        <p:nvSpPr>
          <p:cNvPr id="7" name="Title 1"/>
          <p:cNvSpPr txBox="1">
            <a:spLocks/>
          </p:cNvSpPr>
          <p:nvPr/>
        </p:nvSpPr>
        <p:spPr>
          <a:xfrm>
            <a:off x="76200" y="76200"/>
            <a:ext cx="8077200" cy="12192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Mesh Partitioning &amp; Vertical Refinement</a:t>
            </a:r>
          </a:p>
        </p:txBody>
      </p:sp>
      <p:pic>
        <p:nvPicPr>
          <p:cNvPr id="1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16812" y="2133600"/>
            <a:ext cx="1341388" cy="228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TextBox 13"/>
          <p:cNvSpPr txBox="1"/>
          <p:nvPr/>
        </p:nvSpPr>
        <p:spPr>
          <a:xfrm>
            <a:off x="380999" y="1447800"/>
            <a:ext cx="7696200" cy="646331"/>
          </a:xfrm>
          <a:prstGeom prst="rect">
            <a:avLst/>
          </a:prstGeom>
          <a:solidFill>
            <a:srgbClr val="CCC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Mesh convergence studies led to some useful practical recommendations</a:t>
            </a: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(for ice sheet modelers </a:t>
            </a:r>
            <a:r>
              <a:rPr lang="en-US" i="1" dirty="0">
                <a:latin typeface="Calibri" panose="020F0502020204030204" pitchFamily="34" charset="0"/>
                <a:cs typeface="Calibri" panose="020F0502020204030204" pitchFamily="34" charset="0"/>
              </a:rPr>
              <a:t>and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geo-scientists)!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/>
              <p:cNvSpPr txBox="1"/>
              <p:nvPr/>
            </p:nvSpPr>
            <p:spPr>
              <a:xfrm>
                <a:off x="76199" y="2133600"/>
                <a:ext cx="7086600" cy="203132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Partitioning matters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good solver performance obtained with 2D partition of mesh (all elements with same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𝑥</m:t>
                    </m:r>
                    <m:r>
                      <a:rPr lang="en-US" i="1" dirty="0" smtClean="0">
                        <a:latin typeface="Cambria Math"/>
                      </a:rPr>
                      <m:t>,</m:t>
                    </m:r>
                    <m:r>
                      <a:rPr lang="en-US" i="1" dirty="0" smtClean="0">
                        <a:latin typeface="Cambria Math"/>
                      </a:rPr>
                      <m:t>𝑦</m:t>
                    </m:r>
                    <m:r>
                      <a:rPr lang="en-US" i="1" dirty="0" smtClean="0">
                        <a:latin typeface="Cambria Math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coordinates on same processor - 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right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 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Number of vertical layers matters: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more gained in refining # vertical layers than horizontal resolution 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(below – relative errors for Greenland).</a:t>
                </a:r>
                <a:endParaRPr lang="en-US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5" name="TextBox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199" y="2133600"/>
                <a:ext cx="7086600" cy="2031325"/>
              </a:xfrm>
              <a:prstGeom prst="rect">
                <a:avLst/>
              </a:prstGeom>
              <a:blipFill>
                <a:blip r:embed="rId4"/>
                <a:stretch>
                  <a:fillRect l="-516" t="-1502" b="-39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4495586"/>
              </p:ext>
            </p:extLst>
          </p:nvPr>
        </p:nvGraphicFramePr>
        <p:xfrm>
          <a:off x="533399" y="4267200"/>
          <a:ext cx="5861434" cy="21003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09746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752793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351650"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Horiz</a:t>
                      </a: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. res.\vert.</a:t>
                      </a:r>
                      <a:r>
                        <a:rPr lang="en-US" sz="16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layers</a:t>
                      </a:r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2.0e-1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9.0e-2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7.8e-2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4.6e-2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99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2.4e-2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99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2.3e-2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1km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3.8e-2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99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5.5e-3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5.1e-3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4973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500m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3.7e-2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6.7e-3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1.7e-3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3.9e-4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8.1e-5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6796906" y="4724400"/>
            <a:ext cx="1981200" cy="156966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Vertical refinement to 20 layers recommended for 1km resolution over horizontal refinement.</a:t>
            </a:r>
          </a:p>
        </p:txBody>
      </p:sp>
    </p:spTree>
    <p:extLst>
      <p:ext uri="{BB962C8B-B14F-4D97-AF65-F5344CB8AC3E}">
        <p14:creationId xmlns:p14="http://schemas.microsoft.com/office/powerpoint/2010/main" val="63694389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>
                <p:childTnLst>
                  <p:par>
                    <p:cTn id="3"/>
                  </p:par>
                  <p:par>
                    <p:cTn id="4" fill="hold">
                      <p:stCondLst>
                        <p:cond delay="indefinite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/>
          <p:cNvGrpSpPr/>
          <p:nvPr/>
        </p:nvGrpSpPr>
        <p:grpSpPr>
          <a:xfrm>
            <a:off x="6125606" y="4089938"/>
            <a:ext cx="2883915" cy="2158461"/>
            <a:chOff x="5802885" y="4176460"/>
            <a:chExt cx="3188715" cy="2554001"/>
          </a:xfrm>
        </p:grpSpPr>
        <p:pic>
          <p:nvPicPr>
            <p:cNvPr id="1027" name="Picture 3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19800" y="4176460"/>
              <a:ext cx="2971800" cy="138614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026" name="Picture 2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802885" y="5334000"/>
              <a:ext cx="2993928" cy="1396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5" name="Title 1"/>
          <p:cNvSpPr txBox="1">
            <a:spLocks/>
          </p:cNvSpPr>
          <p:nvPr/>
        </p:nvSpPr>
        <p:spPr>
          <a:xfrm>
            <a:off x="93026" y="0"/>
            <a:ext cx="6767787" cy="11430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Importance of Node Ordering &amp; Mesh Partitioning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" y="1473199"/>
            <a:ext cx="5791200" cy="92333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Our studies revealed that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node ordering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and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mesh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partitioning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matters for linear solver performance, especially for the ILU preconditioner!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228600" y="2573978"/>
                <a:ext cx="5791200" cy="366254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It is essential that incomplete factorization accurately captures vertical coupling, which is dominant due to anisotropic mesh.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This is accomplished by: </a:t>
                </a:r>
              </a:p>
              <a:p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Ensuring all points along a vertically extruded grid line reside within a single processor (“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2D mesh partitioning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”; top right).</a:t>
                </a:r>
              </a:p>
              <a:p>
                <a:pPr lvl="1"/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Ordering the equations such that grid layer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𝑘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’s nodes are ordered before all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dofs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associated with grid layer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/>
                      </a:rPr>
                      <m:t>𝑘</m:t>
                    </m:r>
                    <m:r>
                      <a:rPr lang="en-US" i="1" dirty="0" smtClean="0">
                        <a:latin typeface="Cambria Math"/>
                      </a:rPr>
                      <m:t>+1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(“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row-wise ordering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”; bottom right).</a:t>
                </a: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600" y="2573978"/>
                <a:ext cx="5791200" cy="3662541"/>
              </a:xfrm>
              <a:prstGeom prst="rect">
                <a:avLst/>
              </a:prstGeom>
              <a:blipFill>
                <a:blip r:embed="rId4"/>
                <a:stretch>
                  <a:fillRect l="-737" t="-832" b="-166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93467" y="1295400"/>
            <a:ext cx="1430813" cy="24383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6019800" y="5943599"/>
            <a:ext cx="3019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0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8130760" y="6070768"/>
            <a:ext cx="301987" cy="33855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6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6860813" y="5909845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60813" y="5909845"/>
                <a:ext cx="301987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/>
              <p:cNvSpPr txBox="1"/>
              <p:nvPr/>
            </p:nvSpPr>
            <p:spPr>
              <a:xfrm>
                <a:off x="7470413" y="5909845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3" name="TextBox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70413" y="5909845"/>
                <a:ext cx="301987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/>
              <p:cNvSpPr txBox="1"/>
              <p:nvPr/>
            </p:nvSpPr>
            <p:spPr>
              <a:xfrm>
                <a:off x="7162800" y="5909845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4" name="TextBox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62800" y="5909845"/>
                <a:ext cx="301987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/>
          <p:cNvSpPr txBox="1"/>
          <p:nvPr/>
        </p:nvSpPr>
        <p:spPr>
          <a:xfrm>
            <a:off x="6400800" y="5909845"/>
            <a:ext cx="3019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6170793" y="4952999"/>
            <a:ext cx="534807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28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553200" y="4919245"/>
            <a:ext cx="534807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29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7089413" y="4876799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89413" y="4876799"/>
                <a:ext cx="301987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/>
              <p:cNvSpPr txBox="1"/>
              <p:nvPr/>
            </p:nvSpPr>
            <p:spPr>
              <a:xfrm>
                <a:off x="7699013" y="4876799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19" name="TextBox 1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99013" y="4876799"/>
                <a:ext cx="301987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/>
              <p:cNvSpPr txBox="1"/>
              <p:nvPr/>
            </p:nvSpPr>
            <p:spPr>
              <a:xfrm>
                <a:off x="7391400" y="4876799"/>
                <a:ext cx="30198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i="1" smtClean="0">
                          <a:latin typeface="Cambria Math"/>
                          <a:ea typeface="Cambria Math"/>
                        </a:rPr>
                        <m:t>⋯</m:t>
                      </m:r>
                    </m:oMath>
                  </m:oMathPara>
                </a14:m>
                <a:endParaRPr lang="en-US" sz="1600" dirty="0">
                  <a:latin typeface="+mn-lt"/>
                </a:endParaRPr>
              </a:p>
            </p:txBody>
          </p:sp>
        </mc:Choice>
        <mc:Fallback xmlns="">
          <p:sp>
            <p:nvSpPr>
              <p:cNvPr id="20" name="TextBox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91400" y="4876799"/>
                <a:ext cx="301987" cy="338554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/>
          <p:cNvSpPr txBox="1"/>
          <p:nvPr/>
        </p:nvSpPr>
        <p:spPr>
          <a:xfrm>
            <a:off x="8509568" y="4952999"/>
            <a:ext cx="534807" cy="33855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34</a:t>
            </a:r>
          </a:p>
        </p:txBody>
      </p:sp>
    </p:spTree>
    <p:extLst>
      <p:ext uri="{BB962C8B-B14F-4D97-AF65-F5344CB8AC3E}">
        <p14:creationId xmlns:p14="http://schemas.microsoft.com/office/powerpoint/2010/main" val="109354962"/>
      </p:ext>
    </p:extLst>
  </p:cSld>
  <p:clrMapOvr>
    <a:masterClrMapping/>
  </p:clrMapOvr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013" y="76200"/>
            <a:ext cx="6767787" cy="11430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Strong vs. Weak Scaling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6200" y="2201333"/>
            <a:ext cx="5105400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Strong scaling: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how the solution time varies with the number of cores for a fixed total problem size.</a:t>
            </a:r>
          </a:p>
          <a:p>
            <a:pPr marL="742950" lvl="1" indent="-285750">
              <a:buFont typeface="Symbol" pitchFamily="18" charset="2"/>
              <a:buChar char="Þ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Fix problem size, increase # cores.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Ideal: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linear speed-up with increase in # cores (“hyperbolic strong scaling curve”).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Weak scaling: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how the solution time varies with the number of cores for a fixed problem size per core.</a:t>
            </a:r>
            <a:endParaRPr lang="en-US" b="1" i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Symbol" pitchFamily="18" charset="2"/>
              <a:buChar char="Þ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Increase problem size and # cores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s.t.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#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dofs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/core is approximately constant.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Ideal: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solution time remains constant as problem size and # cores increases.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579033" y="914400"/>
            <a:ext cx="6138333" cy="923330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Scalability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(a.k.a.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Scaling Efficiency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measure of the efficiency of a code when increasing numbers of parallel processing elements (CPUs, cores, processes, threads, etc.).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56901" y="2106632"/>
            <a:ext cx="3953232" cy="2922568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4876799" y="5141893"/>
                <a:ext cx="4191001" cy="954107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r>
                  <a:rPr lang="en-US" sz="14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Note:</a:t>
                </a:r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scalability usually declines above some threshold number of cores (Amdahl’s Law, Gustafson’s Law)</a:t>
                </a:r>
              </a:p>
              <a:p>
                <a14:m>
                  <m:oMath xmlns:m="http://schemas.openxmlformats.org/officeDocument/2006/math">
                    <m:r>
                      <a:rPr lang="en-US" sz="1400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some operations are serial, communication is not free, etc.</a:t>
                </a: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76799" y="5141893"/>
                <a:ext cx="4191001" cy="954107"/>
              </a:xfrm>
              <a:prstGeom prst="rect">
                <a:avLst/>
              </a:prstGeom>
              <a:blipFill>
                <a:blip r:embed="rId3"/>
                <a:stretch>
                  <a:fillRect l="-290" r="-725" b="-503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526804773"/>
      </p:ext>
    </p:extLst>
  </p:cSld>
  <p:clrMapOvr>
    <a:masterClrMapping/>
  </p:clrMapOvr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16462" y="72106"/>
            <a:ext cx="8265537" cy="1165669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</a:rPr>
              <a:t>Appendix: Improved Linear Solver Performance through Hinge Removal</a:t>
            </a: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965" t="19984" r="30235" b="1"/>
          <a:stretch/>
        </p:blipFill>
        <p:spPr>
          <a:xfrm>
            <a:off x="7389223" y="1409064"/>
            <a:ext cx="1602377" cy="1913702"/>
          </a:xfrm>
          <a:prstGeom prst="rect">
            <a:avLst/>
          </a:prstGeom>
        </p:spPr>
      </p:pic>
      <p:sp>
        <p:nvSpPr>
          <p:cNvPr id="25" name="Oval 24"/>
          <p:cNvSpPr/>
          <p:nvPr/>
        </p:nvSpPr>
        <p:spPr bwMode="auto">
          <a:xfrm>
            <a:off x="8114211" y="2602607"/>
            <a:ext cx="189412" cy="228600"/>
          </a:xfrm>
          <a:prstGeom prst="ellipse">
            <a:avLst/>
          </a:prstGeom>
          <a:noFill/>
          <a:ln w="2540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0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Helvetica" pitchFamily="34" charset="0"/>
            </a:endParaRPr>
          </a:p>
        </p:txBody>
      </p:sp>
      <p:sp>
        <p:nvSpPr>
          <p:cNvPr id="26" name="Oval 25"/>
          <p:cNvSpPr/>
          <p:nvPr/>
        </p:nvSpPr>
        <p:spPr bwMode="auto">
          <a:xfrm>
            <a:off x="7885611" y="1886327"/>
            <a:ext cx="189412" cy="182880"/>
          </a:xfrm>
          <a:prstGeom prst="ellipse">
            <a:avLst/>
          </a:prstGeom>
          <a:noFill/>
          <a:ln w="2540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0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Helvetica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52400" y="1409064"/>
            <a:ext cx="3309261" cy="646331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sym typeface="Symbol"/>
              </a:rPr>
              <a:t>Islands and certain hinged peninsulas lead to </a:t>
            </a:r>
            <a:r>
              <a:rPr lang="en-US" b="1" dirty="0">
                <a:latin typeface="Calibri" panose="020F0502020204030204" pitchFamily="34" charset="0"/>
                <a:sym typeface="Symbol"/>
              </a:rPr>
              <a:t>solver failures</a:t>
            </a:r>
            <a:endParaRPr lang="en-US" b="1" dirty="0">
              <a:latin typeface="Calibri" panose="020F050202020403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76200" y="1939766"/>
            <a:ext cx="6549388" cy="270843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>
              <a:buClrTx/>
            </a:pPr>
            <a:endParaRPr lang="en-US" b="1" u="sng" dirty="0">
              <a:latin typeface="Calibri" panose="020F0502020204030204" pitchFamily="34" charset="0"/>
            </a:endParaRPr>
          </a:p>
          <a:p>
            <a:pPr marL="285750" indent="-285750">
              <a:buClrTx/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We have developed an algorithm to detect/remove problematic </a:t>
            </a:r>
            <a:r>
              <a:rPr lang="en-US" b="1" i="1" dirty="0">
                <a:latin typeface="Calibri" panose="020F0502020204030204" pitchFamily="34" charset="0"/>
              </a:rPr>
              <a:t>hinged peninsulas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&amp; </a:t>
            </a:r>
            <a:r>
              <a:rPr lang="en-US" b="1" i="1" dirty="0">
                <a:latin typeface="Calibri" panose="020F0502020204030204" pitchFamily="34" charset="0"/>
              </a:rPr>
              <a:t>islands</a:t>
            </a:r>
            <a:r>
              <a:rPr lang="en-US" dirty="0">
                <a:latin typeface="Calibri" panose="020F0502020204030204" pitchFamily="34" charset="0"/>
              </a:rPr>
              <a:t> based on coloring and repeated use of connected component algorithms (</a:t>
            </a:r>
            <a:r>
              <a:rPr lang="en-US" dirty="0" err="1">
                <a:latin typeface="Calibri" panose="020F0502020204030204" pitchFamily="34" charset="0"/>
              </a:rPr>
              <a:t>Tuminaro</a:t>
            </a:r>
            <a:r>
              <a:rPr lang="en-US" dirty="0">
                <a:latin typeface="Calibri" panose="020F0502020204030204" pitchFamily="34" charset="0"/>
              </a:rPr>
              <a:t> </a:t>
            </a:r>
            <a:r>
              <a:rPr lang="en-US" i="1" dirty="0">
                <a:latin typeface="Calibri" panose="020F0502020204030204" pitchFamily="34" charset="0"/>
              </a:rPr>
              <a:t>et al.</a:t>
            </a:r>
            <a:r>
              <a:rPr lang="en-US" dirty="0">
                <a:latin typeface="Calibri" panose="020F0502020204030204" pitchFamily="34" charset="0"/>
              </a:rPr>
              <a:t>, 2016).</a:t>
            </a:r>
          </a:p>
          <a:p>
            <a:pPr>
              <a:buClrTx/>
            </a:pPr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ClrTx/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Solves are </a:t>
            </a:r>
            <a:r>
              <a:rPr lang="en-US" b="1" i="1" dirty="0">
                <a:solidFill>
                  <a:srgbClr val="FF0000"/>
                </a:solidFill>
                <a:latin typeface="Calibri" panose="020F0502020204030204" pitchFamily="34" charset="0"/>
              </a:rPr>
              <a:t>~2x faster </a:t>
            </a:r>
            <a:r>
              <a:rPr lang="en-US" dirty="0">
                <a:latin typeface="Calibri" panose="020F0502020204030204" pitchFamily="34" charset="0"/>
              </a:rPr>
              <a:t>with hinges removed.</a:t>
            </a:r>
          </a:p>
          <a:p>
            <a:pPr>
              <a:buClrTx/>
            </a:pPr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ClrTx/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Current implementation is MATLAB, but                                           working on C++ implementation                                                               for integration into </a:t>
            </a:r>
            <a:r>
              <a:rPr lang="en-US" dirty="0" err="1">
                <a:latin typeface="Calibri" panose="020F0502020204030204" pitchFamily="34" charset="0"/>
              </a:rPr>
              <a:t>dycores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pPr>
              <a:buClrTx/>
            </a:pPr>
            <a:endParaRPr lang="en-US" dirty="0">
              <a:latin typeface="Calibri" panose="020F0502020204030204" pitchFamily="34" charset="0"/>
            </a:endParaRPr>
          </a:p>
        </p:txBody>
      </p:sp>
      <p:graphicFrame>
        <p:nvGraphicFramePr>
          <p:cNvPr id="9" name="Table 8"/>
          <p:cNvGraphicFramePr>
            <a:graphicFrameLocks noGrp="1"/>
          </p:cNvGraphicFramePr>
          <p:nvPr>
            <p:extLst/>
          </p:nvPr>
        </p:nvGraphicFramePr>
        <p:xfrm>
          <a:off x="3810000" y="4038600"/>
          <a:ext cx="4858830" cy="2286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74506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0668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65764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456153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Resolu-tion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ILU –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hinges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ILU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– no hinges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ML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–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hinges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ML – no hinges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8km/5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878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 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84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693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71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254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11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220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9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4km/10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195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3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160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1969 sec, 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160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285 sec, 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13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245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12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2km/20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10942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710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5576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426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482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24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294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sec,</a:t>
                      </a:r>
                    </a:p>
                    <a:p>
                      <a:pPr algn="ctr"/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15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07475"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1km/40 layers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-- 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15716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881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668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34 </a:t>
                      </a:r>
                      <a:r>
                        <a:rPr lang="en-US" sz="120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378 sec,</a:t>
                      </a:r>
                    </a:p>
                    <a:p>
                      <a:pPr algn="ctr"/>
                      <a:r>
                        <a:rPr lang="en-US" sz="12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20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 </a:t>
                      </a:r>
                      <a:r>
                        <a:rPr lang="en-US" sz="1200" baseline="0" dirty="0" err="1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iter</a:t>
                      </a:r>
                      <a:r>
                        <a:rPr lang="en-US" sz="1200" baseline="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rPr>
                        <a:t>/solve</a:t>
                      </a:r>
                      <a:endParaRPr lang="en-US" sz="1200" dirty="0">
                        <a:solidFill>
                          <a:schemeClr val="tx1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2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34048" y="1233779"/>
            <a:ext cx="19812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4" name="Straight Arrow Connector 13"/>
          <p:cNvCxnSpPr/>
          <p:nvPr/>
        </p:nvCxnSpPr>
        <p:spPr>
          <a:xfrm flipH="1" flipV="1">
            <a:off x="5029201" y="1476673"/>
            <a:ext cx="2856410" cy="501094"/>
          </a:xfrm>
          <a:prstGeom prst="straightConnector1">
            <a:avLst/>
          </a:prstGeom>
          <a:ln w="19050">
            <a:solidFill>
              <a:schemeClr val="accent2">
                <a:lumMod val="60000"/>
                <a:lumOff val="4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25" idx="2"/>
          </p:cNvCxnSpPr>
          <p:nvPr/>
        </p:nvCxnSpPr>
        <p:spPr>
          <a:xfrm flipH="1" flipV="1">
            <a:off x="5402037" y="1977767"/>
            <a:ext cx="2712174" cy="739140"/>
          </a:xfrm>
          <a:prstGeom prst="straightConnector1">
            <a:avLst/>
          </a:prstGeom>
          <a:ln w="19050">
            <a:solidFill>
              <a:schemeClr val="accent2">
                <a:lumMod val="60000"/>
                <a:lumOff val="4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25" name="Rounded Rectangle 1024"/>
          <p:cNvSpPr/>
          <p:nvPr/>
        </p:nvSpPr>
        <p:spPr>
          <a:xfrm>
            <a:off x="4572000" y="5410200"/>
            <a:ext cx="2114006" cy="457200"/>
          </a:xfrm>
          <a:prstGeom prst="round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Rounded Rectangle 35"/>
          <p:cNvSpPr/>
          <p:nvPr/>
        </p:nvSpPr>
        <p:spPr>
          <a:xfrm>
            <a:off x="6686006" y="5867400"/>
            <a:ext cx="2000794" cy="457200"/>
          </a:xfrm>
          <a:prstGeom prst="round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4876800" y="3623846"/>
            <a:ext cx="316121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</a:rPr>
              <a:t>Greenland Problem</a:t>
            </a:r>
          </a:p>
        </p:txBody>
      </p:sp>
      <p:pic>
        <p:nvPicPr>
          <p:cNvPr id="31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5043" y="4528579"/>
            <a:ext cx="1070557" cy="17960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" name="Picture 5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329" y="4572972"/>
            <a:ext cx="994871" cy="17516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87796231"/>
      </p:ext>
    </p:extLst>
  </p:cSld>
  <p:clrMapOvr>
    <a:masterClrMapping/>
  </p:clrMapOvr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-228600"/>
            <a:ext cx="7467600" cy="1219200"/>
          </a:xfrm>
        </p:spPr>
        <p:txBody>
          <a:bodyPr/>
          <a:lstStyle/>
          <a:p>
            <a:pPr algn="l"/>
            <a:r>
              <a:rPr lang="en-US" sz="3600" dirty="0">
                <a:latin typeface="Calibri" panose="020F0502020204030204" pitchFamily="34" charset="0"/>
                <a:cs typeface="Calibri" panose="020F0502020204030204" pitchFamily="34" charset="0"/>
              </a:rPr>
              <a:t>Appendix: Spherical Grids</a:t>
            </a:r>
          </a:p>
        </p:txBody>
      </p:sp>
      <p:sp>
        <p:nvSpPr>
          <p:cNvPr id="110" name="TextBox 109"/>
          <p:cNvSpPr txBox="1"/>
          <p:nvPr/>
        </p:nvSpPr>
        <p:spPr>
          <a:xfrm>
            <a:off x="9647308" y="2790053"/>
            <a:ext cx="1846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7173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95400"/>
            <a:ext cx="5029200" cy="34676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4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295400"/>
            <a:ext cx="3390900" cy="36148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4800600" y="990600"/>
            <a:ext cx="1447800" cy="13849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Relative difference in surface velocity magnitude is 10% in fast flow regions.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" y="5105400"/>
            <a:ext cx="75438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Current ice sheet models are derived using planar geometries – reasonable, especially for Greenland.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The effect of Earth’s curvature is largely unknown – may be nontrivial for Antarctica.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We have derived a FO Stokes model on sphere using stereographic projection.</a:t>
            </a:r>
          </a:p>
        </p:txBody>
      </p:sp>
    </p:spTree>
    <p:extLst>
      <p:ext uri="{BB962C8B-B14F-4D97-AF65-F5344CB8AC3E}">
        <p14:creationId xmlns:p14="http://schemas.microsoft.com/office/powerpoint/2010/main" val="2692943916"/>
      </p:ext>
    </p:extLst>
  </p:cSld>
  <p:clrMapOvr>
    <a:masterClrMapping/>
  </p:clrMapOvr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0"/>
          <p:cNvSpPr/>
          <p:nvPr/>
        </p:nvSpPr>
        <p:spPr>
          <a:xfrm>
            <a:off x="5181600" y="1752600"/>
            <a:ext cx="3810000" cy="462553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4654" y="78045"/>
            <a:ext cx="9067801" cy="98331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UQ Problem Definition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152400" y="855761"/>
                <a:ext cx="5486400" cy="646331"/>
              </a:xfrm>
              <a:prstGeom prst="rect">
                <a:avLst/>
              </a:prstGeom>
              <a:solidFill>
                <a:schemeClr val="accent5">
                  <a:lumMod val="40000"/>
                  <a:lumOff val="6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QoI in Ice Sheet Modeling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total ice mass loss/gain during 21</a:t>
                </a:r>
                <a:r>
                  <a:rPr lang="en-US" baseline="30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century</a:t>
                </a:r>
                <a14:m>
                  <m:oMath xmlns:m="http://schemas.openxmlformats.org/officeDocument/2006/math">
                    <m:r>
                      <a:rPr lang="en-US" b="0" i="0" smtClean="0">
                        <a:latin typeface="Cambria Math" panose="02040503050406030204" pitchFamily="18" charset="0"/>
                        <a:ea typeface="Cambria Math"/>
                      </a:rPr>
                      <m:t> 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→</m:t>
                    </m:r>
                  </m:oMath>
                </a14:m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sea level change prediction.</a:t>
                </a: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400" y="855761"/>
                <a:ext cx="5486400" cy="646331"/>
              </a:xfrm>
              <a:prstGeom prst="rect">
                <a:avLst/>
              </a:prstGeom>
              <a:blipFill>
                <a:blip r:embed="rId2"/>
                <a:stretch>
                  <a:fillRect t="-471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62390" y="1672548"/>
                <a:ext cx="5867401" cy="2092881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Sources of uncertainty affecting this </a:t>
                </a:r>
                <a:r>
                  <a:rPr lang="en-US" b="1" u="sng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QoI</a:t>
                </a:r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include:</a:t>
                </a:r>
                <a:endParaRPr lang="en-US" sz="400" b="1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Climate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forcings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(e.g., surface mass balance).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friction (</a:t>
                </a:r>
                <a14:m>
                  <m:oMath xmlns:m="http://schemas.openxmlformats.org/officeDocument/2006/math">
                    <m:r>
                      <a:rPr lang="en-US" b="1" i="1">
                        <a:latin typeface="Cambria Math"/>
                        <a:ea typeface="Cambria Math"/>
                      </a:rPr>
                      <m:t>𝜷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Ice sheet thickness (</a:t>
                </a:r>
                <a:r>
                  <a:rPr lang="en-US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h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Geothermal heat flux.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 parameters (e.g., Glen’s                                        flow law exponent).</a:t>
                </a: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390" y="1672548"/>
                <a:ext cx="5867401" cy="2092881"/>
              </a:xfrm>
              <a:prstGeom prst="rect">
                <a:avLst/>
              </a:prstGeom>
              <a:blipFill>
                <a:blip r:embed="rId3"/>
                <a:stretch>
                  <a:fillRect l="-831" t="-1453" b="-3488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0" y="3935885"/>
            <a:ext cx="3247477" cy="23622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1342477" y="6027126"/>
                <a:ext cx="2209800" cy="50289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lvl="1"/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Basal boundary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Γ</m:t>
                    </m:r>
                    <m:r>
                      <a:rPr lang="el-GR" i="1" baseline="-25000" smtClean="0">
                        <a:solidFill>
                          <a:schemeClr val="bg1"/>
                        </a:solidFill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i="1" baseline="-25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3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)</a:t>
                </a: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42477" y="6027126"/>
                <a:ext cx="2209800" cy="502895"/>
              </a:xfrm>
              <a:prstGeom prst="rect">
                <a:avLst/>
              </a:prstGeom>
              <a:blipFill>
                <a:blip r:embed="rId5"/>
                <a:stretch>
                  <a:fillRect l="-275" b="-109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/>
          <p:cNvSpPr txBox="1"/>
          <p:nvPr/>
        </p:nvSpPr>
        <p:spPr>
          <a:xfrm>
            <a:off x="1143001" y="4837873"/>
            <a:ext cx="1371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Ice sheet</a:t>
            </a:r>
          </a:p>
        </p:txBody>
      </p:sp>
      <p:cxnSp>
        <p:nvCxnSpPr>
          <p:cNvPr id="10" name="Straight Arrow Connector 9"/>
          <p:cNvCxnSpPr/>
          <p:nvPr/>
        </p:nvCxnSpPr>
        <p:spPr>
          <a:xfrm flipH="1" flipV="1">
            <a:off x="1037677" y="6107887"/>
            <a:ext cx="304800" cy="89174"/>
          </a:xfrm>
          <a:prstGeom prst="straightConnector1">
            <a:avLst/>
          </a:prstGeom>
          <a:ln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1723476" y="3807694"/>
                <a:ext cx="2286001" cy="671466"/>
              </a:xfrm>
              <a:prstGeom prst="rect">
                <a:avLst/>
              </a:prstGeom>
              <a:solidFill>
                <a:schemeClr val="bg1">
                  <a:lumMod val="95000"/>
                </a:schemeClr>
              </a:solidFill>
              <a:ln w="952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20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𝜇</m:t>
                      </m:r>
                      <m:r>
                        <a:rPr lang="en-US" sz="1200" b="0" i="1" smtClean="0">
                          <a:solidFill>
                            <a:schemeClr val="tx1"/>
                          </a:solidFill>
                          <a:latin typeface="Cambria Math"/>
                          <a:ea typeface="Cambria Math"/>
                        </a:rPr>
                        <m:t>=</m:t>
                      </m:r>
                      <m:f>
                        <m:fPr>
                          <m:ctrlP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fPr>
                        <m:num>
                          <m: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1</m:t>
                          </m:r>
                        </m:num>
                        <m:den>
                          <m: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/>
                              <a:ea typeface="Cambria Math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12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/>
                            </a:rPr>
                          </m:ctrlPr>
                        </m:sSupPr>
                        <m:e>
                          <m:sSup>
                            <m:sSupPr>
                              <m:ctrlP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sSupPr>
                            <m:e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𝐴</m:t>
                              </m:r>
                            </m:e>
                            <m:sup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</m:sup>
                          </m:sSup>
                          <m:d>
                            <m:dPr>
                              <m:ctrlP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  <m:nary>
                                <m:naryPr>
                                  <m:chr m:val="∑"/>
                                  <m:supHide m:val="on"/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naryPr>
                                <m:sub>
                                  <m:r>
                                    <m:rPr>
                                      <m:brk m:alnAt="7"/>
                                    </m:r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</m:t>
                                  </m:r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𝑗</m:t>
                                  </m:r>
                                </m:sub>
                                <m:sup/>
                                <m:e>
                                  <m:acc>
                                    <m:accPr>
                                      <m:chr m:val="̇"/>
                                      <m:ctrlPr>
                                        <a:rPr lang="en-US" sz="1200" i="1">
                                          <a:solidFill>
                                            <a:schemeClr val="tx1"/>
                                          </a:solidFill>
                                          <a:latin typeface="Cambria Math" panose="02040503050406030204" pitchFamily="18" charset="0"/>
                                          <a:ea typeface="Cambria Math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1200" b="1" i="1">
                                          <a:solidFill>
                                            <a:schemeClr val="tx1"/>
                                          </a:solidFill>
                                          <a:latin typeface="Cambria Math"/>
                                          <a:ea typeface="Cambria Math"/>
                                        </a:rPr>
                                        <m:t>𝝐</m:t>
                                      </m:r>
                                    </m:e>
                                  </m:acc>
                                  <m:r>
                                    <a:rPr lang="en-US" sz="1200" i="1" baseline="-25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𝑖𝑗</m:t>
                                  </m:r>
                                  <m:r>
                                    <a:rPr lang="en-US" sz="1200" i="1" baseline="30000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+</m:t>
                                  </m:r>
                                </m:e>
                              </m:nary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𝛾</m:t>
                              </m:r>
                            </m:e>
                          </m:d>
                        </m:e>
                        <m:sup>
                          <m:d>
                            <m:dPr>
                              <m:ctrlP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𝑛</m:t>
                                  </m:r>
                                </m:den>
                              </m:f>
                              <m:r>
                                <a:rPr lang="en-US" sz="1200" i="1">
                                  <a:solidFill>
                                    <a:schemeClr val="tx1"/>
                                  </a:solidFill>
                                  <a:latin typeface="Cambria Math"/>
                                  <a:ea typeface="Cambria Math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 panose="02040503050406030204" pitchFamily="18" charset="0"/>
                                      <a:ea typeface="Cambria Math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chemeClr val="tx1"/>
                                      </a:solidFill>
                                      <a:latin typeface="Cambria Math"/>
                                      <a:ea typeface="Cambria Math"/>
                                    </a:rPr>
                                    <m:t>2</m:t>
                                  </m:r>
                                </m:den>
                              </m:f>
                            </m:e>
                          </m:d>
                        </m:sup>
                      </m:sSup>
                    </m:oMath>
                  </m:oMathPara>
                </a14:m>
                <a:endParaRPr lang="en-US" sz="1200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23476" y="3807694"/>
                <a:ext cx="2286001" cy="671466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  <a:ln w="952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981200" y="4467437"/>
                <a:ext cx="1865842" cy="27699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200" i="1" dirty="0" smtClean="0">
                        <a:latin typeface="Cambria Math"/>
                      </a:rPr>
                      <m:t>𝑛</m:t>
                    </m:r>
                  </m:oMath>
                </a14:m>
                <a:r>
                  <a:rPr lang="en-US" sz="1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Glen’s law exponent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81200" y="4467437"/>
                <a:ext cx="1865842" cy="276999"/>
              </a:xfrm>
              <a:prstGeom prst="rect">
                <a:avLst/>
              </a:prstGeom>
              <a:blipFill>
                <a:blip r:embed="rId7"/>
                <a:stretch>
                  <a:fillRect t="-2222" b="-17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/>
          <p:cNvCxnSpPr/>
          <p:nvPr/>
        </p:nvCxnSpPr>
        <p:spPr>
          <a:xfrm flipH="1">
            <a:off x="762001" y="4382520"/>
            <a:ext cx="8976" cy="1644606"/>
          </a:xfrm>
          <a:prstGeom prst="straightConnector1">
            <a:avLst/>
          </a:prstGeom>
          <a:ln w="12700"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-152400" y="4943213"/>
            <a:ext cx="1066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thickness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(</a:t>
            </a:r>
            <a:r>
              <a:rPr lang="en-US" sz="1400" i="1" dirty="0">
                <a:latin typeface="Calibri" panose="020F0502020204030204" pitchFamily="34" charset="0"/>
                <a:cs typeface="Calibri" panose="020F0502020204030204" pitchFamily="34" charset="0"/>
              </a:rPr>
              <a:t>h</a:t>
            </a:r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</p:txBody>
      </p:sp>
      <p:sp>
        <p:nvSpPr>
          <p:cNvPr id="17" name="Down Arrow 16"/>
          <p:cNvSpPr/>
          <p:nvPr/>
        </p:nvSpPr>
        <p:spPr>
          <a:xfrm>
            <a:off x="8242531" y="2567684"/>
            <a:ext cx="599598" cy="3620255"/>
          </a:xfrm>
          <a:prstGeom prst="downArrow">
            <a:avLst/>
          </a:prstGeom>
          <a:solidFill>
            <a:schemeClr val="bg1">
              <a:lumMod val="95000"/>
            </a:schemeClr>
          </a:solidFill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5338140" y="2538376"/>
            <a:ext cx="2733198" cy="830997"/>
          </a:xfrm>
          <a:prstGeom prst="rect">
            <a:avLst/>
          </a:prstGeom>
          <a:solidFill>
            <a:srgbClr val="CC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5338140" y="3553361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5338140" y="5033052"/>
            <a:ext cx="2733197" cy="109710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3: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Propagate uncertain initial condition through ice-sheet evolution model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5737981" y="1946233"/>
            <a:ext cx="2727866" cy="36933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UQ Workflow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137287" y="2652128"/>
            <a:ext cx="138738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4192031" y="4001471"/>
            <a:ext cx="1218169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calibration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/>
              <p:cNvSpPr txBox="1"/>
              <p:nvPr/>
            </p:nvSpPr>
            <p:spPr>
              <a:xfrm>
                <a:off x="5720590" y="849674"/>
                <a:ext cx="3330334" cy="646331"/>
              </a:xfrm>
              <a:prstGeom prst="rect">
                <a:avLst/>
              </a:prstGeom>
              <a:solidFill>
                <a:srgbClr val="FFFF99"/>
              </a:solidFill>
            </p:spPr>
            <p:txBody>
              <a:bodyPr wrap="square" rtlCol="0">
                <a:spAutoFit/>
              </a:bodyPr>
              <a:lstStyle/>
              <a:p>
                <a:pPr marL="0" lvl="1"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As a first step, we focus on effect of uncertainty in </a:t>
                </a:r>
                <a14:m>
                  <m:oMath xmlns:m="http://schemas.openxmlformats.org/officeDocument/2006/math">
                    <m:r>
                      <a:rPr lang="en-US" b="0" i="1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only. </a:t>
                </a:r>
              </a:p>
            </p:txBody>
          </p:sp>
        </mc:Choice>
        <mc:Fallback xmlns="">
          <p:sp>
            <p:nvSpPr>
              <p:cNvPr id="26" name="TextBox 2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20590" y="849674"/>
                <a:ext cx="3330334" cy="646331"/>
              </a:xfrm>
              <a:prstGeom prst="rect">
                <a:avLst/>
              </a:prstGeom>
              <a:blipFill>
                <a:blip r:embed="rId9"/>
                <a:stretch>
                  <a:fillRect l="-366" t="-4717" r="-128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/>
              <p:cNvSpPr txBox="1"/>
              <p:nvPr/>
            </p:nvSpPr>
            <p:spPr>
              <a:xfrm>
                <a:off x="2249228" y="5500240"/>
                <a:ext cx="2349518" cy="523220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marL="0" lvl="1" algn="ctr"/>
                <a:r>
                  <a:rPr lang="en-US" sz="14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Basal sliding BC: </a:t>
                </a:r>
                <a14:m>
                  <m:oMath xmlns:m="http://schemas.openxmlformats.org/officeDocument/2006/math">
                    <m:r>
                      <a:rPr lang="en-US" sz="1400" b="1" i="1">
                        <a:latin typeface="Cambria Math"/>
                      </a:rPr>
                      <m:t> </m:t>
                    </m:r>
                  </m:oMath>
                </a14:m>
                <a:endParaRPr lang="en-US" sz="1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0" lvl="1" algn="ctr"/>
                <a14:m>
                  <m:oMath xmlns:m="http://schemas.openxmlformats.org/officeDocument/2006/math">
                    <m:r>
                      <a:rPr lang="en-US" sz="1400" i="1">
                        <a:latin typeface="Cambria Math"/>
                      </a:rPr>
                      <m:t>2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𝜇</m:t>
                    </m:r>
                    <m:acc>
                      <m:accPr>
                        <m:chr m:val="̇"/>
                        <m:ctrlPr>
                          <a:rPr lang="en-US" sz="1400" i="1">
                            <a:latin typeface="Cambria Math" panose="02040503050406030204" pitchFamily="18" charset="0"/>
                            <a:ea typeface="Cambria Math"/>
                          </a:rPr>
                        </m:ctrlPr>
                      </m:accPr>
                      <m:e>
                        <m:r>
                          <a:rPr lang="en-US" sz="1400" b="1" i="1">
                            <a:latin typeface="Cambria Math"/>
                            <a:ea typeface="Cambria Math"/>
                          </a:rPr>
                          <m:t>𝝐</m:t>
                        </m:r>
                      </m:e>
                    </m:acc>
                    <m:r>
                      <a:rPr lang="en-US" sz="1400" i="1" baseline="-25000">
                        <a:latin typeface="Cambria Math"/>
                        <a:ea typeface="Cambria Math"/>
                      </a:rPr>
                      <m:t>𝑖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∙</m:t>
                    </m:r>
                    <m:r>
                      <a:rPr lang="en-US" sz="1400" b="1" i="1">
                        <a:latin typeface="Cambria Math"/>
                        <a:ea typeface="Cambria Math"/>
                      </a:rPr>
                      <m:t>𝒏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+</m:t>
                    </m:r>
                    <m:r>
                      <a:rPr lang="en-US" sz="1400" i="1">
                        <a:latin typeface="Cambria Math"/>
                        <a:ea typeface="Cambria Math"/>
                      </a:rPr>
                      <m:t>𝛽</m:t>
                    </m:r>
                    <m:sSub>
                      <m:sSubPr>
                        <m:ctrlPr>
                          <a:rPr lang="en-US" sz="140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sz="14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𝑢</m:t>
                        </m:r>
                      </m:e>
                      <m:sub>
                        <m:r>
                          <a:rPr lang="en-US" sz="1400" b="0" i="1" dirty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𝑖</m:t>
                        </m:r>
                      </m:sub>
                    </m:sSub>
                    <m:r>
                      <a:rPr lang="en-US" sz="1400" i="1">
                        <a:latin typeface="Cambria Math"/>
                        <a:ea typeface="Cambria Math"/>
                      </a:rPr>
                      <m:t>=0</m:t>
                    </m:r>
                  </m:oMath>
                </a14:m>
                <a:r>
                  <a:rPr lang="en-US" sz="14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400" i="1">
                        <a:latin typeface="Cambria Math"/>
                        <a:ea typeface="Cambria Math"/>
                      </a:rPr>
                      <m:t>Γ</m:t>
                    </m:r>
                    <m:r>
                      <a:rPr lang="el-GR" sz="1400" i="1" baseline="-25000">
                        <a:latin typeface="Cambria Math"/>
                        <a:ea typeface="Cambria Math"/>
                      </a:rPr>
                      <m:t>𝛽</m:t>
                    </m:r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5" name="TextBox 2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49228" y="5500240"/>
                <a:ext cx="2349518" cy="523220"/>
              </a:xfrm>
              <a:prstGeom prst="rect">
                <a:avLst/>
              </a:prstGeom>
              <a:blipFill>
                <a:blip r:embed="rId10"/>
                <a:stretch>
                  <a:fillRect b="-10227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TextBox 23"/>
          <p:cNvSpPr txBox="1"/>
          <p:nvPr/>
        </p:nvSpPr>
        <p:spPr>
          <a:xfrm>
            <a:off x="4124229" y="5130225"/>
            <a:ext cx="1296892" cy="58477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Forward propagation</a:t>
            </a:r>
          </a:p>
        </p:txBody>
      </p:sp>
    </p:spTree>
    <p:extLst>
      <p:ext uri="{BB962C8B-B14F-4D97-AF65-F5344CB8AC3E}">
        <p14:creationId xmlns:p14="http://schemas.microsoft.com/office/powerpoint/2010/main" val="760764509"/>
      </p:ext>
    </p:extLst>
  </p:cSld>
  <p:clrMapOvr>
    <a:masterClrMapping/>
  </p:clrMapOvr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1" y="90390"/>
            <a:ext cx="7130250" cy="67108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Bayesian Inference</a:t>
            </a:r>
          </a:p>
        </p:txBody>
      </p:sp>
      <p:grpSp>
        <p:nvGrpSpPr>
          <p:cNvPr id="25" name="Group 24"/>
          <p:cNvGrpSpPr/>
          <p:nvPr/>
        </p:nvGrpSpPr>
        <p:grpSpPr>
          <a:xfrm>
            <a:off x="152400" y="1143000"/>
            <a:ext cx="3810000" cy="4625537"/>
            <a:chOff x="5181600" y="1752600"/>
            <a:chExt cx="3810000" cy="4625537"/>
          </a:xfrm>
        </p:grpSpPr>
        <p:sp>
          <p:nvSpPr>
            <p:cNvPr id="26" name="Rectangle 25"/>
            <p:cNvSpPr/>
            <p:nvPr/>
          </p:nvSpPr>
          <p:spPr>
            <a:xfrm>
              <a:off x="5181600" y="1752600"/>
              <a:ext cx="3810000" cy="462553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Down Arrow 26"/>
            <p:cNvSpPr/>
            <p:nvPr/>
          </p:nvSpPr>
          <p:spPr>
            <a:xfrm>
              <a:off x="8242531" y="2567684"/>
              <a:ext cx="599598" cy="3620255"/>
            </a:xfrm>
            <a:prstGeom prst="downArrow">
              <a:avLst/>
            </a:prstGeom>
            <a:solidFill>
              <a:schemeClr val="bg1">
                <a:lumMod val="95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TextBox 27"/>
            <p:cNvSpPr txBox="1"/>
            <p:nvPr/>
          </p:nvSpPr>
          <p:spPr>
            <a:xfrm>
              <a:off x="5338140" y="5075092"/>
              <a:ext cx="2733197" cy="10971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i="1" dirty="0">
                  <a:solidFill>
                    <a:schemeClr val="bg1">
                      <a:lumMod val="95000"/>
                    </a:schemeClr>
                  </a:solidFill>
                  <a:latin typeface="Calibri" panose="020F0502020204030204" pitchFamily="34" charset="0"/>
                  <a:cs typeface="Calibri" panose="020F0502020204030204" pitchFamily="34" charset="0"/>
                </a:rPr>
                <a:t>Stage 3:</a:t>
              </a:r>
            </a:p>
            <a:p>
              <a:pPr algn="ctr"/>
              <a:r>
                <a:rPr lang="en-US" sz="1600" dirty="0">
                  <a:solidFill>
                    <a:schemeClr val="bg1">
                      <a:lumMod val="95000"/>
                    </a:schemeClr>
                  </a:solidFill>
                  <a:latin typeface="Calibri" panose="020F0502020204030204" pitchFamily="34" charset="0"/>
                  <a:cs typeface="Calibri" panose="020F0502020204030204" pitchFamily="34" charset="0"/>
                </a:rPr>
                <a:t>Propagate uncertain initial condition through ice-sheet evolution model</a:t>
              </a:r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5737981" y="1946233"/>
              <a:ext cx="2727866" cy="369332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UQ Workflow</a:t>
              </a:r>
            </a:p>
          </p:txBody>
        </p:sp>
      </p:grpSp>
      <p:sp>
        <p:nvSpPr>
          <p:cNvPr id="30" name="TextBox 29"/>
          <p:cNvSpPr txBox="1"/>
          <p:nvPr/>
        </p:nvSpPr>
        <p:spPr>
          <a:xfrm>
            <a:off x="314801" y="1981200"/>
            <a:ext cx="2733198" cy="830997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314801" y="2971800"/>
            <a:ext cx="2733199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  <p:sp>
        <p:nvSpPr>
          <p:cNvPr id="32" name="TextBox 31"/>
          <p:cNvSpPr txBox="1"/>
          <p:nvPr/>
        </p:nvSpPr>
        <p:spPr>
          <a:xfrm>
            <a:off x="3981192" y="1752600"/>
            <a:ext cx="508660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Naïve parameterization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represent each degree of freedom on mesh be an uncertain variable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/>
              <p:cNvSpPr txBox="1"/>
              <p:nvPr/>
            </p:nvSpPr>
            <p:spPr>
              <a:xfrm>
                <a:off x="5124192" y="2420248"/>
                <a:ext cx="3124200" cy="39831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𝛽</m:t>
                      </m:r>
                      <m:d>
                        <m:d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b="1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𝒙</m:t>
                          </m:r>
                        </m:e>
                      </m:d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=(</m:t>
                      </m:r>
                      <m:sSub>
                        <m:sSubPr>
                          <m:ctrlP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</m:t>
                      </m:r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 …,</m:t>
                      </m:r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sSub>
                            <m:sSubPr>
                              <m:ctrlPr>
                                <a:rPr lang="en-US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𝑛</m:t>
                              </m:r>
                            </m:e>
                            <m:sub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dof</m:t>
                              </m:r>
                            </m:sub>
                          </m:sSub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3" name="TextBox 3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24192" y="2420248"/>
                <a:ext cx="3124200" cy="398314"/>
              </a:xfrm>
              <a:prstGeom prst="rect">
                <a:avLst/>
              </a:prstGeom>
              <a:blipFill>
                <a:blip r:embed="rId3"/>
                <a:stretch>
                  <a:fillRect b="-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/>
              <p:cNvSpPr txBox="1"/>
              <p:nvPr/>
            </p:nvSpPr>
            <p:spPr>
              <a:xfrm>
                <a:off x="4817764" y="2994218"/>
                <a:ext cx="3505200" cy="646331"/>
              </a:xfrm>
              <a:prstGeom prst="rect">
                <a:avLst/>
              </a:prstGeom>
              <a:solidFill>
                <a:schemeClr val="accent6">
                  <a:lumMod val="60000"/>
                  <a:lumOff val="4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Intractable due to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curse of dimensionality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dof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𝑂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100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!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</a:t>
                </a:r>
              </a:p>
            </p:txBody>
          </p:sp>
        </mc:Choice>
        <mc:Fallback xmlns="">
          <p:sp>
            <p:nvSpPr>
              <p:cNvPr id="34" name="TextBox 3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17764" y="2994218"/>
                <a:ext cx="3505200" cy="646331"/>
              </a:xfrm>
              <a:prstGeom prst="rect">
                <a:avLst/>
              </a:prstGeom>
              <a:blipFill>
                <a:blip r:embed="rId4"/>
                <a:stretch>
                  <a:fillRect t="-4717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5" name="TextBox 34"/>
          <p:cNvSpPr txBox="1"/>
          <p:nvPr/>
        </p:nvSpPr>
        <p:spPr>
          <a:xfrm>
            <a:off x="4360564" y="884583"/>
            <a:ext cx="4419600" cy="64633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Goal: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solve inverse problem for ice sheet initial state but in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Bayesian framework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3581400" y="3816205"/>
                <a:ext cx="5486400" cy="1822037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To circumvent this difficulty: </a:t>
                </a:r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assume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can be represented in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reduced basis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(e.g., KLE modes, Hessian eigenvectors*) centered around mean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r>
                      <a:rPr lang="en-US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</a:p>
              <a:p>
                <a:pPr lvl="1"/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 algn="ctr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lvl="1" algn="ctr"/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81400" y="3816205"/>
                <a:ext cx="5486400" cy="1822037"/>
              </a:xfrm>
              <a:prstGeom prst="rect">
                <a:avLst/>
              </a:prstGeom>
              <a:blipFill>
                <a:blip r:embed="rId5"/>
                <a:stretch>
                  <a:fillRect t="-1672" r="-11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TextBox 36"/>
              <p:cNvSpPr txBox="1"/>
              <p:nvPr/>
            </p:nvSpPr>
            <p:spPr>
              <a:xfrm>
                <a:off x="4741564" y="5039479"/>
                <a:ext cx="3657600" cy="78964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𝛽</m:t>
                              </m:r>
                              <m:d>
                                <m:d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600" b="1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𝒙</m:t>
                                  </m:r>
                                </m:e>
                              </m:d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16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̅"/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𝛽</m:t>
                                  </m:r>
                                </m:e>
                              </m:acc>
                            </m:e>
                          </m:d>
                        </m:e>
                      </m:func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nary>
                        <m:naryPr>
                          <m:chr m:val="∑"/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=1</m:t>
                          </m:r>
                        </m:sub>
                        <m:sup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p>
                        <m:e>
                          <m:rad>
                            <m:radPr>
                              <m:degHide m:val="on"/>
                              <m:ctrlPr>
                                <a:rPr lang="en-US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radPr>
                            <m:deg/>
                            <m:e>
                              <m:sSub>
                                <m:sSubPr>
                                  <m:ctrlP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𝜆</m:t>
                                  </m:r>
                                </m:e>
                                <m:sub>
                                  <m:r>
                                    <a:rPr lang="en-US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rad>
                        </m:e>
                      </m:nary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𝜙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600" b="1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𝒙</m:t>
                      </m:r>
                      <m:r>
                        <a:rPr lang="en-US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𝑧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𝑖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7" name="TextBox 3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41564" y="5039479"/>
                <a:ext cx="3657600" cy="78964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TextBox 37"/>
              <p:cNvSpPr txBox="1"/>
              <p:nvPr/>
            </p:nvSpPr>
            <p:spPr>
              <a:xfrm>
                <a:off x="4114800" y="5943600"/>
                <a:ext cx="4800600" cy="37548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Mean field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dirty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</m:d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initial condition. </a:t>
                </a:r>
              </a:p>
            </p:txBody>
          </p:sp>
        </mc:Choice>
        <mc:Fallback xmlns="">
          <p:sp>
            <p:nvSpPr>
              <p:cNvPr id="38" name="TextBox 3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14800" y="5943600"/>
                <a:ext cx="4800600" cy="375487"/>
              </a:xfrm>
              <a:prstGeom prst="rect">
                <a:avLst/>
              </a:prstGeom>
              <a:blipFill>
                <a:blip r:embed="rId7"/>
                <a:stretch>
                  <a:fillRect l="-761" t="-6452" b="-2419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0" name="TextBox 39"/>
          <p:cNvSpPr txBox="1"/>
          <p:nvPr/>
        </p:nvSpPr>
        <p:spPr>
          <a:xfrm>
            <a:off x="4114800" y="6522962"/>
            <a:ext cx="36763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Isaac, Petra, </a:t>
            </a:r>
            <a:r>
              <a:rPr lang="en-US" sz="1600" dirty="0" err="1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JCP,</a:t>
            </a:r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2015.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76200" y="5866932"/>
            <a:ext cx="3981192" cy="923330"/>
          </a:xfrm>
          <a:prstGeom prst="rect">
            <a:avLst/>
          </a:prstGeom>
          <a:solidFill>
            <a:srgbClr val="FF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Deterministic inversion is consistent with Bayesian analog: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it is used to find the MAP point of posterior. 	</a:t>
            </a:r>
          </a:p>
        </p:txBody>
      </p:sp>
    </p:spTree>
    <p:extLst>
      <p:ext uri="{BB962C8B-B14F-4D97-AF65-F5344CB8AC3E}">
        <p14:creationId xmlns:p14="http://schemas.microsoft.com/office/powerpoint/2010/main" val="1457287003"/>
      </p:ext>
    </p:extLst>
  </p:cSld>
  <p:clrMapOvr>
    <a:masterClrMapping/>
  </p:clrMapOvr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own Arrow 3"/>
          <p:cNvSpPr/>
          <p:nvPr/>
        </p:nvSpPr>
        <p:spPr>
          <a:xfrm>
            <a:off x="609600" y="3398936"/>
            <a:ext cx="686070" cy="1401663"/>
          </a:xfrm>
          <a:prstGeom prst="downArrow">
            <a:avLst/>
          </a:prstGeom>
          <a:solidFill>
            <a:srgbClr val="FFCCFF"/>
          </a:solidFill>
          <a:ln w="190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08750" y="101942"/>
            <a:ext cx="8501849" cy="659527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Bayesian Inference Assumptions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307062" y="4645599"/>
                <a:ext cx="5715000" cy="147732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endParaRPr lang="en-US" b="1" u="sng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Likelihood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is: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acc>
                          <m:accPr>
                            <m:chr m:val="̂"/>
                            <m:ctrlPr>
                              <a:rPr lang="en-US" sz="1600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accPr>
                          <m:e>
                            <m:r>
                              <a:rPr lang="en-US" sz="16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𝜋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US" sz="160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lhood</m:t>
                        </m:r>
                      </m:sub>
                    </m:sSub>
                    <m:d>
                      <m:dPr>
                        <m:ctrlPr>
                          <a:rPr lang="en-US" sz="16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1600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</m:d>
                    <m:r>
                      <a:rPr lang="en-US" sz="1600" i="1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𝑒</m:t>
                        </m:r>
                      </m:e>
                      <m:sup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𝑚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b="0" i="0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lin</m:t>
                            </m:r>
                          </m:sub>
                        </m:sSub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(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)</m:t>
                        </m:r>
                      </m:sup>
                    </m:sSup>
                  </m:oMath>
                </a14:m>
                <a:endParaRPr lang="en-US" b="1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Normal Laplace posterior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given by:</a:t>
                </a:r>
              </a:p>
              <a:p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7062" y="4645599"/>
                <a:ext cx="5715000" cy="1477328"/>
              </a:xfrm>
              <a:prstGeom prst="rect">
                <a:avLst/>
              </a:prstGeom>
              <a:blipFill>
                <a:blip r:embed="rId3"/>
                <a:stretch>
                  <a:fillRect l="-6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4038870" y="5428047"/>
                <a:ext cx="3581400" cy="40818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𝜋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pos</m:t>
                          </m:r>
                        </m:sub>
                      </m:sSub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  <m:r>
                        <a:rPr lang="en-US" i="1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=</m:t>
                      </m:r>
                      <m:sSubSup>
                        <m:sSubSupPr>
                          <m:ctrlPr>
                            <a:rPr lang="en-US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𝐶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evid</m:t>
                          </m:r>
                        </m:sub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−1</m:t>
                          </m:r>
                        </m:sup>
                      </m:sSubSup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Pr>
                        <m:e>
                          <m:acc>
                            <m:accPr>
                              <m:chr m:val="̂"/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accPr>
                            <m:e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𝜋</m:t>
                              </m:r>
                            </m:e>
                          </m:acc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lhood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(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𝒛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cs typeface="Calibri" panose="020F0502020204030204" pitchFamily="34" charset="0"/>
                        </a:rPr>
                        <m:t>)</m:t>
                      </m:r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𝜋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pr</m:t>
                          </m:r>
                        </m:sub>
                      </m:sSub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𝒛</m:t>
                          </m:r>
                        </m:e>
                      </m:d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038870" y="5428047"/>
                <a:ext cx="3581400" cy="408189"/>
              </a:xfrm>
              <a:prstGeom prst="rect">
                <a:avLst/>
              </a:prstGeom>
              <a:blipFill>
                <a:blip r:embed="rId4"/>
                <a:stretch>
                  <a:fillRect b="-5797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609331" y="5836236"/>
                <a:ext cx="4267200" cy="41216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where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𝑒𝑣𝑖𝑑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</m:t>
                    </m:r>
                    <m:nary>
                      <m:naryPr>
                        <m:limLoc m:val="undOvr"/>
                        <m:subHide m:val="on"/>
                        <m:supHide m:val="on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naryPr>
                      <m:sub/>
                      <m:sup/>
                      <m:e>
                        <m:sSub>
                          <m:sSubPr>
                            <m:ctrlPr>
                              <a:rPr lang="en-US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̂"/>
                                <m:ctrlPr>
                                  <a:rPr lang="en-US" i="1">
                                    <a:latin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Calibri" panose="020F0502020204030204" pitchFamily="34" charset="0"/>
                                  </a:rPr>
                                  <m:t>𝜋</m:t>
                                </m:r>
                              </m:e>
                            </m:acc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lhood</m:t>
                            </m:r>
                          </m:sub>
                        </m:sSub>
                        <m:d>
                          <m:d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d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𝒛</m:t>
                            </m:r>
                          </m:e>
                        </m:d>
                        <m:sSub>
                          <m:sSubPr>
                            <m:ctrlPr>
                              <a:rPr lang="en-US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𝜋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pr</m:t>
                            </m:r>
                          </m:sub>
                        </m:sSub>
                        <m:d>
                          <m:dPr>
                            <m:ctrlPr>
                              <a:rPr lang="en-US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</m:ctrlPr>
                          </m:d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  <a:cs typeface="Calibri" panose="020F0502020204030204" pitchFamily="34" charset="0"/>
                              </a:rPr>
                              <m:t>𝒛</m:t>
                            </m:r>
                          </m:e>
                        </m:d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𝑑</m:t>
                        </m:r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.</m:t>
                        </m:r>
                      </m:e>
                    </m:nary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9331" y="5836236"/>
                <a:ext cx="4267200" cy="412164"/>
              </a:xfrm>
              <a:prstGeom prst="rect">
                <a:avLst/>
              </a:prstGeom>
              <a:blipFill>
                <a:blip r:embed="rId5"/>
                <a:stretch>
                  <a:fillRect l="-1286" t="-132353" b="-1911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277245" y="990600"/>
                <a:ext cx="7799686" cy="66999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Additive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noise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model: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𝒚</m:t>
                        </m:r>
                      </m:e>
                      <m:sup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obs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𝒇</m:t>
                    </m:r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</m:d>
                    <m:r>
                      <a:rPr lang="en-US" i="1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</m:t>
                    </m:r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𝜖</m:t>
                    </m:r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 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𝜖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 ~ 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𝑁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𝟎</m:t>
                    </m:r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sSub>
                      <m:sSubPr>
                        <m:ctrlPr>
                          <a:rPr lang="en-US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l-GR" b="1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obs</m:t>
                        </m:r>
                      </m:sub>
                    </m:sSub>
                    <m:r>
                      <a:rPr lang="en-US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7245" y="990600"/>
                <a:ext cx="7799686" cy="669992"/>
              </a:xfrm>
              <a:prstGeom prst="rect">
                <a:avLst/>
              </a:prstGeom>
              <a:blipFill>
                <a:blip r:embed="rId6"/>
                <a:stretch>
                  <a:fillRect l="-469" t="-367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609331" y="1544935"/>
                <a:ext cx="5715269" cy="1004314"/>
              </a:xfrm>
              <a:prstGeom prst="rect">
                <a:avLst/>
              </a:prstGeom>
              <a:solidFill>
                <a:schemeClr val="accent1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⇒ </m:t>
                    </m:r>
                  </m:oMath>
                </a14:m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Mismatch functional to be minimized: </a:t>
                </a:r>
              </a:p>
              <a:p>
                <a:pPr algn="ctr"/>
                <a:endParaRPr lang="en-US" sz="400" b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𝑚</m:t>
                          </m:r>
                          <m:d>
                            <m:d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</m:d>
                          <m:r>
                            <a:rPr lang="en-US" b="0" i="1" smtClean="0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= </m:t>
                          </m:r>
                          <m:f>
                            <m:fPr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fPr>
                            <m:num>
                              <m: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1</m:t>
                              </m:r>
                            </m:num>
                            <m:den>
                              <m: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2</m:t>
                              </m:r>
                            </m:den>
                          </m:f>
                          <m:d>
                            <m:dPr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en-US" b="1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US" b="1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𝒚</m:t>
                                  </m:r>
                                </m:e>
                                <m:sup>
                                  <m:r>
                                    <m:rPr>
                                      <m:sty m:val="p"/>
                                    </m:rPr>
                                    <a:rPr lang="en-US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obs</m:t>
                                  </m:r>
                                </m:sup>
                              </m:sSup>
                              <m: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−</m:t>
                              </m:r>
                              <m: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𝒇</m:t>
                              </m:r>
                              <m:d>
                                <m:dPr>
                                  <m:ctrlPr>
                                    <a:rPr lang="en-US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b="1" i="1">
                                      <a:latin typeface="Cambria Math" panose="02040503050406030204" pitchFamily="18" charset="0"/>
                                      <a:cs typeface="Calibri" panose="020F0502020204030204" pitchFamily="34" charset="0"/>
                                    </a:rPr>
                                    <m:t>𝒛</m:t>
                                  </m:r>
                                </m:e>
                              </m:d>
                            </m:e>
                          </m:d>
                        </m:e>
                        <m:sup>
                          <m: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𝑇</m:t>
                          </m:r>
                        </m:sup>
                      </m:sSup>
                      <m:sSubSup>
                        <m:sSubSup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sSubSupPr>
                        <m:e>
                          <m:r>
                            <a:rPr lang="el-GR" b="1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Calibri" panose="020F0502020204030204" pitchFamily="34" charset="0"/>
                            </a:rPr>
                            <m:t>𝜞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obs</m:t>
                          </m:r>
                        </m:sub>
                        <m:sup>
                          <m: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−1</m:t>
                          </m:r>
                        </m:sup>
                      </m:sSubSup>
                      <m:d>
                        <m:dPr>
                          <m:ctrlP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sSup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𝒚</m:t>
                              </m:r>
                            </m:e>
                            <m:sup>
                              <m:r>
                                <m:rPr>
                                  <m:sty m:val="p"/>
                                </m:rPr>
                                <a:rPr lang="en-US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obs</m:t>
                              </m:r>
                            </m:sup>
                          </m:sSup>
                          <m:r>
                            <a:rPr lang="en-US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−</m:t>
                          </m:r>
                          <m:r>
                            <a:rPr lang="en-US" b="1" i="1">
                              <a:latin typeface="Cambria Math" panose="02040503050406030204" pitchFamily="18" charset="0"/>
                              <a:cs typeface="Calibri" panose="020F0502020204030204" pitchFamily="34" charset="0"/>
                            </a:rPr>
                            <m:t>𝒇</m:t>
                          </m:r>
                          <m:d>
                            <m:dPr>
                              <m:ctrlPr>
                                <a:rPr lang="en-US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</m:ctrlPr>
                            </m:dPr>
                            <m:e>
                              <m:r>
                                <a:rPr lang="en-US" b="1" i="1">
                                  <a:latin typeface="Cambria Math" panose="02040503050406030204" pitchFamily="18" charset="0"/>
                                  <a:cs typeface="Calibri" panose="020F0502020204030204" pitchFamily="34" charset="0"/>
                                </a:rPr>
                                <m:t>𝒛</m:t>
                              </m:r>
                            </m:e>
                          </m:d>
                        </m:e>
                      </m:d>
                    </m:oMath>
                  </m:oMathPara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9331" y="1544935"/>
                <a:ext cx="5715269" cy="1004314"/>
              </a:xfrm>
              <a:prstGeom prst="rect">
                <a:avLst/>
              </a:prstGeom>
              <a:blipFill>
                <a:blip r:embed="rId7"/>
                <a:stretch>
                  <a:fillRect t="-303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231598" y="2728254"/>
                <a:ext cx="9064802" cy="71404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Gaussian prior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exponential covariance and mean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𝑀𝐴𝑃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1598" y="2728254"/>
                <a:ext cx="9064802" cy="714042"/>
              </a:xfrm>
              <a:prstGeom prst="rect">
                <a:avLst/>
              </a:prstGeom>
              <a:blipFill>
                <a:blip r:embed="rId8"/>
                <a:stretch>
                  <a:fillRect l="-471" t="-427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ectangle 12"/>
          <p:cNvSpPr/>
          <p:nvPr/>
        </p:nvSpPr>
        <p:spPr>
          <a:xfrm>
            <a:off x="152400" y="1143000"/>
            <a:ext cx="4928627" cy="3353330"/>
          </a:xfrm>
          <a:prstGeom prst="rect">
            <a:avLst/>
          </a:prstGeom>
          <a:noFill/>
          <a:ln w="1905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 rot="16200000">
            <a:off x="345121" y="3845880"/>
            <a:ext cx="120309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Bayes’ rule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76200" y="6501825"/>
            <a:ext cx="8686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Constantine, Kent,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2016. **Bui-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</a:t>
            </a:r>
          </a:p>
          <a:p>
            <a:endParaRPr lang="en-US" sz="16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7" name="Rectangle 26"/>
          <p:cNvSpPr/>
          <p:nvPr/>
        </p:nvSpPr>
        <p:spPr>
          <a:xfrm>
            <a:off x="231598" y="4876799"/>
            <a:ext cx="7845333" cy="144780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8" name="Rectangle 27"/>
          <p:cNvSpPr/>
          <p:nvPr/>
        </p:nvSpPr>
        <p:spPr>
          <a:xfrm>
            <a:off x="228600" y="838200"/>
            <a:ext cx="7848331" cy="240056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/>
              <p:cNvSpPr txBox="1"/>
              <p:nvPr/>
            </p:nvSpPr>
            <p:spPr>
              <a:xfrm>
                <a:off x="6705600" y="3171765"/>
                <a:ext cx="2362200" cy="2012539"/>
              </a:xfrm>
              <a:prstGeom prst="rect">
                <a:avLst/>
              </a:prstGeom>
              <a:solidFill>
                <a:schemeClr val="bg1"/>
              </a:solidFill>
              <a:ln w="28575"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Notation*:</a:t>
                </a:r>
              </a:p>
              <a:p>
                <a:pPr algn="ctr"/>
                <a:endParaRPr lang="en-US" sz="800" b="1" u="sng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pPr>
                      <m:e>
                        <m:r>
                          <a:rPr lang="en-US" b="1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𝒚</m:t>
                        </m:r>
                      </m:e>
                      <m:sup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obs</m:t>
                        </m:r>
                      </m:sup>
                    </m:sSup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= observations</a:t>
                </a:r>
              </a:p>
              <a:p>
                <a:endParaRPr lang="en-US" sz="400" dirty="0">
                  <a:solidFill>
                    <a:schemeClr val="tx1"/>
                  </a:solidFill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𝒛</m:t>
                    </m:r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random </a:t>
                </a:r>
                <a:r>
                  <a:rPr lang="en-US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params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𝒇</m:t>
                    </m:r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𝒛</m:t>
                    </m:r>
                    <m:r>
                      <a:rPr lang="en-US" b="1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= deterministic map from </a:t>
                </a:r>
                <a:r>
                  <a:rPr lang="en-US" dirty="0" err="1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params</a:t>
                </a:r>
                <a:r>
                  <a:rPr lang="en-US" dirty="0">
                    <a:solidFill>
                      <a:schemeClr val="tx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to observables.</a:t>
                </a:r>
              </a:p>
            </p:txBody>
          </p:sp>
        </mc:Choice>
        <mc:Fallback xmlns="">
          <p:sp>
            <p:nvSpPr>
              <p:cNvPr id="25" name="TextBox 2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05600" y="3171765"/>
                <a:ext cx="2362200" cy="2012539"/>
              </a:xfrm>
              <a:prstGeom prst="rect">
                <a:avLst/>
              </a:prstGeom>
              <a:blipFill>
                <a:blip r:embed="rId9"/>
                <a:stretch>
                  <a:fillRect l="-1527" t="-896" b="-2985"/>
                </a:stretch>
              </a:blipFill>
              <a:ln w="28575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3401631" y="3486235"/>
            <a:ext cx="2667000" cy="1200329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Covariance of Gaussian posterior related to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inverse of misfit Hessian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at MAP point**.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6553201" y="1544936"/>
                <a:ext cx="2510198" cy="1218838"/>
              </a:xfrm>
              <a:prstGeom prst="rect">
                <a:avLst/>
              </a:prstGeom>
              <a:solidFill>
                <a:schemeClr val="accent2">
                  <a:lumMod val="40000"/>
                  <a:lumOff val="6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Evaluation of misfit Hessian is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expensive!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  <a:p>
                <a:pPr algn="ctr"/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further approximation required.</a:t>
                </a:r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53201" y="1544936"/>
                <a:ext cx="2510198" cy="1218838"/>
              </a:xfrm>
              <a:prstGeom prst="rect">
                <a:avLst/>
              </a:prstGeom>
              <a:blipFill>
                <a:blip r:embed="rId10"/>
                <a:stretch>
                  <a:fillRect t="-2500" r="-3641" b="-5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1224470" y="3692724"/>
                <a:ext cx="2140752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+ linearization of </a:t>
                </a:r>
                <a14:m>
                  <m:oMath xmlns:m="http://schemas.openxmlformats.org/officeDocument/2006/math"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𝒇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b="1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𝒛</m:t>
                    </m:r>
                    <m:r>
                      <a:rPr lang="en-US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around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𝒛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𝑀𝐴𝑃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24470" y="3692724"/>
                <a:ext cx="2140752" cy="646331"/>
              </a:xfrm>
              <a:prstGeom prst="rect">
                <a:avLst/>
              </a:prstGeom>
              <a:blipFill>
                <a:blip r:embed="rId11"/>
                <a:stretch>
                  <a:fillRect l="-2564" t="-5660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140506252"/>
      </p:ext>
    </p:extLst>
  </p:cSld>
  <p:clrMapOvr>
    <a:masterClrMapping/>
  </p:clrMapOvr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32551" y="76200"/>
            <a:ext cx="7739849" cy="608662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Bayesian Inference Workflow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362200" y="3581400"/>
            <a:ext cx="3810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0" y="6553200"/>
            <a:ext cx="9372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Bui-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Thanh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Ghattas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Martin,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Stadler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SISC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2013.  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6775" y="687839"/>
            <a:ext cx="4310849" cy="5510776"/>
          </a:xfrm>
          <a:prstGeom prst="rect">
            <a:avLst/>
          </a:prstGeom>
        </p:spPr>
      </p:pic>
      <p:sp>
        <p:nvSpPr>
          <p:cNvPr id="11" name="Right Brace 10"/>
          <p:cNvSpPr/>
          <p:nvPr/>
        </p:nvSpPr>
        <p:spPr>
          <a:xfrm>
            <a:off x="4517624" y="914400"/>
            <a:ext cx="740176" cy="2438400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5410200" y="1602379"/>
                <a:ext cx="2438400" cy="923330"/>
              </a:xfrm>
              <a:prstGeom prst="rect">
                <a:avLst/>
              </a:prstGeom>
              <a:solidFill>
                <a:schemeClr val="bg2">
                  <a:lumMod val="90000"/>
                </a:schemeClr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Two-part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dimension reduction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procedure to obtain modes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𝜙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1" i="1" smtClean="0">
                        <a:latin typeface="Cambria Math" panose="02040503050406030204" pitchFamily="18" charset="0"/>
                      </a:rPr>
                      <m:t>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10200" y="1602379"/>
                <a:ext cx="2438400" cy="923330"/>
              </a:xfrm>
              <a:prstGeom prst="rect">
                <a:avLst/>
              </a:prstGeom>
              <a:blipFill>
                <a:blip r:embed="rId4"/>
                <a:stretch>
                  <a:fillRect l="-249" t="-3268" r="-1990" b="-9150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ight Brace 12"/>
          <p:cNvSpPr/>
          <p:nvPr/>
        </p:nvSpPr>
        <p:spPr>
          <a:xfrm>
            <a:off x="4528537" y="3443227"/>
            <a:ext cx="729263" cy="2347973"/>
          </a:xfrm>
          <a:prstGeom prst="rightBrac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/>
              <p:cNvSpPr txBox="1"/>
              <p:nvPr/>
            </p:nvSpPr>
            <p:spPr>
              <a:xfrm>
                <a:off x="5410200" y="4090256"/>
                <a:ext cx="2603500" cy="948016"/>
              </a:xfrm>
              <a:prstGeom prst="rect">
                <a:avLst/>
              </a:prstGeom>
              <a:solidFill>
                <a:schemeClr val="bg2">
                  <a:lumMod val="90000"/>
                </a:schemeClr>
              </a:solidFill>
              <a:ln>
                <a:solidFill>
                  <a:schemeClr val="bg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Procedure for computing 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covariance of normal Laplace posterior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l-GR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𝜞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post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10200" y="4090256"/>
                <a:ext cx="2603500" cy="948016"/>
              </a:xfrm>
              <a:prstGeom prst="rect">
                <a:avLst/>
              </a:prstGeom>
              <a:blipFill>
                <a:blip r:embed="rId5"/>
                <a:stretch>
                  <a:fillRect l="-466" t="-3185" r="-1399" b="-7006"/>
                </a:stretch>
              </a:blipFill>
              <a:ln>
                <a:solidFill>
                  <a:schemeClr val="bg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/>
          <p:cNvSpPr txBox="1"/>
          <p:nvPr/>
        </p:nvSpPr>
        <p:spPr>
          <a:xfrm>
            <a:off x="5638800" y="5645259"/>
            <a:ext cx="3113473" cy="1077218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KLE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</a:t>
            </a:r>
            <a:r>
              <a:rPr lang="en-US" sz="1600" dirty="0" err="1">
                <a:latin typeface="Calibri" panose="020F0502020204030204" pitchFamily="34" charset="0"/>
                <a:cs typeface="Calibri" panose="020F0502020204030204" pitchFamily="34" charset="0"/>
              </a:rPr>
              <a:t>Karhunen-Loeve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Expansion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AS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Active Subspace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PCE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Polynomial Chaos Expansion</a:t>
            </a:r>
          </a:p>
          <a:p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MAP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= Maximum a Posteriori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3505200" y="5037416"/>
            <a:ext cx="304800" cy="3048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</p:spTree>
    <p:extLst>
      <p:ext uri="{BB962C8B-B14F-4D97-AF65-F5344CB8AC3E}">
        <p14:creationId xmlns:p14="http://schemas.microsoft.com/office/powerpoint/2010/main" val="1803219801"/>
      </p:ext>
    </p:extLst>
  </p:cSld>
  <p:clrMapOvr>
    <a:masterClrMapping/>
  </p:clrMapOvr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32551" y="14190"/>
            <a:ext cx="9086978" cy="671610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GIS Bayesian Inference via KLE + AS</a:t>
            </a: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10478" y="3171981"/>
            <a:ext cx="3383369" cy="1460500"/>
          </a:xfrm>
          <a:prstGeom prst="rect">
            <a:avLst/>
          </a:prstGeom>
        </p:spPr>
      </p:pic>
      <p:graphicFrame>
        <p:nvGraphicFramePr>
          <p:cNvPr id="17" name="Object 16"/>
          <p:cNvGraphicFramePr>
            <a:graphicFrameLocks noChangeAspect="1"/>
          </p:cNvGraphicFramePr>
          <p:nvPr>
            <p:extLst/>
          </p:nvPr>
        </p:nvGraphicFramePr>
        <p:xfrm>
          <a:off x="261760" y="1207132"/>
          <a:ext cx="6291902" cy="134853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43" r:id="rId5" imgW="7999920" imgH="1713960" progId="">
                  <p:embed/>
                </p:oleObj>
              </mc:Choice>
              <mc:Fallback>
                <p:oleObj r:id="rId5" imgW="7999920" imgH="1713960" progId="">
                  <p:embed/>
                  <p:pic>
                    <p:nvPicPr>
                      <p:cNvPr id="17" name="Object 16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261760" y="1207132"/>
                        <a:ext cx="6291902" cy="134853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9" name="TextBox 18"/>
          <p:cNvSpPr txBox="1"/>
          <p:nvPr/>
        </p:nvSpPr>
        <p:spPr>
          <a:xfrm>
            <a:off x="337960" y="935308"/>
            <a:ext cx="2971800" cy="34370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KLE modes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/>
              <p:cNvSpPr txBox="1"/>
              <p:nvPr/>
            </p:nvSpPr>
            <p:spPr>
              <a:xfrm>
                <a:off x="3424404" y="901955"/>
                <a:ext cx="3353515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</a:rPr>
                  <a:t>Data-informed (AS) directions (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𝑑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</a:rPr>
                  <a:t>=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73</m:t>
                    </m:r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Calibri" panose="020F0502020204030204" pitchFamily="34" charset="0"/>
                  </a:rPr>
                  <a:t>*)</a:t>
                </a:r>
              </a:p>
            </p:txBody>
          </p:sp>
        </mc:Choice>
        <mc:Fallback xmlns="">
          <p:sp>
            <p:nvSpPr>
              <p:cNvPr id="20" name="TextBox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24404" y="901955"/>
                <a:ext cx="3353515" cy="338554"/>
              </a:xfrm>
              <a:prstGeom prst="rect">
                <a:avLst/>
              </a:prstGeom>
              <a:blipFill>
                <a:blip r:embed="rId7"/>
                <a:stretch>
                  <a:fillRect l="-1091" t="-5455" r="-545" b="-2363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" name="Straight Arrow Connector 5"/>
          <p:cNvCxnSpPr/>
          <p:nvPr/>
        </p:nvCxnSpPr>
        <p:spPr>
          <a:xfrm>
            <a:off x="2419034" y="2551531"/>
            <a:ext cx="433023" cy="55191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/>
          <p:nvPr/>
        </p:nvCxnSpPr>
        <p:spPr>
          <a:xfrm flipH="1">
            <a:off x="4770798" y="2596319"/>
            <a:ext cx="322132" cy="57566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26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1281" y="2222033"/>
            <a:ext cx="2311111" cy="2107936"/>
          </a:xfrm>
          <a:prstGeom prst="rect">
            <a:avLst/>
          </a:prstGeom>
        </p:spPr>
      </p:pic>
      <p:pic>
        <p:nvPicPr>
          <p:cNvPr id="28" name="Picture 27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5720" y="4448319"/>
            <a:ext cx="2323809" cy="2196825"/>
          </a:xfrm>
          <a:prstGeom prst="rect">
            <a:avLst/>
          </a:prstGeom>
        </p:spPr>
      </p:pic>
      <p:sp>
        <p:nvSpPr>
          <p:cNvPr id="29" name="TextBox 28"/>
          <p:cNvSpPr txBox="1"/>
          <p:nvPr/>
        </p:nvSpPr>
        <p:spPr>
          <a:xfrm>
            <a:off x="-38174" y="4876800"/>
            <a:ext cx="6814391" cy="20467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1700" b="1" i="1" dirty="0">
                <a:latin typeface="Calibri" panose="020F0502020204030204" pitchFamily="34" charset="0"/>
                <a:cs typeface="Calibri" panose="020F0502020204030204" pitchFamily="34" charset="0"/>
              </a:rPr>
              <a:t>Above: </a:t>
            </a: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marginal distributions of Gaussian posterior computed using KLE vs. KLE+AS; </a:t>
            </a:r>
            <a:r>
              <a:rPr lang="en-US" sz="1700" b="1" i="1" dirty="0">
                <a:latin typeface="Calibri" panose="020F0502020204030204" pitchFamily="34" charset="0"/>
                <a:cs typeface="Calibri" panose="020F0502020204030204" pitchFamily="34" charset="0"/>
              </a:rPr>
              <a:t>any shift from mean of 0 is due to observations</a:t>
            </a: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KLE eigenvectors have variance and mean close to prior.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Data-informed eigenvectors have smaller variance and are most shifted w.r.t. prior distribution (as expected). 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17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US" sz="1700" dirty="0">
                <a:latin typeface="Calibri" panose="020F0502020204030204" pitchFamily="34" charset="0"/>
                <a:cs typeface="Calibri" panose="020F0502020204030204" pitchFamily="34" charset="0"/>
              </a:rPr>
              <a:t> </a:t>
            </a:r>
          </a:p>
        </p:txBody>
      </p:sp>
      <p:sp>
        <p:nvSpPr>
          <p:cNvPr id="30" name="TextBox 29"/>
          <p:cNvSpPr txBox="1"/>
          <p:nvPr/>
        </p:nvSpPr>
        <p:spPr>
          <a:xfrm>
            <a:off x="7031560" y="2222033"/>
            <a:ext cx="2033223" cy="27699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KLE and AS amplitudes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7105809" y="4402190"/>
            <a:ext cx="2033223" cy="27699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AS principal component</a:t>
            </a:r>
          </a:p>
        </p:txBody>
      </p:sp>
      <p:sp>
        <p:nvSpPr>
          <p:cNvPr id="32" name="TextBox 31"/>
          <p:cNvSpPr txBox="1"/>
          <p:nvPr/>
        </p:nvSpPr>
        <p:spPr>
          <a:xfrm>
            <a:off x="7003447" y="6383534"/>
            <a:ext cx="2008809" cy="26161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latin typeface="Calibri" panose="020F0502020204030204" pitchFamily="34" charset="0"/>
                <a:cs typeface="Calibri" panose="020F0502020204030204" pitchFamily="34" charset="0"/>
              </a:rPr>
              <a:t>index</a:t>
            </a:r>
          </a:p>
        </p:txBody>
      </p:sp>
      <p:pic>
        <p:nvPicPr>
          <p:cNvPr id="18" name="Picture 1" descr="image003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50665" y="2689185"/>
            <a:ext cx="1258780" cy="6571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Oval 2"/>
          <p:cNvSpPr/>
          <p:nvPr/>
        </p:nvSpPr>
        <p:spPr>
          <a:xfrm>
            <a:off x="3787817" y="3902231"/>
            <a:ext cx="610315" cy="609600"/>
          </a:xfrm>
          <a:prstGeom prst="ellipse">
            <a:avLst/>
          </a:prstGeom>
          <a:noFill/>
          <a:ln w="12700"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TextBox 22"/>
          <p:cNvSpPr txBox="1"/>
          <p:nvPr/>
        </p:nvSpPr>
        <p:spPr>
          <a:xfrm>
            <a:off x="6892563" y="1052719"/>
            <a:ext cx="2108546" cy="107721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Gradients of mismatch function obtained via </a:t>
            </a:r>
            <a:r>
              <a:rPr lang="en-US" sz="1600" b="1" i="1" dirty="0" err="1">
                <a:latin typeface="Calibri" panose="020F0502020204030204" pitchFamily="34" charset="0"/>
                <a:cs typeface="Calibri" panose="020F0502020204030204" pitchFamily="34" charset="0"/>
              </a:rPr>
              <a:t>adjoint</a:t>
            </a:r>
            <a:r>
              <a:rPr lang="en-US" sz="1600" b="1" i="1" dirty="0">
                <a:latin typeface="Calibri" panose="020F0502020204030204" pitchFamily="34" charset="0"/>
                <a:cs typeface="Calibri" panose="020F0502020204030204" pitchFamily="34" charset="0"/>
              </a:rPr>
              <a:t> solve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in Albany/FELIX.</a:t>
            </a:r>
            <a:endParaRPr lang="en-US" sz="1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-59673" y="6523644"/>
                <a:ext cx="5301449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 Value of </a:t>
                </a:r>
                <a14:m>
                  <m:oMath xmlns:m="http://schemas.openxmlformats.org/officeDocument/2006/math">
                    <m:r>
                      <a:rPr lang="en-US" i="1" dirty="0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𝑑</m:t>
                    </m:r>
                  </m:oMath>
                </a14:m>
                <a:r>
                  <a:rPr lang="en-US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was obtained via cross-validation.</a:t>
                </a: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59673" y="6523644"/>
                <a:ext cx="5301449" cy="369332"/>
              </a:xfrm>
              <a:prstGeom prst="rect">
                <a:avLst/>
              </a:prstGeom>
              <a:blipFill>
                <a:blip r:embed="rId11"/>
                <a:stretch>
                  <a:fillRect l="-920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4" name="Rectangle 23"/>
              <p:cNvSpPr/>
              <p:nvPr/>
            </p:nvSpPr>
            <p:spPr>
              <a:xfrm>
                <a:off x="110853" y="3048000"/>
                <a:ext cx="2175147" cy="50731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200" i="1">
                          <a:latin typeface="Cambria Math"/>
                          <a:cs typeface="Calibri"/>
                        </a:rPr>
                        <m:t>𝐶</m:t>
                      </m:r>
                      <m:d>
                        <m:dPr>
                          <m:ctrlPr>
                            <a:rPr lang="en-US" sz="1200" i="1">
                              <a:latin typeface="Cambria Math" panose="02040503050406030204" pitchFamily="18" charset="0"/>
                              <a:cs typeface="Calibri"/>
                            </a:rPr>
                          </m:ctrlPr>
                        </m:dPr>
                        <m:e>
                          <m:r>
                            <a:rPr lang="en-US" sz="1200" i="1">
                              <a:latin typeface="Cambria Math"/>
                              <a:cs typeface="Calibri"/>
                            </a:rPr>
                            <m:t>𝑟</m:t>
                          </m:r>
                          <m:r>
                            <a:rPr lang="en-US" sz="1200" i="1" baseline="-25000">
                              <a:latin typeface="Cambria Math"/>
                              <a:cs typeface="Calibri"/>
                            </a:rPr>
                            <m:t>1</m:t>
                          </m:r>
                          <m:r>
                            <a:rPr lang="en-US" sz="1200" i="1">
                              <a:latin typeface="Cambria Math"/>
                              <a:cs typeface="Calibri"/>
                            </a:rPr>
                            <m:t>,</m:t>
                          </m:r>
                          <m:r>
                            <a:rPr lang="en-US" sz="1200" i="1">
                              <a:latin typeface="Cambria Math"/>
                              <a:cs typeface="Calibri"/>
                            </a:rPr>
                            <m:t>𝑟</m:t>
                          </m:r>
                          <m:r>
                            <a:rPr lang="en-US" sz="1200" i="1" baseline="-25000">
                              <a:latin typeface="Cambria Math"/>
                              <a:cs typeface="Calibri"/>
                            </a:rPr>
                            <m:t>2</m:t>
                          </m:r>
                        </m:e>
                      </m:d>
                      <m:r>
                        <a:rPr lang="en-US" sz="1200" i="1">
                          <a:latin typeface="Cambria Math"/>
                          <a:cs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lang="en-US" sz="1200">
                          <a:latin typeface="Cambria Math"/>
                          <a:cs typeface="Calibri"/>
                        </a:rPr>
                        <m:t>exp</m:t>
                      </m:r>
                      <m:d>
                        <m:dPr>
                          <m:ctrlPr>
                            <a:rPr lang="en-US" sz="1200" i="1" dirty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200" i="1" dirty="0">
                              <a:latin typeface="Cambria Math"/>
                            </a:rPr>
                            <m:t>−</m:t>
                          </m:r>
                          <m:f>
                            <m:fPr>
                              <m:ctrlPr>
                                <a:rPr lang="en-US" sz="1200" i="1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d>
                                <m:dPr>
                                  <m:ctrlPr>
                                    <a:rPr lang="en-US" sz="1200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1200" i="1">
                                      <a:latin typeface="Cambria Math"/>
                                    </a:rPr>
                                    <m:t>𝑟</m:t>
                                  </m:r>
                                  <m:r>
                                    <a:rPr lang="en-US" sz="1200" i="1" baseline="-25000">
                                      <a:latin typeface="Cambria Math"/>
                                    </a:rPr>
                                    <m:t>1</m:t>
                                  </m:r>
                                  <m:r>
                                    <a:rPr lang="en-US" sz="1200" i="1">
                                      <a:latin typeface="Cambria Math"/>
                                    </a:rPr>
                                    <m:t>−</m:t>
                                  </m:r>
                                  <m:r>
                                    <a:rPr lang="en-US" sz="1200" i="1">
                                      <a:latin typeface="Cambria Math"/>
                                    </a:rPr>
                                    <m:t>𝑟</m:t>
                                  </m:r>
                                  <m:r>
                                    <a:rPr lang="en-US" sz="1200" i="1" baseline="-25000">
                                      <a:latin typeface="Cambria Math"/>
                                    </a:rPr>
                                    <m:t>2</m:t>
                                  </m:r>
                                </m:e>
                              </m:d>
                              <m:r>
                                <a:rPr lang="en-US" sz="1200" i="1" baseline="30000">
                                  <a:latin typeface="Cambria Math"/>
                                </a:rPr>
                                <m:t>2</m:t>
                              </m:r>
                            </m:num>
                            <m:den>
                              <m:r>
                                <a:rPr lang="en-US" sz="1200" i="1">
                                  <a:latin typeface="Cambria Math"/>
                                </a:rPr>
                                <m:t>𝐿</m:t>
                              </m:r>
                              <m:r>
                                <a:rPr lang="en-US" sz="1200" i="1" baseline="30000">
                                  <a:latin typeface="Cambria Math"/>
                                </a:rPr>
                                <m:t>2</m:t>
                              </m:r>
                            </m:den>
                          </m:f>
                        </m:e>
                      </m:d>
                    </m:oMath>
                  </m:oMathPara>
                </a14:m>
                <a:endParaRPr lang="en-US" sz="1200" dirty="0"/>
              </a:p>
            </p:txBody>
          </p:sp>
        </mc:Choice>
        <mc:Fallback xmlns="">
          <p:sp>
            <p:nvSpPr>
              <p:cNvPr id="24" name="Rectangle 2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853" y="3048000"/>
                <a:ext cx="2175147" cy="507318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149121" y="2586335"/>
            <a:ext cx="228927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KLE modes = </a:t>
            </a:r>
            <a:r>
              <a:rPr lang="en-US" sz="1200" dirty="0" err="1">
                <a:latin typeface="Calibri" panose="020F0502020204030204" pitchFamily="34" charset="0"/>
                <a:cs typeface="Calibri" panose="020F0502020204030204" pitchFamily="34" charset="0"/>
              </a:rPr>
              <a:t>eigenvecs</a:t>
            </a:r>
            <a:r>
              <a:rPr lang="en-US" sz="1200" dirty="0">
                <a:latin typeface="Calibri" panose="020F0502020204030204" pitchFamily="34" charset="0"/>
                <a:cs typeface="Calibri" panose="020F0502020204030204" pitchFamily="34" charset="0"/>
              </a:rPr>
              <a:t> of exponential covariance kernel:</a:t>
            </a:r>
          </a:p>
        </p:txBody>
      </p:sp>
    </p:spTree>
    <p:extLst>
      <p:ext uri="{BB962C8B-B14F-4D97-AF65-F5344CB8AC3E}">
        <p14:creationId xmlns:p14="http://schemas.microsoft.com/office/powerpoint/2010/main" val="2035263450"/>
      </p:ext>
    </p:extLst>
  </p:cSld>
  <p:clrMapOvr>
    <a:masterClrMapping/>
  </p:clrMapOvr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130575" y="90776"/>
            <a:ext cx="7489425" cy="595024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 algn="l"/>
            <a:r>
              <a:rPr lang="en-US" sz="3600" kern="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Appendix: Forward Propagation of Uncertainty</a:t>
            </a:r>
          </a:p>
        </p:txBody>
      </p:sp>
      <p:grpSp>
        <p:nvGrpSpPr>
          <p:cNvPr id="3" name="Group 2"/>
          <p:cNvGrpSpPr/>
          <p:nvPr/>
        </p:nvGrpSpPr>
        <p:grpSpPr>
          <a:xfrm>
            <a:off x="381000" y="1371600"/>
            <a:ext cx="3810000" cy="4625537"/>
            <a:chOff x="5181600" y="1752600"/>
            <a:chExt cx="3810000" cy="4625537"/>
          </a:xfrm>
        </p:grpSpPr>
        <p:sp>
          <p:nvSpPr>
            <p:cNvPr id="4" name="Rectangle 3"/>
            <p:cNvSpPr/>
            <p:nvPr/>
          </p:nvSpPr>
          <p:spPr>
            <a:xfrm>
              <a:off x="5181600" y="1752600"/>
              <a:ext cx="3810000" cy="462553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" name="Down Arrow 4"/>
            <p:cNvSpPr/>
            <p:nvPr/>
          </p:nvSpPr>
          <p:spPr>
            <a:xfrm>
              <a:off x="8242531" y="2567684"/>
              <a:ext cx="599598" cy="3620255"/>
            </a:xfrm>
            <a:prstGeom prst="downArrow">
              <a:avLst/>
            </a:prstGeom>
            <a:solidFill>
              <a:schemeClr val="bg1">
                <a:lumMod val="95000"/>
              </a:schemeClr>
            </a:solidFill>
            <a:ln w="952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5338140" y="5033052"/>
              <a:ext cx="2733197" cy="1097108"/>
            </a:xfrm>
            <a:prstGeom prst="rect">
              <a:avLst/>
            </a:prstGeom>
            <a:solidFill>
              <a:schemeClr val="accent6">
                <a:lumMod val="40000"/>
                <a:lumOff val="6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i="1" dirty="0">
                  <a:latin typeface="Calibri" panose="020F0502020204030204" pitchFamily="34" charset="0"/>
                  <a:cs typeface="Calibri" panose="020F0502020204030204" pitchFamily="34" charset="0"/>
                </a:rPr>
                <a:t>Stage 3:</a:t>
              </a:r>
            </a:p>
            <a:p>
              <a:pPr algn="ctr"/>
              <a:r>
                <a:rPr lang="en-US" sz="1600" dirty="0">
                  <a:latin typeface="Calibri" panose="020F0502020204030204" pitchFamily="34" charset="0"/>
                  <a:cs typeface="Calibri" panose="020F0502020204030204" pitchFamily="34" charset="0"/>
                </a:rPr>
                <a:t>Propagate uncertain initial condition through ice-sheet evolution model</a:t>
              </a:r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5737981" y="1946233"/>
              <a:ext cx="2727866" cy="369332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Calibri" panose="020F0502020204030204" pitchFamily="34" charset="0"/>
                  <a:cs typeface="Calibri" panose="020F0502020204030204" pitchFamily="34" charset="0"/>
                </a:rPr>
                <a:t>UQ Workflow</a:t>
              </a:r>
            </a:p>
          </p:txBody>
        </p:sp>
      </p:grpSp>
      <p:pic>
        <p:nvPicPr>
          <p:cNvPr id="13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06590" y="3684368"/>
            <a:ext cx="1533244" cy="1154055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2638" y="4981039"/>
            <a:ext cx="1652511" cy="1284676"/>
          </a:xfrm>
          <a:prstGeom prst="rect">
            <a:avLst/>
          </a:prstGeom>
        </p:spPr>
      </p:pic>
      <p:grpSp>
        <p:nvGrpSpPr>
          <p:cNvPr id="16" name="Group 15"/>
          <p:cNvGrpSpPr/>
          <p:nvPr/>
        </p:nvGrpSpPr>
        <p:grpSpPr>
          <a:xfrm>
            <a:off x="4250957" y="2331430"/>
            <a:ext cx="3169771" cy="936726"/>
            <a:chOff x="220133" y="2209800"/>
            <a:chExt cx="5350410" cy="1984914"/>
          </a:xfrm>
        </p:grpSpPr>
        <p:pic>
          <p:nvPicPr>
            <p:cNvPr id="17" name="Picture 16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20133" y="2209800"/>
              <a:ext cx="2762927" cy="1984914"/>
            </a:xfrm>
            <a:prstGeom prst="rect">
              <a:avLst/>
            </a:prstGeom>
          </p:spPr>
        </p:pic>
        <p:pic>
          <p:nvPicPr>
            <p:cNvPr id="18" name="Picture 17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19400" y="2218266"/>
              <a:ext cx="2751143" cy="1976448"/>
            </a:xfrm>
            <a:prstGeom prst="rect">
              <a:avLst/>
            </a:prstGeom>
          </p:spPr>
        </p:pic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7523467" y="2414163"/>
                <a:ext cx="1447800" cy="83099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sz="16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PDFs (from Bayesian inference)</a:t>
                </a: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23467" y="2414163"/>
                <a:ext cx="1447800" cy="830997"/>
              </a:xfrm>
              <a:prstGeom prst="rect">
                <a:avLst/>
              </a:prstGeom>
              <a:blipFill>
                <a:blip r:embed="rId7"/>
                <a:stretch>
                  <a:fillRect t="-1449" b="-7971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/>
              <p:cNvSpPr txBox="1"/>
              <p:nvPr/>
            </p:nvSpPr>
            <p:spPr>
              <a:xfrm>
                <a:off x="7410277" y="3675490"/>
                <a:ext cx="1600200" cy="1323439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SLR</a:t>
                </a:r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(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  <m:r>
                      <a:rPr lang="en-US" sz="160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)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for ensemble of forward runs with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</m:oMath>
                </a14:m>
                <a:r>
                  <a:rPr lang="en-US" sz="16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sampled from its PDF </a:t>
                </a:r>
              </a:p>
            </p:txBody>
          </p:sp>
        </mc:Choice>
        <mc:Fallback xmlns="">
          <p:sp>
            <p:nvSpPr>
              <p:cNvPr id="22" name="TextBox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10277" y="3675490"/>
                <a:ext cx="1600200" cy="1323439"/>
              </a:xfrm>
              <a:prstGeom prst="rect">
                <a:avLst/>
              </a:prstGeom>
              <a:blipFill>
                <a:blip r:embed="rId8"/>
                <a:stretch>
                  <a:fillRect t="-913" r="-379" b="-4566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TextBox 22"/>
          <p:cNvSpPr txBox="1"/>
          <p:nvPr/>
        </p:nvSpPr>
        <p:spPr>
          <a:xfrm>
            <a:off x="7486477" y="5471106"/>
            <a:ext cx="1447800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PDF of SLR</a:t>
            </a:r>
          </a:p>
        </p:txBody>
      </p:sp>
      <p:sp>
        <p:nvSpPr>
          <p:cNvPr id="24" name="TextBox 23"/>
          <p:cNvSpPr txBox="1"/>
          <p:nvPr/>
        </p:nvSpPr>
        <p:spPr>
          <a:xfrm>
            <a:off x="4506586" y="1110989"/>
            <a:ext cx="4168019" cy="830997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</a:rPr>
              <a:t> Goal: </a:t>
            </a:r>
            <a:r>
              <a:rPr lang="en-US" sz="1600" dirty="0">
                <a:latin typeface="Calibri" panose="020F0502020204030204" pitchFamily="34" charset="0"/>
              </a:rPr>
              <a:t>propagate PDF obtained in Bayesian inference through model to get distributions on </a:t>
            </a:r>
            <a:r>
              <a:rPr lang="en-US" sz="1600" b="1" i="1" dirty="0">
                <a:latin typeface="Calibri" panose="020F0502020204030204" pitchFamily="34" charset="0"/>
              </a:rPr>
              <a:t>total ice mass loss/gain during 21</a:t>
            </a:r>
            <a:r>
              <a:rPr lang="en-US" sz="1600" b="1" i="1" baseline="30000" dirty="0">
                <a:latin typeface="Calibri" panose="020F0502020204030204" pitchFamily="34" charset="0"/>
              </a:rPr>
              <a:t>st</a:t>
            </a:r>
            <a:r>
              <a:rPr lang="en-US" sz="1600" b="1" i="1" dirty="0">
                <a:latin typeface="Calibri" panose="020F0502020204030204" pitchFamily="34" charset="0"/>
              </a:rPr>
              <a:t> century</a:t>
            </a:r>
          </a:p>
        </p:txBody>
      </p:sp>
      <p:cxnSp>
        <p:nvCxnSpPr>
          <p:cNvPr id="26" name="Straight Arrow Connector 25"/>
          <p:cNvCxnSpPr/>
          <p:nvPr/>
        </p:nvCxnSpPr>
        <p:spPr>
          <a:xfrm>
            <a:off x="5206590" y="3352800"/>
            <a:ext cx="508410" cy="3315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/>
          <p:cNvCxnSpPr/>
          <p:nvPr/>
        </p:nvCxnSpPr>
        <p:spPr>
          <a:xfrm flipH="1">
            <a:off x="6096000" y="3343922"/>
            <a:ext cx="497208" cy="340446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/>
          <p:nvPr/>
        </p:nvCxnSpPr>
        <p:spPr>
          <a:xfrm>
            <a:off x="5932819" y="4838423"/>
            <a:ext cx="10781" cy="343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>
            <a:stCxn id="22" idx="2"/>
            <a:endCxn id="23" idx="0"/>
          </p:cNvCxnSpPr>
          <p:nvPr/>
        </p:nvCxnSpPr>
        <p:spPr>
          <a:xfrm>
            <a:off x="8210377" y="4998929"/>
            <a:ext cx="0" cy="47217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/>
          <p:cNvCxnSpPr>
            <a:endCxn id="22" idx="0"/>
          </p:cNvCxnSpPr>
          <p:nvPr/>
        </p:nvCxnSpPr>
        <p:spPr>
          <a:xfrm>
            <a:off x="8210377" y="3245160"/>
            <a:ext cx="0" cy="43033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/>
          <p:cNvSpPr txBox="1"/>
          <p:nvPr/>
        </p:nvSpPr>
        <p:spPr>
          <a:xfrm>
            <a:off x="543401" y="2105561"/>
            <a:ext cx="2733198" cy="830997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Stage 1:</a:t>
            </a:r>
          </a:p>
          <a:p>
            <a:pPr algn="ctr"/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Estimate ice sheet initial condition (MAP point).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543401" y="3096161"/>
            <a:ext cx="2733199" cy="1323439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i="1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Stage 2:</a:t>
            </a:r>
          </a:p>
          <a:p>
            <a:pPr algn="ctr"/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Update prior uncertainty in ice sheet initial condition </a:t>
            </a:r>
          </a:p>
          <a:p>
            <a:pPr algn="ctr"/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using observational data</a:t>
            </a:r>
          </a:p>
          <a:p>
            <a:pPr algn="ctr"/>
            <a:r>
              <a:rPr lang="en-US" sz="1600" dirty="0">
                <a:solidFill>
                  <a:schemeClr val="bg1">
                    <a:lumMod val="9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and steady state model</a:t>
            </a:r>
          </a:p>
        </p:txBody>
      </p:sp>
    </p:spTree>
    <p:extLst>
      <p:ext uri="{BB962C8B-B14F-4D97-AF65-F5344CB8AC3E}">
        <p14:creationId xmlns:p14="http://schemas.microsoft.com/office/powerpoint/2010/main" val="55964463"/>
      </p:ext>
    </p:extLst>
  </p:cSld>
  <p:clrMapOvr>
    <a:masterClrMapping/>
  </p:clrMapOvr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3684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MPI-only</a:t>
            </a:r>
            <a:r>
              <a:rPr lang="en-US" altLang="en-US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nested for loop: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2961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rgbClr val="30A6CD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rgbClr val="30A6CD"/>
                </a:solidFill>
                <a:latin typeface="Calibri" panose="020F0502020204030204" pitchFamily="34" charset="0"/>
              </a:rPr>
              <a:t>n</a:t>
            </a:r>
          </a:p>
        </p:txBody>
      </p:sp>
    </p:spTree>
    <p:extLst>
      <p:ext uri="{BB962C8B-B14F-4D97-AF65-F5344CB8AC3E}">
        <p14:creationId xmlns:p14="http://schemas.microsoft.com/office/powerpoint/2010/main" val="212515000"/>
      </p:ext>
    </p:extLst>
  </p:cSld>
  <p:clrMapOvr>
    <a:masterClrMapping/>
  </p:clrMapOvr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cell=0; cell&lt;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node=0; node&lt;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qp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=0; 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qp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++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qp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3976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3977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3978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3985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rgbClr val="30A6CD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rgbClr val="30A6CD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83986" name="Picture 18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3987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3988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6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955814325"/>
      </p:ext>
    </p:extLst>
  </p:cSld>
  <p:clrMapOvr>
    <a:masterClrMapping/>
  </p:clrMapOvr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6024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6025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6026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6029" name="Text Box 13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86030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6031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6032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6033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sp>
        <p:nvSpPr>
          <p:cNvPr id="86034" name="Text Box 18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9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667329133"/>
      </p:ext>
    </p:extLst>
  </p:cSld>
  <p:clrMapOvr>
    <a:masterClrMapping/>
  </p:clrMapOvr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</a:t>
            </a:r>
            <a:r>
              <a:rPr lang="en-US" altLang="en-US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5000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5001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5002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solidFill>
                  <a:srgbClr val="FF0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</p:txBody>
      </p:sp>
      <p:pic>
        <p:nvPicPr>
          <p:cNvPr id="85006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5007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5008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5009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8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9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solidFill>
                  <a:srgbClr val="FF0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02783932"/>
      </p:ext>
    </p:extLst>
  </p:cSld>
  <p:clrMapOvr>
    <a:masterClrMapping/>
  </p:clrMapOvr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solidFill>
                <a:schemeClr val="bg2"/>
              </a:solidFill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66586" name="Line 26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6587" name="Line 27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6588" name="Line 28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Atomics</a:t>
            </a: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used to scatter local data to global data structures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atomic_fetch_add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pic>
        <p:nvPicPr>
          <p:cNvPr id="66592" name="Picture 32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6594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6597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6599" name="Text Box 39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19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8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98033076"/>
      </p:ext>
    </p:extLst>
  </p:cSld>
  <p:clrMapOvr>
    <a:masterClrMapping/>
  </p:clrMapOvr>
</p:sld>
</file>

<file path=ppt/slides/slide1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solidFill>
                <a:schemeClr val="bg2"/>
              </a:solidFill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7048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49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50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Atomics</a:t>
            </a:r>
            <a:r>
              <a:rPr lang="en-US" altLang="en-US" b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used to scatter local data to global data structures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atomic_fetch_add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MPI+CUDA, data transfer from host to device handled by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CUDA UVM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*.</a:t>
            </a:r>
          </a:p>
        </p:txBody>
      </p:sp>
      <p:sp>
        <p:nvSpPr>
          <p:cNvPr id="87053" name="Text Box 13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87054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7055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056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7057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20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19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36523934"/>
      </p:ext>
    </p:extLst>
  </p:cSld>
  <p:clrMapOvr>
    <a:masterClrMapping/>
  </p:clrMapOvr>
</p:sld>
</file>

<file path=ppt/slides/slide1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-28575" y="1177925"/>
            <a:ext cx="45593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Multi-dimensional parallelism 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nested for loops via </a:t>
            </a:r>
            <a:r>
              <a:rPr lang="en-US" altLang="en-US" b="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2" name="Content Placeholder 2"/>
          <p:cNvSpPr txBox="1">
            <a:spLocks/>
          </p:cNvSpPr>
          <p:nvPr/>
        </p:nvSpPr>
        <p:spPr bwMode="auto">
          <a:xfrm>
            <a:off x="128588" y="1858963"/>
            <a:ext cx="4151312" cy="1241425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(int cell=0; cell&lt;numCells; ++cell)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for (int node=0; node&lt;numNodes; ++node)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for (int qp=0; qp&lt;numQPs; ++qp)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          compute A;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>
                <a:solidFill>
                  <a:schemeClr val="bg2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 </a:t>
            </a:r>
            <a:endParaRPr lang="en-US" altLang="en-US" sz="400" b="0">
              <a:solidFill>
                <a:schemeClr val="bg2"/>
              </a:solidFill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6467475" y="228600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1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(cell,node,qp)=(0,0,0)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 bwMode="auto">
          <a:xfrm>
            <a:off x="6467475" y="1114425"/>
            <a:ext cx="2438400" cy="746125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2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(cell,node,qp)=(0,0,1)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902200" y="2381250"/>
            <a:ext cx="4022725" cy="7064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Thread </a:t>
            </a:r>
            <a:r>
              <a:rPr lang="en-US" altLang="en-US" sz="1600" b="0" i="1">
                <a:solidFill>
                  <a:srgbClr val="008000"/>
                </a:solidFill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</a:t>
            </a: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computes A for </a:t>
            </a:r>
          </a:p>
          <a:p>
            <a:pPr algn="ctr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(cell,node,qp)=(numCells,numNodes,numQPs)</a:t>
            </a:r>
            <a:endParaRPr lang="en-US" altLang="en-US" sz="400" b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87048" name="Line 8"/>
          <p:cNvSpPr>
            <a:spLocks noChangeShapeType="1"/>
          </p:cNvSpPr>
          <p:nvPr/>
        </p:nvSpPr>
        <p:spPr bwMode="auto">
          <a:xfrm flipV="1">
            <a:off x="4279900" y="512763"/>
            <a:ext cx="2187575" cy="16573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49" name="Line 9"/>
          <p:cNvSpPr>
            <a:spLocks noChangeShapeType="1"/>
          </p:cNvSpPr>
          <p:nvPr/>
        </p:nvSpPr>
        <p:spPr bwMode="auto">
          <a:xfrm flipV="1">
            <a:off x="4279900" y="1455738"/>
            <a:ext cx="2187575" cy="11763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7050" name="Line 10"/>
          <p:cNvSpPr>
            <a:spLocks noChangeShapeType="1"/>
          </p:cNvSpPr>
          <p:nvPr/>
        </p:nvSpPr>
        <p:spPr bwMode="auto">
          <a:xfrm flipV="1">
            <a:off x="4279900" y="2844800"/>
            <a:ext cx="6223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Content Placeholder 2"/>
          <p:cNvSpPr txBox="1">
            <a:spLocks/>
          </p:cNvSpPr>
          <p:nvPr/>
        </p:nvSpPr>
        <p:spPr bwMode="auto">
          <a:xfrm>
            <a:off x="-3175" y="3968750"/>
            <a:ext cx="7867650" cy="1947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defined at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compile time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 e.g.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OpenMP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MPI+OpenMP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::CUDA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//MPI+CUDA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typedef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::Serial 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; //MPI-only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used to scatter local data to global data structures</a:t>
            </a: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</a:t>
            </a:r>
            <a:r>
              <a:rPr lang="en-US" altLang="en-US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atomic_fetch_add</a:t>
            </a:r>
            <a:endParaRPr lang="en-US" altLang="en-US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lvl="1" defTabSz="914400">
              <a:spcBef>
                <a:spcPct val="20000"/>
              </a:spcBef>
              <a:buClr>
                <a:srgbClr val="102E54"/>
              </a:buClr>
            </a:pP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  <a:p>
            <a:pPr defTabSz="914400">
              <a:spcBef>
                <a:spcPct val="20000"/>
              </a:spcBef>
              <a:buClr>
                <a:srgbClr val="102E54"/>
              </a:buClr>
              <a:buFontTx/>
              <a:buChar char="•"/>
            </a:pP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For MPI+CUDA, data transfer from host to device handled by </a:t>
            </a:r>
            <a:r>
              <a:rPr lang="en-US" altLang="en-US" b="1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CUDA UVM</a:t>
            </a:r>
            <a:r>
              <a:rPr lang="en-US" altLang="en-US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*.</a:t>
            </a:r>
          </a:p>
        </p:txBody>
      </p:sp>
      <p:sp>
        <p:nvSpPr>
          <p:cNvPr id="87053" name="Text Box 13"/>
          <p:cNvSpPr txBox="1">
            <a:spLocks noChangeArrowheads="1"/>
          </p:cNvSpPr>
          <p:nvPr/>
        </p:nvSpPr>
        <p:spPr bwMode="auto">
          <a:xfrm>
            <a:off x="0" y="6553200"/>
            <a:ext cx="577215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400" b="0">
                <a:solidFill>
                  <a:schemeClr val="bg1"/>
                </a:solidFill>
                <a:latin typeface="Calibri" panose="020F0502020204030204" pitchFamily="34" charset="0"/>
              </a:rPr>
              <a:t>*  Unified Virtual Memory.</a:t>
            </a:r>
          </a:p>
        </p:txBody>
      </p:sp>
      <p:pic>
        <p:nvPicPr>
          <p:cNvPr id="87054" name="Picture 14" descr="threadi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0800" y="3968750"/>
            <a:ext cx="1262063" cy="2417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7055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4725" y="4640263"/>
            <a:ext cx="1068388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056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9713" y="4071938"/>
            <a:ext cx="933450" cy="1135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7057" name="Text Box 17"/>
          <p:cNvSpPr txBox="1">
            <a:spLocks noChangeArrowheads="1"/>
          </p:cNvSpPr>
          <p:nvPr/>
        </p:nvSpPr>
        <p:spPr bwMode="auto">
          <a:xfrm>
            <a:off x="2732088" y="2759075"/>
            <a:ext cx="1865312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600" b="0">
                <a:solidFill>
                  <a:schemeClr val="bg2"/>
                </a:solidFill>
                <a:latin typeface="Calibri" panose="020F0502020204030204" pitchFamily="34" charset="0"/>
              </a:rPr>
              <a:t>MPI process </a:t>
            </a:r>
            <a:r>
              <a:rPr lang="en-US" altLang="en-US" sz="1600" b="0" i="1">
                <a:solidFill>
                  <a:schemeClr val="bg2"/>
                </a:solidFill>
                <a:latin typeface="Calibri" panose="020F0502020204030204" pitchFamily="34" charset="0"/>
              </a:rPr>
              <a:t>n</a:t>
            </a:r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6197" y="1905341"/>
            <a:ext cx="380956" cy="435378"/>
          </a:xfrm>
          <a:prstGeom prst="rect">
            <a:avLst/>
          </a:prstGeom>
        </p:spPr>
      </p:pic>
      <p:sp>
        <p:nvSpPr>
          <p:cNvPr id="20" name="Title 1"/>
          <p:cNvSpPr>
            <a:spLocks noGrp="1"/>
          </p:cNvSpPr>
          <p:nvPr>
            <p:ph type="title" idx="4294967295"/>
          </p:nvPr>
        </p:nvSpPr>
        <p:spPr>
          <a:xfrm>
            <a:off x="73025" y="-9525"/>
            <a:ext cx="8229600" cy="992188"/>
          </a:xfrm>
        </p:spPr>
        <p:txBody>
          <a:bodyPr/>
          <a:lstStyle/>
          <a:p>
            <a:r>
              <a:rPr lang="en-US" altLang="en-US" sz="34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MPI+X FEA via </a:t>
            </a:r>
            <a:r>
              <a:rPr lang="en-US" altLang="en-US" sz="3400" i="1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400" i="1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505200" y="1563469"/>
            <a:ext cx="2806700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parallelization in FELIX is only over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cells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  <p:sp>
        <p:nvSpPr>
          <p:cNvPr id="22" name="Content Placeholder 2"/>
          <p:cNvSpPr txBox="1">
            <a:spLocks/>
          </p:cNvSpPr>
          <p:nvPr/>
        </p:nvSpPr>
        <p:spPr bwMode="auto">
          <a:xfrm>
            <a:off x="128589" y="3252788"/>
            <a:ext cx="6577012" cy="660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computeA_Policy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range({0,0,0},{(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numCells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numNodes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,(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int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)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numQPs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}); </a:t>
            </a:r>
          </a:p>
          <a:p>
            <a:pPr defTabSz="914400">
              <a:spcBef>
                <a:spcPct val="20000"/>
              </a:spcBef>
              <a:buClr>
                <a:srgbClr val="102E54"/>
              </a:buClr>
            </a:pP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::Experimental::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md_parallel_for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&lt;</a:t>
            </a:r>
            <a:r>
              <a:rPr lang="en-US" altLang="en-US" sz="1600" b="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ExecutionSpace</a:t>
            </a:r>
            <a:r>
              <a:rPr lang="en-US" altLang="en-US" sz="1600" b="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&gt;(range,*this); </a:t>
            </a:r>
            <a:endParaRPr lang="en-US" altLang="en-US" sz="400" b="0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40693211"/>
      </p:ext>
    </p:extLst>
  </p:cSld>
  <p:clrMapOvr>
    <a:masterClrMapping/>
  </p:clrMapOvr>
</p:sld>
</file>

<file path=ppt/slides/slide1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1" name="Title 1"/>
          <p:cNvSpPr>
            <a:spLocks noGrp="1"/>
          </p:cNvSpPr>
          <p:nvPr>
            <p:ph type="title"/>
          </p:nvPr>
        </p:nvSpPr>
        <p:spPr>
          <a:xfrm>
            <a:off x="304800" y="74612"/>
            <a:ext cx="8229600" cy="992188"/>
          </a:xfrm>
        </p:spPr>
        <p:txBody>
          <a:bodyPr/>
          <a:lstStyle/>
          <a:p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GIS </a:t>
            </a:r>
            <a:r>
              <a:rPr lang="en-US" altLang="en-US" sz="360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Execution Space Comparison</a:t>
            </a:r>
            <a:endParaRPr lang="en-US" altLang="en-US" sz="3600" i="1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228607" y="4727549"/>
            <a:ext cx="8686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</a:rPr>
              <a:t>A single node comparison</a:t>
            </a:r>
            <a:r>
              <a:rPr lang="en-US" dirty="0">
                <a:latin typeface="Calibri" panose="020F0502020204030204" pitchFamily="34" charset="0"/>
              </a:rPr>
              <a:t>: 16MPI vs. 4(MPI+GPU) [</a:t>
            </a:r>
            <a:r>
              <a:rPr lang="en-US" i="1" dirty="0">
                <a:latin typeface="Calibri" panose="020F0502020204030204" pitchFamily="34" charset="0"/>
              </a:rPr>
              <a:t>Left</a:t>
            </a:r>
            <a:r>
              <a:rPr lang="en-US" dirty="0">
                <a:latin typeface="Calibri" panose="020F0502020204030204" pitchFamily="34" charset="0"/>
              </a:rPr>
              <a:t>], 68MPI vs. 68(MPI+4OMP) [</a:t>
            </a:r>
            <a:r>
              <a:rPr lang="en-US" i="1" dirty="0">
                <a:latin typeface="Calibri" panose="020F0502020204030204" pitchFamily="34" charset="0"/>
              </a:rPr>
              <a:t>Right</a:t>
            </a:r>
            <a:r>
              <a:rPr lang="en-US" dirty="0">
                <a:latin typeface="Calibri" panose="020F0502020204030204" pitchFamily="34" charset="0"/>
              </a:rPr>
              <a:t>] </a:t>
            </a:r>
          </a:p>
          <a:p>
            <a:pPr algn="ctr"/>
            <a:r>
              <a:rPr lang="en-US" dirty="0">
                <a:latin typeface="Calibri" panose="020F0502020204030204" pitchFamily="34" charset="0"/>
              </a:rPr>
              <a:t>(GIS 4km-20km unstructured mesh with 1.51M </a:t>
            </a:r>
            <a:r>
              <a:rPr lang="en-US" dirty="0" err="1">
                <a:latin typeface="Calibri" panose="020F0502020204030204" pitchFamily="34" charset="0"/>
              </a:rPr>
              <a:t>tet</a:t>
            </a:r>
            <a:r>
              <a:rPr lang="en-US" dirty="0">
                <a:latin typeface="Calibri" panose="020F0502020204030204" pitchFamily="34" charset="0"/>
              </a:rPr>
              <a:t> elements)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4399" y="1066800"/>
            <a:ext cx="7315215" cy="3657607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56570" y="5638800"/>
            <a:ext cx="9030871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sym typeface="Symbol"/>
              </a:rPr>
              <a:t>Blue </a:t>
            </a:r>
            <a:r>
              <a:rPr lang="en-US" dirty="0">
                <a:latin typeface="Calibri" panose="020F0502020204030204" pitchFamily="34" charset="0"/>
                <a:sym typeface="Symbol"/>
              </a:rPr>
              <a:t>(</a:t>
            </a:r>
            <a:r>
              <a:rPr lang="en-US" dirty="0" err="1">
                <a:latin typeface="Calibri" panose="020F0502020204030204" pitchFamily="34" charset="0"/>
                <a:sym typeface="Symbol"/>
              </a:rPr>
              <a:t>evaluateFields</a:t>
            </a:r>
            <a:r>
              <a:rPr lang="en-US" dirty="0">
                <a:latin typeface="Calibri" panose="020F0502020204030204" pitchFamily="34" charset="0"/>
                <a:sym typeface="Symbol"/>
              </a:rPr>
              <a:t>): mostly Residual/Jacobian computation + Gather/Scatter (Albany/FELIX); </a:t>
            </a:r>
          </a:p>
          <a:p>
            <a:pPr algn="ctr"/>
            <a:r>
              <a:rPr lang="en-US" b="1" i="1" dirty="0">
                <a:latin typeface="Calibri" panose="020F0502020204030204" pitchFamily="34" charset="0"/>
                <a:sym typeface="Symbol"/>
              </a:rPr>
              <a:t>Yellow</a:t>
            </a:r>
            <a:r>
              <a:rPr lang="en-US" dirty="0">
                <a:latin typeface="Calibri" panose="020F0502020204030204" pitchFamily="34" charset="0"/>
                <a:sym typeface="Symbol"/>
              </a:rPr>
              <a:t> (</a:t>
            </a:r>
            <a:r>
              <a:rPr lang="en-US" dirty="0" err="1">
                <a:latin typeface="Calibri" panose="020F0502020204030204" pitchFamily="34" charset="0"/>
                <a:sym typeface="Symbol"/>
              </a:rPr>
              <a:t>GlobalAssembly</a:t>
            </a:r>
            <a:r>
              <a:rPr lang="en-US" dirty="0">
                <a:latin typeface="Calibri" panose="020F0502020204030204" pitchFamily="34" charset="0"/>
                <a:sym typeface="Symbol"/>
              </a:rPr>
              <a:t>): mostly communication + </a:t>
            </a:r>
            <a:r>
              <a:rPr lang="en-US" dirty="0" err="1">
                <a:latin typeface="Calibri" panose="020F0502020204030204" pitchFamily="34" charset="0"/>
                <a:sym typeface="Symbol"/>
              </a:rPr>
              <a:t>Trilinos</a:t>
            </a:r>
            <a:r>
              <a:rPr lang="en-US" dirty="0">
                <a:latin typeface="Calibri" panose="020F0502020204030204" pitchFamily="34" charset="0"/>
                <a:sym typeface="Symbol"/>
              </a:rPr>
              <a:t> operations.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02536567"/>
      </p:ext>
    </p:extLst>
  </p:cSld>
  <p:clrMapOvr>
    <a:masterClrMapping/>
  </p:clrMapOvr>
</p:sld>
</file>

<file path=ppt/slides/slide1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1" name="Title 1"/>
          <p:cNvSpPr>
            <a:spLocks noGrp="1"/>
          </p:cNvSpPr>
          <p:nvPr>
            <p:ph type="title"/>
          </p:nvPr>
        </p:nvSpPr>
        <p:spPr>
          <a:xfrm>
            <a:off x="152400" y="7242"/>
            <a:ext cx="8610600" cy="1022825"/>
          </a:xfrm>
          <a:solidFill>
            <a:schemeClr val="bg1"/>
          </a:solidFill>
        </p:spPr>
        <p:txBody>
          <a:bodyPr/>
          <a:lstStyle/>
          <a:p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GIS </a:t>
            </a:r>
            <a:r>
              <a:rPr lang="en-US" altLang="en-US" sz="360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16 MPI vs. 4(MPI+GPU)</a:t>
            </a:r>
            <a:endParaRPr lang="en-US" altLang="en-US" sz="3600" i="1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914400"/>
            <a:ext cx="3994847" cy="3482419"/>
          </a:xfrm>
          <a:prstGeom prst="rect">
            <a:avLst/>
          </a:prstGeom>
        </p:spPr>
      </p:pic>
      <p:sp>
        <p:nvSpPr>
          <p:cNvPr id="5" name="Right Brace 4"/>
          <p:cNvSpPr/>
          <p:nvPr/>
        </p:nvSpPr>
        <p:spPr>
          <a:xfrm>
            <a:off x="2362200" y="2743200"/>
            <a:ext cx="228600" cy="533400"/>
          </a:xfrm>
          <a:prstGeom prst="rightBrace">
            <a:avLst>
              <a:gd name="adj1" fmla="val 8333"/>
              <a:gd name="adj2" fmla="val 46466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2590800" y="2753380"/>
            <a:ext cx="914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2x speed-up (blue)</a:t>
            </a:r>
          </a:p>
        </p:txBody>
      </p:sp>
      <p:sp>
        <p:nvSpPr>
          <p:cNvPr id="8" name="Right Brace 7"/>
          <p:cNvSpPr/>
          <p:nvPr/>
        </p:nvSpPr>
        <p:spPr>
          <a:xfrm>
            <a:off x="3633265" y="2171700"/>
            <a:ext cx="201070" cy="1142999"/>
          </a:xfrm>
          <a:prstGeom prst="rightBrace">
            <a:avLst>
              <a:gd name="adj1" fmla="val 8333"/>
              <a:gd name="adj2" fmla="val 46466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/>
          <p:cNvSpPr txBox="1"/>
          <p:nvPr/>
        </p:nvSpPr>
        <p:spPr>
          <a:xfrm rot="5400000">
            <a:off x="3478224" y="2466930"/>
            <a:ext cx="123544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8x  slow-down (yellow)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0" y="4357351"/>
            <a:ext cx="8124316" cy="21544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 err="1">
                <a:latin typeface="Calibri" panose="020F0502020204030204" pitchFamily="34" charset="0"/>
                <a:cs typeface="Calibri" panose="020F0502020204030204" pitchFamily="34" charset="0"/>
              </a:rPr>
              <a:t>evaluateFields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 (blue)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mostly residual/Jacobian computation </a:t>
            </a:r>
            <a:r>
              <a:rPr lang="en-US" dirty="0">
                <a:latin typeface="Calibri" panose="020F0502020204030204" pitchFamily="34" charset="0"/>
                <a:sym typeface="Symbol"/>
              </a:rPr>
              <a:t>+ Gather/Scatter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evaluateFields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&lt;Jacobian&gt; much faster than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evaluateFields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&lt;Residual&gt; b/c there is more work in computing Jacobian.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2x speedup not much considering 4 GPUs (desirable speedup: 10x or more).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Data movement is lagging speedup – can be improved by removing CUDA UVM, data padding to prevent data misalignment.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 few kernels still for boundary conditions still need to be ported to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Kokkos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4715760" y="914400"/>
                <a:ext cx="4267199" cy="18774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GlobalAssembly (yellow)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mostly communication + </a:t>
                </a:r>
                <a:r>
                  <a:rPr lang="en-US" dirty="0" err="1">
                    <a:latin typeface="Calibri" panose="020F0502020204030204" pitchFamily="34" charset="0"/>
                    <a:sym typeface="Symbol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operations</a:t>
                </a:r>
              </a:p>
              <a:p>
                <a:endParaRPr lang="en-US" sz="400" dirty="0">
                  <a:latin typeface="Calibri" panose="020F0502020204030204" pitchFamily="34" charset="0"/>
                  <a:sym typeface="Symbol"/>
                </a:endParaRPr>
              </a:p>
              <a:p>
                <a:endParaRPr lang="en-US" sz="400" dirty="0">
                  <a:latin typeface="Calibri" panose="020F0502020204030204" pitchFamily="34" charset="0"/>
                  <a:sym typeface="Symbol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8x slow-down is not reasonable.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Most slow-downs are in </a:t>
                </a:r>
                <a:r>
                  <a:rPr lang="en-US" dirty="0" err="1">
                    <a:latin typeface="Calibri" panose="020F0502020204030204" pitchFamily="34" charset="0"/>
                    <a:sym typeface="Symbol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(</a:t>
                </a:r>
                <a:r>
                  <a:rPr lang="en-US" dirty="0" err="1">
                    <a:latin typeface="Calibri" panose="020F0502020204030204" pitchFamily="34" charset="0"/>
                    <a:sym typeface="Symbol"/>
                  </a:rPr>
                  <a:t>Tpetra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) </a:t>
                </a:r>
                <a14:m>
                  <m:oMath xmlns:m="http://schemas.openxmlformats.org/officeDocument/2006/math">
                    <m:r>
                      <a:rPr lang="en-US" b="0" i="0" dirty="0" smtClean="0">
                        <a:latin typeface="Cambria Math" panose="02040503050406030204" pitchFamily="18" charset="0"/>
                        <a:sym typeface="Symbol"/>
                      </a:rPr>
                      <m:t>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</a:t>
                </a:r>
                <a:r>
                  <a:rPr lang="en-US" dirty="0" err="1">
                    <a:latin typeface="Calibri" panose="020F0502020204030204" pitchFamily="34" charset="0"/>
                    <a:sym typeface="Symbol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packages are currently being reworked using CUDA-aware MPI*.</a:t>
                </a:r>
                <a:r>
                  <a:rPr lang="en-US" dirty="0"/>
                  <a:t> </a:t>
                </a:r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15760" y="914400"/>
                <a:ext cx="4267199" cy="1877437"/>
              </a:xfrm>
              <a:prstGeom prst="rect">
                <a:avLst/>
              </a:prstGeom>
              <a:blipFill>
                <a:blip r:embed="rId4"/>
                <a:stretch>
                  <a:fillRect l="-1286" t="-1623" r="-429" b="-422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TextBox 10"/>
          <p:cNvSpPr txBox="1"/>
          <p:nvPr/>
        </p:nvSpPr>
        <p:spPr>
          <a:xfrm>
            <a:off x="4791959" y="2813440"/>
            <a:ext cx="4114800" cy="1477328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Summary: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speed-ups on GPU are not yet as expected but may be improved by introducing padding, removing CUDA UVM and unnecessary data movement, switching to CUDA-aware MPI.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52400" y="6511787"/>
            <a:ext cx="10287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With CUDA-aware MPI, GPU buffers can be passed directly to MPI w/o staging using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cudaMemcpy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937779814"/>
      </p:ext>
    </p:extLst>
  </p:cSld>
  <p:clrMapOvr>
    <a:masterClrMapping/>
  </p:clrMapOvr>
</p:sld>
</file>

<file path=ppt/slides/slide1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1" name="Title 1"/>
          <p:cNvSpPr>
            <a:spLocks noGrp="1"/>
          </p:cNvSpPr>
          <p:nvPr>
            <p:ph type="title"/>
          </p:nvPr>
        </p:nvSpPr>
        <p:spPr>
          <a:xfrm>
            <a:off x="138260" y="0"/>
            <a:ext cx="9014381" cy="914400"/>
          </a:xfrm>
          <a:solidFill>
            <a:schemeClr val="bg1"/>
          </a:solidFill>
        </p:spPr>
        <p:txBody>
          <a:bodyPr/>
          <a:lstStyle/>
          <a:p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GIS </a:t>
            </a:r>
            <a:r>
              <a:rPr lang="en-US" altLang="en-US" sz="360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Kokkos</a:t>
            </a:r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</a:t>
            </a:r>
            <a:r>
              <a:rPr lang="en-US" sz="3600" dirty="0">
                <a:latin typeface="Calibri" panose="020F0502020204030204" pitchFamily="34" charset="0"/>
              </a:rPr>
              <a:t>68MPI vs. 68(MPI+4OMP)</a:t>
            </a:r>
            <a:endParaRPr lang="en-US" altLang="en-US" sz="3600" i="1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64860" y="4320682"/>
            <a:ext cx="8975888" cy="22775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u="sng" dirty="0" err="1">
                <a:latin typeface="Calibri" panose="020F0502020204030204" pitchFamily="34" charset="0"/>
                <a:cs typeface="Calibri" panose="020F0502020204030204" pitchFamily="34" charset="0"/>
              </a:rPr>
              <a:t>evaluateFields</a:t>
            </a:r>
            <a:r>
              <a:rPr lang="en-US" b="1" u="sng" dirty="0">
                <a:latin typeface="Calibri" panose="020F0502020204030204" pitchFamily="34" charset="0"/>
                <a:cs typeface="Calibri" panose="020F0502020204030204" pitchFamily="34" charset="0"/>
              </a:rPr>
              <a:t> (blue)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mostly residual/Jacobian computation + Gather/Scatter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1.2x speedup from hardware threads is reasonable (there are 2 VPUs/KNL core, so 2x speedup is ideal but will be limited by L1 cache size in core for bandwidth bound operation)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Once the nonlinear/linear solver is included, more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OpenMP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threads will likely be used (e.g. 4(MPI+68OMP)) to improve speedup.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More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OpenMP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threads on cores in FEA reduces performance because it takes away from coarser grain MPI parallelism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4724401" y="1021254"/>
                <a:ext cx="4267199" cy="18774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GlobalAssembly (yellow)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mostly communication + </a:t>
                </a:r>
                <a:r>
                  <a:rPr lang="en-US" dirty="0" err="1">
                    <a:latin typeface="Calibri" panose="020F0502020204030204" pitchFamily="34" charset="0"/>
                    <a:sym typeface="Symbol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sym typeface="Symbol"/>
                  </a:rPr>
                  <a:t> operations</a:t>
                </a:r>
              </a:p>
              <a:p>
                <a:endParaRPr lang="en-US" sz="400" dirty="0">
                  <a:latin typeface="Calibri" panose="020F0502020204030204" pitchFamily="34" charset="0"/>
                  <a:sym typeface="Symbol"/>
                </a:endParaRPr>
              </a:p>
              <a:p>
                <a:endParaRPr lang="en-US" sz="400" dirty="0">
                  <a:latin typeface="Calibri" panose="020F0502020204030204" pitchFamily="34" charset="0"/>
                  <a:sym typeface="Symbol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1.5x slowdown is in Jacobian assembly not Residual assembly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→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Trilinos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team is investigating this now.</a:t>
                </a:r>
              </a:p>
              <a:p>
                <a:endParaRPr lang="en-US" dirty="0"/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4401" y="1021254"/>
                <a:ext cx="4267199" cy="1877437"/>
              </a:xfrm>
              <a:prstGeom prst="rect">
                <a:avLst/>
              </a:prstGeom>
              <a:blipFill>
                <a:blip r:embed="rId3"/>
                <a:stretch>
                  <a:fillRect l="-1143" t="-1948" r="-128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TextBox 10"/>
          <p:cNvSpPr txBox="1"/>
          <p:nvPr/>
        </p:nvSpPr>
        <p:spPr>
          <a:xfrm>
            <a:off x="4724401" y="2775580"/>
            <a:ext cx="4114800" cy="1200329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Summary: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besides the global Jacobian assembly, results are promising. More studies are needed once we profile nonlinear/linear solvers.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286" y="685800"/>
            <a:ext cx="4334313" cy="3604442"/>
          </a:xfrm>
          <a:prstGeom prst="rect">
            <a:avLst/>
          </a:prstGeom>
        </p:spPr>
      </p:pic>
      <p:sp>
        <p:nvSpPr>
          <p:cNvPr id="12" name="Right Brace 11"/>
          <p:cNvSpPr/>
          <p:nvPr/>
        </p:nvSpPr>
        <p:spPr>
          <a:xfrm>
            <a:off x="2438400" y="2971799"/>
            <a:ext cx="100535" cy="152401"/>
          </a:xfrm>
          <a:prstGeom prst="rightBrace">
            <a:avLst>
              <a:gd name="adj1" fmla="val 8333"/>
              <a:gd name="adj2" fmla="val 46466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/>
          <p:cNvSpPr txBox="1"/>
          <p:nvPr/>
        </p:nvSpPr>
        <p:spPr>
          <a:xfrm>
            <a:off x="2512638" y="2862590"/>
            <a:ext cx="124353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1.2x speed-up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(blue)</a:t>
            </a:r>
          </a:p>
        </p:txBody>
      </p:sp>
      <p:sp>
        <p:nvSpPr>
          <p:cNvPr id="14" name="Right Brace 13"/>
          <p:cNvSpPr/>
          <p:nvPr/>
        </p:nvSpPr>
        <p:spPr>
          <a:xfrm>
            <a:off x="3709465" y="2286000"/>
            <a:ext cx="201069" cy="838200"/>
          </a:xfrm>
          <a:prstGeom prst="rightBrace">
            <a:avLst>
              <a:gd name="adj1" fmla="val 8333"/>
              <a:gd name="adj2" fmla="val 46466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 rot="5400000">
            <a:off x="3490580" y="2483082"/>
            <a:ext cx="123544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1.5x  slow-down (yellow) </a:t>
            </a:r>
          </a:p>
        </p:txBody>
      </p:sp>
    </p:spTree>
    <p:extLst>
      <p:ext uri="{BB962C8B-B14F-4D97-AF65-F5344CB8AC3E}">
        <p14:creationId xmlns:p14="http://schemas.microsoft.com/office/powerpoint/2010/main" val="2274143445"/>
      </p:ext>
    </p:extLst>
  </p:cSld>
  <p:clrMapOvr>
    <a:masterClrMapping/>
  </p:clrMapOvr>
</p:sld>
</file>

<file path=ppt/slides/slide1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95400" y="685800"/>
            <a:ext cx="5715001" cy="3810000"/>
          </a:xfrm>
          <a:prstGeom prst="rect">
            <a:avLst/>
          </a:prstGeom>
        </p:spPr>
      </p:pic>
      <p:sp>
        <p:nvSpPr>
          <p:cNvPr id="40961" name="Title 1"/>
          <p:cNvSpPr>
            <a:spLocks noGrp="1"/>
          </p:cNvSpPr>
          <p:nvPr>
            <p:ph type="title"/>
          </p:nvPr>
        </p:nvSpPr>
        <p:spPr>
          <a:xfrm>
            <a:off x="177538" y="-57052"/>
            <a:ext cx="8229600" cy="992188"/>
          </a:xfrm>
        </p:spPr>
        <p:txBody>
          <a:bodyPr/>
          <a:lstStyle/>
          <a:p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Appendix: GIS </a:t>
            </a:r>
            <a:r>
              <a:rPr lang="en-US" altLang="en-US" sz="3600" dirty="0" err="1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MPI+Device</a:t>
            </a:r>
            <a:r>
              <a:rPr lang="en-US" altLang="en-US" sz="3600" dirty="0">
                <a:latin typeface="Calibri" panose="020F0502020204030204" pitchFamily="34" charset="0"/>
                <a:ea typeface="ＭＳ Ｐゴシック" panose="020B0600070205080204" pitchFamily="34" charset="-128"/>
                <a:cs typeface="Calibri" panose="020F0502020204030204" pitchFamily="34" charset="0"/>
              </a:rPr>
              <a:t> Weak Scalability </a:t>
            </a:r>
            <a:endParaRPr lang="en-US" altLang="en-US" sz="3600" i="1" dirty="0">
              <a:latin typeface="Calibri" panose="020F0502020204030204" pitchFamily="34" charset="0"/>
              <a:ea typeface="ＭＳ Ｐゴシック" panose="020B0600070205080204" pitchFamily="34" charset="-128"/>
              <a:cs typeface="Calibri" panose="020F050202020403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0" y="4343400"/>
            <a:ext cx="9296400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Scalability of </a:t>
            </a:r>
            <a:r>
              <a:rPr lang="en-US" b="1" dirty="0" err="1">
                <a:latin typeface="Calibri" panose="020F0502020204030204" pitchFamily="34" charset="0"/>
              </a:rPr>
              <a:t>GlobalAssembly</a:t>
            </a:r>
            <a:r>
              <a:rPr lang="en-US" b="1" dirty="0">
                <a:latin typeface="Calibri" panose="020F0502020204030204" pitchFamily="34" charset="0"/>
              </a:rPr>
              <a:t> + </a:t>
            </a:r>
            <a:r>
              <a:rPr lang="en-US" b="1" dirty="0" err="1">
                <a:latin typeface="Calibri" panose="020F0502020204030204" pitchFamily="34" charset="0"/>
              </a:rPr>
              <a:t>evaluateFields</a:t>
            </a:r>
            <a:r>
              <a:rPr lang="en-US" dirty="0">
                <a:latin typeface="Calibri" panose="020F0502020204030204" pitchFamily="34" charset="0"/>
              </a:rPr>
              <a:t> is studied.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latin typeface="Calibri" panose="020F0502020204030204" pitchFamily="34" charset="0"/>
              </a:rPr>
              <a:t>Weak Scalability </a:t>
            </a:r>
            <a:r>
              <a:rPr lang="en-US" dirty="0">
                <a:latin typeface="Calibri" panose="020F0502020204030204" pitchFamily="34" charset="0"/>
              </a:rPr>
              <a:t>is for GIS 4km-20km and 1km-7km (1.51M and 14.4M elements) </a:t>
            </a:r>
            <a:r>
              <a:rPr lang="en-US" dirty="0" err="1">
                <a:latin typeface="Calibri" panose="020F0502020204030204" pitchFamily="34" charset="0"/>
              </a:rPr>
              <a:t>tet</a:t>
            </a:r>
            <a:r>
              <a:rPr lang="en-US" dirty="0">
                <a:latin typeface="Calibri" panose="020F0502020204030204" pitchFamily="34" charset="0"/>
              </a:rPr>
              <a:t> meshes.</a:t>
            </a:r>
          </a:p>
          <a:p>
            <a:endParaRPr lang="en-US" sz="400" dirty="0">
              <a:latin typeface="Calibri" panose="020F0502020204030204" pitchFamily="34" charset="0"/>
              <a:sym typeface="Symbol"/>
            </a:endParaRPr>
          </a:p>
          <a:p>
            <a:pPr lvl="1"/>
            <a:endParaRPr lang="en-US" sz="400" dirty="0">
              <a:latin typeface="Calibri" panose="020F0502020204030204" pitchFamily="34" charset="0"/>
              <a:sym typeface="Symbol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latin typeface="Calibri" panose="020F0502020204030204" pitchFamily="34" charset="0"/>
                <a:sym typeface="Symbol"/>
              </a:rPr>
              <a:t>Weak scalability </a:t>
            </a:r>
            <a:r>
              <a:rPr lang="en-US" dirty="0">
                <a:latin typeface="Calibri" panose="020F0502020204030204" pitchFamily="34" charset="0"/>
                <a:sym typeface="Symbol"/>
              </a:rPr>
              <a:t>is comparable for P100 and KNL.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sym typeface="Symbol"/>
              </a:rPr>
              <a:t>KNL performs </a:t>
            </a:r>
            <a:r>
              <a:rPr lang="en-US" b="1" dirty="0">
                <a:latin typeface="Calibri" panose="020F0502020204030204" pitchFamily="34" charset="0"/>
                <a:sym typeface="Symbol"/>
              </a:rPr>
              <a:t>better</a:t>
            </a:r>
            <a:r>
              <a:rPr lang="en-US" dirty="0">
                <a:latin typeface="Calibri" panose="020F0502020204030204" pitchFamily="34" charset="0"/>
                <a:sym typeface="Symbol"/>
              </a:rPr>
              <a:t> because of heavy use of MPI.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sym typeface="Symbol"/>
            </a:endParaRPr>
          </a:p>
          <a:p>
            <a:pPr lvl="1"/>
            <a:endParaRPr lang="en-US" sz="400" dirty="0">
              <a:latin typeface="Calibri" panose="020F0502020204030204" pitchFamily="34" charset="0"/>
              <a:sym typeface="Symbol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sym typeface="Symbol"/>
              </a:rPr>
              <a:t>Optimizations/profiling required for </a:t>
            </a:r>
            <a:r>
              <a:rPr lang="en-US" b="1" dirty="0">
                <a:latin typeface="Calibri" panose="020F0502020204030204" pitchFamily="34" charset="0"/>
                <a:sym typeface="Symbol"/>
              </a:rPr>
              <a:t>strong scalability </a:t>
            </a:r>
            <a:r>
              <a:rPr lang="en-US" dirty="0">
                <a:latin typeface="Calibri" panose="020F0502020204030204" pitchFamily="34" charset="0"/>
                <a:sym typeface="Symbol"/>
              </a:rPr>
              <a:t>of FELIX; we have demonstrated strong scalability for other applications in Albany (I. </a:t>
            </a:r>
            <a:r>
              <a:rPr lang="en-US" dirty="0" err="1">
                <a:latin typeface="Calibri" panose="020F0502020204030204" pitchFamily="34" charset="0"/>
                <a:sym typeface="Symbol"/>
              </a:rPr>
              <a:t>Demeshko</a:t>
            </a:r>
            <a:r>
              <a:rPr lang="en-US" dirty="0">
                <a:latin typeface="Calibri" panose="020F0502020204030204" pitchFamily="34" charset="0"/>
                <a:sym typeface="Symbol"/>
              </a:rPr>
              <a:t> </a:t>
            </a:r>
            <a:r>
              <a:rPr lang="en-US" i="1" dirty="0">
                <a:latin typeface="Calibri" panose="020F0502020204030204" pitchFamily="34" charset="0"/>
                <a:sym typeface="Symbol"/>
              </a:rPr>
              <a:t>et al </a:t>
            </a:r>
            <a:r>
              <a:rPr lang="en-US" dirty="0">
                <a:latin typeface="Calibri" panose="020F0502020204030204" pitchFamily="34" charset="0"/>
                <a:sym typeface="Symbol"/>
              </a:rPr>
              <a:t>2017).</a:t>
            </a:r>
          </a:p>
        </p:txBody>
      </p:sp>
    </p:spTree>
    <p:extLst>
      <p:ext uri="{BB962C8B-B14F-4D97-AF65-F5344CB8AC3E}">
        <p14:creationId xmlns:p14="http://schemas.microsoft.com/office/powerpoint/2010/main" val="1986961096"/>
      </p:ext>
    </p:extLst>
  </p:cSld>
  <p:clrMapOvr>
    <a:masterClrMapping/>
  </p:clrMapOvr>
</p:sld>
</file>

<file path=ppt/slides/slide1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85725" y="-228600"/>
            <a:ext cx="8991600" cy="1261646"/>
          </a:xfrm>
          <a:solidFill>
            <a:schemeClr val="bg1"/>
          </a:solidFill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panose="020F0502020204030204" pitchFamily="34" charset="0"/>
              </a:rPr>
              <a:t>Appendix: PISCEES &amp; E3SM Coupling Validation</a:t>
            </a:r>
          </a:p>
        </p:txBody>
      </p:sp>
      <p:sp>
        <p:nvSpPr>
          <p:cNvPr id="14" name="Rectangle 13"/>
          <p:cNvSpPr/>
          <p:nvPr/>
        </p:nvSpPr>
        <p:spPr>
          <a:xfrm>
            <a:off x="0" y="1460500"/>
            <a:ext cx="9163050" cy="4705350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Shape 146"/>
          <p:cNvSpPr txBox="1">
            <a:spLocks/>
          </p:cNvSpPr>
          <p:nvPr/>
        </p:nvSpPr>
        <p:spPr bwMode="auto">
          <a:xfrm>
            <a:off x="28575" y="296218"/>
            <a:ext cx="82296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  <a:ea typeface="ＭＳ Ｐゴシック" pitchFamily="-112" charset="-128"/>
                <a:cs typeface="ＭＳ Ｐゴシック" pitchFamily="-112" charset="-128"/>
              </a:defRPr>
            </a:lvl9pPr>
          </a:lstStyle>
          <a:p>
            <a:pPr algn="l"/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Sub-shelf melt rates (RRS30to10km resolution)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012" t="48670" r="59306" b="40670"/>
          <a:stretch/>
        </p:blipFill>
        <p:spPr>
          <a:xfrm>
            <a:off x="3580529" y="1752600"/>
            <a:ext cx="940023" cy="2224237"/>
          </a:xfrm>
          <a:prstGeom prst="rect">
            <a:avLst/>
          </a:prstGeom>
        </p:spPr>
      </p:pic>
      <p:pic>
        <p:nvPicPr>
          <p:cNvPr id="25" name="Picture 24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773" t="16821" r="59184" b="72341"/>
          <a:stretch/>
        </p:blipFill>
        <p:spPr>
          <a:xfrm>
            <a:off x="1631083" y="1776448"/>
            <a:ext cx="936815" cy="2185952"/>
          </a:xfrm>
          <a:prstGeom prst="rect">
            <a:avLst/>
          </a:prstGeom>
        </p:spPr>
      </p:pic>
      <p:pic>
        <p:nvPicPr>
          <p:cNvPr id="26" name="Picture 25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692" t="80271" r="59457" b="9215"/>
          <a:stretch/>
        </p:blipFill>
        <p:spPr>
          <a:xfrm>
            <a:off x="6279131" y="1837383"/>
            <a:ext cx="935088" cy="2151178"/>
          </a:xfrm>
          <a:prstGeom prst="rect">
            <a:avLst/>
          </a:prstGeom>
        </p:spPr>
      </p:pic>
      <p:pic>
        <p:nvPicPr>
          <p:cNvPr id="23" name="Picture 22" descr="meltRignot_20161215.beta0.g30to10nyfNEWbig.edison_ANN_years0005-0005.pn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1788" t="4909" r="4189" b="64351"/>
          <a:stretch/>
        </p:blipFill>
        <p:spPr>
          <a:xfrm>
            <a:off x="4984679" y="1611546"/>
            <a:ext cx="713509" cy="4055764"/>
          </a:xfrm>
          <a:prstGeom prst="rect">
            <a:avLst/>
          </a:prstGeom>
        </p:spPr>
      </p:pic>
      <p:pic>
        <p:nvPicPr>
          <p:cNvPr id="24" name="Picture 23" descr="meltRignot_20161215.beta0.g30to10nyfNEWbig.edison_ANN_years0005-0005.png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166" t="67593" b="1111"/>
          <a:stretch/>
        </p:blipFill>
        <p:spPr>
          <a:xfrm>
            <a:off x="7917298" y="1491003"/>
            <a:ext cx="917786" cy="4176307"/>
          </a:xfrm>
          <a:prstGeom prst="rect">
            <a:avLst/>
          </a:prstGeom>
        </p:spPr>
      </p:pic>
      <p:sp>
        <p:nvSpPr>
          <p:cNvPr id="27" name="TextBox 26"/>
          <p:cNvSpPr txBox="1"/>
          <p:nvPr/>
        </p:nvSpPr>
        <p:spPr>
          <a:xfrm>
            <a:off x="-10139" y="2462328"/>
            <a:ext cx="142276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Filchner-Ronne</a:t>
            </a:r>
          </a:p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Ice Shelf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066800" y="1290935"/>
            <a:ext cx="7809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model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3404265" y="1290935"/>
            <a:ext cx="150259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observations*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6096000" y="1290935"/>
            <a:ext cx="13921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model – obs.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0" y="6519446"/>
            <a:ext cx="255473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</a:t>
            </a: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Rignot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et al., </a:t>
            </a:r>
            <a:r>
              <a:rPr lang="en-US" sz="1600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Science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2013</a:t>
            </a: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/>
          </p:nvPr>
        </p:nvGraphicFramePr>
        <p:xfrm>
          <a:off x="1600200" y="4390326"/>
          <a:ext cx="1020677" cy="179599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6683" r:id="rId7" imgW="1320480" imgH="2323800" progId="">
                  <p:embed/>
                </p:oleObj>
              </mc:Choice>
              <mc:Fallback>
                <p:oleObj r:id="rId7" imgW="1320480" imgH="2323800" progId="">
                  <p:embed/>
                  <p:pic>
                    <p:nvPicPr>
                      <p:cNvPr id="3" name="Object 2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600200" y="4390326"/>
                        <a:ext cx="1020677" cy="179599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/>
          </p:nvPr>
        </p:nvGraphicFramePr>
        <p:xfrm>
          <a:off x="3581400" y="4386447"/>
          <a:ext cx="1024575" cy="187679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6684" r:id="rId9" imgW="1358640" imgH="2488680" progId="">
                  <p:embed/>
                </p:oleObj>
              </mc:Choice>
              <mc:Fallback>
                <p:oleObj r:id="rId9" imgW="1358640" imgH="2488680" progId="">
                  <p:embed/>
                  <p:pic>
                    <p:nvPicPr>
                      <p:cNvPr id="4" name="Object 3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3581400" y="4386447"/>
                        <a:ext cx="1024575" cy="187679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/>
          </p:nvPr>
        </p:nvGraphicFramePr>
        <p:xfrm>
          <a:off x="6201904" y="4426389"/>
          <a:ext cx="1017395" cy="191625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6685" r:id="rId11" imgW="1307880" imgH="2463480" progId="">
                  <p:embed/>
                </p:oleObj>
              </mc:Choice>
              <mc:Fallback>
                <p:oleObj r:id="rId11" imgW="1307880" imgH="2463480" progId="">
                  <p:embed/>
                  <p:pic>
                    <p:nvPicPr>
                      <p:cNvPr id="5" name="Object 4"/>
                      <p:cNvPicPr/>
                      <p:nvPr/>
                    </p:nvPicPr>
                    <p:blipFill>
                      <a:blip r:embed="rId12"/>
                      <a:stretch>
                        <a:fillRect/>
                      </a:stretch>
                    </p:blipFill>
                    <p:spPr>
                      <a:xfrm>
                        <a:off x="6201904" y="4426389"/>
                        <a:ext cx="1017395" cy="191625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9" name="TextBox 28"/>
          <p:cNvSpPr txBox="1"/>
          <p:nvPr/>
        </p:nvSpPr>
        <p:spPr>
          <a:xfrm>
            <a:off x="308725" y="4740068"/>
            <a:ext cx="91595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Ross</a:t>
            </a:r>
          </a:p>
          <a:p>
            <a:pPr algn="ctr"/>
            <a:r>
              <a:rPr lang="en-US" sz="1600" i="1" dirty="0">
                <a:solidFill>
                  <a:srgbClr val="8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Ice Shelf</a:t>
            </a:r>
          </a:p>
        </p:txBody>
      </p:sp>
    </p:spTree>
    <p:extLst>
      <p:ext uri="{BB962C8B-B14F-4D97-AF65-F5344CB8AC3E}">
        <p14:creationId xmlns:p14="http://schemas.microsoft.com/office/powerpoint/2010/main" val="313111334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10770</TotalTime>
  <Words>14508</Words>
  <Application>Microsoft Office PowerPoint</Application>
  <PresentationFormat>On-screen Show (4:3)</PresentationFormat>
  <Paragraphs>2257</Paragraphs>
  <Slides>121</Slides>
  <Notes>67</Notes>
  <HiddenSlides>0</HiddenSlides>
  <MMClips>4</MMClips>
  <ScaleCrop>false</ScaleCrop>
  <HeadingPairs>
    <vt:vector size="8" baseType="variant">
      <vt:variant>
        <vt:lpstr>Fonts Used</vt:lpstr>
      </vt:variant>
      <vt:variant>
        <vt:i4>11</vt:i4>
      </vt:variant>
      <vt:variant>
        <vt:lpstr>Theme</vt:lpstr>
      </vt:variant>
      <vt:variant>
        <vt:i4>2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121</vt:i4>
      </vt:variant>
    </vt:vector>
  </HeadingPairs>
  <TitlesOfParts>
    <vt:vector size="134" baseType="lpstr">
      <vt:lpstr>ＭＳ Ｐゴシック</vt:lpstr>
      <vt:lpstr>Arial</vt:lpstr>
      <vt:lpstr>Calibri</vt:lpstr>
      <vt:lpstr>Cambria Math</vt:lpstr>
      <vt:lpstr>Courier</vt:lpstr>
      <vt:lpstr>DejaVu Sans</vt:lpstr>
      <vt:lpstr>Helvetica</vt:lpstr>
      <vt:lpstr>StarSymbol</vt:lpstr>
      <vt:lpstr>Symbol</vt:lpstr>
      <vt:lpstr>Times New Roman</vt:lpstr>
      <vt:lpstr>Wingdings</vt:lpstr>
      <vt:lpstr>Office Theme</vt:lpstr>
      <vt:lpstr>Office Theme</vt:lpstr>
      <vt:lpstr>PowerPoint Presentation</vt:lpstr>
      <vt:lpstr>Funding/Acknowledgements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Thickness &amp; Temperature Equations</vt:lpstr>
      <vt:lpstr>Thickness &amp; Temperature Equations</vt:lpstr>
      <vt:lpstr>Thickness &amp; Temperature Equations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Meshes and Data</vt:lpstr>
      <vt:lpstr>Meshes and Data</vt:lpstr>
      <vt:lpstr>Mesh Adaptivity</vt:lpstr>
      <vt:lpstr>PowerPoint Presentation</vt:lpstr>
      <vt:lpstr>Nonlinear &amp; Linear Solvers</vt:lpstr>
      <vt:lpstr>Robustness of Newton’s Method via Homotopy Continuation (LOCA)</vt:lpstr>
      <vt:lpstr>Robustness of Newton’s Method via Homotopy Continuation (LOCA)</vt:lpstr>
      <vt:lpstr>Robustness of Newton’s Method via Homotopy Continuation (LOCA)</vt:lpstr>
      <vt:lpstr>PowerPoint Presentation</vt:lpstr>
      <vt:lpstr>Initial Weak Scalability Study Using ILU </vt:lpstr>
      <vt:lpstr>Initial Weak Scalability Study Using ILU </vt:lpstr>
      <vt:lpstr>Initial Weak Scalability Study Using ILU </vt:lpstr>
      <vt:lpstr>Initial Weak Scalability Study Using ILU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Targeted Computer Architectures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Deterministic Inversion: 1km Greenland  Initial Condition*</vt:lpstr>
      <vt:lpstr>Deterministic Inversion: Common vs.           Novel Approach*</vt:lpstr>
      <vt:lpstr>Deterministic Inversion: Antarctica (basal friction only)</vt:lpstr>
      <vt:lpstr>Uncertainty Quantification*</vt:lpstr>
      <vt:lpstr>Uncertainty Quantification*</vt:lpstr>
      <vt:lpstr>PowerPoint Presentation</vt:lpstr>
      <vt:lpstr>PowerPoint Presentation</vt:lpstr>
      <vt:lpstr>Interfaces to CISM/MPAS LI for Transient Simulations</vt:lpstr>
      <vt:lpstr>PowerPoint Presentation</vt:lpstr>
      <vt:lpstr>First Order Stokes-Thickness Coupling Methods</vt:lpstr>
      <vt:lpstr>PowerPoint Presentation</vt:lpstr>
      <vt:lpstr>Dynamic Simulations: Validation</vt:lpstr>
      <vt:lpstr>Validation Results*</vt:lpstr>
      <vt:lpstr>Visualization of Validation Results</vt:lpstr>
      <vt:lpstr>PowerPoint Presentation</vt:lpstr>
      <vt:lpstr>MPAS-Albany Thwaites Glacier Simulation </vt:lpstr>
      <vt:lpstr>PISCEES &amp; E3SM Coupling</vt:lpstr>
      <vt:lpstr>PowerPoint Presentation</vt:lpstr>
      <vt:lpstr>PowerPoint Presentation</vt:lpstr>
      <vt:lpstr>PowerPoint Presentation</vt:lpstr>
      <vt:lpstr>Summary</vt:lpstr>
      <vt:lpstr>PowerPoint Presentation</vt:lpstr>
      <vt:lpstr>References</vt:lpstr>
      <vt:lpstr>References (cont’d)</vt:lpstr>
      <vt:lpstr>PowerPoint Presentation</vt:lpstr>
      <vt:lpstr>PowerPoint Presentation</vt:lpstr>
      <vt:lpstr>PowerPoint Presentation</vt:lpstr>
      <vt:lpstr>PowerPoint Presentation</vt:lpstr>
      <vt:lpstr>Appendix: Mesh Convergence Studies</vt:lpstr>
      <vt:lpstr>Appendix: Automatic Differentiation (Sacado)</vt:lpstr>
      <vt:lpstr>PowerPoint Presentation</vt:lpstr>
      <vt:lpstr>PowerPoint Presentation</vt:lpstr>
      <vt:lpstr>PowerPoint Presentation</vt:lpstr>
      <vt:lpstr>PowerPoint Presentation</vt:lpstr>
      <vt:lpstr>Appendix: Spherical Grids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Appendix: MPI+X FEA via Kokkos </vt:lpstr>
      <vt:lpstr>Appendix: MPI+X FEA via Kokkos </vt:lpstr>
      <vt:lpstr>Appendix: MPI+X FEA via Kokkos </vt:lpstr>
      <vt:lpstr>Appendix: MPI+X FEA via Kokkos </vt:lpstr>
      <vt:lpstr>Appendix: MPI+X FEA via Kokkos </vt:lpstr>
      <vt:lpstr>Appendix: MPI+X FEA via Kokkos </vt:lpstr>
      <vt:lpstr>Appendix: MPI+X FEA via Kokkos </vt:lpstr>
      <vt:lpstr>Appendix: GIS Kokkos Execution Space Comparison</vt:lpstr>
      <vt:lpstr>Appendix: GIS Kokkos 16 MPI vs. 4(MPI+GPU)</vt:lpstr>
      <vt:lpstr>Appendix: GIS Kokkos 68MPI vs. 68(MPI+4OMP)</vt:lpstr>
      <vt:lpstr>Appendix: GIS MPI+Device Weak Scalability </vt:lpstr>
      <vt:lpstr>Appendix: PISCEES &amp; E3SM Coupling Validation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Tezaur, Irina</dc:creator>
  <cp:lastModifiedBy>Tezaur, Irina</cp:lastModifiedBy>
  <cp:revision>1017</cp:revision>
  <dcterms:modified xsi:type="dcterms:W3CDTF">2017-10-25T03:10:43Z</dcterms:modified>
</cp:coreProperties>
</file>