
<file path=[Content_Types].xml><?xml version="1.0" encoding="utf-8"?>
<Types xmlns="http://schemas.openxmlformats.org/package/2006/content-types">
  <Default Extension="avi" ContentType="video/x-msvideo"/>
  <Default Extension="bin" ContentType="application/vnd.openxmlformats-officedocument.oleObject"/>
  <Default Extension="emf" ContentType="image/x-emf"/>
  <Default Extension="jpeg" ContentType="image/jpeg"/>
  <Default Extension="jpg" ContentType="image/jpeg"/>
  <Default Extension="m4v" ContentType="video/unknown"/>
  <Default Extension="mp4" ContentType="video/mp4"/>
  <Default Extension="png" ContentType="image/png"/>
  <Default Extension="rels" ContentType="application/vnd.openxmlformats-package.relationships+xml"/>
  <Default Extension="vml" ContentType="application/vnd.openxmlformats-officedocument.vmlDrawing"/>
  <Default Extension="wmf" ContentType="image/x-wmf"/>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slides/slide81.xml" ContentType="application/vnd.openxmlformats-officedocument.presentationml.slide+xml"/>
  <Override PartName="/ppt/slides/slide82.xml" ContentType="application/vnd.openxmlformats-officedocument.presentationml.slide+xml"/>
  <Override PartName="/ppt/slides/slide83.xml" ContentType="application/vnd.openxmlformats-officedocument.presentationml.slide+xml"/>
  <Override PartName="/ppt/slides/slide84.xml" ContentType="application/vnd.openxmlformats-officedocument.presentationml.slide+xml"/>
  <Override PartName="/ppt/slides/slide85.xml" ContentType="application/vnd.openxmlformats-officedocument.presentationml.slide+xml"/>
  <Override PartName="/ppt/slides/slide86.xml" ContentType="application/vnd.openxmlformats-officedocument.presentationml.slide+xml"/>
  <Override PartName="/ppt/slides/slide87.xml" ContentType="application/vnd.openxmlformats-officedocument.presentationml.slide+xml"/>
  <Override PartName="/ppt/slides/slide88.xml" ContentType="application/vnd.openxmlformats-officedocument.presentationml.slide+xml"/>
  <Override PartName="/ppt/slides/slide89.xml" ContentType="application/vnd.openxmlformats-officedocument.presentationml.slide+xml"/>
  <Override PartName="/ppt/slides/slide90.xml" ContentType="application/vnd.openxmlformats-officedocument.presentationml.slide+xml"/>
  <Override PartName="/ppt/slides/slide91.xml" ContentType="application/vnd.openxmlformats-officedocument.presentationml.slide+xml"/>
  <Override PartName="/ppt/slides/slide92.xml" ContentType="application/vnd.openxmlformats-officedocument.presentationml.slide+xml"/>
  <Override PartName="/ppt/slides/slide93.xml" ContentType="application/vnd.openxmlformats-officedocument.presentationml.slide+xml"/>
  <Override PartName="/ppt/slides/slide94.xml" ContentType="application/vnd.openxmlformats-officedocument.presentationml.slide+xml"/>
  <Override PartName="/ppt/slides/slide95.xml" ContentType="application/vnd.openxmlformats-officedocument.presentationml.slide+xml"/>
  <Override PartName="/ppt/slides/slide96.xml" ContentType="application/vnd.openxmlformats-officedocument.presentationml.slide+xml"/>
  <Override PartName="/ppt/slides/slide97.xml" ContentType="application/vnd.openxmlformats-officedocument.presentationml.slide+xml"/>
  <Override PartName="/ppt/slides/slide98.xml" ContentType="application/vnd.openxmlformats-officedocument.presentationml.slide+xml"/>
  <Override PartName="/ppt/slides/slide99.xml" ContentType="application/vnd.openxmlformats-officedocument.presentationml.slide+xml"/>
  <Override PartName="/ppt/slides/slide100.xml" ContentType="application/vnd.openxmlformats-officedocument.presentationml.slide+xml"/>
  <Override PartName="/ppt/slides/slide101.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notesSlides/notesSlide52.xml" ContentType="application/vnd.openxmlformats-officedocument.presentationml.notesSlide+xml"/>
  <Override PartName="/ppt/notesSlides/notesSlide53.xml" ContentType="application/vnd.openxmlformats-officedocument.presentationml.notesSlide+xml"/>
  <Override PartName="/ppt/notesSlides/notesSlide54.xml" ContentType="application/vnd.openxmlformats-officedocument.presentationml.notesSlide+xml"/>
  <Override PartName="/ppt/notesSlides/notesSlide55.xml" ContentType="application/vnd.openxmlformats-officedocument.presentationml.notesSlide+xml"/>
  <Override PartName="/ppt/notesSlides/notesSlide56.xml" ContentType="application/vnd.openxmlformats-officedocument.presentationml.notesSlide+xml"/>
  <Override PartName="/ppt/notesSlides/notesSlide57.xml" ContentType="application/vnd.openxmlformats-officedocument.presentationml.notesSlide+xml"/>
  <Override PartName="/ppt/notesSlides/notesSlide58.xml" ContentType="application/vnd.openxmlformats-officedocument.presentationml.notesSlide+xml"/>
  <Override PartName="/ppt/notesSlides/notesSlide59.xml" ContentType="application/vnd.openxmlformats-officedocument.presentationml.notesSlide+xml"/>
  <Override PartName="/ppt/notesSlides/notesSlide60.xml" ContentType="application/vnd.openxmlformats-officedocument.presentationml.notesSlide+xml"/>
  <Override PartName="/ppt/notesSlides/notesSlide61.xml" ContentType="application/vnd.openxmlformats-officedocument.presentationml.notesSlide+xml"/>
  <Override PartName="/ppt/notesSlides/notesSlide62.xml" ContentType="application/vnd.openxmlformats-officedocument.presentationml.notesSlide+xml"/>
  <Override PartName="/ppt/notesSlides/notesSlide63.xml" ContentType="application/vnd.openxmlformats-officedocument.presentationml.notesSlide+xml"/>
  <Override PartName="/ppt/notesSlides/notesSlide64.xml" ContentType="application/vnd.openxmlformats-officedocument.presentationml.notesSlide+xml"/>
  <Override PartName="/ppt/notesSlides/notesSlide65.xml" ContentType="application/vnd.openxmlformats-officedocument.presentationml.notesSlide+xml"/>
  <Override PartName="/ppt/notesSlides/notesSlide66.xml" ContentType="application/vnd.openxmlformats-officedocument.presentationml.notesSlide+xml"/>
  <Override PartName="/ppt/notesSlides/notesSlide67.xml" ContentType="application/vnd.openxmlformats-officedocument.presentationml.notesSlide+xml"/>
  <Override PartName="/ppt/notesSlides/notesSlide68.xml" ContentType="application/vnd.openxmlformats-officedocument.presentationml.notesSlide+xml"/>
  <Override PartName="/ppt/notesSlides/notesSlide69.xml" ContentType="application/vnd.openxmlformats-officedocument.presentationml.notesSlide+xml"/>
  <Override PartName="/ppt/notesSlides/notesSlide70.xml" ContentType="application/vnd.openxmlformats-officedocument.presentationml.notesSlide+xml"/>
  <Override PartName="/ppt/notesSlides/notesSlide71.xml" ContentType="application/vnd.openxmlformats-officedocument.presentationml.notesSlide+xml"/>
  <Override PartName="/ppt/notesSlides/notesSlide72.xml" ContentType="application/vnd.openxmlformats-officedocument.presentationml.notesSlide+xml"/>
  <Override PartName="/ppt/notesSlides/notesSlide73.xml" ContentType="application/vnd.openxmlformats-officedocument.presentationml.notesSlide+xml"/>
  <Override PartName="/ppt/notesSlides/notesSlide74.xml" ContentType="application/vnd.openxmlformats-officedocument.presentationml.notesSlide+xml"/>
  <Override PartName="/ppt/notesSlides/notesSlide75.xml" ContentType="application/vnd.openxmlformats-officedocument.presentationml.notesSlide+xml"/>
  <Override PartName="/ppt/notesSlides/notesSlide76.xml" ContentType="application/vnd.openxmlformats-officedocument.presentationml.notesSlide+xml"/>
  <Override PartName="/ppt/notesSlides/notesSlide77.xml" ContentType="application/vnd.openxmlformats-officedocument.presentationml.notesSlide+xml"/>
  <Override PartName="/ppt/notesSlides/notesSlide78.xml" ContentType="application/vnd.openxmlformats-officedocument.presentationml.notesSlide+xml"/>
  <Override PartName="/ppt/notesSlides/notesSlide79.xml" ContentType="application/vnd.openxmlformats-officedocument.presentationml.notesSlide+xml"/>
  <Override PartName="/ppt/notesSlides/notesSlide80.xml" ContentType="application/vnd.openxmlformats-officedocument.presentationml.notesSlide+xml"/>
  <Override PartName="/ppt/notesSlides/notesSlide81.xml" ContentType="application/vnd.openxmlformats-officedocument.presentationml.notesSlide+xml"/>
  <Override PartName="/ppt/notesSlides/notesSlide82.xml" ContentType="application/vnd.openxmlformats-officedocument.presentationml.notesSlide+xml"/>
  <Override PartName="/ppt/notesSlides/notesSlide83.xml" ContentType="application/vnd.openxmlformats-officedocument.presentationml.notesSlide+xml"/>
  <Override PartName="/ppt/notesSlides/notesSlide84.xml" ContentType="application/vnd.openxmlformats-officedocument.presentationml.notesSlide+xml"/>
  <Override PartName="/ppt/notesSlides/notesSlide85.xml" ContentType="application/vnd.openxmlformats-officedocument.presentationml.notesSlide+xml"/>
  <Override PartName="/ppt/notesSlides/notesSlide86.xml" ContentType="application/vnd.openxmlformats-officedocument.presentationml.notesSlide+xml"/>
  <Override PartName="/ppt/notesSlides/notesSlide87.xml" ContentType="application/vnd.openxmlformats-officedocument.presentationml.notesSlide+xml"/>
  <Override PartName="/ppt/notesSlides/notesSlide88.xml" ContentType="application/vnd.openxmlformats-officedocument.presentationml.notesSlide+xml"/>
  <Override PartName="/ppt/notesSlides/notesSlide89.xml" ContentType="application/vnd.openxmlformats-officedocument.presentationml.notesSlide+xml"/>
  <Override PartName="/ppt/notesSlides/notesSlide90.xml" ContentType="application/vnd.openxmlformats-officedocument.presentationml.notesSlide+xml"/>
  <Override PartName="/ppt/notesSlides/notesSlide91.xml" ContentType="application/vnd.openxmlformats-officedocument.presentationml.notesSlide+xml"/>
  <Override PartName="/ppt/notesSlides/notesSlide92.xml" ContentType="application/vnd.openxmlformats-officedocument.presentationml.notesSlide+xml"/>
  <Override PartName="/ppt/notesSlides/notesSlide93.xml" ContentType="application/vnd.openxmlformats-officedocument.presentationml.notesSlide+xml"/>
  <Override PartName="/ppt/notesSlides/notesSlide94.xml" ContentType="application/vnd.openxmlformats-officedocument.presentationml.notesSlide+xml"/>
  <Override PartName="/ppt/notesSlides/notesSlide95.xml" ContentType="application/vnd.openxmlformats-officedocument.presentationml.notesSlide+xml"/>
  <Override PartName="/ppt/notesSlides/notesSlide96.xml" ContentType="application/vnd.openxmlformats-officedocument.presentationml.notesSlide+xml"/>
  <Override PartName="/ppt/notesSlides/notesSlide97.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783" r:id="rId1"/>
  </p:sldMasterIdLst>
  <p:notesMasterIdLst>
    <p:notesMasterId r:id="rId103"/>
  </p:notesMasterIdLst>
  <p:handoutMasterIdLst>
    <p:handoutMasterId r:id="rId104"/>
  </p:handoutMasterIdLst>
  <p:sldIdLst>
    <p:sldId id="270" r:id="rId2"/>
    <p:sldId id="347" r:id="rId3"/>
    <p:sldId id="480" r:id="rId4"/>
    <p:sldId id="336" r:id="rId5"/>
    <p:sldId id="495" r:id="rId6"/>
    <p:sldId id="496" r:id="rId7"/>
    <p:sldId id="497" r:id="rId8"/>
    <p:sldId id="394" r:id="rId9"/>
    <p:sldId id="471" r:id="rId10"/>
    <p:sldId id="472" r:id="rId11"/>
    <p:sldId id="473" r:id="rId12"/>
    <p:sldId id="474" r:id="rId13"/>
    <p:sldId id="481" r:id="rId14"/>
    <p:sldId id="479" r:id="rId15"/>
    <p:sldId id="361" r:id="rId16"/>
    <p:sldId id="498" r:id="rId17"/>
    <p:sldId id="482" r:id="rId18"/>
    <p:sldId id="478" r:id="rId19"/>
    <p:sldId id="483" r:id="rId20"/>
    <p:sldId id="333" r:id="rId21"/>
    <p:sldId id="260" r:id="rId22"/>
    <p:sldId id="392" r:id="rId23"/>
    <p:sldId id="298" r:id="rId24"/>
    <p:sldId id="328" r:id="rId25"/>
    <p:sldId id="302" r:id="rId26"/>
    <p:sldId id="317" r:id="rId27"/>
    <p:sldId id="299" r:id="rId28"/>
    <p:sldId id="300" r:id="rId29"/>
    <p:sldId id="297" r:id="rId30"/>
    <p:sldId id="307" r:id="rId31"/>
    <p:sldId id="501" r:id="rId32"/>
    <p:sldId id="486" r:id="rId33"/>
    <p:sldId id="442" r:id="rId34"/>
    <p:sldId id="443" r:id="rId35"/>
    <p:sldId id="428" r:id="rId36"/>
    <p:sldId id="432" r:id="rId37"/>
    <p:sldId id="434" r:id="rId38"/>
    <p:sldId id="435" r:id="rId39"/>
    <p:sldId id="456" r:id="rId40"/>
    <p:sldId id="457" r:id="rId41"/>
    <p:sldId id="466" r:id="rId42"/>
    <p:sldId id="507" r:id="rId43"/>
    <p:sldId id="487" r:id="rId44"/>
    <p:sldId id="515" r:id="rId45"/>
    <p:sldId id="509" r:id="rId46"/>
    <p:sldId id="516" r:id="rId47"/>
    <p:sldId id="488" r:id="rId48"/>
    <p:sldId id="400" r:id="rId49"/>
    <p:sldId id="463" r:id="rId50"/>
    <p:sldId id="523" r:id="rId51"/>
    <p:sldId id="459" r:id="rId52"/>
    <p:sldId id="530" r:id="rId53"/>
    <p:sldId id="514" r:id="rId54"/>
    <p:sldId id="510" r:id="rId55"/>
    <p:sldId id="511" r:id="rId56"/>
    <p:sldId id="512" r:id="rId57"/>
    <p:sldId id="402" r:id="rId58"/>
    <p:sldId id="411" r:id="rId59"/>
    <p:sldId id="415" r:id="rId60"/>
    <p:sldId id="527" r:id="rId61"/>
    <p:sldId id="518" r:id="rId62"/>
    <p:sldId id="416" r:id="rId63"/>
    <p:sldId id="521" r:id="rId64"/>
    <p:sldId id="520" r:id="rId65"/>
    <p:sldId id="489" r:id="rId66"/>
    <p:sldId id="423" r:id="rId67"/>
    <p:sldId id="490" r:id="rId68"/>
    <p:sldId id="513" r:id="rId69"/>
    <p:sldId id="324" r:id="rId70"/>
    <p:sldId id="310" r:id="rId71"/>
    <p:sldId id="494" r:id="rId72"/>
    <p:sldId id="477" r:id="rId73"/>
    <p:sldId id="376" r:id="rId74"/>
    <p:sldId id="377" r:id="rId75"/>
    <p:sldId id="378" r:id="rId76"/>
    <p:sldId id="380" r:id="rId77"/>
    <p:sldId id="285" r:id="rId78"/>
    <p:sldId id="286" r:id="rId79"/>
    <p:sldId id="369" r:id="rId80"/>
    <p:sldId id="319" r:id="rId81"/>
    <p:sldId id="320" r:id="rId82"/>
    <p:sldId id="385" r:id="rId83"/>
    <p:sldId id="390" r:id="rId84"/>
    <p:sldId id="391" r:id="rId85"/>
    <p:sldId id="370" r:id="rId86"/>
    <p:sldId id="371" r:id="rId87"/>
    <p:sldId id="372" r:id="rId88"/>
    <p:sldId id="373" r:id="rId89"/>
    <p:sldId id="321" r:id="rId90"/>
    <p:sldId id="322" r:id="rId91"/>
    <p:sldId id="506" r:id="rId92"/>
    <p:sldId id="476" r:id="rId93"/>
    <p:sldId id="528" r:id="rId94"/>
    <p:sldId id="529" r:id="rId95"/>
    <p:sldId id="323" r:id="rId96"/>
    <p:sldId id="454" r:id="rId97"/>
    <p:sldId id="464" r:id="rId98"/>
    <p:sldId id="524" r:id="rId99"/>
    <p:sldId id="525" r:id="rId100"/>
    <p:sldId id="526" r:id="rId101"/>
    <p:sldId id="522" r:id="rId102"/>
  </p:sldIdLst>
  <p:sldSz cx="9144000" cy="6858000" type="screen4x3"/>
  <p:notesSz cx="7010400" cy="92964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15:guide id="1" orient="horz" pos="2928">
          <p15:clr>
            <a:srgbClr val="A4A3A4"/>
          </p15:clr>
        </p15:guide>
        <p15:guide id="2" pos="2208">
          <p15:clr>
            <a:srgbClr val="A4A3A4"/>
          </p15:clr>
        </p15:guide>
      </p15:notes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prnPr/>
  <p:clrMru>
    <a:srgbClr val="4F664A"/>
    <a:srgbClr val="CCCC00"/>
    <a:srgbClr val="CCFFCC"/>
    <a:srgbClr val="FFCC99"/>
    <a:srgbClr val="CCECFF"/>
    <a:srgbClr val="FFFFCC"/>
    <a:srgbClr val="357977"/>
    <a:srgbClr val="99FFCC"/>
    <a:srgbClr val="CCFF33"/>
    <a:srgbClr val="EEB5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6840"/>
    <p:restoredTop sz="80376" autoAdjust="0"/>
  </p:normalViewPr>
  <p:slideViewPr>
    <p:cSldViewPr snapToGrid="0" snapToObjects="1">
      <p:cViewPr varScale="1">
        <p:scale>
          <a:sx n="88" d="100"/>
          <a:sy n="88" d="100"/>
        </p:scale>
        <p:origin x="2208" y="66"/>
      </p:cViewPr>
      <p:guideLst>
        <p:guide orient="horz" pos="2160"/>
        <p:guide pos="2880"/>
      </p:guideLst>
    </p:cSldViewPr>
  </p:slideViewPr>
  <p:notesTextViewPr>
    <p:cViewPr>
      <p:scale>
        <a:sx n="3" d="2"/>
        <a:sy n="3" d="2"/>
      </p:scale>
      <p:origin x="0" y="0"/>
    </p:cViewPr>
  </p:notesTextViewPr>
  <p:notesViewPr>
    <p:cSldViewPr snapToGrid="0" snapToObjects="1">
      <p:cViewPr varScale="1">
        <p:scale>
          <a:sx n="69" d="100"/>
          <a:sy n="69" d="100"/>
        </p:scale>
        <p:origin x="-1670" y="-72"/>
      </p:cViewPr>
      <p:guideLst>
        <p:guide orient="horz" pos="2928"/>
        <p:guide pos="2208"/>
      </p:guideLst>
    </p:cSldViewPr>
  </p:notes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slide" Target="slides/slide62.xml"/><Relationship Id="rId68" Type="http://schemas.openxmlformats.org/officeDocument/2006/relationships/slide" Target="slides/slide67.xml"/><Relationship Id="rId84" Type="http://schemas.openxmlformats.org/officeDocument/2006/relationships/slide" Target="slides/slide83.xml"/><Relationship Id="rId89" Type="http://schemas.openxmlformats.org/officeDocument/2006/relationships/slide" Target="slides/slide88.xml"/><Relationship Id="rId7" Type="http://schemas.openxmlformats.org/officeDocument/2006/relationships/slide" Target="slides/slide6.xml"/><Relationship Id="rId71" Type="http://schemas.openxmlformats.org/officeDocument/2006/relationships/slide" Target="slides/slide70.xml"/><Relationship Id="rId92" Type="http://schemas.openxmlformats.org/officeDocument/2006/relationships/slide" Target="slides/slide91.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07" Type="http://schemas.openxmlformats.org/officeDocument/2006/relationships/theme" Target="theme/theme1.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66" Type="http://schemas.openxmlformats.org/officeDocument/2006/relationships/slide" Target="slides/slide65.xml"/><Relationship Id="rId74" Type="http://schemas.openxmlformats.org/officeDocument/2006/relationships/slide" Target="slides/slide73.xml"/><Relationship Id="rId79" Type="http://schemas.openxmlformats.org/officeDocument/2006/relationships/slide" Target="slides/slide78.xml"/><Relationship Id="rId87" Type="http://schemas.openxmlformats.org/officeDocument/2006/relationships/slide" Target="slides/slide86.xml"/><Relationship Id="rId102" Type="http://schemas.openxmlformats.org/officeDocument/2006/relationships/slide" Target="slides/slide101.xml"/><Relationship Id="rId5" Type="http://schemas.openxmlformats.org/officeDocument/2006/relationships/slide" Target="slides/slide4.xml"/><Relationship Id="rId61" Type="http://schemas.openxmlformats.org/officeDocument/2006/relationships/slide" Target="slides/slide60.xml"/><Relationship Id="rId82" Type="http://schemas.openxmlformats.org/officeDocument/2006/relationships/slide" Target="slides/slide81.xml"/><Relationship Id="rId90" Type="http://schemas.openxmlformats.org/officeDocument/2006/relationships/slide" Target="slides/slide89.xml"/><Relationship Id="rId95" Type="http://schemas.openxmlformats.org/officeDocument/2006/relationships/slide" Target="slides/slide94.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slide" Target="slides/slide68.xml"/><Relationship Id="rId77" Type="http://schemas.openxmlformats.org/officeDocument/2006/relationships/slide" Target="slides/slide76.xml"/><Relationship Id="rId100" Type="http://schemas.openxmlformats.org/officeDocument/2006/relationships/slide" Target="slides/slide99.xml"/><Relationship Id="rId105" Type="http://schemas.openxmlformats.org/officeDocument/2006/relationships/presProps" Target="presProps.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80" Type="http://schemas.openxmlformats.org/officeDocument/2006/relationships/slide" Target="slides/slide79.xml"/><Relationship Id="rId85" Type="http://schemas.openxmlformats.org/officeDocument/2006/relationships/slide" Target="slides/slide84.xml"/><Relationship Id="rId93" Type="http://schemas.openxmlformats.org/officeDocument/2006/relationships/slide" Target="slides/slide92.xml"/><Relationship Id="rId98" Type="http://schemas.openxmlformats.org/officeDocument/2006/relationships/slide" Target="slides/slide97.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103" Type="http://schemas.openxmlformats.org/officeDocument/2006/relationships/notesMaster" Target="notesMasters/notesMaster1.xml"/><Relationship Id="rId108" Type="http://schemas.openxmlformats.org/officeDocument/2006/relationships/tableStyles" Target="tableStyles.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slide" Target="slides/slide74.xml"/><Relationship Id="rId83" Type="http://schemas.openxmlformats.org/officeDocument/2006/relationships/slide" Target="slides/slide82.xml"/><Relationship Id="rId88" Type="http://schemas.openxmlformats.org/officeDocument/2006/relationships/slide" Target="slides/slide87.xml"/><Relationship Id="rId91" Type="http://schemas.openxmlformats.org/officeDocument/2006/relationships/slide" Target="slides/slide90.xml"/><Relationship Id="rId96" Type="http://schemas.openxmlformats.org/officeDocument/2006/relationships/slide" Target="slides/slide95.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6" Type="http://schemas.openxmlformats.org/officeDocument/2006/relationships/viewProps" Target="viewProps.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slide" Target="slides/slide72.xml"/><Relationship Id="rId78" Type="http://schemas.openxmlformats.org/officeDocument/2006/relationships/slide" Target="slides/slide77.xml"/><Relationship Id="rId81" Type="http://schemas.openxmlformats.org/officeDocument/2006/relationships/slide" Target="slides/slide80.xml"/><Relationship Id="rId86" Type="http://schemas.openxmlformats.org/officeDocument/2006/relationships/slide" Target="slides/slide85.xml"/><Relationship Id="rId94" Type="http://schemas.openxmlformats.org/officeDocument/2006/relationships/slide" Target="slides/slide93.xml"/><Relationship Id="rId99" Type="http://schemas.openxmlformats.org/officeDocument/2006/relationships/slide" Target="slides/slide98.xml"/><Relationship Id="rId101" Type="http://schemas.openxmlformats.org/officeDocument/2006/relationships/slide" Target="slides/slide100.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 Id="rId76" Type="http://schemas.openxmlformats.org/officeDocument/2006/relationships/slide" Target="slides/slide75.xml"/><Relationship Id="rId97" Type="http://schemas.openxmlformats.org/officeDocument/2006/relationships/slide" Target="slides/slide96.xml"/><Relationship Id="rId104" Type="http://schemas.openxmlformats.org/officeDocument/2006/relationships/handoutMaster" Target="handoutMasters/handoutMaster1.xml"/></Relationships>
</file>

<file path=ppt/drawings/_rels/vmlDrawing1.vml.rels><?xml version="1.0" encoding="UTF-8" standalone="yes"?>
<Relationships xmlns="http://schemas.openxmlformats.org/package/2006/relationships"><Relationship Id="rId1" Type="http://schemas.openxmlformats.org/officeDocument/2006/relationships/image" Target="../media/image109.wmf"/></Relationships>
</file>

<file path=ppt/drawings/_rels/vmlDrawing2.vml.rels><?xml version="1.0" encoding="UTF-8" standalone="yes"?>
<Relationships xmlns="http://schemas.openxmlformats.org/package/2006/relationships"><Relationship Id="rId1" Type="http://schemas.openxmlformats.org/officeDocument/2006/relationships/image" Target="../media/image109.wmf"/></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4820"/>
          </a:xfrm>
          <a:prstGeom prst="rect">
            <a:avLst/>
          </a:prstGeom>
        </p:spPr>
        <p:txBody>
          <a:bodyPr vert="horz" lIns="93177" tIns="46589" rIns="93177" bIns="46589" rtlCol="0"/>
          <a:lstStyle>
            <a:lvl1pPr algn="l">
              <a:defRPr sz="1200"/>
            </a:lvl1pPr>
          </a:lstStyle>
          <a:p>
            <a:endParaRPr lang="en-US" dirty="0"/>
          </a:p>
        </p:txBody>
      </p:sp>
      <p:sp>
        <p:nvSpPr>
          <p:cNvPr id="3" name="Date Placeholder 2"/>
          <p:cNvSpPr>
            <a:spLocks noGrp="1"/>
          </p:cNvSpPr>
          <p:nvPr>
            <p:ph type="dt" sz="quarter" idx="1"/>
          </p:nvPr>
        </p:nvSpPr>
        <p:spPr>
          <a:xfrm>
            <a:off x="3970938" y="0"/>
            <a:ext cx="3037840" cy="464820"/>
          </a:xfrm>
          <a:prstGeom prst="rect">
            <a:avLst/>
          </a:prstGeom>
        </p:spPr>
        <p:txBody>
          <a:bodyPr vert="horz" lIns="93177" tIns="46589" rIns="93177" bIns="46589" rtlCol="0"/>
          <a:lstStyle>
            <a:lvl1pPr algn="r">
              <a:defRPr sz="1200"/>
            </a:lvl1pPr>
          </a:lstStyle>
          <a:p>
            <a:fld id="{E02E8FA7-2F4C-5D49-9BA4-AF921E49AE74}" type="datetime1">
              <a:rPr lang="en-US" smtClean="0"/>
              <a:pPr/>
              <a:t>10/17/2020</a:t>
            </a:fld>
            <a:endParaRPr lang="en-US" dirty="0"/>
          </a:p>
        </p:txBody>
      </p:sp>
      <p:sp>
        <p:nvSpPr>
          <p:cNvPr id="4" name="Footer Placeholder 3"/>
          <p:cNvSpPr>
            <a:spLocks noGrp="1"/>
          </p:cNvSpPr>
          <p:nvPr>
            <p:ph type="ftr" sz="quarter" idx="2"/>
          </p:nvPr>
        </p:nvSpPr>
        <p:spPr>
          <a:xfrm>
            <a:off x="0" y="8829967"/>
            <a:ext cx="3037840" cy="464820"/>
          </a:xfrm>
          <a:prstGeom prst="rect">
            <a:avLst/>
          </a:prstGeom>
        </p:spPr>
        <p:txBody>
          <a:bodyPr vert="horz" lIns="93177" tIns="46589" rIns="93177" bIns="46589" rtlCol="0" anchor="b"/>
          <a:lstStyle>
            <a:lvl1pPr algn="l">
              <a:defRPr sz="1200"/>
            </a:lvl1pPr>
          </a:lstStyle>
          <a:p>
            <a:endParaRPr lang="en-US" dirty="0"/>
          </a:p>
        </p:txBody>
      </p:sp>
      <p:sp>
        <p:nvSpPr>
          <p:cNvPr id="5" name="Slide Number Placeholder 4"/>
          <p:cNvSpPr>
            <a:spLocks noGrp="1"/>
          </p:cNvSpPr>
          <p:nvPr>
            <p:ph type="sldNum" sz="quarter" idx="3"/>
          </p:nvPr>
        </p:nvSpPr>
        <p:spPr>
          <a:xfrm>
            <a:off x="3970938" y="8829967"/>
            <a:ext cx="3037840" cy="464820"/>
          </a:xfrm>
          <a:prstGeom prst="rect">
            <a:avLst/>
          </a:prstGeom>
        </p:spPr>
        <p:txBody>
          <a:bodyPr vert="horz" lIns="93177" tIns="46589" rIns="93177" bIns="46589" rtlCol="0" anchor="b"/>
          <a:lstStyle>
            <a:lvl1pPr algn="r">
              <a:defRPr sz="1200"/>
            </a:lvl1pPr>
          </a:lstStyle>
          <a:p>
            <a:fld id="{A4337E74-6FDC-BA4C-B798-CEB3174D958C}" type="slidenum">
              <a:rPr lang="en-US" smtClean="0"/>
              <a:pPr/>
              <a:t>‹#›</a:t>
            </a:fld>
            <a:endParaRPr lang="en-US" dirty="0"/>
          </a:p>
        </p:txBody>
      </p:sp>
    </p:spTree>
    <p:extLst>
      <p:ext uri="{BB962C8B-B14F-4D97-AF65-F5344CB8AC3E}">
        <p14:creationId xmlns:p14="http://schemas.microsoft.com/office/powerpoint/2010/main" val="4224349898"/>
      </p:ext>
    </p:extLst>
  </p:cSld>
  <p:clrMap bg1="lt1" tx1="dk1" bg2="lt2" tx2="dk2" accent1="accent1" accent2="accent2" accent3="accent3" accent4="accent4" accent5="accent5" accent6="accent6" hlink="hlink" folHlink="folHlink"/>
  <p:hf sldNum="0"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4820"/>
          </a:xfrm>
          <a:prstGeom prst="rect">
            <a:avLst/>
          </a:prstGeom>
        </p:spPr>
        <p:txBody>
          <a:bodyPr vert="horz" lIns="93177" tIns="46589" rIns="93177" bIns="46589" rtlCol="0"/>
          <a:lstStyle>
            <a:lvl1pPr algn="l">
              <a:defRPr sz="1200"/>
            </a:lvl1pPr>
          </a:lstStyle>
          <a:p>
            <a:endParaRPr lang="en-US" dirty="0"/>
          </a:p>
        </p:txBody>
      </p:sp>
      <p:sp>
        <p:nvSpPr>
          <p:cNvPr id="3" name="Date Placeholder 2"/>
          <p:cNvSpPr>
            <a:spLocks noGrp="1"/>
          </p:cNvSpPr>
          <p:nvPr>
            <p:ph type="dt" idx="1"/>
          </p:nvPr>
        </p:nvSpPr>
        <p:spPr>
          <a:xfrm>
            <a:off x="3970938" y="0"/>
            <a:ext cx="3037840" cy="464820"/>
          </a:xfrm>
          <a:prstGeom prst="rect">
            <a:avLst/>
          </a:prstGeom>
        </p:spPr>
        <p:txBody>
          <a:bodyPr vert="horz" lIns="93177" tIns="46589" rIns="93177" bIns="46589" rtlCol="0"/>
          <a:lstStyle>
            <a:lvl1pPr algn="r">
              <a:defRPr sz="1200"/>
            </a:lvl1pPr>
          </a:lstStyle>
          <a:p>
            <a:fld id="{0426B0FB-EA67-3A40-825F-8F252A860502}" type="datetime1">
              <a:rPr lang="en-US" smtClean="0"/>
              <a:pPr/>
              <a:t>10/17/2020</a:t>
            </a:fld>
            <a:endParaRPr lang="en-US" dirty="0"/>
          </a:p>
        </p:txBody>
      </p:sp>
      <p:sp>
        <p:nvSpPr>
          <p:cNvPr id="4" name="Slide Image Placeholder 3"/>
          <p:cNvSpPr>
            <a:spLocks noGrp="1" noRot="1" noChangeAspect="1"/>
          </p:cNvSpPr>
          <p:nvPr>
            <p:ph type="sldImg" idx="2"/>
          </p:nvPr>
        </p:nvSpPr>
        <p:spPr>
          <a:xfrm>
            <a:off x="1181100" y="696913"/>
            <a:ext cx="4648200" cy="3486150"/>
          </a:xfrm>
          <a:prstGeom prst="rect">
            <a:avLst/>
          </a:prstGeom>
          <a:noFill/>
          <a:ln w="12700">
            <a:solidFill>
              <a:prstClr val="black"/>
            </a:solidFill>
          </a:ln>
        </p:spPr>
        <p:txBody>
          <a:bodyPr vert="horz" lIns="93177" tIns="46589" rIns="93177" bIns="46589" rtlCol="0" anchor="ctr"/>
          <a:lstStyle/>
          <a:p>
            <a:endParaRPr lang="en-US" dirty="0"/>
          </a:p>
        </p:txBody>
      </p:sp>
      <p:sp>
        <p:nvSpPr>
          <p:cNvPr id="5" name="Notes Placeholder 4"/>
          <p:cNvSpPr>
            <a:spLocks noGrp="1"/>
          </p:cNvSpPr>
          <p:nvPr>
            <p:ph type="body" sz="quarter" idx="3"/>
          </p:nvPr>
        </p:nvSpPr>
        <p:spPr>
          <a:xfrm>
            <a:off x="701040" y="4415790"/>
            <a:ext cx="5608320" cy="4183380"/>
          </a:xfrm>
          <a:prstGeom prst="rect">
            <a:avLst/>
          </a:prstGeom>
        </p:spPr>
        <p:txBody>
          <a:bodyPr vert="horz" lIns="93177" tIns="46589" rIns="93177" bIns="46589"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829967"/>
            <a:ext cx="3037840" cy="464820"/>
          </a:xfrm>
          <a:prstGeom prst="rect">
            <a:avLst/>
          </a:prstGeom>
        </p:spPr>
        <p:txBody>
          <a:bodyPr vert="horz" lIns="93177" tIns="46589" rIns="93177" bIns="46589" rtlCol="0" anchor="b"/>
          <a:lstStyle>
            <a:lvl1pPr algn="l">
              <a:defRPr sz="1200"/>
            </a:lvl1pPr>
          </a:lstStyle>
          <a:p>
            <a:endParaRPr lang="en-US" dirty="0"/>
          </a:p>
        </p:txBody>
      </p:sp>
      <p:sp>
        <p:nvSpPr>
          <p:cNvPr id="7" name="Slide Number Placeholder 6"/>
          <p:cNvSpPr>
            <a:spLocks noGrp="1"/>
          </p:cNvSpPr>
          <p:nvPr>
            <p:ph type="sldNum" sz="quarter" idx="5"/>
          </p:nvPr>
        </p:nvSpPr>
        <p:spPr>
          <a:xfrm>
            <a:off x="3970938" y="8829967"/>
            <a:ext cx="3037840" cy="464820"/>
          </a:xfrm>
          <a:prstGeom prst="rect">
            <a:avLst/>
          </a:prstGeom>
        </p:spPr>
        <p:txBody>
          <a:bodyPr vert="horz" lIns="93177" tIns="46589" rIns="93177" bIns="46589" rtlCol="0" anchor="b"/>
          <a:lstStyle>
            <a:lvl1pPr algn="r">
              <a:defRPr sz="1200"/>
            </a:lvl1pPr>
          </a:lstStyle>
          <a:p>
            <a:fld id="{0E2C66A3-1D14-8C46-8C0C-97773EFB716B}" type="slidenum">
              <a:rPr lang="en-US" smtClean="0"/>
              <a:pPr/>
              <a:t>‹#›</a:t>
            </a:fld>
            <a:endParaRPr lang="en-US" dirty="0"/>
          </a:p>
        </p:txBody>
      </p:sp>
    </p:spTree>
    <p:extLst>
      <p:ext uri="{BB962C8B-B14F-4D97-AF65-F5344CB8AC3E}">
        <p14:creationId xmlns:p14="http://schemas.microsoft.com/office/powerpoint/2010/main" val="210733337"/>
      </p:ext>
    </p:extLst>
  </p:cSld>
  <p:clrMap bg1="lt1" tx1="dk1" bg2="lt2" tx2="dk2" accent1="accent1" accent2="accent2" accent3="accent3" accent4="accent4" accent5="accent5" accent6="accent6" hlink="hlink" folHlink="folHlink"/>
  <p:hf sldNum="0" ftr="0" dt="0"/>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53.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54.xml.rels><?xml version="1.0" encoding="UTF-8" standalone="yes"?>
<Relationships xmlns="http://schemas.openxmlformats.org/package/2006/relationships"><Relationship Id="rId2" Type="http://schemas.openxmlformats.org/officeDocument/2006/relationships/slide" Target="../slides/slide55.xml"/><Relationship Id="rId1" Type="http://schemas.openxmlformats.org/officeDocument/2006/relationships/notesMaster" Target="../notesMasters/notesMaster1.xml"/></Relationships>
</file>

<file path=ppt/notesSlides/_rels/notesSlide55.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56.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57.xml"/><Relationship Id="rId1" Type="http://schemas.openxmlformats.org/officeDocument/2006/relationships/notesMaster" Target="../notesMasters/notesMaster1.xml"/></Relationships>
</file>

<file path=ppt/notesSlides/_rels/notesSlide57.xml.rels><?xml version="1.0" encoding="UTF-8" standalone="yes"?>
<Relationships xmlns="http://schemas.openxmlformats.org/package/2006/relationships"><Relationship Id="rId2" Type="http://schemas.openxmlformats.org/officeDocument/2006/relationships/slide" Target="../slides/slide58.xml"/><Relationship Id="rId1" Type="http://schemas.openxmlformats.org/officeDocument/2006/relationships/notesMaster" Target="../notesMasters/notesMaster1.xml"/></Relationships>
</file>

<file path=ppt/notesSlides/_rels/notesSlide58.xml.rels><?xml version="1.0" encoding="UTF-8" standalone="yes"?>
<Relationships xmlns="http://schemas.openxmlformats.org/package/2006/relationships"><Relationship Id="rId2" Type="http://schemas.openxmlformats.org/officeDocument/2006/relationships/slide" Target="../slides/slide59.xml"/><Relationship Id="rId1" Type="http://schemas.openxmlformats.org/officeDocument/2006/relationships/notesMaster" Target="../notesMasters/notesMaster1.xml"/></Relationships>
</file>

<file path=ppt/notesSlides/_rels/notesSlide59.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60.xml"/><Relationship Id="rId1" Type="http://schemas.openxmlformats.org/officeDocument/2006/relationships/notesMaster" Target="../notesMasters/notesMaster1.xml"/></Relationships>
</file>

<file path=ppt/notesSlides/_rels/notesSlide60.xml.rels><?xml version="1.0" encoding="UTF-8" standalone="yes"?>
<Relationships xmlns="http://schemas.openxmlformats.org/package/2006/relationships"><Relationship Id="rId2" Type="http://schemas.openxmlformats.org/officeDocument/2006/relationships/slide" Target="../slides/slide61.xml"/><Relationship Id="rId1" Type="http://schemas.openxmlformats.org/officeDocument/2006/relationships/notesMaster" Target="../notesMasters/notesMaster1.xml"/></Relationships>
</file>

<file path=ppt/notesSlides/_rels/notesSlide61.xml.rels><?xml version="1.0" encoding="UTF-8" standalone="yes"?>
<Relationships xmlns="http://schemas.openxmlformats.org/package/2006/relationships"><Relationship Id="rId2" Type="http://schemas.openxmlformats.org/officeDocument/2006/relationships/slide" Target="../slides/slide62.xml"/><Relationship Id="rId1" Type="http://schemas.openxmlformats.org/officeDocument/2006/relationships/notesMaster" Target="../notesMasters/notesMaster1.xml"/></Relationships>
</file>

<file path=ppt/notesSlides/_rels/notesSlide62.xml.rels><?xml version="1.0" encoding="UTF-8" standalone="yes"?>
<Relationships xmlns="http://schemas.openxmlformats.org/package/2006/relationships"><Relationship Id="rId2" Type="http://schemas.openxmlformats.org/officeDocument/2006/relationships/slide" Target="../slides/slide63.xml"/><Relationship Id="rId1" Type="http://schemas.openxmlformats.org/officeDocument/2006/relationships/notesMaster" Target="../notesMasters/notesMaster1.xml"/></Relationships>
</file>

<file path=ppt/notesSlides/_rels/notesSlide63.xml.rels><?xml version="1.0" encoding="UTF-8" standalone="yes"?>
<Relationships xmlns="http://schemas.openxmlformats.org/package/2006/relationships"><Relationship Id="rId2" Type="http://schemas.openxmlformats.org/officeDocument/2006/relationships/slide" Target="../slides/slide64.xml"/><Relationship Id="rId1" Type="http://schemas.openxmlformats.org/officeDocument/2006/relationships/notesMaster" Target="../notesMasters/notesMaster1.xml"/></Relationships>
</file>

<file path=ppt/notesSlides/_rels/notesSlide64.xml.rels><?xml version="1.0" encoding="UTF-8" standalone="yes"?>
<Relationships xmlns="http://schemas.openxmlformats.org/package/2006/relationships"><Relationship Id="rId2" Type="http://schemas.openxmlformats.org/officeDocument/2006/relationships/slide" Target="../slides/slide65.xml"/><Relationship Id="rId1" Type="http://schemas.openxmlformats.org/officeDocument/2006/relationships/notesMaster" Target="../notesMasters/notesMaster1.xml"/></Relationships>
</file>

<file path=ppt/notesSlides/_rels/notesSlide65.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66.xml"/><Relationship Id="rId1" Type="http://schemas.openxmlformats.org/officeDocument/2006/relationships/notesMaster" Target="../notesMasters/notesMaster1.xml"/></Relationships>
</file>

<file path=ppt/notesSlides/_rels/notesSlide66.xml.rels><?xml version="1.0" encoding="UTF-8" standalone="yes"?>
<Relationships xmlns="http://schemas.openxmlformats.org/package/2006/relationships"><Relationship Id="rId2" Type="http://schemas.openxmlformats.org/officeDocument/2006/relationships/slide" Target="../slides/slide67.xml"/><Relationship Id="rId1" Type="http://schemas.openxmlformats.org/officeDocument/2006/relationships/notesMaster" Target="../notesMasters/notesMaster1.xml"/></Relationships>
</file>

<file path=ppt/notesSlides/_rels/notesSlide67.xml.rels><?xml version="1.0" encoding="UTF-8" standalone="yes"?>
<Relationships xmlns="http://schemas.openxmlformats.org/package/2006/relationships"><Relationship Id="rId2" Type="http://schemas.openxmlformats.org/officeDocument/2006/relationships/slide" Target="../slides/slide68.xml"/><Relationship Id="rId1" Type="http://schemas.openxmlformats.org/officeDocument/2006/relationships/notesMaster" Target="../notesMasters/notesMaster1.xml"/></Relationships>
</file>

<file path=ppt/notesSlides/_rels/notesSlide68.xml.rels><?xml version="1.0" encoding="UTF-8" standalone="yes"?>
<Relationships xmlns="http://schemas.openxmlformats.org/package/2006/relationships"><Relationship Id="rId2" Type="http://schemas.openxmlformats.org/officeDocument/2006/relationships/slide" Target="../slides/slide69.xml"/><Relationship Id="rId1" Type="http://schemas.openxmlformats.org/officeDocument/2006/relationships/notesMaster" Target="../notesMasters/notesMaster1.xml"/></Relationships>
</file>

<file path=ppt/notesSlides/_rels/notesSlide69.xml.rels><?xml version="1.0" encoding="UTF-8" standalone="yes"?>
<Relationships xmlns="http://schemas.openxmlformats.org/package/2006/relationships"><Relationship Id="rId2" Type="http://schemas.openxmlformats.org/officeDocument/2006/relationships/slide" Target="../slides/slide70.xml"/><Relationship Id="rId1" Type="http://schemas.openxmlformats.org/officeDocument/2006/relationships/notesMaster" Target="../notesMasters/notesMaster1.xml"/></Relationships>
</file>

<file path=ppt/notesSlides/_rels/notesSlide70.xml.rels><?xml version="1.0" encoding="UTF-8" standalone="yes"?>
<Relationships xmlns="http://schemas.openxmlformats.org/package/2006/relationships"><Relationship Id="rId2" Type="http://schemas.openxmlformats.org/officeDocument/2006/relationships/slide" Target="../slides/slide71.xml"/><Relationship Id="rId1" Type="http://schemas.openxmlformats.org/officeDocument/2006/relationships/notesMaster" Target="../notesMasters/notesMaster1.xml"/></Relationships>
</file>

<file path=ppt/notesSlides/_rels/notesSlide71.xml.rels><?xml version="1.0" encoding="UTF-8" standalone="yes"?>
<Relationships xmlns="http://schemas.openxmlformats.org/package/2006/relationships"><Relationship Id="rId2" Type="http://schemas.openxmlformats.org/officeDocument/2006/relationships/slide" Target="../slides/slide72.xml"/><Relationship Id="rId1" Type="http://schemas.openxmlformats.org/officeDocument/2006/relationships/notesMaster" Target="../notesMasters/notesMaster1.xml"/></Relationships>
</file>

<file path=ppt/notesSlides/_rels/notesSlide72.xml.rels><?xml version="1.0" encoding="UTF-8" standalone="yes"?>
<Relationships xmlns="http://schemas.openxmlformats.org/package/2006/relationships"><Relationship Id="rId2" Type="http://schemas.openxmlformats.org/officeDocument/2006/relationships/slide" Target="../slides/slide73.xml"/><Relationship Id="rId1" Type="http://schemas.openxmlformats.org/officeDocument/2006/relationships/notesMaster" Target="../notesMasters/notesMaster1.xml"/></Relationships>
</file>

<file path=ppt/notesSlides/_rels/notesSlide73.xml.rels><?xml version="1.0" encoding="UTF-8" standalone="yes"?>
<Relationships xmlns="http://schemas.openxmlformats.org/package/2006/relationships"><Relationship Id="rId2" Type="http://schemas.openxmlformats.org/officeDocument/2006/relationships/slide" Target="../slides/slide74.xml"/><Relationship Id="rId1" Type="http://schemas.openxmlformats.org/officeDocument/2006/relationships/notesMaster" Target="../notesMasters/notesMaster1.xml"/></Relationships>
</file>

<file path=ppt/notesSlides/_rels/notesSlide74.xml.rels><?xml version="1.0" encoding="UTF-8" standalone="yes"?>
<Relationships xmlns="http://schemas.openxmlformats.org/package/2006/relationships"><Relationship Id="rId2" Type="http://schemas.openxmlformats.org/officeDocument/2006/relationships/slide" Target="../slides/slide75.xml"/><Relationship Id="rId1" Type="http://schemas.openxmlformats.org/officeDocument/2006/relationships/notesMaster" Target="../notesMasters/notesMaster1.xml"/></Relationships>
</file>

<file path=ppt/notesSlides/_rels/notesSlide75.xml.rels><?xml version="1.0" encoding="UTF-8" standalone="yes"?>
<Relationships xmlns="http://schemas.openxmlformats.org/package/2006/relationships"><Relationship Id="rId2" Type="http://schemas.openxmlformats.org/officeDocument/2006/relationships/slide" Target="../slides/slide76.xml"/><Relationship Id="rId1" Type="http://schemas.openxmlformats.org/officeDocument/2006/relationships/notesMaster" Target="../notesMasters/notesMaster1.xml"/></Relationships>
</file>

<file path=ppt/notesSlides/_rels/notesSlide76.xml.rels><?xml version="1.0" encoding="UTF-8" standalone="yes"?>
<Relationships xmlns="http://schemas.openxmlformats.org/package/2006/relationships"><Relationship Id="rId2" Type="http://schemas.openxmlformats.org/officeDocument/2006/relationships/slide" Target="../slides/slide77.xml"/><Relationship Id="rId1" Type="http://schemas.openxmlformats.org/officeDocument/2006/relationships/notesMaster" Target="../notesMasters/notesMaster1.xml"/></Relationships>
</file>

<file path=ppt/notesSlides/_rels/notesSlide77.xml.rels><?xml version="1.0" encoding="UTF-8" standalone="yes"?>
<Relationships xmlns="http://schemas.openxmlformats.org/package/2006/relationships"><Relationship Id="rId2" Type="http://schemas.openxmlformats.org/officeDocument/2006/relationships/slide" Target="../slides/slide78.xml"/><Relationship Id="rId1" Type="http://schemas.openxmlformats.org/officeDocument/2006/relationships/notesMaster" Target="../notesMasters/notesMaster1.xml"/></Relationships>
</file>

<file path=ppt/notesSlides/_rels/notesSlide78.xml.rels><?xml version="1.0" encoding="UTF-8" standalone="yes"?>
<Relationships xmlns="http://schemas.openxmlformats.org/package/2006/relationships"><Relationship Id="rId2" Type="http://schemas.openxmlformats.org/officeDocument/2006/relationships/slide" Target="../slides/slide79.xml"/><Relationship Id="rId1" Type="http://schemas.openxmlformats.org/officeDocument/2006/relationships/notesMaster" Target="../notesMasters/notesMaster1.xml"/></Relationships>
</file>

<file path=ppt/notesSlides/_rels/notesSlide79.xml.rels><?xml version="1.0" encoding="UTF-8" standalone="yes"?>
<Relationships xmlns="http://schemas.openxmlformats.org/package/2006/relationships"><Relationship Id="rId2" Type="http://schemas.openxmlformats.org/officeDocument/2006/relationships/slide" Target="../slides/slide82.xml"/><Relationship Id="rId1" Type="http://schemas.openxmlformats.org/officeDocument/2006/relationships/notesMaster" Target="../notesMasters/notesMaster1.xml"/></Relationships>
</file>

<file path=ppt/notesSlides/_rels/notesSlide80.xml.rels><?xml version="1.0" encoding="UTF-8" standalone="yes"?>
<Relationships xmlns="http://schemas.openxmlformats.org/package/2006/relationships"><Relationship Id="rId2" Type="http://schemas.openxmlformats.org/officeDocument/2006/relationships/slide" Target="../slides/slide83.xml"/><Relationship Id="rId1" Type="http://schemas.openxmlformats.org/officeDocument/2006/relationships/notesMaster" Target="../notesMasters/notesMaster1.xml"/></Relationships>
</file>

<file path=ppt/notesSlides/_rels/notesSlide81.xml.rels><?xml version="1.0" encoding="UTF-8" standalone="yes"?>
<Relationships xmlns="http://schemas.openxmlformats.org/package/2006/relationships"><Relationship Id="rId2" Type="http://schemas.openxmlformats.org/officeDocument/2006/relationships/slide" Target="../slides/slide84.xml"/><Relationship Id="rId1" Type="http://schemas.openxmlformats.org/officeDocument/2006/relationships/notesMaster" Target="../notesMasters/notesMaster1.xml"/></Relationships>
</file>

<file path=ppt/notesSlides/_rels/notesSlide82.xml.rels><?xml version="1.0" encoding="UTF-8" standalone="yes"?>
<Relationships xmlns="http://schemas.openxmlformats.org/package/2006/relationships"><Relationship Id="rId2" Type="http://schemas.openxmlformats.org/officeDocument/2006/relationships/slide" Target="../slides/slide85.xml"/><Relationship Id="rId1" Type="http://schemas.openxmlformats.org/officeDocument/2006/relationships/notesMaster" Target="../notesMasters/notesMaster1.xml"/></Relationships>
</file>

<file path=ppt/notesSlides/_rels/notesSlide83.xml.rels><?xml version="1.0" encoding="UTF-8" standalone="yes"?>
<Relationships xmlns="http://schemas.openxmlformats.org/package/2006/relationships"><Relationship Id="rId2" Type="http://schemas.openxmlformats.org/officeDocument/2006/relationships/slide" Target="../slides/slide86.xml"/><Relationship Id="rId1" Type="http://schemas.openxmlformats.org/officeDocument/2006/relationships/notesMaster" Target="../notesMasters/notesMaster1.xml"/></Relationships>
</file>

<file path=ppt/notesSlides/_rels/notesSlide84.xml.rels><?xml version="1.0" encoding="UTF-8" standalone="yes"?>
<Relationships xmlns="http://schemas.openxmlformats.org/package/2006/relationships"><Relationship Id="rId2" Type="http://schemas.openxmlformats.org/officeDocument/2006/relationships/slide" Target="../slides/slide87.xml"/><Relationship Id="rId1" Type="http://schemas.openxmlformats.org/officeDocument/2006/relationships/notesMaster" Target="../notesMasters/notesMaster1.xml"/></Relationships>
</file>

<file path=ppt/notesSlides/_rels/notesSlide85.xml.rels><?xml version="1.0" encoding="UTF-8" standalone="yes"?>
<Relationships xmlns="http://schemas.openxmlformats.org/package/2006/relationships"><Relationship Id="rId2" Type="http://schemas.openxmlformats.org/officeDocument/2006/relationships/slide" Target="../slides/slide89.xml"/><Relationship Id="rId1" Type="http://schemas.openxmlformats.org/officeDocument/2006/relationships/notesMaster" Target="../notesMasters/notesMaster1.xml"/></Relationships>
</file>

<file path=ppt/notesSlides/_rels/notesSlide86.xml.rels><?xml version="1.0" encoding="UTF-8" standalone="yes"?>
<Relationships xmlns="http://schemas.openxmlformats.org/package/2006/relationships"><Relationship Id="rId2" Type="http://schemas.openxmlformats.org/officeDocument/2006/relationships/slide" Target="../slides/slide90.xml"/><Relationship Id="rId1" Type="http://schemas.openxmlformats.org/officeDocument/2006/relationships/notesMaster" Target="../notesMasters/notesMaster1.xml"/></Relationships>
</file>

<file path=ppt/notesSlides/_rels/notesSlide87.xml.rels><?xml version="1.0" encoding="UTF-8" standalone="yes"?>
<Relationships xmlns="http://schemas.openxmlformats.org/package/2006/relationships"><Relationship Id="rId2" Type="http://schemas.openxmlformats.org/officeDocument/2006/relationships/slide" Target="../slides/slide91.xml"/><Relationship Id="rId1" Type="http://schemas.openxmlformats.org/officeDocument/2006/relationships/notesMaster" Target="../notesMasters/notesMaster1.xml"/></Relationships>
</file>

<file path=ppt/notesSlides/_rels/notesSlide88.xml.rels><?xml version="1.0" encoding="UTF-8" standalone="yes"?>
<Relationships xmlns="http://schemas.openxmlformats.org/package/2006/relationships"><Relationship Id="rId2" Type="http://schemas.openxmlformats.org/officeDocument/2006/relationships/slide" Target="../slides/slide92.xml"/><Relationship Id="rId1" Type="http://schemas.openxmlformats.org/officeDocument/2006/relationships/notesMaster" Target="../notesMasters/notesMaster1.xml"/></Relationships>
</file>

<file path=ppt/notesSlides/_rels/notesSlide89.xml.rels><?xml version="1.0" encoding="UTF-8" standalone="yes"?>
<Relationships xmlns="http://schemas.openxmlformats.org/package/2006/relationships"><Relationship Id="rId2" Type="http://schemas.openxmlformats.org/officeDocument/2006/relationships/slide" Target="../slides/slide93.xml"/><Relationship Id="rId1" Type="http://schemas.openxmlformats.org/officeDocument/2006/relationships/notesMaster" Target="../notesMasters/notesMaster1.xml"/></Relationships>
</file>

<file path=ppt/notesSlides/_rels/notesSlide90.xml.rels><?xml version="1.0" encoding="UTF-8" standalone="yes"?>
<Relationships xmlns="http://schemas.openxmlformats.org/package/2006/relationships"><Relationship Id="rId2" Type="http://schemas.openxmlformats.org/officeDocument/2006/relationships/slide" Target="../slides/slide94.xml"/><Relationship Id="rId1" Type="http://schemas.openxmlformats.org/officeDocument/2006/relationships/notesMaster" Target="../notesMasters/notesMaster1.xml"/></Relationships>
</file>

<file path=ppt/notesSlides/_rels/notesSlide91.xml.rels><?xml version="1.0" encoding="UTF-8" standalone="yes"?>
<Relationships xmlns="http://schemas.openxmlformats.org/package/2006/relationships"><Relationship Id="rId2" Type="http://schemas.openxmlformats.org/officeDocument/2006/relationships/slide" Target="../slides/slide95.xml"/><Relationship Id="rId1" Type="http://schemas.openxmlformats.org/officeDocument/2006/relationships/notesMaster" Target="../notesMasters/notesMaster1.xml"/></Relationships>
</file>

<file path=ppt/notesSlides/_rels/notesSlide92.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96.xml"/><Relationship Id="rId1" Type="http://schemas.openxmlformats.org/officeDocument/2006/relationships/notesMaster" Target="../notesMasters/notesMaster1.xml"/></Relationships>
</file>

<file path=ppt/notesSlides/_rels/notesSlide93.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97.xml"/><Relationship Id="rId1" Type="http://schemas.openxmlformats.org/officeDocument/2006/relationships/notesMaster" Target="../notesMasters/notesMaster1.xml"/></Relationships>
</file>

<file path=ppt/notesSlides/_rels/notesSlide94.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98.xml"/><Relationship Id="rId1" Type="http://schemas.openxmlformats.org/officeDocument/2006/relationships/notesMaster" Target="../notesMasters/notesMaster1.xml"/></Relationships>
</file>

<file path=ppt/notesSlides/_rels/notesSlide95.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99.xml"/><Relationship Id="rId1" Type="http://schemas.openxmlformats.org/officeDocument/2006/relationships/notesMaster" Target="../notesMasters/notesMaster1.xml"/></Relationships>
</file>

<file path=ppt/notesSlides/_rels/notesSlide96.xml.rels><?xml version="1.0" encoding="UTF-8" standalone="yes"?>
<Relationships xmlns="http://schemas.openxmlformats.org/package/2006/relationships"><Relationship Id="rId3" Type="http://schemas.openxmlformats.org/officeDocument/2006/relationships/image" Target="../media/image18.emf"/><Relationship Id="rId2" Type="http://schemas.openxmlformats.org/officeDocument/2006/relationships/slide" Target="../slides/slide100.xml"/><Relationship Id="rId1" Type="http://schemas.openxmlformats.org/officeDocument/2006/relationships/notesMaster" Target="../notesMasters/notesMaster1.xml"/></Relationships>
</file>

<file path=ppt/notesSlides/_rels/notesSlide97.xml.rels><?xml version="1.0" encoding="UTF-8" standalone="yes"?>
<Relationships xmlns="http://schemas.openxmlformats.org/package/2006/relationships"><Relationship Id="rId2" Type="http://schemas.openxmlformats.org/officeDocument/2006/relationships/slide" Target="../slides/slide10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Tree>
    <p:extLst>
      <p:ext uri="{BB962C8B-B14F-4D97-AF65-F5344CB8AC3E}">
        <p14:creationId xmlns:p14="http://schemas.microsoft.com/office/powerpoint/2010/main" val="2895389173"/>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dirty="0"/>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3285844608"/>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dirty="0"/>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246380381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marL="0" indent="0" algn="l" fontAlgn="t">
              <a:buFontTx/>
              <a:buNone/>
            </a:pPr>
            <a:r>
              <a:rPr lang="en-US" dirty="0"/>
              <a:t>A lot of the problems of interest to Sandia National Labs require us to simulate and understand the large scale structural failure of engineered components, for instance, components comprising weapons systems. </a:t>
            </a:r>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42662695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algn="l"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479256290"/>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algn="l"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66218883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algn="l"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409778277"/>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961617364"/>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algn="l"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452737249"/>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algn="l"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988823616"/>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algn="l"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422091072"/>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255218812"/>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dirty="0"/>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484667256"/>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2987979758"/>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algn="l" fontAlgn="t"/>
            <a:r>
              <a:rPr lang="en-US" dirty="0"/>
              <a:t>A(F,Z) = Helmholtz free-energy density, Z = collection of internal variables, F = grad(phi) = deformation gradient, B = body force, T = traction on boundary</a:t>
            </a:r>
          </a:p>
          <a:p>
            <a:pPr algn="l" fontAlgn="t"/>
            <a:r>
              <a:rPr lang="en-US" dirty="0"/>
              <a:t>P = \partial A/\partial F = first </a:t>
            </a:r>
            <a:r>
              <a:rPr lang="en-US" dirty="0" err="1"/>
              <a:t>Piola-Kirchoff</a:t>
            </a:r>
            <a:r>
              <a:rPr lang="en-US" dirty="0"/>
              <a:t> stress</a:t>
            </a:r>
          </a:p>
          <a:p>
            <a:pPr algn="l" fontAlgn="t"/>
            <a:r>
              <a:rPr lang="en-US" dirty="0"/>
              <a:t>2</a:t>
            </a:r>
            <a:r>
              <a:rPr lang="en-US" baseline="30000" dirty="0"/>
              <a:t>nd</a:t>
            </a:r>
            <a:r>
              <a:rPr lang="en-US" dirty="0"/>
              <a:t> equation is </a:t>
            </a:r>
            <a:r>
              <a:rPr lang="en-US"/>
              <a:t>Euler-Lagrange equation </a:t>
            </a:r>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116339171"/>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a:t>The proof effectively constructs a sequence of solutions </a:t>
            </a:r>
            <a:r>
              <a:rPr lang="en-US" dirty="0" err="1"/>
              <a:t>phi^n</a:t>
            </a:r>
            <a:r>
              <a:rPr lang="en-US" dirty="0"/>
              <a:t> and demonstrates that this sequence converges to the unique minimizer of the energy functional \Phi defining the single-domain problem, and combines concepts used in the analysis of </a:t>
            </a:r>
            <a:r>
              <a:rPr lang="en-US" dirty="0" err="1"/>
              <a:t>Sobolev</a:t>
            </a:r>
            <a:r>
              <a:rPr lang="en-US" dirty="0"/>
              <a:t>, Lions, and others, in studying the convergence of the Schwarz method.  </a:t>
            </a:r>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661563543"/>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dirty="0"/>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2769408500"/>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fontAlgn="t"/>
            <a:endParaRPr lang="en-US" dirty="0"/>
          </a:p>
        </p:txBody>
      </p:sp>
    </p:spTree>
    <p:extLst>
      <p:ext uri="{BB962C8B-B14F-4D97-AF65-F5344CB8AC3E}">
        <p14:creationId xmlns:p14="http://schemas.microsoft.com/office/powerpoint/2010/main" val="1646945437"/>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dirty="0"/>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4217711477"/>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2120121838"/>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251010377"/>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p:nvPr>
        </p:nvSpPr>
        <p:spPr/>
        <p:txBody>
          <a:bodyPr/>
          <a:lstStyle/>
          <a:p>
            <a:endParaRPr lang="en-US" dirty="0"/>
          </a:p>
        </p:txBody>
      </p:sp>
    </p:spTree>
    <p:extLst>
      <p:ext uri="{BB962C8B-B14F-4D97-AF65-F5344CB8AC3E}">
        <p14:creationId xmlns:p14="http://schemas.microsoft.com/office/powerpoint/2010/main" val="1068112742"/>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610113631"/>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fontAlgn="t"/>
            <a:endParaRPr lang="en-US" dirty="0"/>
          </a:p>
        </p:txBody>
      </p:sp>
    </p:spTree>
    <p:extLst>
      <p:ext uri="{BB962C8B-B14F-4D97-AF65-F5344CB8AC3E}">
        <p14:creationId xmlns:p14="http://schemas.microsoft.com/office/powerpoint/2010/main" val="3814189187"/>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Tree>
    <p:extLst>
      <p:ext uri="{BB962C8B-B14F-4D97-AF65-F5344CB8AC3E}">
        <p14:creationId xmlns:p14="http://schemas.microsoft.com/office/powerpoint/2010/main" val="1154779060"/>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195345718"/>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Tree>
    <p:extLst>
      <p:ext uri="{BB962C8B-B14F-4D97-AF65-F5344CB8AC3E}">
        <p14:creationId xmlns:p14="http://schemas.microsoft.com/office/powerpoint/2010/main" val="1561943481"/>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Tree>
    <p:extLst>
      <p:ext uri="{BB962C8B-B14F-4D97-AF65-F5344CB8AC3E}">
        <p14:creationId xmlns:p14="http://schemas.microsoft.com/office/powerpoint/2010/main" val="743984239"/>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~200K </a:t>
            </a:r>
            <a:r>
              <a:rPr lang="en-US" dirty="0" err="1"/>
              <a:t>dofs</a:t>
            </a:r>
            <a:r>
              <a:rPr lang="en-US"/>
              <a:t> </a:t>
            </a:r>
            <a:endParaRPr lang="en-US" dirty="0"/>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1376111775"/>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p:nvPr>
        </p:nvSpPr>
        <p:spPr/>
        <p:txBody>
          <a:bodyPr/>
          <a:lstStyle/>
          <a:p>
            <a:endParaRPr lang="en-US" dirty="0"/>
          </a:p>
        </p:txBody>
      </p:sp>
    </p:spTree>
    <p:extLst>
      <p:ext uri="{BB962C8B-B14F-4D97-AF65-F5344CB8AC3E}">
        <p14:creationId xmlns:p14="http://schemas.microsoft.com/office/powerpoint/2010/main" val="2508709999"/>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0" kern="1200" dirty="0">
                <a:solidFill>
                  <a:schemeClr val="tx1"/>
                </a:solidFill>
                <a:effectLst/>
                <a:latin typeface="+mn-lt"/>
                <a:ea typeface="+mn-ea"/>
                <a:cs typeface="+mn-cs"/>
              </a:rPr>
              <a:t>The last </a:t>
            </a:r>
            <a:r>
              <a:rPr lang="en-US" sz="1200" b="0" kern="1200" dirty="0" err="1">
                <a:solidFill>
                  <a:schemeClr val="tx1"/>
                </a:solidFill>
                <a:effectLst/>
                <a:latin typeface="+mn-lt"/>
                <a:ea typeface="+mn-ea"/>
                <a:cs typeface="+mn-cs"/>
              </a:rPr>
              <a:t>quasistatic</a:t>
            </a:r>
            <a:r>
              <a:rPr lang="en-US" sz="1200" b="0" kern="1200" dirty="0">
                <a:solidFill>
                  <a:schemeClr val="tx1"/>
                </a:solidFill>
                <a:effectLst/>
                <a:latin typeface="+mn-lt"/>
                <a:ea typeface="+mn-ea"/>
                <a:cs typeface="+mn-cs"/>
              </a:rPr>
              <a:t> example is another production-type problem known as the tensile bar problem and is courtesy of my colleagues Coleman Alleman, Jay Foulk, Dave Littlewood and Guy Bergel.  This problem illustrates an interesting use of the Schwarz alternating method, in particular, that the method can be used as a part of a homogenization or upscaling process to bridge the gap between microscopic and macroscopic regions.  Here, Coleman and his collaborators took a tensile geometry and embedded in it a microstructure, shown in the middle, with the goal of studying strain localization in the microstructure.  The crystal plasticity microscale model in the microstructure was coupled to a J2 plasticity macroscale model in the rest of the domain using Schwarz, and a set of calculations were performed under an ensemble of uniaxial loads. Upscaling was performed by fitting flow curves to this set of ensembles using the J2 plasticity macroscale model.</a:t>
            </a:r>
          </a:p>
          <a:p>
            <a:endParaRPr lang="en-US" sz="1200" b="0" kern="1200" dirty="0">
              <a:solidFill>
                <a:schemeClr val="tx1"/>
              </a:solidFill>
              <a:effectLst/>
              <a:latin typeface="+mn-lt"/>
              <a:ea typeface="+mn-ea"/>
              <a:cs typeface="+mn-cs"/>
            </a:endParaRPr>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3339598778"/>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dirty="0"/>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1482449318"/>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1322314390"/>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1543561589"/>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a:t>The final ingredient is what we call the ‘controller time-stepper’.  The goal of the controller time-stepper is to define global time steps shown in blue in the figure at the top.  It is at these controller time steps that the Schwarz subdomains will be synchronized, as will hopefully become apparent as I go through the algorithm.  </a:t>
            </a:r>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4254227110"/>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3540849990"/>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2994165076"/>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4233747445"/>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1068269718"/>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2540801324"/>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2890913441"/>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3910131687"/>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dirty="0"/>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1142411598"/>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fontAlgn="t"/>
            <a:r>
              <a:rPr lang="en-US" dirty="0"/>
              <a:t>For the dynamical case, I am going to show results from two codes.  The first of these, Albany LCM, I talked about earlier when I discussed the </a:t>
            </a:r>
            <a:r>
              <a:rPr lang="en-US" dirty="0" err="1"/>
              <a:t>quasistatic</a:t>
            </a:r>
            <a:r>
              <a:rPr lang="en-US" dirty="0"/>
              <a:t> case.  Albany LCM is a </a:t>
            </a:r>
            <a:r>
              <a:rPr lang="en-US" dirty="0" err="1"/>
              <a:t>Trilinos</a:t>
            </a:r>
            <a:r>
              <a:rPr lang="en-US" dirty="0"/>
              <a:t>-based open-source parallel, C++ Multiphysics finite element code.  After we did an initial implementation and prototyping of our Schwarz algorithm in Albany LCM, we proceeded to implement the method in Sandia’s production code, known as Sierra Solid Mechanics, or Sierra/SM.  Sierra is a Sandia </a:t>
            </a:r>
            <a:r>
              <a:rPr lang="en-US" dirty="0" err="1"/>
              <a:t>Lagrangian</a:t>
            </a:r>
            <a:r>
              <a:rPr lang="en-US" dirty="0"/>
              <a:t> code for finite element analysis of solids and structures.  It has a number of different modules, listed here.  Sierra/SM consists of 3 modules known as Adagio, Presto and Arpeggio, which enable </a:t>
            </a:r>
            <a:r>
              <a:rPr lang="en-US" dirty="0" err="1"/>
              <a:t>quasistatic</a:t>
            </a:r>
            <a:r>
              <a:rPr lang="en-US" dirty="0"/>
              <a:t>, implicit/explicit dynamic, and loosely coupled solid mechanics analyses, respectively.  </a:t>
            </a:r>
          </a:p>
        </p:txBody>
      </p:sp>
    </p:spTree>
    <p:extLst>
      <p:ext uri="{BB962C8B-B14F-4D97-AF65-F5344CB8AC3E}">
        <p14:creationId xmlns:p14="http://schemas.microsoft.com/office/powerpoint/2010/main" val="292287908"/>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fontAlgn="t"/>
            <a:endParaRPr lang="en-US" dirty="0"/>
          </a:p>
        </p:txBody>
      </p:sp>
    </p:spTree>
    <p:extLst>
      <p:ext uri="{BB962C8B-B14F-4D97-AF65-F5344CB8AC3E}">
        <p14:creationId xmlns:p14="http://schemas.microsoft.com/office/powerpoint/2010/main" val="2960059671"/>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pPr fontAlgn="t"/>
            <a:endParaRPr lang="en-US" dirty="0"/>
          </a:p>
        </p:txBody>
      </p:sp>
    </p:spTree>
    <p:extLst>
      <p:ext uri="{BB962C8B-B14F-4D97-AF65-F5344CB8AC3E}">
        <p14:creationId xmlns:p14="http://schemas.microsoft.com/office/powerpoint/2010/main" val="1144642055"/>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dirty="0"/>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1346365777"/>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478181179"/>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053540352"/>
      </p:ext>
    </p:extLst>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054502459"/>
      </p:ext>
    </p:extLst>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084290035"/>
      </p:ext>
    </p:extLst>
  </p:cSld>
  <p:clrMapOvr>
    <a:masterClrMapping/>
  </p:clrMapOvr>
</p:notes>
</file>

<file path=ppt/notesSlides/notesSlide5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r>
              <a:rPr lang="en-US" dirty="0"/>
              <a:t>So, lets see what happens.  The plots are showing the y-displacement and the nodal equivalent plastic strain in the specimen.  You see a nice smooth transition of the solution between the two subdomains, and the method is able to simulate the necking behavior in the middle.  It takes on average 3 Schwarz iterations/time step to achieve a relatively tight convergence tolerance of 1e-6.</a:t>
            </a:r>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361129502"/>
      </p:ext>
    </p:extLst>
  </p:cSld>
  <p:clrMapOvr>
    <a:masterClrMapping/>
  </p:clrMapOvr>
</p:notes>
</file>

<file path=ppt/notesSlides/notesSlide5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spTree>
    <p:extLst>
      <p:ext uri="{BB962C8B-B14F-4D97-AF65-F5344CB8AC3E}">
        <p14:creationId xmlns:p14="http://schemas.microsoft.com/office/powerpoint/2010/main" val="1067602127"/>
      </p:ext>
    </p:extLst>
  </p:cSld>
  <p:clrMapOvr>
    <a:masterClrMapping/>
  </p:clrMapOvr>
</p:notes>
</file>

<file path=ppt/notesSlides/notesSlide5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spTree>
    <p:extLst>
      <p:ext uri="{BB962C8B-B14F-4D97-AF65-F5344CB8AC3E}">
        <p14:creationId xmlns:p14="http://schemas.microsoft.com/office/powerpoint/2010/main" val="3198490202"/>
      </p:ext>
    </p:extLst>
  </p:cSld>
  <p:clrMapOvr>
    <a:masterClrMapping/>
  </p:clrMapOvr>
</p:notes>
</file>

<file path=ppt/notesSlides/notesSlide5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spTree>
    <p:extLst>
      <p:ext uri="{BB962C8B-B14F-4D97-AF65-F5344CB8AC3E}">
        <p14:creationId xmlns:p14="http://schemas.microsoft.com/office/powerpoint/2010/main" val="2472783505"/>
      </p:ext>
    </p:extLst>
  </p:cSld>
  <p:clrMapOvr>
    <a:masterClrMapping/>
  </p:clrMapOvr>
</p:notes>
</file>

<file path=ppt/notesSlides/notesSlide5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131228011"/>
      </p:ext>
    </p:extLst>
  </p:cSld>
  <p:clrMapOvr>
    <a:masterClrMapping/>
  </p:clrMapOvr>
</p:notes>
</file>

<file path=ppt/notesSlides/notesSlide5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p:nvPr>
        </p:nvSpPr>
        <p:spPr/>
        <p:txBody>
          <a:bodyPr/>
          <a:lstStyle/>
          <a:p>
            <a:endParaRPr lang="en-US" dirty="0"/>
          </a:p>
        </p:txBody>
      </p:sp>
    </p:spTree>
    <p:extLst>
      <p:ext uri="{BB962C8B-B14F-4D97-AF65-F5344CB8AC3E}">
        <p14:creationId xmlns:p14="http://schemas.microsoft.com/office/powerpoint/2010/main" val="3413061973"/>
      </p:ext>
    </p:extLst>
  </p:cSld>
  <p:clrMapOvr>
    <a:masterClrMapping/>
  </p:clrMapOvr>
</p:notes>
</file>

<file path=ppt/notesSlides/notesSlide5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p:nvPr>
        </p:nvSpPr>
        <p:spPr/>
        <p:txBody>
          <a:bodyPr/>
          <a:lstStyle/>
          <a:p>
            <a:endParaRPr lang="en-US" dirty="0"/>
          </a:p>
        </p:txBody>
      </p:sp>
    </p:spTree>
    <p:extLst>
      <p:ext uri="{BB962C8B-B14F-4D97-AF65-F5344CB8AC3E}">
        <p14:creationId xmlns:p14="http://schemas.microsoft.com/office/powerpoint/2010/main" val="2904839191"/>
      </p:ext>
    </p:extLst>
  </p:cSld>
  <p:clrMapOvr>
    <a:masterClrMapping/>
  </p:clrMapOvr>
</p:notes>
</file>

<file path=ppt/notesSlides/notesSlide5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25349172"/>
      </p:ext>
    </p:extLst>
  </p:cSld>
  <p:clrMapOvr>
    <a:masterClrMapping/>
  </p:clrMapOvr>
</p:notes>
</file>

<file path=ppt/notesSlides/notesSlide6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p:nvPr>
        </p:nvSpPr>
        <p:spPr/>
        <p:txBody>
          <a:bodyPr/>
          <a:lstStyle/>
          <a:p>
            <a:endParaRPr lang="en-US" dirty="0"/>
          </a:p>
        </p:txBody>
      </p:sp>
    </p:spTree>
    <p:extLst>
      <p:ext uri="{BB962C8B-B14F-4D97-AF65-F5344CB8AC3E}">
        <p14:creationId xmlns:p14="http://schemas.microsoft.com/office/powerpoint/2010/main" val="380233057"/>
      </p:ext>
    </p:extLst>
  </p:cSld>
  <p:clrMapOvr>
    <a:masterClrMapping/>
  </p:clrMapOvr>
</p:notes>
</file>

<file path=ppt/notesSlides/notesSlide6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p:nvPr>
        </p:nvSpPr>
        <p:spPr/>
        <p:txBody>
          <a:bodyPr/>
          <a:lstStyle/>
          <a:p>
            <a:endParaRPr lang="en-US" dirty="0"/>
          </a:p>
        </p:txBody>
      </p:sp>
    </p:spTree>
    <p:extLst>
      <p:ext uri="{BB962C8B-B14F-4D97-AF65-F5344CB8AC3E}">
        <p14:creationId xmlns:p14="http://schemas.microsoft.com/office/powerpoint/2010/main" val="880567962"/>
      </p:ext>
    </p:extLst>
  </p:cSld>
  <p:clrMapOvr>
    <a:masterClrMapping/>
  </p:clrMapOvr>
</p:notes>
</file>

<file path=ppt/notesSlides/notesSlide6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p:nvPr>
        </p:nvSpPr>
        <p:spPr/>
        <p:txBody>
          <a:bodyPr/>
          <a:lstStyle/>
          <a:p>
            <a:endParaRPr lang="en-US" dirty="0"/>
          </a:p>
        </p:txBody>
      </p:sp>
    </p:spTree>
    <p:extLst>
      <p:ext uri="{BB962C8B-B14F-4D97-AF65-F5344CB8AC3E}">
        <p14:creationId xmlns:p14="http://schemas.microsoft.com/office/powerpoint/2010/main" val="3817459499"/>
      </p:ext>
    </p:extLst>
  </p:cSld>
  <p:clrMapOvr>
    <a:masterClrMapping/>
  </p:clrMapOvr>
</p:notes>
</file>

<file path=ppt/notesSlides/notesSlide6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p:nvPr>
        </p:nvSpPr>
        <p:spPr/>
        <p:txBody>
          <a:bodyPr/>
          <a:lstStyle/>
          <a:p>
            <a:endParaRPr lang="en-US" dirty="0"/>
          </a:p>
        </p:txBody>
      </p:sp>
    </p:spTree>
    <p:extLst>
      <p:ext uri="{BB962C8B-B14F-4D97-AF65-F5344CB8AC3E}">
        <p14:creationId xmlns:p14="http://schemas.microsoft.com/office/powerpoint/2010/main" val="2977186890"/>
      </p:ext>
    </p:extLst>
  </p:cSld>
  <p:clrMapOvr>
    <a:masterClrMapping/>
  </p:clrMapOvr>
</p:notes>
</file>

<file path=ppt/notesSlides/notesSlide6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dirty="0"/>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2413936287"/>
      </p:ext>
    </p:extLst>
  </p:cSld>
  <p:clrMapOvr>
    <a:masterClrMapping/>
  </p:clrMapOvr>
</p:notes>
</file>

<file path=ppt/notesSlides/notesSlide6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307670155"/>
      </p:ext>
    </p:extLst>
  </p:cSld>
  <p:clrMapOvr>
    <a:masterClrMapping/>
  </p:clrMapOvr>
</p:notes>
</file>

<file path=ppt/notesSlides/notesSlide6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4" name="PlaceHolder 1"/>
          <p:cNvSpPr>
            <a:spLocks noGrp="1"/>
          </p:cNvSpPr>
          <p:nvPr>
            <p:ph type="body"/>
          </p:nvPr>
        </p:nvSpPr>
        <p:spPr>
          <a:xfrm>
            <a:off x="685800" y="4343400"/>
            <a:ext cx="5486040" cy="4114440"/>
          </a:xfrm>
          <a:prstGeom prst="rect">
            <a:avLst/>
          </a:prstGeom>
        </p:spPr>
        <p:txBody>
          <a:bodyPr/>
          <a:lstStyle/>
          <a:p>
            <a:endParaRPr dirty="0"/>
          </a:p>
        </p:txBody>
      </p:sp>
      <p:sp>
        <p:nvSpPr>
          <p:cNvPr id="105" name="TextShape 2"/>
          <p:cNvSpPr txBox="1"/>
          <p:nvPr/>
        </p:nvSpPr>
        <p:spPr>
          <a:xfrm>
            <a:off x="0" y="0"/>
            <a:ext cx="2971440" cy="456840"/>
          </a:xfrm>
          <a:prstGeom prst="rect">
            <a:avLst/>
          </a:prstGeom>
          <a:noFill/>
          <a:ln>
            <a:noFill/>
          </a:ln>
        </p:spPr>
        <p:txBody>
          <a:bodyPr/>
          <a:lstStyle/>
          <a:p>
            <a:endParaRPr/>
          </a:p>
        </p:txBody>
      </p:sp>
    </p:spTree>
    <p:extLst>
      <p:ext uri="{BB962C8B-B14F-4D97-AF65-F5344CB8AC3E}">
        <p14:creationId xmlns:p14="http://schemas.microsoft.com/office/powerpoint/2010/main" val="112198110"/>
      </p:ext>
    </p:extLst>
  </p:cSld>
  <p:clrMapOvr>
    <a:masterClrMapping/>
  </p:clrMapOvr>
</p:notes>
</file>

<file path=ppt/notesSlides/notesSlide6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Tree>
    <p:extLst>
      <p:ext uri="{BB962C8B-B14F-4D97-AF65-F5344CB8AC3E}">
        <p14:creationId xmlns:p14="http://schemas.microsoft.com/office/powerpoint/2010/main" val="3714046636"/>
      </p:ext>
    </p:extLst>
  </p:cSld>
  <p:clrMapOvr>
    <a:masterClrMapping/>
  </p:clrMapOvr>
</p:notes>
</file>

<file path=ppt/notesSlides/notesSlide6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Tree>
    <p:extLst>
      <p:ext uri="{BB962C8B-B14F-4D97-AF65-F5344CB8AC3E}">
        <p14:creationId xmlns:p14="http://schemas.microsoft.com/office/powerpoint/2010/main" val="3697863931"/>
      </p:ext>
    </p:extLst>
  </p:cSld>
  <p:clrMapOvr>
    <a:masterClrMapping/>
  </p:clrMapOvr>
</p:notes>
</file>

<file path=ppt/notesSlides/notesSlide6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3179651527"/>
      </p:ext>
    </p:extLst>
  </p:cSld>
  <p:clrMapOvr>
    <a:masterClrMapping/>
  </p:clrMapOvr>
</p:notes>
</file>

<file path=ppt/notesSlides/notesSlide7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1721653019"/>
      </p:ext>
    </p:extLst>
  </p:cSld>
  <p:clrMapOvr>
    <a:masterClrMapping/>
  </p:clrMapOvr>
</p:notes>
</file>

<file path=ppt/notesSlides/notesSlide7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3345395898"/>
      </p:ext>
    </p:extLst>
  </p:cSld>
  <p:clrMapOvr>
    <a:masterClrMapping/>
  </p:clrMapOvr>
</p:notes>
</file>

<file path=ppt/notesSlides/notesSlide7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1690453394"/>
      </p:ext>
    </p:extLst>
  </p:cSld>
  <p:clrMapOvr>
    <a:masterClrMapping/>
  </p:clrMapOvr>
</p:notes>
</file>

<file path=ppt/notesSlides/notesSlide7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1879910248"/>
      </p:ext>
    </p:extLst>
  </p:cSld>
  <p:clrMapOvr>
    <a:masterClrMapping/>
  </p:clrMapOvr>
</p:notes>
</file>

<file path=ppt/notesSlides/notesSlide7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2838023437"/>
      </p:ext>
    </p:extLst>
  </p:cSld>
  <p:clrMapOvr>
    <a:masterClrMapping/>
  </p:clrMapOvr>
</p:notes>
</file>

<file path=ppt/notesSlides/notesSlide7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1006548950"/>
      </p:ext>
    </p:extLst>
  </p:cSld>
  <p:clrMapOvr>
    <a:masterClrMapping/>
  </p:clrMapOvr>
</p:notes>
</file>

<file path=ppt/notesSlides/notesSlide76.xml><?xml version="1.0" encoding="utf-8"?>
<p:notes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38913" name="Text Box 1"/>
          <p:cNvSpPr txBox="1">
            <a:spLocks noChangeArrowheads="1"/>
          </p:cNvSpPr>
          <p:nvPr/>
        </p:nvSpPr>
        <p:spPr bwMode="auto">
          <a:xfrm>
            <a:off x="1215652" y="707208"/>
            <a:ext cx="4577664" cy="3470010"/>
          </a:xfrm>
          <a:prstGeom prst="rect">
            <a:avLst/>
          </a:prstGeom>
          <a:solidFill>
            <a:srgbClr val="FFFFFF"/>
          </a:solidFill>
          <a:ln w="9360">
            <a:solidFill>
              <a:srgbClr val="000000"/>
            </a:solidFill>
            <a:miter lim="800000"/>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none" lIns="83617" tIns="41809" rIns="83617" bIns="41809" anchor="ctr"/>
          <a:lstStyle/>
          <a:p>
            <a:endParaRPr lang="en-US"/>
          </a:p>
        </p:txBody>
      </p:sp>
      <p:sp>
        <p:nvSpPr>
          <p:cNvPr id="38914" name="Text Box 2"/>
          <p:cNvSpPr txBox="1">
            <a:spLocks noGrp="1" noChangeArrowheads="1"/>
          </p:cNvSpPr>
          <p:nvPr>
            <p:ph type="body"/>
          </p:nvPr>
        </p:nvSpPr>
        <p:spPr bwMode="auto">
          <a:xfrm>
            <a:off x="1069602" y="4425180"/>
            <a:ext cx="4856878" cy="3515495"/>
          </a:xfrm>
          <a:prstGeom prst="rect">
            <a:avLst/>
          </a:prstGeo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none" anchor="ctr"/>
          <a:lstStyle/>
          <a:p>
            <a:endParaRPr lang="en-US"/>
          </a:p>
        </p:txBody>
      </p:sp>
    </p:spTree>
    <p:extLst>
      <p:ext uri="{BB962C8B-B14F-4D97-AF65-F5344CB8AC3E}">
        <p14:creationId xmlns:p14="http://schemas.microsoft.com/office/powerpoint/2010/main" val="3946194193"/>
      </p:ext>
    </p:extLst>
  </p:cSld>
  <p:clrMapOvr>
    <a:masterClrMapping/>
  </p:clrMapOvr>
</p:notes>
</file>

<file path=ppt/notesSlides/notesSlide77.xml><?xml version="1.0" encoding="utf-8"?>
<p:notes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sp>
        <p:nvSpPr>
          <p:cNvPr id="38913" name="Text Box 1"/>
          <p:cNvSpPr txBox="1">
            <a:spLocks noChangeArrowheads="1"/>
          </p:cNvSpPr>
          <p:nvPr/>
        </p:nvSpPr>
        <p:spPr bwMode="auto">
          <a:xfrm>
            <a:off x="1215652" y="707208"/>
            <a:ext cx="4577664" cy="3470010"/>
          </a:xfrm>
          <a:prstGeom prst="rect">
            <a:avLst/>
          </a:prstGeom>
          <a:solidFill>
            <a:srgbClr val="FFFFFF"/>
          </a:solidFill>
          <a:ln w="9360">
            <a:solidFill>
              <a:srgbClr val="000000"/>
            </a:solidFill>
            <a:miter lim="800000"/>
            <a:headEnd/>
            <a:tailEnd/>
          </a:ln>
          <a:effectLst/>
          <a:extLs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none" lIns="83617" tIns="41809" rIns="83617" bIns="41809" anchor="ctr"/>
          <a:lstStyle/>
          <a:p>
            <a:endParaRPr lang="en-US"/>
          </a:p>
        </p:txBody>
      </p:sp>
      <p:sp>
        <p:nvSpPr>
          <p:cNvPr id="38914" name="Text Box 2"/>
          <p:cNvSpPr txBox="1">
            <a:spLocks noGrp="1" noChangeArrowheads="1"/>
          </p:cNvSpPr>
          <p:nvPr>
            <p:ph type="body"/>
          </p:nvPr>
        </p:nvSpPr>
        <p:spPr bwMode="auto">
          <a:xfrm>
            <a:off x="1069602" y="4425180"/>
            <a:ext cx="4856878" cy="3515495"/>
          </a:xfrm>
          <a:prstGeom prst="rect">
            <a:avLst/>
          </a:prstGeom>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wrap="none" anchor="ctr"/>
          <a:lstStyle/>
          <a:p>
            <a:pPr marL="171450" indent="-171450">
              <a:buFontTx/>
              <a:buChar char="-"/>
            </a:pPr>
            <a:r>
              <a:rPr lang="en-US" dirty="0"/>
              <a:t>Linear</a:t>
            </a:r>
            <a:r>
              <a:rPr lang="en-US" baseline="0" dirty="0"/>
              <a:t> convergence for all methods (bottom left) </a:t>
            </a:r>
          </a:p>
          <a:p>
            <a:pPr marL="171450" indent="-171450">
              <a:buFontTx/>
              <a:buChar char="-"/>
            </a:pPr>
            <a:r>
              <a:rPr lang="en-US" baseline="0" dirty="0"/>
              <a:t>Monolithic Schwarz converges faster but timings are similar -&gt; all implementations are interchangeable (bottom right)</a:t>
            </a:r>
          </a:p>
          <a:p>
            <a:pPr marL="171450" indent="-171450">
              <a:buFontTx/>
              <a:buChar char="-"/>
            </a:pPr>
            <a:r>
              <a:rPr lang="en-US" baseline="0" dirty="0"/>
              <a:t>Amount of overlap critical for convergence (top right) </a:t>
            </a:r>
            <a:endParaRPr lang="en-US" dirty="0"/>
          </a:p>
        </p:txBody>
      </p:sp>
    </p:spTree>
    <p:extLst>
      <p:ext uri="{BB962C8B-B14F-4D97-AF65-F5344CB8AC3E}">
        <p14:creationId xmlns:p14="http://schemas.microsoft.com/office/powerpoint/2010/main" val="887030615"/>
      </p:ext>
    </p:extLst>
  </p:cSld>
  <p:clrMapOvr>
    <a:masterClrMapping/>
  </p:clrMapOvr>
</p:notes>
</file>

<file path=ppt/notesSlides/notesSlide7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b="1" kern="1200" dirty="0">
                <a:solidFill>
                  <a:schemeClr val="tx1"/>
                </a:solidFill>
                <a:effectLst/>
                <a:latin typeface="+mn-lt"/>
                <a:ea typeface="+mn-ea"/>
                <a:cs typeface="+mn-cs"/>
              </a:rPr>
              <a:t>Strain localization</a:t>
            </a:r>
            <a:r>
              <a:rPr lang="en-US" sz="1200" b="0" kern="1200" dirty="0">
                <a:solidFill>
                  <a:schemeClr val="tx1"/>
                </a:solidFill>
                <a:effectLst/>
                <a:latin typeface="+mn-lt"/>
                <a:ea typeface="+mn-ea"/>
                <a:cs typeface="+mn-cs"/>
              </a:rPr>
              <a:t> is a ubiquitous feature of elastoplastic materials undergoing nonhomogeneous deformation. The phenomenon manifests in the form of a shear band, a narrow zone of intense straining across which some kinematical fields in a deforming body may be discontinuous.</a:t>
            </a:r>
          </a:p>
          <a:p>
            <a:endParaRPr lang="en-US" sz="1200" b="0" kern="1200" dirty="0">
              <a:solidFill>
                <a:schemeClr val="tx1"/>
              </a:solidFill>
              <a:effectLst/>
              <a:latin typeface="+mn-lt"/>
              <a:ea typeface="+mn-ea"/>
              <a:cs typeface="+mn-cs"/>
            </a:endParaRPr>
          </a:p>
          <a:p>
            <a:r>
              <a:rPr lang="en-US" sz="1200" b="0" kern="1200" dirty="0">
                <a:solidFill>
                  <a:schemeClr val="tx1"/>
                </a:solidFill>
                <a:effectLst/>
                <a:latin typeface="+mn-lt"/>
                <a:ea typeface="+mn-ea"/>
                <a:cs typeface="+mn-cs"/>
              </a:rPr>
              <a:t>Strain</a:t>
            </a:r>
            <a:r>
              <a:rPr lang="en-US" sz="1200" b="0" kern="1200" baseline="0" dirty="0">
                <a:solidFill>
                  <a:schemeClr val="tx1"/>
                </a:solidFill>
                <a:effectLst/>
                <a:latin typeface="+mn-lt"/>
                <a:ea typeface="+mn-ea"/>
                <a:cs typeface="+mn-cs"/>
              </a:rPr>
              <a:t> localization can cause local necking and ultimately fracture.</a:t>
            </a:r>
          </a:p>
          <a:p>
            <a:endParaRPr lang="en-US" dirty="0"/>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558935166"/>
      </p:ext>
    </p:extLst>
  </p:cSld>
  <p:clrMapOvr>
    <a:masterClrMapping/>
  </p:clrMapOvr>
</p:notes>
</file>

<file path=ppt/notesSlides/notesSlide7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a:t>For completeness, I will show results for several different </a:t>
            </a:r>
            <a:r>
              <a:rPr lang="en-US" dirty="0" err="1"/>
              <a:t>discretizations</a:t>
            </a:r>
            <a:r>
              <a:rPr lang="en-US" dirty="0"/>
              <a:t> of these two regions, Omega1 and Omega2.  In the first one, we discretize each region using a conformal hex mesh, and compute errors with respect to a solution on a single domain mesh that is conformal with each of these meshes.  The table at the bottom of the slide shows displacement relative errors as a function of the Schwarz tolerance.  You can see that as you decrease the Schwarz tolerance, the errors approach machine precision, meaning in the absence of other sources of error such as geometric error, the Schwarz method does not introduce any error into the discretization.</a:t>
            </a:r>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3684783582"/>
      </p:ext>
    </p:extLst>
  </p:cSld>
  <p:clrMapOvr>
    <a:masterClrMapping/>
  </p:clrMapOvr>
</p:notes>
</file>

<file path=ppt/notesSlides/notesSlide8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a:t>We next look at a coupling in which Omega1 and Omega2 are discretized using hex meshes of comparable resolution but that are nonconformal with each other.  </a:t>
            </a:r>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2410830148"/>
      </p:ext>
    </p:extLst>
  </p:cSld>
  <p:clrMapOvr>
    <a:masterClrMapping/>
  </p:clrMapOvr>
</p:notes>
</file>

<file path=ppt/notesSlides/notesSlide8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a:t>Here, the errors in each of the subdomains are of the order of 10^(-4)-10^(-3) regardless of the Schwarz tolerance.  It may seem that there is a problem here, but if you plot the errors in each of the subdomains (shown here), it’s clear what is happening: the dominant error is geometric error due to the Schwarz meshes not being able to represent the curved geometry as well as the single-domain reference mesh.  This geometric error has nothing to do with the Schwarz coupling.</a:t>
            </a:r>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4107634448"/>
      </p:ext>
    </p:extLst>
  </p:cSld>
  <p:clrMapOvr>
    <a:masterClrMapping/>
  </p:clrMapOvr>
</p:notes>
</file>

<file path=ppt/notesSlides/notesSlide8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Tree>
    <p:extLst>
      <p:ext uri="{BB962C8B-B14F-4D97-AF65-F5344CB8AC3E}">
        <p14:creationId xmlns:p14="http://schemas.microsoft.com/office/powerpoint/2010/main" val="3868776749"/>
      </p:ext>
    </p:extLst>
  </p:cSld>
  <p:clrMapOvr>
    <a:masterClrMapping/>
  </p:clrMapOvr>
</p:notes>
</file>

<file path=ppt/notesSlides/notesSlide8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pPr>
              <a:defRPr/>
            </a:pPr>
            <a:fld id="{AF74738D-4B86-45CD-B525-0D1F602083BD}" type="slidenum">
              <a:rPr lang="en-US" smtClean="0"/>
              <a:pPr>
                <a:defRPr/>
              </a:pPr>
              <a:t>86</a:t>
            </a:fld>
            <a:endParaRPr lang="en-US"/>
          </a:p>
        </p:txBody>
      </p:sp>
    </p:spTree>
    <p:extLst>
      <p:ext uri="{BB962C8B-B14F-4D97-AF65-F5344CB8AC3E}">
        <p14:creationId xmlns:p14="http://schemas.microsoft.com/office/powerpoint/2010/main" val="2935878450"/>
      </p:ext>
    </p:extLst>
  </p:cSld>
  <p:clrMapOvr>
    <a:masterClrMapping/>
  </p:clrMapOvr>
</p:notes>
</file>

<file path=ppt/notesSlides/notesSlide8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a:solidFill>
                  <a:schemeClr val="tx1"/>
                </a:solidFill>
                <a:latin typeface="Arial" pitchFamily="34" charset="0"/>
                <a:ea typeface="MS PGothic" pitchFamily="34" charset="-128"/>
                <a:cs typeface="+mn-cs"/>
              </a:rPr>
              <a:t>\text{cubic elastic constant}: C_{11} = 204.6 \; \text{</a:t>
            </a:r>
            <a:r>
              <a:rPr lang="en-US" sz="1200" kern="1200" dirty="0" err="1">
                <a:solidFill>
                  <a:schemeClr val="tx1"/>
                </a:solidFill>
                <a:latin typeface="Arial" pitchFamily="34" charset="0"/>
                <a:ea typeface="MS PGothic" pitchFamily="34" charset="-128"/>
                <a:cs typeface="+mn-cs"/>
              </a:rPr>
              <a:t>GPa</a:t>
            </a:r>
            <a:r>
              <a:rPr lang="en-US" sz="1200" kern="1200" dirty="0">
                <a:solidFill>
                  <a:schemeClr val="tx1"/>
                </a:solidFill>
                <a:latin typeface="Arial" pitchFamily="34" charset="0"/>
                <a:ea typeface="MS PGothic" pitchFamily="34" charset="-128"/>
                <a:cs typeface="+mn-cs"/>
              </a:rPr>
              <a:t>} \\</a:t>
            </a:r>
          </a:p>
          <a:p>
            <a:r>
              <a:rPr lang="en-US" sz="1200" kern="1200" dirty="0">
                <a:solidFill>
                  <a:schemeClr val="tx1"/>
                </a:solidFill>
                <a:latin typeface="Arial" pitchFamily="34" charset="0"/>
                <a:ea typeface="MS PGothic" pitchFamily="34" charset="-128"/>
                <a:cs typeface="+mn-cs"/>
              </a:rPr>
              <a:t>\text{cubic elastic constant}: C_{12} = 137.7 \; \text{</a:t>
            </a:r>
            <a:r>
              <a:rPr lang="en-US" sz="1200" kern="1200" dirty="0" err="1">
                <a:solidFill>
                  <a:schemeClr val="tx1"/>
                </a:solidFill>
                <a:latin typeface="Arial" pitchFamily="34" charset="0"/>
                <a:ea typeface="MS PGothic" pitchFamily="34" charset="-128"/>
                <a:cs typeface="+mn-cs"/>
              </a:rPr>
              <a:t>GPa</a:t>
            </a:r>
            <a:r>
              <a:rPr lang="en-US" sz="1200" kern="1200" dirty="0">
                <a:solidFill>
                  <a:schemeClr val="tx1"/>
                </a:solidFill>
                <a:latin typeface="Arial" pitchFamily="34" charset="0"/>
                <a:ea typeface="MS PGothic" pitchFamily="34" charset="-128"/>
                <a:cs typeface="+mn-cs"/>
              </a:rPr>
              <a:t>} \\</a:t>
            </a:r>
          </a:p>
          <a:p>
            <a:r>
              <a:rPr lang="en-US" sz="1200" kern="1200" dirty="0">
                <a:solidFill>
                  <a:schemeClr val="tx1"/>
                </a:solidFill>
                <a:latin typeface="Arial" pitchFamily="34" charset="0"/>
                <a:ea typeface="MS PGothic" pitchFamily="34" charset="-128"/>
                <a:cs typeface="+mn-cs"/>
              </a:rPr>
              <a:t>\text{cubic elastic constant}: C_{44} = 126.2 \; \text{</a:t>
            </a:r>
            <a:r>
              <a:rPr lang="en-US" sz="1200" kern="1200" dirty="0" err="1">
                <a:solidFill>
                  <a:schemeClr val="tx1"/>
                </a:solidFill>
                <a:latin typeface="Arial" pitchFamily="34" charset="0"/>
                <a:ea typeface="MS PGothic" pitchFamily="34" charset="-128"/>
                <a:cs typeface="+mn-cs"/>
              </a:rPr>
              <a:t>GPa</a:t>
            </a:r>
            <a:r>
              <a:rPr lang="en-US" sz="1200" kern="1200" dirty="0">
                <a:solidFill>
                  <a:schemeClr val="tx1"/>
                </a:solidFill>
                <a:latin typeface="Arial" pitchFamily="34" charset="0"/>
                <a:ea typeface="MS PGothic" pitchFamily="34" charset="-128"/>
                <a:cs typeface="+mn-cs"/>
              </a:rPr>
              <a:t>} \\</a:t>
            </a:r>
          </a:p>
          <a:p>
            <a:r>
              <a:rPr lang="en-US" sz="1200" kern="1200" dirty="0">
                <a:solidFill>
                  <a:schemeClr val="tx1"/>
                </a:solidFill>
                <a:latin typeface="Arial" pitchFamily="34" charset="0"/>
                <a:ea typeface="MS PGothic" pitchFamily="34" charset="-128"/>
                <a:cs typeface="+mn-cs"/>
              </a:rPr>
              <a:t>\text{reference shear rate}: \dot{\gamma}_{0} = 1.0 \; \text{1/s} \\</a:t>
            </a:r>
          </a:p>
          <a:p>
            <a:r>
              <a:rPr lang="en-US" sz="1200" kern="1200" dirty="0">
                <a:solidFill>
                  <a:schemeClr val="tx1"/>
                </a:solidFill>
                <a:latin typeface="Arial" pitchFamily="34" charset="0"/>
                <a:ea typeface="MS PGothic" pitchFamily="34" charset="-128"/>
                <a:cs typeface="+mn-cs"/>
              </a:rPr>
              <a:t>\text{rate sensitivity factor}: m = 20 \\</a:t>
            </a:r>
          </a:p>
          <a:p>
            <a:r>
              <a:rPr lang="en-US" sz="1200" kern="1200" dirty="0">
                <a:solidFill>
                  <a:schemeClr val="tx1"/>
                </a:solidFill>
                <a:latin typeface="Arial" pitchFamily="34" charset="0"/>
                <a:ea typeface="MS PGothic" pitchFamily="34" charset="-128"/>
                <a:cs typeface="+mn-cs"/>
              </a:rPr>
              <a:t>\text{hardening rate parameter}: \dot{g_{0}} = 2.0 \times 10^{4} \; \text{1/s} \\</a:t>
            </a:r>
          </a:p>
          <a:p>
            <a:r>
              <a:rPr lang="en-US" sz="1200" kern="1200" dirty="0">
                <a:solidFill>
                  <a:schemeClr val="tx1"/>
                </a:solidFill>
                <a:latin typeface="Arial" pitchFamily="34" charset="0"/>
                <a:ea typeface="MS PGothic" pitchFamily="34" charset="-128"/>
                <a:cs typeface="+mn-cs"/>
              </a:rPr>
              <a:t>\text{initial hardness}: g_{0} = 90 \; \text{MPa}  \\</a:t>
            </a:r>
          </a:p>
          <a:p>
            <a:r>
              <a:rPr lang="en-US" sz="1200" kern="1200" dirty="0">
                <a:solidFill>
                  <a:schemeClr val="tx1"/>
                </a:solidFill>
                <a:latin typeface="Arial" pitchFamily="34" charset="0"/>
                <a:ea typeface="MS PGothic" pitchFamily="34" charset="-128"/>
                <a:cs typeface="+mn-cs"/>
              </a:rPr>
              <a:t>\text{saturation hardness}: g_{s} = 202 \; \text{MPa} \\</a:t>
            </a:r>
          </a:p>
          <a:p>
            <a:r>
              <a:rPr lang="en-US" sz="1200" kern="1200" dirty="0">
                <a:solidFill>
                  <a:schemeClr val="tx1"/>
                </a:solidFill>
                <a:latin typeface="Arial" pitchFamily="34" charset="0"/>
                <a:ea typeface="MS PGothic" pitchFamily="34" charset="-128"/>
                <a:cs typeface="+mn-cs"/>
              </a:rPr>
              <a:t>\text{saturation exponent}: \omega = 0.01</a:t>
            </a:r>
          </a:p>
          <a:p>
            <a:endParaRPr lang="en-US" sz="1200" kern="1200" dirty="0">
              <a:solidFill>
                <a:schemeClr val="tx1"/>
              </a:solidFill>
              <a:latin typeface="Arial" pitchFamily="34" charset="0"/>
              <a:ea typeface="MS PGothic" pitchFamily="34" charset="-128"/>
              <a:cs typeface="+mn-cs"/>
            </a:endParaRPr>
          </a:p>
          <a:p>
            <a:r>
              <a:rPr lang="en-US" sz="1200" kern="1200" dirty="0">
                <a:solidFill>
                  <a:schemeClr val="tx1"/>
                </a:solidFill>
                <a:latin typeface="Arial" pitchFamily="34" charset="0"/>
                <a:ea typeface="MS PGothic" pitchFamily="34" charset="-128"/>
                <a:cs typeface="+mn-cs"/>
              </a:rPr>
              <a:t>\text{Young's modulus}: E = 195.0 \; \text{</a:t>
            </a:r>
            <a:r>
              <a:rPr lang="en-US" sz="1200" kern="1200" dirty="0" err="1">
                <a:solidFill>
                  <a:schemeClr val="tx1"/>
                </a:solidFill>
                <a:latin typeface="Arial" pitchFamily="34" charset="0"/>
                <a:ea typeface="MS PGothic" pitchFamily="34" charset="-128"/>
                <a:cs typeface="+mn-cs"/>
              </a:rPr>
              <a:t>GPa</a:t>
            </a:r>
            <a:r>
              <a:rPr lang="en-US" sz="1200" kern="1200" dirty="0">
                <a:solidFill>
                  <a:schemeClr val="tx1"/>
                </a:solidFill>
                <a:latin typeface="Arial" pitchFamily="34" charset="0"/>
                <a:ea typeface="MS PGothic" pitchFamily="34" charset="-128"/>
                <a:cs typeface="+mn-cs"/>
              </a:rPr>
              <a:t>} \\</a:t>
            </a:r>
          </a:p>
          <a:p>
            <a:r>
              <a:rPr lang="en-US" sz="1200" kern="1200" dirty="0">
                <a:solidFill>
                  <a:schemeClr val="tx1"/>
                </a:solidFill>
                <a:latin typeface="Arial" pitchFamily="34" charset="0"/>
                <a:ea typeface="MS PGothic" pitchFamily="34" charset="-128"/>
                <a:cs typeface="+mn-cs"/>
              </a:rPr>
              <a:t>\text{</a:t>
            </a:r>
            <a:r>
              <a:rPr lang="en-US" sz="1200" kern="1200" dirty="0" err="1">
                <a:solidFill>
                  <a:schemeClr val="tx1"/>
                </a:solidFill>
                <a:latin typeface="Arial" pitchFamily="34" charset="0"/>
                <a:ea typeface="MS PGothic" pitchFamily="34" charset="-128"/>
                <a:cs typeface="+mn-cs"/>
              </a:rPr>
              <a:t>Poission's</a:t>
            </a:r>
            <a:r>
              <a:rPr lang="en-US" sz="1200" kern="1200" dirty="0">
                <a:solidFill>
                  <a:schemeClr val="tx1"/>
                </a:solidFill>
                <a:latin typeface="Arial" pitchFamily="34" charset="0"/>
                <a:ea typeface="MS PGothic" pitchFamily="34" charset="-128"/>
                <a:cs typeface="+mn-cs"/>
              </a:rPr>
              <a:t> ratio}: \nu = 0.3 \\</a:t>
            </a:r>
          </a:p>
          <a:p>
            <a:r>
              <a:rPr lang="en-US" sz="1200" kern="1200" dirty="0">
                <a:solidFill>
                  <a:schemeClr val="tx1"/>
                </a:solidFill>
                <a:latin typeface="Arial" pitchFamily="34" charset="0"/>
                <a:ea typeface="MS PGothic" pitchFamily="34" charset="-128"/>
                <a:cs typeface="+mn-cs"/>
              </a:rPr>
              <a:t>\text{yield stress}: \sigma_{0} = 144 \; \text{MPa} \\</a:t>
            </a:r>
          </a:p>
          <a:p>
            <a:r>
              <a:rPr lang="en-US" sz="1200" kern="1200" dirty="0">
                <a:solidFill>
                  <a:schemeClr val="tx1"/>
                </a:solidFill>
                <a:latin typeface="Arial" pitchFamily="34" charset="0"/>
                <a:ea typeface="MS PGothic" pitchFamily="34" charset="-128"/>
                <a:cs typeface="+mn-cs"/>
              </a:rPr>
              <a:t>\text{hardening modulus}: H = 300 \; \text{MPa} \\</a:t>
            </a:r>
          </a:p>
          <a:p>
            <a:r>
              <a:rPr lang="en-US" sz="1200" kern="1200" dirty="0">
                <a:solidFill>
                  <a:schemeClr val="tx1"/>
                </a:solidFill>
                <a:latin typeface="Arial" pitchFamily="34" charset="0"/>
                <a:ea typeface="MS PGothic" pitchFamily="34" charset="-128"/>
                <a:cs typeface="+mn-cs"/>
              </a:rPr>
              <a:t>\text{saturation modulus}: S = 170 \; \text{MPa} \\</a:t>
            </a:r>
          </a:p>
          <a:p>
            <a:r>
              <a:rPr lang="en-US" sz="1200" kern="1200" dirty="0">
                <a:solidFill>
                  <a:schemeClr val="tx1"/>
                </a:solidFill>
                <a:latin typeface="Arial" pitchFamily="34" charset="0"/>
                <a:ea typeface="MS PGothic" pitchFamily="34" charset="-128"/>
                <a:cs typeface="+mn-cs"/>
              </a:rPr>
              <a:t>\text{saturation exponent}: \alpha = 190</a:t>
            </a:r>
          </a:p>
          <a:p>
            <a:endParaRPr lang="en-US" sz="1200" kern="1200" dirty="0">
              <a:solidFill>
                <a:schemeClr val="tx1"/>
              </a:solidFill>
              <a:latin typeface="Arial" pitchFamily="34" charset="0"/>
              <a:ea typeface="MS PGothic" pitchFamily="34" charset="-128"/>
              <a:cs typeface="+mn-cs"/>
            </a:endParaRPr>
          </a:p>
          <a:p>
            <a:r>
              <a:rPr lang="de-DE" sz="1200" kern="1200" dirty="0">
                <a:solidFill>
                  <a:schemeClr val="tx1"/>
                </a:solidFill>
                <a:latin typeface="Arial" pitchFamily="34" charset="0"/>
                <a:ea typeface="MS PGothic" pitchFamily="34" charset="-128"/>
                <a:cs typeface="+mn-cs"/>
              </a:rPr>
              <a:t>\sigma_{y} = \sigma_{0} + H \epsilon_{p} + S (1 - e^{-\alpha \epsilon_{p}})</a:t>
            </a:r>
            <a:endParaRPr lang="en-US" sz="1200" b="1" kern="1200" dirty="0">
              <a:solidFill>
                <a:schemeClr val="tx1"/>
              </a:solidFill>
              <a:latin typeface="Arial" pitchFamily="34" charset="0"/>
              <a:ea typeface="MS PGothic" pitchFamily="34" charset="-128"/>
              <a:cs typeface="+mn-cs"/>
            </a:endParaRPr>
          </a:p>
          <a:p>
            <a:endParaRPr lang="en-US" sz="1200" kern="1200" dirty="0">
              <a:solidFill>
                <a:schemeClr val="tx1"/>
              </a:solidFill>
              <a:latin typeface="Arial" pitchFamily="34" charset="0"/>
              <a:ea typeface="MS PGothic" pitchFamily="34" charset="-128"/>
              <a:cs typeface="+mn-cs"/>
            </a:endParaRPr>
          </a:p>
          <a:p>
            <a:endParaRPr lang="en-US" sz="1200" kern="1200" dirty="0">
              <a:solidFill>
                <a:schemeClr val="tx1"/>
              </a:solidFill>
              <a:latin typeface="Arial" pitchFamily="34" charset="0"/>
              <a:ea typeface="MS PGothic" pitchFamily="34" charset="-128"/>
              <a:cs typeface="+mn-cs"/>
            </a:endParaRPr>
          </a:p>
          <a:p>
            <a:endParaRPr lang="en-US" sz="1200" kern="1200" dirty="0">
              <a:solidFill>
                <a:schemeClr val="tx1"/>
              </a:solidFill>
              <a:latin typeface="Arial" pitchFamily="34" charset="0"/>
              <a:ea typeface="MS PGothic" pitchFamily="34" charset="-128"/>
              <a:cs typeface="+mn-cs"/>
            </a:endParaRPr>
          </a:p>
          <a:p>
            <a:endParaRPr lang="en-US" dirty="0"/>
          </a:p>
        </p:txBody>
      </p:sp>
      <p:sp>
        <p:nvSpPr>
          <p:cNvPr id="4" name="Slide Number Placeholder 3"/>
          <p:cNvSpPr>
            <a:spLocks noGrp="1"/>
          </p:cNvSpPr>
          <p:nvPr>
            <p:ph type="sldNum" sz="quarter" idx="10"/>
          </p:nvPr>
        </p:nvSpPr>
        <p:spPr/>
        <p:txBody>
          <a:bodyPr/>
          <a:lstStyle/>
          <a:p>
            <a:pPr>
              <a:defRPr/>
            </a:pPr>
            <a:fld id="{AF74738D-4B86-45CD-B525-0D1F602083BD}" type="slidenum">
              <a:rPr lang="en-US" smtClean="0"/>
              <a:pPr>
                <a:defRPr/>
              </a:pPr>
              <a:t>87</a:t>
            </a:fld>
            <a:endParaRPr lang="en-US"/>
          </a:p>
        </p:txBody>
      </p:sp>
    </p:spTree>
    <p:extLst>
      <p:ext uri="{BB962C8B-B14F-4D97-AF65-F5344CB8AC3E}">
        <p14:creationId xmlns:p14="http://schemas.microsoft.com/office/powerpoint/2010/main" val="2662896555"/>
      </p:ext>
    </p:extLst>
  </p:cSld>
  <p:clrMapOvr>
    <a:masterClrMapping/>
  </p:clrMapOvr>
</p:notes>
</file>

<file path=ppt/notesSlides/notesSlide8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2274802560"/>
      </p:ext>
    </p:extLst>
  </p:cSld>
  <p:clrMapOvr>
    <a:masterClrMapping/>
  </p:clrMapOvr>
</p:notes>
</file>

<file path=ppt/notesSlides/notesSlide8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332729342"/>
      </p:ext>
    </p:extLst>
  </p:cSld>
  <p:clrMapOvr>
    <a:masterClrMapping/>
  </p:clrMapOvr>
</p:notes>
</file>

<file path=ppt/notesSlides/notesSlide8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a:t>As before, lets talk about theory, this time for the dynamic case.  In deriving a proof of convergence for our dynamic Schwarz algorithm, it is helpful to recognize that the algorithm can be interpreted as applying the traditional Schwarz alternating iterations in space-time between Omega1 x </a:t>
            </a:r>
            <a:r>
              <a:rPr lang="en-US" dirty="0" err="1"/>
              <a:t>I_k</a:t>
            </a:r>
            <a:r>
              <a:rPr lang="en-US" dirty="0"/>
              <a:t> and Omega2 x </a:t>
            </a:r>
            <a:r>
              <a:rPr lang="en-US" dirty="0" err="1"/>
              <a:t>I_k</a:t>
            </a:r>
            <a:r>
              <a:rPr lang="en-US" dirty="0"/>
              <a:t>, </a:t>
            </a:r>
            <a:r>
              <a:rPr lang="en-US" dirty="0" err="1"/>
              <a:t>wher</a:t>
            </a:r>
            <a:r>
              <a:rPr lang="en-US" dirty="0"/>
              <a:t> </a:t>
            </a:r>
            <a:r>
              <a:rPr lang="en-US" dirty="0" err="1"/>
              <a:t>I_k</a:t>
            </a:r>
            <a:r>
              <a:rPr lang="en-US" dirty="0"/>
              <a:t> is a particular time-slap, as shown in the picture on the right.  I emphasize that this interpretation does not require the method to be implemented using a space-time framework, which we do not do.</a:t>
            </a:r>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572882855"/>
      </p:ext>
    </p:extLst>
  </p:cSld>
  <p:clrMapOvr>
    <a:masterClrMapping/>
  </p:clrMapOvr>
</p:notes>
</file>

<file path=ppt/notesSlides/notesSlide8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3974043851"/>
      </p:ext>
    </p:extLst>
  </p:cSld>
  <p:clrMapOvr>
    <a:masterClrMapping/>
  </p:clrMapOvr>
</p:notes>
</file>

<file path=ppt/notesSlides/notesSlide8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189368592"/>
      </p:ext>
    </p:extLst>
  </p:cSld>
  <p:clrMapOvr>
    <a:masterClrMapping/>
  </p:clrMapOvr>
</p:notes>
</file>

<file path=ppt/notesSlides/notesSlide9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Header Placeholder 3"/>
          <p:cNvSpPr>
            <a:spLocks noGrp="1"/>
          </p:cNvSpPr>
          <p:nvPr>
            <p:ph type="hdr" sz="quarter" idx="10"/>
          </p:nvPr>
        </p:nvSpPr>
        <p:spPr/>
        <p:txBody>
          <a:bodyPr/>
          <a:lstStyle/>
          <a:p>
            <a:endParaRPr lang="en-US" dirty="0"/>
          </a:p>
        </p:txBody>
      </p:sp>
    </p:spTree>
    <p:extLst>
      <p:ext uri="{BB962C8B-B14F-4D97-AF65-F5344CB8AC3E}">
        <p14:creationId xmlns:p14="http://schemas.microsoft.com/office/powerpoint/2010/main" val="4193920613"/>
      </p:ext>
    </p:extLst>
  </p:cSld>
  <p:clrMapOvr>
    <a:masterClrMapping/>
  </p:clrMapOvr>
</p:notes>
</file>

<file path=ppt/notesSlides/notesSlide9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6" name="Header Placeholder 5"/>
          <p:cNvSpPr>
            <a:spLocks noGrp="1"/>
          </p:cNvSpPr>
          <p:nvPr>
            <p:ph type="hdr" sz="quarter" idx="10"/>
          </p:nvPr>
        </p:nvSpPr>
        <p:spPr/>
        <p:txBody>
          <a:bodyPr/>
          <a:lstStyle/>
          <a:p>
            <a:endParaRPr lang="en-US"/>
          </a:p>
        </p:txBody>
      </p:sp>
    </p:spTree>
    <p:extLst>
      <p:ext uri="{BB962C8B-B14F-4D97-AF65-F5344CB8AC3E}">
        <p14:creationId xmlns:p14="http://schemas.microsoft.com/office/powerpoint/2010/main" val="511515377"/>
      </p:ext>
    </p:extLst>
  </p:cSld>
  <p:clrMapOvr>
    <a:masterClrMapping/>
  </p:clrMapOvr>
</p:notes>
</file>

<file path=ppt/notesSlides/notesSlide9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96520619"/>
      </p:ext>
    </p:extLst>
  </p:cSld>
  <p:clrMapOvr>
    <a:masterClrMapping/>
  </p:clrMapOvr>
</p:notes>
</file>

<file path=ppt/notesSlides/notesSlide9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237645368"/>
      </p:ext>
    </p:extLst>
  </p:cSld>
  <p:clrMapOvr>
    <a:masterClrMapping/>
  </p:clrMapOvr>
</p:notes>
</file>

<file path=ppt/notesSlides/notesSlide9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r>
              <a:rPr lang="en-US" dirty="0"/>
              <a:t>Example 2 is again from the Albany LCM implementation and is slightly more sophisticated.  We have a nonlinear elastic bar subjected to a high degree of torsion, so we basically twist the bar.  We decompose the domain into 2 subdomains, shown on the right, and evaluate coupling of different elements (HEX, Composite TET10) as well as different time-</a:t>
            </a:r>
            <a:r>
              <a:rPr lang="en-US" dirty="0" err="1"/>
              <a:t>discretizations</a:t>
            </a:r>
            <a:r>
              <a:rPr lang="en-US" dirty="0"/>
              <a:t> (implicit and explicit Newmark).</a:t>
            </a:r>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957937737"/>
      </p:ext>
    </p:extLst>
  </p:cSld>
  <p:clrMapOvr>
    <a:masterClrMapping/>
  </p:clrMapOvr>
</p:notes>
</file>

<file path=ppt/notesSlides/notesSlide9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r>
              <a:rPr lang="en-US" dirty="0"/>
              <a:t>As for the </a:t>
            </a:r>
            <a:r>
              <a:rPr lang="en-US" dirty="0" err="1"/>
              <a:t>quasistatic</a:t>
            </a:r>
            <a:r>
              <a:rPr lang="en-US" dirty="0"/>
              <a:t> examples I showed, we start by discretizing the two meshes using uniform conformal hex meshes and compute errors </a:t>
            </a:r>
            <a:r>
              <a:rPr lang="en-US" dirty="0" err="1"/>
              <a:t>w.r.t.</a:t>
            </a:r>
            <a:r>
              <a:rPr lang="en-US" dirty="0"/>
              <a:t> a single domain solution computed on a mesh that is conformal to the two Schwarz meshes.  This study reveals that the solutions agree to almost machine precision.</a:t>
            </a:r>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3998365133"/>
      </p:ext>
    </p:extLst>
  </p:cSld>
  <p:clrMapOvr>
    <a:masterClrMapping/>
  </p:clrMapOvr>
</p:notes>
</file>

<file path=ppt/notesSlides/notesSlide9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5" name="Notes Placeholder 2"/>
          <p:cNvSpPr>
            <a:spLocks noGrp="1"/>
          </p:cNvSpPr>
          <p:nvPr>
            <p:ph type="body" idx="1"/>
          </p:nvPr>
        </p:nvSpPr>
        <p:spPr>
          <a:xfrm>
            <a:off x="407697" y="4415789"/>
            <a:ext cx="6135343" cy="4556803"/>
          </a:xfrm>
        </p:spPr>
        <p:txBody>
          <a:bodyPr>
            <a:normAutofit/>
          </a:bodyPr>
          <a:lstStyle/>
          <a:p>
            <a:pPr fontAlgn="t"/>
            <a:r>
              <a:rPr lang="en-US" dirty="0"/>
              <a:t>Having done this initial verification, we proceed to couple two different element types: hex elements in Omega0 and composite tet10 elements in Omega1 (the composite tet10 is a 10-node tetrahedral element designed in our group specifically for solid mechanics problems).  We also use different time-integrators (explicit Newmark in Omega0 and implicit Newmark in Omega1).  The movie shows the norm of the displacement for the single domain solution on the left and the Schwarz solution on the right.  The solutions are indistinguishable and their relative difference is &lt;1% for all times, and does not grow in time.</a:t>
            </a:r>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71042" y="5196645"/>
            <a:ext cx="5364162" cy="2247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48327470"/>
      </p:ext>
    </p:extLst>
  </p:cSld>
  <p:clrMapOvr>
    <a:masterClrMapping/>
  </p:clrMapOvr>
</p:notes>
</file>

<file path=ppt/notesSlides/notesSlide9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p:nvPr>
        </p:nvSpPr>
        <p:spPr/>
        <p:txBody>
          <a:bodyPr/>
          <a:lstStyle/>
          <a:p>
            <a:endParaRPr lang="en-US" dirty="0"/>
          </a:p>
        </p:txBody>
      </p:sp>
    </p:spTree>
    <p:extLst>
      <p:ext uri="{BB962C8B-B14F-4D97-AF65-F5344CB8AC3E}">
        <p14:creationId xmlns:p14="http://schemas.microsoft.com/office/powerpoint/2010/main" val="2344433360"/>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 Id="rId4" Type="http://schemas.openxmlformats.org/officeDocument/2006/relationships/image" Target="../media/image4.png"/></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3.png"/><Relationship Id="rId1" Type="http://schemas.openxmlformats.org/officeDocument/2006/relationships/slideMaster" Target="../slideMasters/slideMaster1.xml"/><Relationship Id="rId5" Type="http://schemas.openxmlformats.org/officeDocument/2006/relationships/image" Target="../media/image4.png"/><Relationship Id="rId4" Type="http://schemas.openxmlformats.org/officeDocument/2006/relationships/image" Target="../media/image5.png"/></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3.png"/><Relationship Id="rId1" Type="http://schemas.openxmlformats.org/officeDocument/2006/relationships/slideMaster" Target="../slideMasters/slideMaster1.xml"/><Relationship Id="rId6" Type="http://schemas.openxmlformats.org/officeDocument/2006/relationships/image" Target="../media/image4.png"/><Relationship Id="rId5" Type="http://schemas.openxmlformats.org/officeDocument/2006/relationships/image" Target="../media/image1.png"/><Relationship Id="rId4" Type="http://schemas.openxmlformats.org/officeDocument/2006/relationships/image" Target="../media/image6.png"/></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3.png"/><Relationship Id="rId7" Type="http://schemas.openxmlformats.org/officeDocument/2006/relationships/image" Target="../media/image7.png"/><Relationship Id="rId2" Type="http://schemas.openxmlformats.org/officeDocument/2006/relationships/image" Target="../media/image4.png"/><Relationship Id="rId1" Type="http://schemas.openxmlformats.org/officeDocument/2006/relationships/slideMaster" Target="../slideMasters/slideMaster1.xml"/><Relationship Id="rId6" Type="http://schemas.openxmlformats.org/officeDocument/2006/relationships/image" Target="../media/image1.png"/><Relationship Id="rId5" Type="http://schemas.openxmlformats.org/officeDocument/2006/relationships/image" Target="../media/image6.png"/><Relationship Id="rId4" Type="http://schemas.openxmlformats.org/officeDocument/2006/relationships/image" Target="../media/image2.png"/></Relationships>
</file>

<file path=ppt/slideLayouts/_rels/slideLayout5.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2.png"/><Relationship Id="rId1" Type="http://schemas.openxmlformats.org/officeDocument/2006/relationships/slideMaster" Target="../slideMasters/slideMaster1.xml"/><Relationship Id="rId5" Type="http://schemas.openxmlformats.org/officeDocument/2006/relationships/image" Target="../media/image4.png"/><Relationship Id="rId4" Type="http://schemas.openxmlformats.org/officeDocument/2006/relationships/image" Target="../media/image3.png"/></Relationships>
</file>

<file path=ppt/slideLayouts/_rels/slideLayout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 Id="rId6" Type="http://schemas.openxmlformats.org/officeDocument/2006/relationships/image" Target="../media/image7.png"/><Relationship Id="rId5" Type="http://schemas.openxmlformats.org/officeDocument/2006/relationships/image" Target="../media/image9.png"/><Relationship Id="rId4" Type="http://schemas.openxmlformats.org/officeDocument/2006/relationships/image" Target="../media/image4.png"/></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7" name="Rectangle 6"/>
          <p:cNvSpPr/>
          <p:nvPr/>
        </p:nvSpPr>
        <p:spPr>
          <a:xfrm>
            <a:off x="0" y="0"/>
            <a:ext cx="9144000" cy="2514600"/>
          </a:xfrm>
          <a:prstGeom prst="rect">
            <a:avLst/>
          </a:prstGeom>
          <a:solidFill>
            <a:srgbClr val="102E54"/>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10" name="Picture 6" descr="SNL_Stacked_White.png"/>
          <p:cNvPicPr>
            <a:picLocks noChangeAspect="1"/>
          </p:cNvPicPr>
          <p:nvPr/>
        </p:nvPicPr>
        <p:blipFill>
          <a:blip r:embed="rId2"/>
          <a:srcRect/>
          <a:stretch>
            <a:fillRect/>
          </a:stretch>
        </p:blipFill>
        <p:spPr bwMode="auto">
          <a:xfrm>
            <a:off x="6934200" y="1008063"/>
            <a:ext cx="1524000" cy="585787"/>
          </a:xfrm>
          <a:prstGeom prst="rect">
            <a:avLst/>
          </a:prstGeom>
          <a:noFill/>
          <a:ln w="9525">
            <a:noFill/>
            <a:miter lim="800000"/>
            <a:headEnd/>
            <a:tailEnd/>
          </a:ln>
        </p:spPr>
      </p:pic>
      <p:sp>
        <p:nvSpPr>
          <p:cNvPr id="12" name="Rectangle 11"/>
          <p:cNvSpPr/>
          <p:nvPr/>
        </p:nvSpPr>
        <p:spPr>
          <a:xfrm>
            <a:off x="0" y="6553200"/>
            <a:ext cx="9144000" cy="304800"/>
          </a:xfrm>
          <a:prstGeom prst="rect">
            <a:avLst/>
          </a:prstGeom>
          <a:solidFill>
            <a:srgbClr val="9E8C78"/>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16" name="Picture 13" descr="NNSAlogo_Black.jpg"/>
          <p:cNvPicPr>
            <a:picLocks noChangeAspect="1"/>
          </p:cNvPicPr>
          <p:nvPr userDrawn="1"/>
        </p:nvPicPr>
        <p:blipFill>
          <a:blip r:embed="rId3"/>
          <a:srcRect/>
          <a:stretch>
            <a:fillRect/>
          </a:stretch>
        </p:blipFill>
        <p:spPr bwMode="auto">
          <a:xfrm>
            <a:off x="212725" y="6119813"/>
            <a:ext cx="1023938" cy="247650"/>
          </a:xfrm>
          <a:prstGeom prst="rect">
            <a:avLst/>
          </a:prstGeom>
          <a:noFill/>
          <a:ln w="9525">
            <a:noFill/>
            <a:miter lim="800000"/>
            <a:headEnd/>
            <a:tailEnd/>
          </a:ln>
        </p:spPr>
      </p:pic>
      <p:sp>
        <p:nvSpPr>
          <p:cNvPr id="17" name="Rectangle 16"/>
          <p:cNvSpPr/>
          <p:nvPr userDrawn="1"/>
        </p:nvSpPr>
        <p:spPr>
          <a:xfrm>
            <a:off x="0" y="2590800"/>
            <a:ext cx="3768892" cy="1615326"/>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400" dirty="0">
              <a:solidFill>
                <a:schemeClr val="bg1">
                  <a:lumMod val="65000"/>
                </a:schemeClr>
              </a:solidFill>
            </a:endParaRPr>
          </a:p>
        </p:txBody>
      </p:sp>
      <p:sp>
        <p:nvSpPr>
          <p:cNvPr id="18" name="Rectangle 17"/>
          <p:cNvSpPr/>
          <p:nvPr/>
        </p:nvSpPr>
        <p:spPr>
          <a:xfrm>
            <a:off x="3852060" y="2590800"/>
            <a:ext cx="2286000" cy="1615326"/>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9" name="Rectangle 18"/>
          <p:cNvSpPr/>
          <p:nvPr/>
        </p:nvSpPr>
        <p:spPr>
          <a:xfrm>
            <a:off x="6226864" y="2590800"/>
            <a:ext cx="2917136" cy="1615326"/>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 name="Title 1"/>
          <p:cNvSpPr>
            <a:spLocks noGrp="1"/>
          </p:cNvSpPr>
          <p:nvPr>
            <p:ph type="ctrTitle"/>
          </p:nvPr>
        </p:nvSpPr>
        <p:spPr>
          <a:xfrm>
            <a:off x="920646" y="4260258"/>
            <a:ext cx="7772400" cy="898198"/>
          </a:xfrm>
        </p:spPr>
        <p:txBody>
          <a:bodyPr/>
          <a:lstStyle>
            <a:lvl1pPr algn="r">
              <a:defRPr>
                <a:solidFill>
                  <a:srgbClr val="9D8C78"/>
                </a:solidFill>
              </a:defRPr>
            </a:lvl1pPr>
          </a:lstStyle>
          <a:p>
            <a:r>
              <a:rPr lang="en-US" dirty="0"/>
              <a:t>Click to edit Master title style</a:t>
            </a:r>
          </a:p>
        </p:txBody>
      </p:sp>
      <p:sp>
        <p:nvSpPr>
          <p:cNvPr id="3" name="Subtitle 2"/>
          <p:cNvSpPr>
            <a:spLocks noGrp="1"/>
          </p:cNvSpPr>
          <p:nvPr>
            <p:ph type="subTitle" idx="1"/>
          </p:nvPr>
        </p:nvSpPr>
        <p:spPr>
          <a:xfrm>
            <a:off x="3044352" y="5173652"/>
            <a:ext cx="5641337" cy="593737"/>
          </a:xfrm>
        </p:spPr>
        <p:txBody>
          <a:bodyPr/>
          <a:lstStyle>
            <a:lvl1pPr marL="0" indent="0" algn="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dirty="0"/>
              <a:t>Click to edit Master subtitle style</a:t>
            </a:r>
          </a:p>
        </p:txBody>
      </p:sp>
      <p:sp>
        <p:nvSpPr>
          <p:cNvPr id="31" name="Rectangle 4"/>
          <p:cNvSpPr>
            <a:spLocks noGrp="1" noChangeArrowheads="1"/>
          </p:cNvSpPr>
          <p:nvPr>
            <p:ph type="dt" sz="half" idx="2"/>
          </p:nvPr>
        </p:nvSpPr>
        <p:spPr bwMode="auto">
          <a:xfrm>
            <a:off x="109536" y="4197659"/>
            <a:ext cx="931864" cy="281208"/>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l">
              <a:defRPr sz="1100">
                <a:latin typeface="Calibri"/>
                <a:cs typeface="Calibri"/>
              </a:defRPr>
            </a:lvl1pPr>
          </a:lstStyle>
          <a:p>
            <a:fld id="{3B4DEAD4-DF54-4F01-B80E-412491878A81}" type="datetime1">
              <a:rPr lang="en-US" smtClean="0"/>
              <a:t>10/17/2020</a:t>
            </a:fld>
            <a:endParaRPr lang="en-US" dirty="0"/>
          </a:p>
        </p:txBody>
      </p:sp>
      <p:pic>
        <p:nvPicPr>
          <p:cNvPr id="32" name="Picture 12" descr="NNSAlogo_Black.jpg"/>
          <p:cNvPicPr>
            <a:picLocks noChangeAspect="1"/>
          </p:cNvPicPr>
          <p:nvPr userDrawn="1"/>
        </p:nvPicPr>
        <p:blipFill>
          <a:blip r:embed="rId4"/>
          <a:stretch>
            <a:fillRect/>
          </a:stretch>
        </p:blipFill>
        <p:spPr bwMode="auto">
          <a:xfrm>
            <a:off x="1380066" y="6115572"/>
            <a:ext cx="850737" cy="276233"/>
          </a:xfrm>
          <a:prstGeom prst="rect">
            <a:avLst/>
          </a:prstGeom>
          <a:noFill/>
          <a:ln w="9525">
            <a:noFill/>
            <a:miter lim="800000"/>
            <a:headEnd/>
            <a:tailEnd/>
          </a:ln>
        </p:spPr>
      </p:pic>
      <p:sp>
        <p:nvSpPr>
          <p:cNvPr id="20" name="TextBox 19"/>
          <p:cNvSpPr txBox="1"/>
          <p:nvPr userDrawn="1"/>
        </p:nvSpPr>
        <p:spPr>
          <a:xfrm>
            <a:off x="3124200" y="6172200"/>
            <a:ext cx="5562600" cy="276999"/>
          </a:xfrm>
          <a:prstGeom prst="rect">
            <a:avLst/>
          </a:prstGeom>
          <a:noFill/>
        </p:spPr>
        <p:txBody>
          <a:bodyPr>
            <a:spAutoFit/>
          </a:bodyPr>
          <a:lstStyle/>
          <a:p>
            <a:r>
              <a:rPr lang="en-US" sz="600" kern="1200" dirty="0">
                <a:solidFill>
                  <a:schemeClr val="tx1"/>
                </a:solidFill>
                <a:effectLst/>
                <a:latin typeface="Arial"/>
                <a:ea typeface="+mn-ea"/>
                <a:cs typeface="Arial"/>
              </a:rPr>
              <a:t>Sandia National Laboratories is a multi-program laboratory managed and operated by Sandia Corporation, a wholly owned subsidiary of Lockheed Martin Corporation, for the U.S. Department of Energy’s National Nuclear Security Administration under contract DE-AC04-94AL85000. </a:t>
            </a:r>
            <a:r>
              <a:rPr lang="en-US" sz="600" kern="1200" dirty="0">
                <a:solidFill>
                  <a:schemeClr val="tx1"/>
                </a:solidFill>
                <a:effectLst/>
                <a:latin typeface="+mn-lt"/>
                <a:ea typeface="+mn-ea"/>
                <a:cs typeface="Arial"/>
              </a:rPr>
              <a:t>SAND2016-0690 O</a:t>
            </a:r>
            <a:endParaRPr lang="en-US" sz="600" kern="1200" dirty="0">
              <a:solidFill>
                <a:schemeClr val="tx1"/>
              </a:solidFill>
              <a:effectLst/>
              <a:latin typeface="Arial"/>
              <a:ea typeface="+mn-ea"/>
              <a:cs typeface="Arial"/>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title" preserve="1">
  <p:cSld name="3_Title Slide">
    <p:spTree>
      <p:nvGrpSpPr>
        <p:cNvPr id="1" name=""/>
        <p:cNvGrpSpPr/>
        <p:nvPr/>
      </p:nvGrpSpPr>
      <p:grpSpPr>
        <a:xfrm>
          <a:off x="0" y="0"/>
          <a:ext cx="0" cy="0"/>
          <a:chOff x="0" y="0"/>
          <a:chExt cx="0" cy="0"/>
        </a:xfrm>
      </p:grpSpPr>
      <p:sp>
        <p:nvSpPr>
          <p:cNvPr id="7" name="Rectangle 6"/>
          <p:cNvSpPr/>
          <p:nvPr userDrawn="1"/>
        </p:nvSpPr>
        <p:spPr>
          <a:xfrm>
            <a:off x="0" y="0"/>
            <a:ext cx="9144000" cy="1593850"/>
          </a:xfrm>
          <a:prstGeom prst="rect">
            <a:avLst/>
          </a:prstGeom>
          <a:solidFill>
            <a:srgbClr val="102E54"/>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2" name="Rectangle 11"/>
          <p:cNvSpPr/>
          <p:nvPr/>
        </p:nvSpPr>
        <p:spPr>
          <a:xfrm>
            <a:off x="0" y="6553200"/>
            <a:ext cx="9144000" cy="304800"/>
          </a:xfrm>
          <a:prstGeom prst="rect">
            <a:avLst/>
          </a:prstGeom>
          <a:solidFill>
            <a:srgbClr val="9E8C78"/>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3" name="Rectangle 12"/>
          <p:cNvSpPr/>
          <p:nvPr/>
        </p:nvSpPr>
        <p:spPr>
          <a:xfrm>
            <a:off x="0" y="6451600"/>
            <a:ext cx="9144000" cy="76200"/>
          </a:xfrm>
          <a:prstGeom prst="rect">
            <a:avLst/>
          </a:prstGeom>
          <a:solidFill>
            <a:srgbClr val="800000"/>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16" name="Picture 13" descr="NNSAlogo_Black.jpg"/>
          <p:cNvPicPr>
            <a:picLocks noChangeAspect="1"/>
          </p:cNvPicPr>
          <p:nvPr/>
        </p:nvPicPr>
        <p:blipFill>
          <a:blip r:embed="rId2"/>
          <a:srcRect/>
          <a:stretch>
            <a:fillRect/>
          </a:stretch>
        </p:blipFill>
        <p:spPr bwMode="auto">
          <a:xfrm>
            <a:off x="212725" y="6119813"/>
            <a:ext cx="1023938" cy="247650"/>
          </a:xfrm>
          <a:prstGeom prst="rect">
            <a:avLst/>
          </a:prstGeom>
          <a:noFill/>
          <a:ln w="9525">
            <a:noFill/>
            <a:miter lim="800000"/>
            <a:headEnd/>
            <a:tailEnd/>
          </a:ln>
        </p:spPr>
      </p:pic>
      <p:sp>
        <p:nvSpPr>
          <p:cNvPr id="17" name="Rectangle 16"/>
          <p:cNvSpPr/>
          <p:nvPr/>
        </p:nvSpPr>
        <p:spPr>
          <a:xfrm>
            <a:off x="0" y="1676633"/>
            <a:ext cx="3768892" cy="1615326"/>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400" dirty="0">
                <a:solidFill>
                  <a:schemeClr val="bg1">
                    <a:lumMod val="65000"/>
                  </a:schemeClr>
                </a:solidFill>
              </a:rPr>
              <a:t>Photos placed in horizontal position </a:t>
            </a:r>
            <a:br>
              <a:rPr lang="en-US" sz="1400" dirty="0">
                <a:solidFill>
                  <a:schemeClr val="bg1">
                    <a:lumMod val="65000"/>
                  </a:schemeClr>
                </a:solidFill>
              </a:rPr>
            </a:br>
            <a:r>
              <a:rPr lang="en-US" sz="1400" dirty="0">
                <a:solidFill>
                  <a:schemeClr val="bg1">
                    <a:lumMod val="65000"/>
                  </a:schemeClr>
                </a:solidFill>
              </a:rPr>
              <a:t>with even amount of white space</a:t>
            </a:r>
            <a:br>
              <a:rPr lang="en-US" sz="1400" dirty="0">
                <a:solidFill>
                  <a:schemeClr val="bg1">
                    <a:lumMod val="65000"/>
                  </a:schemeClr>
                </a:solidFill>
              </a:rPr>
            </a:br>
            <a:r>
              <a:rPr lang="en-US" sz="1400" dirty="0">
                <a:solidFill>
                  <a:schemeClr val="bg1">
                    <a:lumMod val="65000"/>
                  </a:schemeClr>
                </a:solidFill>
              </a:rPr>
              <a:t> between photos and header</a:t>
            </a:r>
          </a:p>
        </p:txBody>
      </p:sp>
      <p:sp>
        <p:nvSpPr>
          <p:cNvPr id="18" name="Rectangle 17"/>
          <p:cNvSpPr/>
          <p:nvPr/>
        </p:nvSpPr>
        <p:spPr>
          <a:xfrm>
            <a:off x="3852060" y="1676633"/>
            <a:ext cx="2286000" cy="1615326"/>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9" name="Rectangle 18"/>
          <p:cNvSpPr/>
          <p:nvPr/>
        </p:nvSpPr>
        <p:spPr>
          <a:xfrm>
            <a:off x="6226864" y="1676633"/>
            <a:ext cx="2917136" cy="1615326"/>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 name="Title 1"/>
          <p:cNvSpPr>
            <a:spLocks noGrp="1"/>
          </p:cNvSpPr>
          <p:nvPr>
            <p:ph type="ctrTitle"/>
          </p:nvPr>
        </p:nvSpPr>
        <p:spPr>
          <a:xfrm>
            <a:off x="920646" y="3517300"/>
            <a:ext cx="7772400" cy="898198"/>
          </a:xfrm>
        </p:spPr>
        <p:txBody>
          <a:bodyPr/>
          <a:lstStyle>
            <a:lvl1pPr algn="r">
              <a:defRPr>
                <a:solidFill>
                  <a:srgbClr val="9D8C78"/>
                </a:solidFill>
              </a:defRPr>
            </a:lvl1pPr>
          </a:lstStyle>
          <a:p>
            <a:r>
              <a:rPr lang="en-US" dirty="0"/>
              <a:t>Click to edit Master title style</a:t>
            </a:r>
          </a:p>
        </p:txBody>
      </p:sp>
      <p:sp>
        <p:nvSpPr>
          <p:cNvPr id="3" name="Subtitle 2"/>
          <p:cNvSpPr>
            <a:spLocks noGrp="1"/>
          </p:cNvSpPr>
          <p:nvPr>
            <p:ph type="subTitle" idx="1"/>
          </p:nvPr>
        </p:nvSpPr>
        <p:spPr>
          <a:xfrm>
            <a:off x="3044352" y="4430694"/>
            <a:ext cx="5641337" cy="593737"/>
          </a:xfrm>
        </p:spPr>
        <p:txBody>
          <a:bodyPr/>
          <a:lstStyle>
            <a:lvl1pPr marL="0" indent="0" algn="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endParaRPr lang="en-US" dirty="0"/>
          </a:p>
        </p:txBody>
      </p:sp>
      <p:pic>
        <p:nvPicPr>
          <p:cNvPr id="21" name="Picture 6" descr="SNL_Stacked_White.png"/>
          <p:cNvPicPr>
            <a:picLocks noChangeAspect="1"/>
          </p:cNvPicPr>
          <p:nvPr userDrawn="1"/>
        </p:nvPicPr>
        <p:blipFill>
          <a:blip r:embed="rId3"/>
          <a:srcRect/>
          <a:stretch>
            <a:fillRect/>
          </a:stretch>
        </p:blipFill>
        <p:spPr bwMode="auto">
          <a:xfrm>
            <a:off x="6934200" y="533559"/>
            <a:ext cx="1524000" cy="585787"/>
          </a:xfrm>
          <a:prstGeom prst="rect">
            <a:avLst/>
          </a:prstGeom>
          <a:noFill/>
          <a:ln w="9525">
            <a:noFill/>
            <a:miter lim="800000"/>
            <a:headEnd/>
            <a:tailEnd/>
          </a:ln>
        </p:spPr>
      </p:pic>
      <p:pic>
        <p:nvPicPr>
          <p:cNvPr id="22" name="Picture 7" descr="SNL_Motto.png"/>
          <p:cNvPicPr>
            <a:picLocks noChangeAspect="1"/>
          </p:cNvPicPr>
          <p:nvPr userDrawn="1"/>
        </p:nvPicPr>
        <p:blipFill>
          <a:blip r:embed="rId4"/>
          <a:srcRect/>
          <a:stretch>
            <a:fillRect/>
          </a:stretch>
        </p:blipFill>
        <p:spPr bwMode="auto">
          <a:xfrm>
            <a:off x="1227138" y="711359"/>
            <a:ext cx="5394325" cy="304800"/>
          </a:xfrm>
          <a:prstGeom prst="rect">
            <a:avLst/>
          </a:prstGeom>
          <a:noFill/>
          <a:ln w="9525">
            <a:noFill/>
            <a:miter lim="800000"/>
            <a:headEnd/>
            <a:tailEnd/>
          </a:ln>
        </p:spPr>
      </p:pic>
      <p:sp>
        <p:nvSpPr>
          <p:cNvPr id="32" name="Rectangle 4"/>
          <p:cNvSpPr>
            <a:spLocks noGrp="1" noChangeArrowheads="1"/>
          </p:cNvSpPr>
          <p:nvPr>
            <p:ph type="dt" sz="half" idx="2"/>
          </p:nvPr>
        </p:nvSpPr>
        <p:spPr bwMode="auto">
          <a:xfrm>
            <a:off x="6934199" y="5797079"/>
            <a:ext cx="1751489" cy="322734"/>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100">
                <a:latin typeface="Calibri"/>
                <a:cs typeface="Calibri"/>
              </a:defRPr>
            </a:lvl1pPr>
          </a:lstStyle>
          <a:p>
            <a:fld id="{F393127C-0D89-468C-8A58-4DC32203F061}" type="datetime1">
              <a:rPr lang="en-US" smtClean="0"/>
              <a:t>10/17/2020</a:t>
            </a:fld>
            <a:endParaRPr lang="en-US" dirty="0"/>
          </a:p>
        </p:txBody>
      </p:sp>
      <p:pic>
        <p:nvPicPr>
          <p:cNvPr id="20" name="Picture 12" descr="NNSAlogo_Black.jpg"/>
          <p:cNvPicPr>
            <a:picLocks noChangeAspect="1"/>
          </p:cNvPicPr>
          <p:nvPr userDrawn="1"/>
        </p:nvPicPr>
        <p:blipFill>
          <a:blip r:embed="rId5"/>
          <a:stretch>
            <a:fillRect/>
          </a:stretch>
        </p:blipFill>
        <p:spPr bwMode="auto">
          <a:xfrm>
            <a:off x="1380066" y="6115572"/>
            <a:ext cx="850737" cy="276233"/>
          </a:xfrm>
          <a:prstGeom prst="rect">
            <a:avLst/>
          </a:prstGeom>
          <a:noFill/>
          <a:ln w="9525">
            <a:noFill/>
            <a:miter lim="800000"/>
            <a:headEnd/>
            <a:tailEnd/>
          </a:ln>
        </p:spPr>
      </p:pic>
      <p:sp>
        <p:nvSpPr>
          <p:cNvPr id="23" name="TextBox 22"/>
          <p:cNvSpPr txBox="1"/>
          <p:nvPr userDrawn="1"/>
        </p:nvSpPr>
        <p:spPr>
          <a:xfrm>
            <a:off x="3124200" y="6172200"/>
            <a:ext cx="5562600" cy="276999"/>
          </a:xfrm>
          <a:prstGeom prst="rect">
            <a:avLst/>
          </a:prstGeom>
          <a:noFill/>
        </p:spPr>
        <p:txBody>
          <a:bodyPr>
            <a:spAutoFit/>
          </a:bodyPr>
          <a:lstStyle/>
          <a:p>
            <a:r>
              <a:rPr lang="en-US" sz="600" kern="1200" dirty="0">
                <a:solidFill>
                  <a:schemeClr val="tx1"/>
                </a:solidFill>
                <a:effectLst/>
                <a:latin typeface="Arial"/>
                <a:ea typeface="+mn-ea"/>
                <a:cs typeface="Arial"/>
              </a:rPr>
              <a:t>Sandia National Laboratories is a multi-program laboratory managed and operated by Sandia Corporation, a wholly owned subsidiary of Lockheed Martin Corporation, for the U.S. Department of Energy’s National Nuclear Security Administration under contract DE-AC04-</a:t>
            </a:r>
            <a:r>
              <a:rPr lang="en-US" sz="600" kern="1200" dirty="0">
                <a:solidFill>
                  <a:schemeClr val="tx1"/>
                </a:solidFill>
                <a:effectLst/>
                <a:latin typeface="+mn-lt"/>
                <a:ea typeface="+mn-ea"/>
                <a:cs typeface="Arial"/>
              </a:rPr>
              <a:t>94AL85000. SAND2015-9220</a:t>
            </a:r>
            <a:r>
              <a:rPr lang="en-US" sz="600" kern="1200" baseline="0" dirty="0">
                <a:solidFill>
                  <a:schemeClr val="tx1"/>
                </a:solidFill>
                <a:effectLst/>
                <a:latin typeface="+mn-lt"/>
                <a:ea typeface="+mn-ea"/>
                <a:cs typeface="Arial"/>
              </a:rPr>
              <a:t> C</a:t>
            </a:r>
            <a:endParaRPr lang="en-US" sz="600" kern="1200" dirty="0">
              <a:solidFill>
                <a:schemeClr val="tx1"/>
              </a:solidFill>
              <a:effectLst/>
              <a:latin typeface="Arial"/>
              <a:ea typeface="+mn-ea"/>
              <a:cs typeface="Arial"/>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title" preserve="1">
  <p:cSld name="1_Title Slide">
    <p:spTree>
      <p:nvGrpSpPr>
        <p:cNvPr id="1" name=""/>
        <p:cNvGrpSpPr/>
        <p:nvPr/>
      </p:nvGrpSpPr>
      <p:grpSpPr>
        <a:xfrm>
          <a:off x="0" y="0"/>
          <a:ext cx="0" cy="0"/>
          <a:chOff x="0" y="0"/>
          <a:chExt cx="0" cy="0"/>
        </a:xfrm>
      </p:grpSpPr>
      <p:sp>
        <p:nvSpPr>
          <p:cNvPr id="34" name="Rectangle 33"/>
          <p:cNvSpPr/>
          <p:nvPr userDrawn="1"/>
        </p:nvSpPr>
        <p:spPr>
          <a:xfrm>
            <a:off x="0" y="0"/>
            <a:ext cx="9144000" cy="6612473"/>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2" name="Rectangle 11"/>
          <p:cNvSpPr/>
          <p:nvPr/>
        </p:nvSpPr>
        <p:spPr>
          <a:xfrm>
            <a:off x="0" y="6553200"/>
            <a:ext cx="9144000" cy="304800"/>
          </a:xfrm>
          <a:prstGeom prst="rect">
            <a:avLst/>
          </a:prstGeom>
          <a:solidFill>
            <a:srgbClr val="9E8C78"/>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3" name="Rectangle 12"/>
          <p:cNvSpPr/>
          <p:nvPr userDrawn="1"/>
        </p:nvSpPr>
        <p:spPr>
          <a:xfrm>
            <a:off x="0" y="6451600"/>
            <a:ext cx="9144000" cy="76200"/>
          </a:xfrm>
          <a:prstGeom prst="rect">
            <a:avLst/>
          </a:prstGeom>
          <a:solidFill>
            <a:srgbClr val="800000"/>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16" name="Picture 13" descr="NNSAlogo_Black.jpg"/>
          <p:cNvPicPr>
            <a:picLocks noChangeAspect="1"/>
          </p:cNvPicPr>
          <p:nvPr/>
        </p:nvPicPr>
        <p:blipFill>
          <a:blip r:embed="rId2"/>
          <a:srcRect/>
          <a:stretch>
            <a:fillRect/>
          </a:stretch>
        </p:blipFill>
        <p:spPr bwMode="auto">
          <a:xfrm>
            <a:off x="212725" y="6119813"/>
            <a:ext cx="1023938" cy="247650"/>
          </a:xfrm>
          <a:prstGeom prst="rect">
            <a:avLst/>
          </a:prstGeom>
          <a:noFill/>
          <a:ln w="9525">
            <a:noFill/>
            <a:miter lim="800000"/>
            <a:headEnd/>
            <a:tailEnd/>
          </a:ln>
        </p:spPr>
      </p:pic>
      <p:sp>
        <p:nvSpPr>
          <p:cNvPr id="17" name="Rectangle 16"/>
          <p:cNvSpPr/>
          <p:nvPr/>
        </p:nvSpPr>
        <p:spPr>
          <a:xfrm>
            <a:off x="0" y="1456267"/>
            <a:ext cx="3768892" cy="1835692"/>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400" dirty="0">
                <a:solidFill>
                  <a:schemeClr val="bg1">
                    <a:lumMod val="65000"/>
                  </a:schemeClr>
                </a:solidFill>
              </a:rPr>
              <a:t>Photos placed in horizontal position </a:t>
            </a:r>
            <a:br>
              <a:rPr lang="en-US" sz="1400" dirty="0">
                <a:solidFill>
                  <a:schemeClr val="bg1">
                    <a:lumMod val="65000"/>
                  </a:schemeClr>
                </a:solidFill>
              </a:rPr>
            </a:br>
            <a:r>
              <a:rPr lang="en-US" sz="1400" dirty="0">
                <a:solidFill>
                  <a:schemeClr val="bg1">
                    <a:lumMod val="65000"/>
                  </a:schemeClr>
                </a:solidFill>
              </a:rPr>
              <a:t>with even amount of white space</a:t>
            </a:r>
            <a:br>
              <a:rPr lang="en-US" sz="1400" dirty="0">
                <a:solidFill>
                  <a:schemeClr val="bg1">
                    <a:lumMod val="65000"/>
                  </a:schemeClr>
                </a:solidFill>
              </a:rPr>
            </a:br>
            <a:r>
              <a:rPr lang="en-US" sz="1400" dirty="0">
                <a:solidFill>
                  <a:schemeClr val="bg1">
                    <a:lumMod val="65000"/>
                  </a:schemeClr>
                </a:solidFill>
              </a:rPr>
              <a:t> between photos and header</a:t>
            </a:r>
          </a:p>
        </p:txBody>
      </p:sp>
      <p:sp>
        <p:nvSpPr>
          <p:cNvPr id="18" name="Rectangle 17"/>
          <p:cNvSpPr/>
          <p:nvPr/>
        </p:nvSpPr>
        <p:spPr>
          <a:xfrm>
            <a:off x="3852060" y="1456267"/>
            <a:ext cx="2286000" cy="1835692"/>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9" name="Rectangle 18"/>
          <p:cNvSpPr/>
          <p:nvPr/>
        </p:nvSpPr>
        <p:spPr>
          <a:xfrm>
            <a:off x="6226864" y="1456267"/>
            <a:ext cx="2917136" cy="1835692"/>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 name="Title 1"/>
          <p:cNvSpPr>
            <a:spLocks noGrp="1"/>
          </p:cNvSpPr>
          <p:nvPr>
            <p:ph type="ctrTitle"/>
          </p:nvPr>
        </p:nvSpPr>
        <p:spPr>
          <a:xfrm>
            <a:off x="920646" y="3678173"/>
            <a:ext cx="7772400" cy="898198"/>
          </a:xfrm>
        </p:spPr>
        <p:txBody>
          <a:bodyPr/>
          <a:lstStyle>
            <a:lvl1pPr algn="r">
              <a:defRPr>
                <a:solidFill>
                  <a:srgbClr val="9D8C78"/>
                </a:solidFill>
              </a:defRPr>
            </a:lvl1pPr>
          </a:lstStyle>
          <a:p>
            <a:r>
              <a:rPr lang="en-US" dirty="0"/>
              <a:t>Click to edit Master title style</a:t>
            </a:r>
          </a:p>
        </p:txBody>
      </p:sp>
      <p:sp>
        <p:nvSpPr>
          <p:cNvPr id="3" name="Subtitle 2"/>
          <p:cNvSpPr>
            <a:spLocks noGrp="1"/>
          </p:cNvSpPr>
          <p:nvPr>
            <p:ph type="subTitle" idx="1"/>
          </p:nvPr>
        </p:nvSpPr>
        <p:spPr>
          <a:xfrm>
            <a:off x="3044352" y="4591567"/>
            <a:ext cx="5641337" cy="593737"/>
          </a:xfrm>
        </p:spPr>
        <p:txBody>
          <a:bodyPr/>
          <a:lstStyle>
            <a:lvl1pPr marL="0" indent="0" algn="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endParaRPr lang="en-US" dirty="0"/>
          </a:p>
        </p:txBody>
      </p:sp>
      <p:pic>
        <p:nvPicPr>
          <p:cNvPr id="21" name="Picture 6" descr="SNL_Stacked_White.png"/>
          <p:cNvPicPr>
            <a:picLocks noChangeAspect="1"/>
          </p:cNvPicPr>
          <p:nvPr userDrawn="1"/>
        </p:nvPicPr>
        <p:blipFill>
          <a:blip r:embed="rId3"/>
          <a:srcRect/>
          <a:stretch>
            <a:fillRect/>
          </a:stretch>
        </p:blipFill>
        <p:spPr bwMode="auto">
          <a:xfrm>
            <a:off x="6934200" y="533559"/>
            <a:ext cx="1524000" cy="585787"/>
          </a:xfrm>
          <a:prstGeom prst="rect">
            <a:avLst/>
          </a:prstGeom>
          <a:noFill/>
          <a:ln w="9525">
            <a:noFill/>
            <a:miter lim="800000"/>
            <a:headEnd/>
            <a:tailEnd/>
          </a:ln>
        </p:spPr>
      </p:pic>
      <p:pic>
        <p:nvPicPr>
          <p:cNvPr id="22" name="Picture 7" descr="SNL_Motto.png"/>
          <p:cNvPicPr>
            <a:picLocks noChangeAspect="1"/>
          </p:cNvPicPr>
          <p:nvPr userDrawn="1"/>
        </p:nvPicPr>
        <p:blipFill>
          <a:blip r:embed="rId4"/>
          <a:stretch>
            <a:fillRect/>
          </a:stretch>
        </p:blipFill>
        <p:spPr bwMode="auto">
          <a:xfrm>
            <a:off x="1227748" y="601288"/>
            <a:ext cx="5393104" cy="304800"/>
          </a:xfrm>
          <a:prstGeom prst="rect">
            <a:avLst/>
          </a:prstGeom>
          <a:noFill/>
          <a:ln w="9525">
            <a:noFill/>
            <a:miter lim="800000"/>
            <a:headEnd/>
            <a:tailEnd/>
          </a:ln>
        </p:spPr>
      </p:pic>
      <p:sp>
        <p:nvSpPr>
          <p:cNvPr id="32" name="Rectangle 4"/>
          <p:cNvSpPr>
            <a:spLocks noGrp="1" noChangeArrowheads="1"/>
          </p:cNvSpPr>
          <p:nvPr>
            <p:ph type="dt" sz="half" idx="2"/>
          </p:nvPr>
        </p:nvSpPr>
        <p:spPr bwMode="auto">
          <a:xfrm>
            <a:off x="6934199" y="5797079"/>
            <a:ext cx="1751489" cy="322734"/>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100">
                <a:latin typeface="Calibri"/>
                <a:cs typeface="Calibri"/>
              </a:defRPr>
            </a:lvl1pPr>
          </a:lstStyle>
          <a:p>
            <a:fld id="{CF5622B7-EFF3-481B-A841-2C8330486F7A}" type="datetime1">
              <a:rPr lang="en-US" smtClean="0"/>
              <a:t>10/17/2020</a:t>
            </a:fld>
            <a:endParaRPr lang="en-US" dirty="0"/>
          </a:p>
        </p:txBody>
      </p:sp>
      <p:pic>
        <p:nvPicPr>
          <p:cNvPr id="33" name="Picture 8" descr="SNL_color_stack.png"/>
          <p:cNvPicPr>
            <a:picLocks noChangeAspect="1"/>
          </p:cNvPicPr>
          <p:nvPr userDrawn="1"/>
        </p:nvPicPr>
        <p:blipFill>
          <a:blip r:embed="rId5"/>
          <a:srcRect/>
          <a:stretch>
            <a:fillRect/>
          </a:stretch>
        </p:blipFill>
        <p:spPr bwMode="auto">
          <a:xfrm>
            <a:off x="6934201" y="408000"/>
            <a:ext cx="1524000" cy="669011"/>
          </a:xfrm>
          <a:prstGeom prst="rect">
            <a:avLst/>
          </a:prstGeom>
          <a:noFill/>
          <a:ln w="9525">
            <a:noFill/>
            <a:miter lim="800000"/>
            <a:headEnd/>
            <a:tailEnd/>
          </a:ln>
        </p:spPr>
      </p:pic>
      <p:sp>
        <p:nvSpPr>
          <p:cNvPr id="36" name="Rectangle 35"/>
          <p:cNvSpPr/>
          <p:nvPr userDrawn="1"/>
        </p:nvSpPr>
        <p:spPr>
          <a:xfrm>
            <a:off x="0" y="3369731"/>
            <a:ext cx="9144000" cy="397933"/>
          </a:xfrm>
          <a:prstGeom prst="rect">
            <a:avLst/>
          </a:prstGeom>
          <a:solidFill>
            <a:srgbClr val="102E54"/>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37" name="Picture 12" descr="NNSAlogo_Black.jpg"/>
          <p:cNvPicPr>
            <a:picLocks noChangeAspect="1"/>
          </p:cNvPicPr>
          <p:nvPr userDrawn="1"/>
        </p:nvPicPr>
        <p:blipFill>
          <a:blip r:embed="rId6"/>
          <a:stretch>
            <a:fillRect/>
          </a:stretch>
        </p:blipFill>
        <p:spPr bwMode="auto">
          <a:xfrm>
            <a:off x="1380066" y="6115572"/>
            <a:ext cx="850737" cy="276233"/>
          </a:xfrm>
          <a:prstGeom prst="rect">
            <a:avLst/>
          </a:prstGeom>
          <a:noFill/>
          <a:ln w="9525">
            <a:noFill/>
            <a:miter lim="800000"/>
            <a:headEnd/>
            <a:tailEnd/>
          </a:ln>
        </p:spPr>
      </p:pic>
      <p:sp>
        <p:nvSpPr>
          <p:cNvPr id="20" name="TextBox 19"/>
          <p:cNvSpPr txBox="1"/>
          <p:nvPr userDrawn="1"/>
        </p:nvSpPr>
        <p:spPr>
          <a:xfrm>
            <a:off x="3124200" y="6172200"/>
            <a:ext cx="5562600" cy="276999"/>
          </a:xfrm>
          <a:prstGeom prst="rect">
            <a:avLst/>
          </a:prstGeom>
          <a:noFill/>
        </p:spPr>
        <p:txBody>
          <a:bodyPr>
            <a:spAutoFit/>
          </a:bodyPr>
          <a:lstStyle/>
          <a:p>
            <a:r>
              <a:rPr lang="en-US" sz="600" kern="1200" dirty="0">
                <a:solidFill>
                  <a:schemeClr val="tx1"/>
                </a:solidFill>
                <a:effectLst/>
                <a:latin typeface="Arial"/>
                <a:ea typeface="+mn-ea"/>
                <a:cs typeface="Arial"/>
              </a:rPr>
              <a:t>Sandia National Laboratories is a multi-program laboratory managed and operated by Sandia Corporation, a wholly owned subsidiary of Lockheed Martin Corporation, for the U.S. Department of Energy’s National Nuclear Security Administration under contract DE-AC04-94AL85000. SAND NO. 2011-XXXXP</a:t>
            </a: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itle" preserve="1">
  <p:cSld name="4_Title Slide">
    <p:spTree>
      <p:nvGrpSpPr>
        <p:cNvPr id="1" name=""/>
        <p:cNvGrpSpPr/>
        <p:nvPr/>
      </p:nvGrpSpPr>
      <p:grpSpPr>
        <a:xfrm>
          <a:off x="0" y="0"/>
          <a:ext cx="0" cy="0"/>
          <a:chOff x="0" y="0"/>
          <a:chExt cx="0" cy="0"/>
        </a:xfrm>
      </p:grpSpPr>
      <p:sp>
        <p:nvSpPr>
          <p:cNvPr id="34" name="Rectangle 33"/>
          <p:cNvSpPr/>
          <p:nvPr userDrawn="1"/>
        </p:nvSpPr>
        <p:spPr>
          <a:xfrm>
            <a:off x="0" y="0"/>
            <a:ext cx="9144000" cy="6612473"/>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3" name="Rectangle 22"/>
          <p:cNvSpPr/>
          <p:nvPr userDrawn="1"/>
        </p:nvSpPr>
        <p:spPr>
          <a:xfrm>
            <a:off x="0" y="3369731"/>
            <a:ext cx="9144000" cy="3089807"/>
          </a:xfrm>
          <a:prstGeom prst="rect">
            <a:avLst/>
          </a:prstGeom>
          <a:solidFill>
            <a:srgbClr val="9E8C78"/>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2" name="Rectangle 11"/>
          <p:cNvSpPr/>
          <p:nvPr/>
        </p:nvSpPr>
        <p:spPr>
          <a:xfrm>
            <a:off x="0" y="6553200"/>
            <a:ext cx="9144000" cy="304800"/>
          </a:xfrm>
          <a:prstGeom prst="rect">
            <a:avLst/>
          </a:prstGeom>
          <a:solidFill>
            <a:srgbClr val="30A6CD"/>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3" name="Rectangle 12"/>
          <p:cNvSpPr/>
          <p:nvPr/>
        </p:nvSpPr>
        <p:spPr>
          <a:xfrm>
            <a:off x="0" y="6451600"/>
            <a:ext cx="9144000" cy="76200"/>
          </a:xfrm>
          <a:prstGeom prst="rect">
            <a:avLst/>
          </a:prstGeom>
          <a:solidFill>
            <a:srgbClr val="800000"/>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15" name="Picture 12" descr="NNSAlogo_Black.jpg"/>
          <p:cNvPicPr>
            <a:picLocks noChangeAspect="1"/>
          </p:cNvPicPr>
          <p:nvPr/>
        </p:nvPicPr>
        <p:blipFill>
          <a:blip r:embed="rId2"/>
          <a:stretch>
            <a:fillRect/>
          </a:stretch>
        </p:blipFill>
        <p:spPr bwMode="auto">
          <a:xfrm>
            <a:off x="1380066" y="6115572"/>
            <a:ext cx="850737" cy="276233"/>
          </a:xfrm>
          <a:prstGeom prst="rect">
            <a:avLst/>
          </a:prstGeom>
          <a:noFill/>
          <a:ln w="9525">
            <a:noFill/>
            <a:miter lim="800000"/>
            <a:headEnd/>
            <a:tailEnd/>
          </a:ln>
        </p:spPr>
      </p:pic>
      <p:pic>
        <p:nvPicPr>
          <p:cNvPr id="16" name="Picture 13" descr="NNSAlogo_Black.jpg"/>
          <p:cNvPicPr>
            <a:picLocks noChangeAspect="1"/>
          </p:cNvPicPr>
          <p:nvPr/>
        </p:nvPicPr>
        <p:blipFill>
          <a:blip r:embed="rId3"/>
          <a:srcRect/>
          <a:stretch>
            <a:fillRect/>
          </a:stretch>
        </p:blipFill>
        <p:spPr bwMode="auto">
          <a:xfrm>
            <a:off x="212725" y="6119813"/>
            <a:ext cx="1023938" cy="247650"/>
          </a:xfrm>
          <a:prstGeom prst="rect">
            <a:avLst/>
          </a:prstGeom>
          <a:noFill/>
          <a:ln w="9525">
            <a:noFill/>
            <a:miter lim="800000"/>
            <a:headEnd/>
            <a:tailEnd/>
          </a:ln>
        </p:spPr>
      </p:pic>
      <p:sp>
        <p:nvSpPr>
          <p:cNvPr id="17" name="Rectangle 16"/>
          <p:cNvSpPr/>
          <p:nvPr/>
        </p:nvSpPr>
        <p:spPr>
          <a:xfrm>
            <a:off x="0" y="1456267"/>
            <a:ext cx="3768892" cy="1835692"/>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400" dirty="0">
                <a:solidFill>
                  <a:schemeClr val="bg1">
                    <a:lumMod val="65000"/>
                  </a:schemeClr>
                </a:solidFill>
              </a:rPr>
              <a:t>Photos placed in horizontal position </a:t>
            </a:r>
            <a:br>
              <a:rPr lang="en-US" sz="1400" dirty="0">
                <a:solidFill>
                  <a:schemeClr val="bg1">
                    <a:lumMod val="65000"/>
                  </a:schemeClr>
                </a:solidFill>
              </a:rPr>
            </a:br>
            <a:r>
              <a:rPr lang="en-US" sz="1400" dirty="0">
                <a:solidFill>
                  <a:schemeClr val="bg1">
                    <a:lumMod val="65000"/>
                  </a:schemeClr>
                </a:solidFill>
              </a:rPr>
              <a:t>with even amount of white space</a:t>
            </a:r>
            <a:br>
              <a:rPr lang="en-US" sz="1400" dirty="0">
                <a:solidFill>
                  <a:schemeClr val="bg1">
                    <a:lumMod val="65000"/>
                  </a:schemeClr>
                </a:solidFill>
              </a:rPr>
            </a:br>
            <a:r>
              <a:rPr lang="en-US" sz="1400" dirty="0">
                <a:solidFill>
                  <a:schemeClr val="bg1">
                    <a:lumMod val="65000"/>
                  </a:schemeClr>
                </a:solidFill>
              </a:rPr>
              <a:t> between photos and header</a:t>
            </a:r>
          </a:p>
        </p:txBody>
      </p:sp>
      <p:sp>
        <p:nvSpPr>
          <p:cNvPr id="18" name="Rectangle 17"/>
          <p:cNvSpPr/>
          <p:nvPr/>
        </p:nvSpPr>
        <p:spPr>
          <a:xfrm>
            <a:off x="3852060" y="1456267"/>
            <a:ext cx="2286000" cy="1835692"/>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19" name="Rectangle 18"/>
          <p:cNvSpPr/>
          <p:nvPr/>
        </p:nvSpPr>
        <p:spPr>
          <a:xfrm>
            <a:off x="6226864" y="1456267"/>
            <a:ext cx="2917136" cy="1835692"/>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2" name="Title 1"/>
          <p:cNvSpPr>
            <a:spLocks noGrp="1"/>
          </p:cNvSpPr>
          <p:nvPr>
            <p:ph type="ctrTitle"/>
          </p:nvPr>
        </p:nvSpPr>
        <p:spPr>
          <a:xfrm>
            <a:off x="920646" y="3678173"/>
            <a:ext cx="7772400" cy="898198"/>
          </a:xfrm>
        </p:spPr>
        <p:txBody>
          <a:bodyPr/>
          <a:lstStyle>
            <a:lvl1pPr algn="r">
              <a:defRPr>
                <a:solidFill>
                  <a:srgbClr val="FFFFFF"/>
                </a:solidFill>
              </a:defRPr>
            </a:lvl1pPr>
          </a:lstStyle>
          <a:p>
            <a:r>
              <a:rPr lang="en-US" dirty="0"/>
              <a:t>Click to edit Master title style</a:t>
            </a:r>
          </a:p>
        </p:txBody>
      </p:sp>
      <p:sp>
        <p:nvSpPr>
          <p:cNvPr id="3" name="Subtitle 2"/>
          <p:cNvSpPr>
            <a:spLocks noGrp="1"/>
          </p:cNvSpPr>
          <p:nvPr>
            <p:ph type="subTitle" idx="1"/>
          </p:nvPr>
        </p:nvSpPr>
        <p:spPr>
          <a:xfrm>
            <a:off x="3044352" y="4591567"/>
            <a:ext cx="5641337" cy="593737"/>
          </a:xfrm>
        </p:spPr>
        <p:txBody>
          <a:bodyPr/>
          <a:lstStyle>
            <a:lvl1pPr marL="0" indent="0" algn="r">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a:t>Click to edit Master subtitle style</a:t>
            </a:r>
            <a:endParaRPr lang="en-US" dirty="0"/>
          </a:p>
        </p:txBody>
      </p:sp>
      <p:pic>
        <p:nvPicPr>
          <p:cNvPr id="21" name="Picture 6" descr="SNL_Stacked_White.png"/>
          <p:cNvPicPr>
            <a:picLocks noChangeAspect="1"/>
          </p:cNvPicPr>
          <p:nvPr userDrawn="1"/>
        </p:nvPicPr>
        <p:blipFill>
          <a:blip r:embed="rId4"/>
          <a:srcRect/>
          <a:stretch>
            <a:fillRect/>
          </a:stretch>
        </p:blipFill>
        <p:spPr bwMode="auto">
          <a:xfrm>
            <a:off x="6934200" y="533559"/>
            <a:ext cx="1524000" cy="585787"/>
          </a:xfrm>
          <a:prstGeom prst="rect">
            <a:avLst/>
          </a:prstGeom>
          <a:noFill/>
          <a:ln w="9525">
            <a:noFill/>
            <a:miter lim="800000"/>
            <a:headEnd/>
            <a:tailEnd/>
          </a:ln>
        </p:spPr>
      </p:pic>
      <p:pic>
        <p:nvPicPr>
          <p:cNvPr id="22" name="Picture 7" descr="SNL_Motto.png"/>
          <p:cNvPicPr>
            <a:picLocks noChangeAspect="1"/>
          </p:cNvPicPr>
          <p:nvPr userDrawn="1"/>
        </p:nvPicPr>
        <p:blipFill>
          <a:blip r:embed="rId5"/>
          <a:stretch>
            <a:fillRect/>
          </a:stretch>
        </p:blipFill>
        <p:spPr bwMode="auto">
          <a:xfrm>
            <a:off x="1227748" y="601288"/>
            <a:ext cx="5393104" cy="304800"/>
          </a:xfrm>
          <a:prstGeom prst="rect">
            <a:avLst/>
          </a:prstGeom>
          <a:noFill/>
          <a:ln w="9525">
            <a:noFill/>
            <a:miter lim="800000"/>
            <a:headEnd/>
            <a:tailEnd/>
          </a:ln>
        </p:spPr>
      </p:pic>
      <p:sp>
        <p:nvSpPr>
          <p:cNvPr id="32" name="Rectangle 4"/>
          <p:cNvSpPr>
            <a:spLocks noGrp="1" noChangeArrowheads="1"/>
          </p:cNvSpPr>
          <p:nvPr>
            <p:ph type="dt" sz="half" idx="2"/>
          </p:nvPr>
        </p:nvSpPr>
        <p:spPr bwMode="auto">
          <a:xfrm>
            <a:off x="6934199" y="5797079"/>
            <a:ext cx="1751489" cy="322734"/>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100">
                <a:latin typeface="Calibri"/>
                <a:cs typeface="Calibri"/>
              </a:defRPr>
            </a:lvl1pPr>
          </a:lstStyle>
          <a:p>
            <a:fld id="{7DF18B08-90CB-4F51-83C2-D7D5195BB3BC}" type="datetime1">
              <a:rPr lang="en-US" smtClean="0"/>
              <a:t>10/17/2020</a:t>
            </a:fld>
            <a:endParaRPr lang="en-US" dirty="0"/>
          </a:p>
        </p:txBody>
      </p:sp>
      <p:pic>
        <p:nvPicPr>
          <p:cNvPr id="33" name="Picture 8" descr="SNL_color_stack.png"/>
          <p:cNvPicPr>
            <a:picLocks noChangeAspect="1"/>
          </p:cNvPicPr>
          <p:nvPr userDrawn="1"/>
        </p:nvPicPr>
        <p:blipFill>
          <a:blip r:embed="rId6"/>
          <a:srcRect/>
          <a:stretch>
            <a:fillRect/>
          </a:stretch>
        </p:blipFill>
        <p:spPr bwMode="auto">
          <a:xfrm>
            <a:off x="6934201" y="408000"/>
            <a:ext cx="1524000" cy="669011"/>
          </a:xfrm>
          <a:prstGeom prst="rect">
            <a:avLst/>
          </a:prstGeom>
          <a:noFill/>
          <a:ln w="9525">
            <a:noFill/>
            <a:miter lim="800000"/>
            <a:headEnd/>
            <a:tailEnd/>
          </a:ln>
        </p:spPr>
      </p:pic>
      <p:sp>
        <p:nvSpPr>
          <p:cNvPr id="24" name="TextBox 23"/>
          <p:cNvSpPr txBox="1"/>
          <p:nvPr userDrawn="1"/>
        </p:nvSpPr>
        <p:spPr>
          <a:xfrm>
            <a:off x="3124200" y="6172200"/>
            <a:ext cx="5562600" cy="276999"/>
          </a:xfrm>
          <a:prstGeom prst="rect">
            <a:avLst/>
          </a:prstGeom>
          <a:noFill/>
        </p:spPr>
        <p:txBody>
          <a:bodyPr>
            <a:spAutoFit/>
          </a:bodyPr>
          <a:lstStyle/>
          <a:p>
            <a:r>
              <a:rPr lang="en-US" sz="600" kern="1200" dirty="0">
                <a:solidFill>
                  <a:schemeClr val="tx1"/>
                </a:solidFill>
                <a:effectLst/>
                <a:latin typeface="Arial"/>
                <a:ea typeface="+mn-ea"/>
                <a:cs typeface="Arial"/>
              </a:rPr>
              <a:t>Sandia National Laboratories is a multi-program laboratory managed and operated by Sandia Corporation, a wholly owned subsidiary of Lockheed Martin Corporation, for the U.S. Department of Energy’s National Nuclear Security Administration under contract DE-AC04-94AL85000. SAND NO. 2011-XXXXP</a:t>
            </a:r>
          </a:p>
        </p:txBody>
      </p:sp>
      <p:pic>
        <p:nvPicPr>
          <p:cNvPr id="30" name="Picture 29" descr="World Map Graphic_full.png"/>
          <p:cNvPicPr>
            <a:picLocks noChangeAspect="1"/>
          </p:cNvPicPr>
          <p:nvPr userDrawn="1"/>
        </p:nvPicPr>
        <p:blipFill rotWithShape="1">
          <a:blip r:embed="rId7">
            <a:alphaModFix amt="22000"/>
            <a:extLst>
              <a:ext uri="{28A0092B-C50C-407E-A947-70E740481C1C}">
                <a14:useLocalDpi xmlns:a14="http://schemas.microsoft.com/office/drawing/2010/main" val="0"/>
              </a:ext>
            </a:extLst>
          </a:blip>
          <a:srcRect t="22983" b="24463"/>
          <a:stretch/>
        </p:blipFill>
        <p:spPr>
          <a:xfrm>
            <a:off x="0" y="3367207"/>
            <a:ext cx="9144000" cy="3469587"/>
          </a:xfrm>
          <a:prstGeom prst="rect">
            <a:avLst/>
          </a:prstGeom>
        </p:spPr>
      </p:pic>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itle" preserve="1">
  <p:cSld name="2_Title Slide">
    <p:bg>
      <p:bgPr>
        <a:solidFill>
          <a:schemeClr val="bg1"/>
        </a:solidFill>
        <a:effectLst/>
      </p:bgPr>
    </p:bg>
    <p:spTree>
      <p:nvGrpSpPr>
        <p:cNvPr id="1" name=""/>
        <p:cNvGrpSpPr/>
        <p:nvPr/>
      </p:nvGrpSpPr>
      <p:grpSpPr>
        <a:xfrm>
          <a:off x="0" y="0"/>
          <a:ext cx="0" cy="0"/>
          <a:chOff x="0" y="0"/>
          <a:chExt cx="0" cy="0"/>
        </a:xfrm>
      </p:grpSpPr>
      <p:sp>
        <p:nvSpPr>
          <p:cNvPr id="29" name="Rectangle 28"/>
          <p:cNvSpPr/>
          <p:nvPr userDrawn="1"/>
        </p:nvSpPr>
        <p:spPr>
          <a:xfrm>
            <a:off x="1" y="0"/>
            <a:ext cx="9143999" cy="6858000"/>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30" name="Rectangle 29"/>
          <p:cNvSpPr/>
          <p:nvPr userDrawn="1"/>
        </p:nvSpPr>
        <p:spPr>
          <a:xfrm>
            <a:off x="-1" y="4040484"/>
            <a:ext cx="2484223" cy="2817515"/>
          </a:xfrm>
          <a:prstGeom prst="rect">
            <a:avLst/>
          </a:prstGeom>
          <a:solidFill>
            <a:srgbClr val="102E54"/>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7" name="Rectangle 6"/>
          <p:cNvSpPr/>
          <p:nvPr/>
        </p:nvSpPr>
        <p:spPr>
          <a:xfrm>
            <a:off x="-1" y="0"/>
            <a:ext cx="2484223" cy="893232"/>
          </a:xfrm>
          <a:prstGeom prst="rect">
            <a:avLst/>
          </a:prstGeom>
          <a:solidFill>
            <a:srgbClr val="102E54"/>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3" name="Rectangle 12"/>
          <p:cNvSpPr/>
          <p:nvPr/>
        </p:nvSpPr>
        <p:spPr>
          <a:xfrm>
            <a:off x="8806432" y="-1"/>
            <a:ext cx="337567" cy="6857999"/>
          </a:xfrm>
          <a:prstGeom prst="rect">
            <a:avLst/>
          </a:prstGeom>
          <a:solidFill>
            <a:srgbClr val="9D8C78"/>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7" name="Rectangle 16"/>
          <p:cNvSpPr/>
          <p:nvPr/>
        </p:nvSpPr>
        <p:spPr>
          <a:xfrm>
            <a:off x="1" y="989095"/>
            <a:ext cx="1359657" cy="1395877"/>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100" dirty="0">
                <a:solidFill>
                  <a:schemeClr val="bg1">
                    <a:lumMod val="65000"/>
                  </a:schemeClr>
                </a:solidFill>
              </a:rPr>
              <a:t>Photos placed in horizontal position </a:t>
            </a:r>
            <a:br>
              <a:rPr lang="en-US" sz="1100" dirty="0">
                <a:solidFill>
                  <a:schemeClr val="bg1">
                    <a:lumMod val="65000"/>
                  </a:schemeClr>
                </a:solidFill>
              </a:rPr>
            </a:br>
            <a:r>
              <a:rPr lang="en-US" sz="1100" dirty="0">
                <a:solidFill>
                  <a:schemeClr val="bg1">
                    <a:lumMod val="65000"/>
                  </a:schemeClr>
                </a:solidFill>
              </a:rPr>
              <a:t>with even amount of white space</a:t>
            </a:r>
            <a:br>
              <a:rPr lang="en-US" sz="1100" dirty="0">
                <a:solidFill>
                  <a:schemeClr val="bg1">
                    <a:lumMod val="65000"/>
                  </a:schemeClr>
                </a:solidFill>
              </a:rPr>
            </a:br>
            <a:r>
              <a:rPr lang="en-US" sz="1100" dirty="0">
                <a:solidFill>
                  <a:schemeClr val="bg1">
                    <a:lumMod val="65000"/>
                  </a:schemeClr>
                </a:solidFill>
              </a:rPr>
              <a:t> between photos and header</a:t>
            </a:r>
          </a:p>
        </p:txBody>
      </p:sp>
      <p:sp>
        <p:nvSpPr>
          <p:cNvPr id="2" name="Title 1"/>
          <p:cNvSpPr>
            <a:spLocks noGrp="1"/>
          </p:cNvSpPr>
          <p:nvPr>
            <p:ph type="ctrTitle"/>
          </p:nvPr>
        </p:nvSpPr>
        <p:spPr>
          <a:xfrm>
            <a:off x="2714502" y="1250965"/>
            <a:ext cx="5971187" cy="1233338"/>
          </a:xfrm>
        </p:spPr>
        <p:txBody>
          <a:bodyPr/>
          <a:lstStyle>
            <a:lvl1pPr algn="l">
              <a:lnSpc>
                <a:spcPts val="3800"/>
              </a:lnSpc>
              <a:defRPr>
                <a:solidFill>
                  <a:srgbClr val="9D8C78"/>
                </a:solidFill>
              </a:defRPr>
            </a:lvl1pPr>
          </a:lstStyle>
          <a:p>
            <a:r>
              <a:rPr lang="en-US" dirty="0"/>
              <a:t>Click to edit Master title style</a:t>
            </a:r>
          </a:p>
        </p:txBody>
      </p:sp>
      <p:sp>
        <p:nvSpPr>
          <p:cNvPr id="3" name="Subtitle 2"/>
          <p:cNvSpPr>
            <a:spLocks noGrp="1"/>
          </p:cNvSpPr>
          <p:nvPr>
            <p:ph type="subTitle" idx="1"/>
          </p:nvPr>
        </p:nvSpPr>
        <p:spPr>
          <a:xfrm>
            <a:off x="2714502" y="2588978"/>
            <a:ext cx="5641337" cy="593737"/>
          </a:xfrm>
        </p:spPr>
        <p:txBody>
          <a:bodyPr/>
          <a:lstStyle>
            <a:lvl1pPr marL="0" indent="0" algn="l">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dirty="0"/>
              <a:t>Click to edit Master subtitle style</a:t>
            </a:r>
          </a:p>
        </p:txBody>
      </p:sp>
      <p:pic>
        <p:nvPicPr>
          <p:cNvPr id="21" name="Picture 6" descr="SNL_Stacked_White.png"/>
          <p:cNvPicPr>
            <a:picLocks noChangeAspect="1"/>
          </p:cNvPicPr>
          <p:nvPr userDrawn="1"/>
        </p:nvPicPr>
        <p:blipFill>
          <a:blip r:embed="rId2"/>
          <a:srcRect/>
          <a:stretch>
            <a:fillRect/>
          </a:stretch>
        </p:blipFill>
        <p:spPr bwMode="auto">
          <a:xfrm>
            <a:off x="357199" y="4339006"/>
            <a:ext cx="1524000" cy="585787"/>
          </a:xfrm>
          <a:prstGeom prst="rect">
            <a:avLst/>
          </a:prstGeom>
          <a:noFill/>
          <a:ln w="9525">
            <a:noFill/>
            <a:miter lim="800000"/>
            <a:headEnd/>
            <a:tailEnd/>
          </a:ln>
        </p:spPr>
      </p:pic>
      <p:pic>
        <p:nvPicPr>
          <p:cNvPr id="22" name="Picture 7" descr="SNL_Motto.png"/>
          <p:cNvPicPr>
            <a:picLocks noChangeAspect="1"/>
          </p:cNvPicPr>
          <p:nvPr userDrawn="1"/>
        </p:nvPicPr>
        <p:blipFill>
          <a:blip r:embed="rId3"/>
          <a:stretch>
            <a:fillRect/>
          </a:stretch>
        </p:blipFill>
        <p:spPr bwMode="auto">
          <a:xfrm>
            <a:off x="298048" y="5157318"/>
            <a:ext cx="970718" cy="1453660"/>
          </a:xfrm>
          <a:prstGeom prst="rect">
            <a:avLst/>
          </a:prstGeom>
          <a:noFill/>
          <a:ln w="9525">
            <a:noFill/>
            <a:miter lim="800000"/>
            <a:headEnd/>
            <a:tailEnd/>
          </a:ln>
        </p:spPr>
      </p:pic>
      <p:pic>
        <p:nvPicPr>
          <p:cNvPr id="27" name="Picture 13" descr="NNSAlogo_Black.jpg"/>
          <p:cNvPicPr>
            <a:picLocks noChangeAspect="1"/>
          </p:cNvPicPr>
          <p:nvPr userDrawn="1"/>
        </p:nvPicPr>
        <p:blipFill>
          <a:blip r:embed="rId4"/>
          <a:srcRect/>
          <a:stretch>
            <a:fillRect/>
          </a:stretch>
        </p:blipFill>
        <p:spPr bwMode="auto">
          <a:xfrm>
            <a:off x="2763683" y="5932869"/>
            <a:ext cx="1023938" cy="247650"/>
          </a:xfrm>
          <a:prstGeom prst="rect">
            <a:avLst/>
          </a:prstGeom>
          <a:noFill/>
          <a:ln w="9525">
            <a:noFill/>
            <a:miter lim="800000"/>
            <a:headEnd/>
            <a:tailEnd/>
          </a:ln>
        </p:spPr>
      </p:pic>
      <p:sp>
        <p:nvSpPr>
          <p:cNvPr id="32" name="Rectangle 4"/>
          <p:cNvSpPr>
            <a:spLocks noGrp="1" noChangeArrowheads="1"/>
          </p:cNvSpPr>
          <p:nvPr>
            <p:ph type="dt" sz="half" idx="2"/>
          </p:nvPr>
        </p:nvSpPr>
        <p:spPr bwMode="auto">
          <a:xfrm>
            <a:off x="2714502" y="265178"/>
            <a:ext cx="2133600" cy="4762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l">
              <a:defRPr sz="1100">
                <a:latin typeface="Calibri"/>
                <a:cs typeface="Calibri"/>
              </a:defRPr>
            </a:lvl1pPr>
          </a:lstStyle>
          <a:p>
            <a:fld id="{E652ADCD-0852-4E19-9767-3E83CC61D52F}" type="datetime1">
              <a:rPr lang="en-US" smtClean="0"/>
              <a:t>10/17/2020</a:t>
            </a:fld>
            <a:endParaRPr lang="en-US" dirty="0"/>
          </a:p>
        </p:txBody>
      </p:sp>
      <p:sp>
        <p:nvSpPr>
          <p:cNvPr id="20" name="Rectangle 19"/>
          <p:cNvSpPr/>
          <p:nvPr userDrawn="1"/>
        </p:nvSpPr>
        <p:spPr>
          <a:xfrm>
            <a:off x="0" y="2484303"/>
            <a:ext cx="2484222" cy="1467948"/>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400" dirty="0">
                <a:solidFill>
                  <a:schemeClr val="bg1">
                    <a:lumMod val="65000"/>
                  </a:schemeClr>
                </a:solidFill>
              </a:rPr>
              <a:t>Photos placed in horizontal position </a:t>
            </a:r>
            <a:br>
              <a:rPr lang="en-US" sz="1400" dirty="0">
                <a:solidFill>
                  <a:schemeClr val="bg1">
                    <a:lumMod val="65000"/>
                  </a:schemeClr>
                </a:solidFill>
              </a:rPr>
            </a:br>
            <a:r>
              <a:rPr lang="en-US" sz="1400" dirty="0">
                <a:solidFill>
                  <a:schemeClr val="bg1">
                    <a:lumMod val="65000"/>
                  </a:schemeClr>
                </a:solidFill>
              </a:rPr>
              <a:t>with even amount of white space</a:t>
            </a:r>
            <a:br>
              <a:rPr lang="en-US" sz="1400" dirty="0">
                <a:solidFill>
                  <a:schemeClr val="bg1">
                    <a:lumMod val="65000"/>
                  </a:schemeClr>
                </a:solidFill>
              </a:rPr>
            </a:br>
            <a:r>
              <a:rPr lang="en-US" sz="1400" dirty="0">
                <a:solidFill>
                  <a:schemeClr val="bg1">
                    <a:lumMod val="65000"/>
                  </a:schemeClr>
                </a:solidFill>
              </a:rPr>
              <a:t> between photos and header</a:t>
            </a:r>
          </a:p>
        </p:txBody>
      </p:sp>
      <p:sp>
        <p:nvSpPr>
          <p:cNvPr id="25" name="Rectangle 24"/>
          <p:cNvSpPr/>
          <p:nvPr userDrawn="1"/>
        </p:nvSpPr>
        <p:spPr>
          <a:xfrm>
            <a:off x="1472391" y="989095"/>
            <a:ext cx="1011831" cy="1395877"/>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000" dirty="0">
              <a:solidFill>
                <a:schemeClr val="bg1">
                  <a:lumMod val="65000"/>
                </a:schemeClr>
              </a:solidFill>
            </a:endParaRPr>
          </a:p>
        </p:txBody>
      </p:sp>
      <p:sp>
        <p:nvSpPr>
          <p:cNvPr id="31" name="Rectangle 30"/>
          <p:cNvSpPr/>
          <p:nvPr userDrawn="1"/>
        </p:nvSpPr>
        <p:spPr>
          <a:xfrm>
            <a:off x="8693778" y="-1"/>
            <a:ext cx="77764" cy="6857999"/>
          </a:xfrm>
          <a:prstGeom prst="rect">
            <a:avLst/>
          </a:prstGeom>
          <a:solidFill>
            <a:srgbClr val="800000"/>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33" name="Picture 12" descr="NNSAlogo_Black.jpg"/>
          <p:cNvPicPr>
            <a:picLocks noChangeAspect="1"/>
          </p:cNvPicPr>
          <p:nvPr userDrawn="1"/>
        </p:nvPicPr>
        <p:blipFill>
          <a:blip r:embed="rId5"/>
          <a:stretch>
            <a:fillRect/>
          </a:stretch>
        </p:blipFill>
        <p:spPr bwMode="auto">
          <a:xfrm>
            <a:off x="4039700" y="5921220"/>
            <a:ext cx="850737" cy="276233"/>
          </a:xfrm>
          <a:prstGeom prst="rect">
            <a:avLst/>
          </a:prstGeom>
          <a:noFill/>
          <a:ln w="9525">
            <a:noFill/>
            <a:miter lim="800000"/>
            <a:headEnd/>
            <a:tailEnd/>
          </a:ln>
        </p:spPr>
      </p:pic>
      <p:sp>
        <p:nvSpPr>
          <p:cNvPr id="19" name="TextBox 18"/>
          <p:cNvSpPr txBox="1"/>
          <p:nvPr userDrawn="1"/>
        </p:nvSpPr>
        <p:spPr>
          <a:xfrm>
            <a:off x="3124200" y="6172200"/>
            <a:ext cx="5562600" cy="276999"/>
          </a:xfrm>
          <a:prstGeom prst="rect">
            <a:avLst/>
          </a:prstGeom>
          <a:noFill/>
        </p:spPr>
        <p:txBody>
          <a:bodyPr>
            <a:spAutoFit/>
          </a:bodyPr>
          <a:lstStyle/>
          <a:p>
            <a:r>
              <a:rPr lang="en-US" sz="600" kern="1200" dirty="0">
                <a:solidFill>
                  <a:schemeClr val="tx1"/>
                </a:solidFill>
                <a:effectLst/>
                <a:latin typeface="Arial"/>
                <a:ea typeface="+mn-ea"/>
                <a:cs typeface="Arial"/>
              </a:rPr>
              <a:t>Sandia National Laboratories is a multi-program laboratory managed and operated by Sandia Corporation, a wholly owned subsidiary of Lockheed Martin Corporation, for the U.S. Department of Energy’s National Nuclear Security Administration under contract DE-AC04-94AL85000. SAND NO. 2011-XXXXP</a:t>
            </a: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 preserve="1">
  <p:cSld name="5_Title Slide">
    <p:bg>
      <p:bgPr>
        <a:solidFill>
          <a:schemeClr val="bg1"/>
        </a:solidFill>
        <a:effectLst/>
      </p:bgPr>
    </p:bg>
    <p:spTree>
      <p:nvGrpSpPr>
        <p:cNvPr id="1" name=""/>
        <p:cNvGrpSpPr/>
        <p:nvPr/>
      </p:nvGrpSpPr>
      <p:grpSpPr>
        <a:xfrm>
          <a:off x="0" y="0"/>
          <a:ext cx="0" cy="0"/>
          <a:chOff x="0" y="0"/>
          <a:chExt cx="0" cy="0"/>
        </a:xfrm>
      </p:grpSpPr>
      <p:sp>
        <p:nvSpPr>
          <p:cNvPr id="29" name="Rectangle 28"/>
          <p:cNvSpPr/>
          <p:nvPr userDrawn="1"/>
        </p:nvSpPr>
        <p:spPr>
          <a:xfrm>
            <a:off x="1" y="0"/>
            <a:ext cx="9143999" cy="6858000"/>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30" name="Rectangle 29"/>
          <p:cNvSpPr/>
          <p:nvPr userDrawn="1"/>
        </p:nvSpPr>
        <p:spPr>
          <a:xfrm>
            <a:off x="4571999" y="0"/>
            <a:ext cx="4572001" cy="2817515"/>
          </a:xfrm>
          <a:prstGeom prst="rect">
            <a:avLst/>
          </a:prstGeom>
          <a:solidFill>
            <a:srgbClr val="102E54"/>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7" name="Rectangle 6"/>
          <p:cNvSpPr/>
          <p:nvPr/>
        </p:nvSpPr>
        <p:spPr>
          <a:xfrm>
            <a:off x="4571999" y="5964768"/>
            <a:ext cx="4572001" cy="893232"/>
          </a:xfrm>
          <a:prstGeom prst="rect">
            <a:avLst/>
          </a:prstGeom>
          <a:solidFill>
            <a:srgbClr val="102E54"/>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7" name="Rectangle 16"/>
          <p:cNvSpPr/>
          <p:nvPr/>
        </p:nvSpPr>
        <p:spPr>
          <a:xfrm>
            <a:off x="4572001" y="2908379"/>
            <a:ext cx="1359657" cy="1395877"/>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100" dirty="0">
                <a:solidFill>
                  <a:schemeClr val="bg1">
                    <a:lumMod val="65000"/>
                  </a:schemeClr>
                </a:solidFill>
              </a:rPr>
              <a:t>Photos placed in horizontal position </a:t>
            </a:r>
            <a:br>
              <a:rPr lang="en-US" sz="1100" dirty="0">
                <a:solidFill>
                  <a:schemeClr val="bg1">
                    <a:lumMod val="65000"/>
                  </a:schemeClr>
                </a:solidFill>
              </a:rPr>
            </a:br>
            <a:r>
              <a:rPr lang="en-US" sz="1100" dirty="0">
                <a:solidFill>
                  <a:schemeClr val="bg1">
                    <a:lumMod val="65000"/>
                  </a:schemeClr>
                </a:solidFill>
              </a:rPr>
              <a:t>with even amount of white space</a:t>
            </a:r>
            <a:br>
              <a:rPr lang="en-US" sz="1100" dirty="0">
                <a:solidFill>
                  <a:schemeClr val="bg1">
                    <a:lumMod val="65000"/>
                  </a:schemeClr>
                </a:solidFill>
              </a:rPr>
            </a:br>
            <a:r>
              <a:rPr lang="en-US" sz="1100" dirty="0">
                <a:solidFill>
                  <a:schemeClr val="bg1">
                    <a:lumMod val="65000"/>
                  </a:schemeClr>
                </a:solidFill>
              </a:rPr>
              <a:t> between photos and header</a:t>
            </a:r>
          </a:p>
        </p:txBody>
      </p:sp>
      <p:pic>
        <p:nvPicPr>
          <p:cNvPr id="21" name="Picture 6" descr="SNL_Stacked_White.png"/>
          <p:cNvPicPr>
            <a:picLocks noChangeAspect="1"/>
          </p:cNvPicPr>
          <p:nvPr userDrawn="1"/>
        </p:nvPicPr>
        <p:blipFill>
          <a:blip r:embed="rId2"/>
          <a:srcRect/>
          <a:stretch>
            <a:fillRect/>
          </a:stretch>
        </p:blipFill>
        <p:spPr bwMode="auto">
          <a:xfrm>
            <a:off x="7193248" y="1488545"/>
            <a:ext cx="1524000" cy="585787"/>
          </a:xfrm>
          <a:prstGeom prst="rect">
            <a:avLst/>
          </a:prstGeom>
          <a:noFill/>
          <a:ln w="9525">
            <a:noFill/>
            <a:miter lim="800000"/>
            <a:headEnd/>
            <a:tailEnd/>
          </a:ln>
        </p:spPr>
      </p:pic>
      <p:sp>
        <p:nvSpPr>
          <p:cNvPr id="20" name="Rectangle 19"/>
          <p:cNvSpPr/>
          <p:nvPr userDrawn="1"/>
        </p:nvSpPr>
        <p:spPr>
          <a:xfrm>
            <a:off x="4572000" y="4403587"/>
            <a:ext cx="4572000" cy="1467948"/>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1400" dirty="0">
                <a:solidFill>
                  <a:schemeClr val="bg1">
                    <a:lumMod val="65000"/>
                  </a:schemeClr>
                </a:solidFill>
              </a:rPr>
              <a:t>Photos placed in horizontal position </a:t>
            </a:r>
            <a:br>
              <a:rPr lang="en-US" sz="1400" dirty="0">
                <a:solidFill>
                  <a:schemeClr val="bg1">
                    <a:lumMod val="65000"/>
                  </a:schemeClr>
                </a:solidFill>
              </a:rPr>
            </a:br>
            <a:r>
              <a:rPr lang="en-US" sz="1400" dirty="0">
                <a:solidFill>
                  <a:schemeClr val="bg1">
                    <a:lumMod val="65000"/>
                  </a:schemeClr>
                </a:solidFill>
              </a:rPr>
              <a:t>with even amount of white space</a:t>
            </a:r>
            <a:br>
              <a:rPr lang="en-US" sz="1400" dirty="0">
                <a:solidFill>
                  <a:schemeClr val="bg1">
                    <a:lumMod val="65000"/>
                  </a:schemeClr>
                </a:solidFill>
              </a:rPr>
            </a:br>
            <a:r>
              <a:rPr lang="en-US" sz="1400" dirty="0">
                <a:solidFill>
                  <a:schemeClr val="bg1">
                    <a:lumMod val="65000"/>
                  </a:schemeClr>
                </a:solidFill>
              </a:rPr>
              <a:t> between photos and header</a:t>
            </a:r>
          </a:p>
        </p:txBody>
      </p:sp>
      <p:sp>
        <p:nvSpPr>
          <p:cNvPr id="25" name="Rectangle 24"/>
          <p:cNvSpPr/>
          <p:nvPr userDrawn="1"/>
        </p:nvSpPr>
        <p:spPr>
          <a:xfrm>
            <a:off x="6044391" y="2908379"/>
            <a:ext cx="3099609" cy="1395877"/>
          </a:xfrm>
          <a:prstGeom prst="rect">
            <a:avLst/>
          </a:prstGeom>
          <a:solidFill>
            <a:schemeClr val="bg1">
              <a:lumMod val="75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sz="1000" dirty="0">
              <a:solidFill>
                <a:schemeClr val="bg1">
                  <a:lumMod val="65000"/>
                </a:schemeClr>
              </a:solidFill>
            </a:endParaRPr>
          </a:p>
        </p:txBody>
      </p:sp>
      <p:sp>
        <p:nvSpPr>
          <p:cNvPr id="13" name="Rectangle 12"/>
          <p:cNvSpPr/>
          <p:nvPr/>
        </p:nvSpPr>
        <p:spPr>
          <a:xfrm rot="10800000">
            <a:off x="112655" y="-1"/>
            <a:ext cx="337567" cy="6857999"/>
          </a:xfrm>
          <a:prstGeom prst="rect">
            <a:avLst/>
          </a:prstGeom>
          <a:solidFill>
            <a:srgbClr val="9D8C78"/>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14" name="TextBox 13"/>
          <p:cNvSpPr txBox="1"/>
          <p:nvPr userDrawn="1"/>
        </p:nvSpPr>
        <p:spPr>
          <a:xfrm>
            <a:off x="700353" y="6375406"/>
            <a:ext cx="3761580" cy="579645"/>
          </a:xfrm>
          <a:prstGeom prst="rect">
            <a:avLst/>
          </a:prstGeom>
          <a:noFill/>
        </p:spPr>
        <p:txBody>
          <a:bodyPr wrap="square">
            <a:spAutoFit/>
          </a:bodyPr>
          <a:lstStyle/>
          <a:p>
            <a:pPr algn="l">
              <a:defRPr/>
            </a:pPr>
            <a:r>
              <a:rPr lang="en-US" sz="950" baseline="30000" dirty="0">
                <a:latin typeface="Arial" pitchFamily="-112" charset="0"/>
              </a:rPr>
              <a:t>Sandia National Laboratories is a multi-program laboratory managed and operated by Sandia Corporation, a wholly owned subsidiary of Lockheed Martin Corporation, for the U.S. Department of Energy’s National Nuclear Security Administration under contract DE-AC04-94AL85000. </a:t>
            </a:r>
            <a:br>
              <a:rPr lang="en-US" sz="950" baseline="30000" dirty="0">
                <a:latin typeface="Arial" pitchFamily="-112" charset="0"/>
              </a:rPr>
            </a:br>
            <a:r>
              <a:rPr lang="en-US" sz="950" baseline="30000" dirty="0">
                <a:latin typeface="Arial" pitchFamily="-112" charset="0"/>
              </a:rPr>
              <a:t>SAND No. 2011–XXXXP.</a:t>
            </a:r>
          </a:p>
          <a:p>
            <a:pPr algn="l">
              <a:defRPr/>
            </a:pPr>
            <a:endParaRPr lang="en-US" sz="950" baseline="30000" dirty="0">
              <a:latin typeface="Arial" pitchFamily="-112" charset="0"/>
            </a:endParaRPr>
          </a:p>
        </p:txBody>
      </p:sp>
      <p:sp>
        <p:nvSpPr>
          <p:cNvPr id="2" name="Title 1"/>
          <p:cNvSpPr>
            <a:spLocks noGrp="1"/>
          </p:cNvSpPr>
          <p:nvPr>
            <p:ph type="ctrTitle"/>
          </p:nvPr>
        </p:nvSpPr>
        <p:spPr>
          <a:xfrm>
            <a:off x="672418" y="1250965"/>
            <a:ext cx="3789515" cy="1233338"/>
          </a:xfrm>
        </p:spPr>
        <p:txBody>
          <a:bodyPr/>
          <a:lstStyle>
            <a:lvl1pPr algn="l">
              <a:lnSpc>
                <a:spcPts val="3800"/>
              </a:lnSpc>
              <a:defRPr>
                <a:solidFill>
                  <a:srgbClr val="9D8C78"/>
                </a:solidFill>
              </a:defRPr>
            </a:lvl1pPr>
          </a:lstStyle>
          <a:p>
            <a:r>
              <a:rPr lang="en-US" dirty="0"/>
              <a:t>Click to edit Master title style</a:t>
            </a:r>
          </a:p>
        </p:txBody>
      </p:sp>
      <p:sp>
        <p:nvSpPr>
          <p:cNvPr id="3" name="Subtitle 2"/>
          <p:cNvSpPr>
            <a:spLocks noGrp="1"/>
          </p:cNvSpPr>
          <p:nvPr>
            <p:ph type="subTitle" idx="1"/>
          </p:nvPr>
        </p:nvSpPr>
        <p:spPr>
          <a:xfrm>
            <a:off x="672418" y="2588978"/>
            <a:ext cx="3586315" cy="1085555"/>
          </a:xfrm>
        </p:spPr>
        <p:txBody>
          <a:bodyPr/>
          <a:lstStyle>
            <a:lvl1pPr marL="0" indent="0" algn="l">
              <a:buNone/>
              <a:defRPr/>
            </a:lvl1pPr>
            <a:lvl2pPr marL="457200" indent="0" algn="ctr">
              <a:buNone/>
              <a:defRPr/>
            </a:lvl2pPr>
            <a:lvl3pPr marL="914400" indent="0" algn="ctr">
              <a:buNone/>
              <a:defRPr/>
            </a:lvl3pPr>
            <a:lvl4pPr marL="1371600" indent="0" algn="ctr">
              <a:buNone/>
              <a:defRPr/>
            </a:lvl4pPr>
            <a:lvl5pPr marL="1828800" indent="0" algn="ctr">
              <a:buNone/>
              <a:defRPr/>
            </a:lvl5pPr>
            <a:lvl6pPr marL="2286000" indent="0" algn="ctr">
              <a:buNone/>
              <a:defRPr/>
            </a:lvl6pPr>
            <a:lvl7pPr marL="2743200" indent="0" algn="ctr">
              <a:buNone/>
              <a:defRPr/>
            </a:lvl7pPr>
            <a:lvl8pPr marL="3200400" indent="0" algn="ctr">
              <a:buNone/>
              <a:defRPr/>
            </a:lvl8pPr>
            <a:lvl9pPr marL="3657600" indent="0" algn="ctr">
              <a:buNone/>
              <a:defRPr/>
            </a:lvl9pPr>
          </a:lstStyle>
          <a:p>
            <a:r>
              <a:rPr lang="en-US" dirty="0"/>
              <a:t>Click to edit Master subtitle style</a:t>
            </a:r>
          </a:p>
        </p:txBody>
      </p:sp>
      <p:pic>
        <p:nvPicPr>
          <p:cNvPr id="27" name="Picture 13" descr="NNSAlogo_Black.jpg"/>
          <p:cNvPicPr>
            <a:picLocks noChangeAspect="1"/>
          </p:cNvPicPr>
          <p:nvPr userDrawn="1"/>
        </p:nvPicPr>
        <p:blipFill>
          <a:blip r:embed="rId3"/>
          <a:srcRect/>
          <a:stretch>
            <a:fillRect/>
          </a:stretch>
        </p:blipFill>
        <p:spPr bwMode="auto">
          <a:xfrm>
            <a:off x="801957" y="6051407"/>
            <a:ext cx="1023938" cy="247650"/>
          </a:xfrm>
          <a:prstGeom prst="rect">
            <a:avLst/>
          </a:prstGeom>
          <a:noFill/>
          <a:ln w="9525">
            <a:noFill/>
            <a:miter lim="800000"/>
            <a:headEnd/>
            <a:tailEnd/>
          </a:ln>
        </p:spPr>
      </p:pic>
      <p:sp>
        <p:nvSpPr>
          <p:cNvPr id="32" name="Rectangle 4"/>
          <p:cNvSpPr>
            <a:spLocks noGrp="1" noChangeArrowheads="1"/>
          </p:cNvSpPr>
          <p:nvPr>
            <p:ph type="dt" sz="half" idx="2"/>
          </p:nvPr>
        </p:nvSpPr>
        <p:spPr bwMode="auto">
          <a:xfrm>
            <a:off x="672418" y="265178"/>
            <a:ext cx="1029382" cy="285155"/>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l">
              <a:defRPr sz="1100">
                <a:latin typeface="Calibri"/>
                <a:cs typeface="Calibri"/>
              </a:defRPr>
            </a:lvl1pPr>
          </a:lstStyle>
          <a:p>
            <a:fld id="{8434A837-0D03-44D2-B3A2-01B0C78B4D51}" type="datetime1">
              <a:rPr lang="en-US" smtClean="0"/>
              <a:t>10/17/2020</a:t>
            </a:fld>
            <a:endParaRPr lang="en-US" dirty="0"/>
          </a:p>
        </p:txBody>
      </p:sp>
      <p:sp>
        <p:nvSpPr>
          <p:cNvPr id="31" name="Rectangle 30"/>
          <p:cNvSpPr/>
          <p:nvPr userDrawn="1"/>
        </p:nvSpPr>
        <p:spPr>
          <a:xfrm rot="10800000">
            <a:off x="1" y="-1"/>
            <a:ext cx="77764" cy="6857999"/>
          </a:xfrm>
          <a:prstGeom prst="rect">
            <a:avLst/>
          </a:prstGeom>
          <a:solidFill>
            <a:srgbClr val="800000"/>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33" name="Picture 12" descr="NNSAlogo_Black.jpg"/>
          <p:cNvPicPr>
            <a:picLocks noChangeAspect="1"/>
          </p:cNvPicPr>
          <p:nvPr userDrawn="1"/>
        </p:nvPicPr>
        <p:blipFill>
          <a:blip r:embed="rId4"/>
          <a:stretch>
            <a:fillRect/>
          </a:stretch>
        </p:blipFill>
        <p:spPr bwMode="auto">
          <a:xfrm>
            <a:off x="2077974" y="6039758"/>
            <a:ext cx="850737" cy="276233"/>
          </a:xfrm>
          <a:prstGeom prst="rect">
            <a:avLst/>
          </a:prstGeom>
          <a:noFill/>
          <a:ln w="9525">
            <a:noFill/>
            <a:miter lim="800000"/>
            <a:headEnd/>
            <a:tailEnd/>
          </a:ln>
        </p:spPr>
      </p:pic>
      <p:pic>
        <p:nvPicPr>
          <p:cNvPr id="18" name="Picture 17" descr="SNL_motto_2 lines.png"/>
          <p:cNvPicPr>
            <a:picLocks noChangeAspect="1"/>
          </p:cNvPicPr>
          <p:nvPr userDrawn="1"/>
        </p:nvPicPr>
        <p:blipFill>
          <a:blip r:embed="rId5"/>
          <a:stretch>
            <a:fillRect/>
          </a:stretch>
        </p:blipFill>
        <p:spPr>
          <a:xfrm>
            <a:off x="4995332" y="1586652"/>
            <a:ext cx="1935484" cy="394494"/>
          </a:xfrm>
          <a:prstGeom prst="rect">
            <a:avLst/>
          </a:prstGeom>
        </p:spPr>
      </p:pic>
      <p:pic>
        <p:nvPicPr>
          <p:cNvPr id="23" name="Picture 22" descr="World Map Graphic_full.png"/>
          <p:cNvPicPr>
            <a:picLocks noChangeAspect="1"/>
          </p:cNvPicPr>
          <p:nvPr userDrawn="1"/>
        </p:nvPicPr>
        <p:blipFill rotWithShape="1">
          <a:blip r:embed="rId6">
            <a:alphaModFix amt="34000"/>
            <a:extLst>
              <a:ext uri="{28A0092B-C50C-407E-A947-70E740481C1C}">
                <a14:useLocalDpi xmlns:a14="http://schemas.microsoft.com/office/drawing/2010/main" val="0"/>
              </a:ext>
            </a:extLst>
          </a:blip>
          <a:srcRect t="22983" b="24463"/>
          <a:stretch/>
        </p:blipFill>
        <p:spPr>
          <a:xfrm>
            <a:off x="4572001" y="20421"/>
            <a:ext cx="4582281" cy="1738695"/>
          </a:xfrm>
          <a:prstGeom prst="rect">
            <a:avLst/>
          </a:prstGeom>
        </p:spPr>
      </p:pic>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p:cNvSpPr>
            <a:spLocks noGrp="1" noChangeArrowheads="1"/>
          </p:cNvSpPr>
          <p:nvPr>
            <p:ph type="dt" sz="half" idx="10"/>
          </p:nvPr>
        </p:nvSpPr>
        <p:spPr>
          <a:xfrm>
            <a:off x="22300" y="6166934"/>
            <a:ext cx="2133600" cy="476250"/>
          </a:xfrm>
          <a:ln/>
        </p:spPr>
        <p:txBody>
          <a:bodyPr/>
          <a:lstStyle>
            <a:lvl1pPr>
              <a:defRPr>
                <a:latin typeface="Calibri"/>
                <a:cs typeface="Calibri"/>
              </a:defRPr>
            </a:lvl1pPr>
          </a:lstStyle>
          <a:p>
            <a:fld id="{93DDD768-E053-4B54-BD36-E76BD139BDEB}" type="datetime1">
              <a:rPr lang="en-US" smtClean="0"/>
              <a:t>10/17/2020</a:t>
            </a:fld>
            <a:endParaRPr lang="en-US" dirty="0"/>
          </a:p>
        </p:txBody>
      </p:sp>
      <p:sp>
        <p:nvSpPr>
          <p:cNvPr id="6"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Click to edit Master text styles</a:t>
            </a:r>
          </a:p>
        </p:txBody>
      </p:sp>
      <p:sp>
        <p:nvSpPr>
          <p:cNvPr id="4" name="Rectangle 4"/>
          <p:cNvSpPr>
            <a:spLocks noGrp="1" noChangeArrowheads="1"/>
          </p:cNvSpPr>
          <p:nvPr>
            <p:ph type="dt" sz="half" idx="10"/>
          </p:nvPr>
        </p:nvSpPr>
        <p:spPr>
          <a:ln/>
        </p:spPr>
        <p:txBody>
          <a:bodyPr/>
          <a:lstStyle>
            <a:lvl1pPr>
              <a:defRPr/>
            </a:lvl1pPr>
          </a:lstStyle>
          <a:p>
            <a:fld id="{AE93F533-E282-49E7-AA6B-1ED6C71520F9}" type="datetime1">
              <a:rPr lang="en-US" smtClean="0"/>
              <a:t>10/17/2020</a:t>
            </a:fld>
            <a:endParaRPr lang="en-US" dirty="0"/>
          </a:p>
        </p:txBody>
      </p:sp>
      <p:sp>
        <p:nvSpPr>
          <p:cNvPr id="6"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Rectangle 4"/>
          <p:cNvSpPr>
            <a:spLocks noGrp="1" noChangeArrowheads="1"/>
          </p:cNvSpPr>
          <p:nvPr>
            <p:ph type="dt" sz="half" idx="10"/>
          </p:nvPr>
        </p:nvSpPr>
        <p:spPr>
          <a:ln/>
        </p:spPr>
        <p:txBody>
          <a:bodyPr/>
          <a:lstStyle>
            <a:lvl1pPr>
              <a:defRPr/>
            </a:lvl1pPr>
          </a:lstStyle>
          <a:p>
            <a:fld id="{E8E1A9E6-1329-4D8A-9EBD-8D91F69569E1}" type="datetime1">
              <a:rPr lang="en-US" smtClean="0"/>
              <a:t>10/17/2020</a:t>
            </a:fld>
            <a:endParaRPr lang="en-US" dirty="0"/>
          </a:p>
        </p:txBody>
      </p:sp>
      <p:sp>
        <p:nvSpPr>
          <p:cNvPr id="7"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Rectangle 4"/>
          <p:cNvSpPr>
            <a:spLocks noGrp="1" noChangeArrowheads="1"/>
          </p:cNvSpPr>
          <p:nvPr>
            <p:ph type="dt" sz="half" idx="10"/>
          </p:nvPr>
        </p:nvSpPr>
        <p:spPr>
          <a:ln/>
        </p:spPr>
        <p:txBody>
          <a:bodyPr/>
          <a:lstStyle>
            <a:lvl1pPr>
              <a:defRPr/>
            </a:lvl1pPr>
          </a:lstStyle>
          <a:p>
            <a:fld id="{32E2C2F8-92E0-480A-956C-22CD6FBA4296}" type="datetime1">
              <a:rPr lang="en-US" smtClean="0"/>
              <a:t>10/17/2020</a:t>
            </a:fld>
            <a:endParaRPr lang="en-US" dirty="0"/>
          </a:p>
        </p:txBody>
      </p:sp>
      <p:sp>
        <p:nvSpPr>
          <p:cNvPr id="9"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Rectangle 4"/>
          <p:cNvSpPr>
            <a:spLocks noGrp="1" noChangeArrowheads="1"/>
          </p:cNvSpPr>
          <p:nvPr>
            <p:ph type="dt" sz="half" idx="10"/>
          </p:nvPr>
        </p:nvSpPr>
        <p:spPr>
          <a:ln/>
        </p:spPr>
        <p:txBody>
          <a:bodyPr/>
          <a:lstStyle>
            <a:lvl1pPr>
              <a:defRPr/>
            </a:lvl1pPr>
          </a:lstStyle>
          <a:p>
            <a:fld id="{F606756E-B2BA-48B5-92E1-2A739DC567D8}" type="datetime1">
              <a:rPr lang="en-US" smtClean="0"/>
              <a:t>10/17/2020</a:t>
            </a:fld>
            <a:endParaRPr lang="en-US" dirty="0"/>
          </a:p>
        </p:txBody>
      </p:sp>
      <p:sp>
        <p:nvSpPr>
          <p:cNvPr id="5"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a:ln/>
        </p:spPr>
        <p:txBody>
          <a:bodyPr/>
          <a:lstStyle>
            <a:lvl1pPr>
              <a:defRPr/>
            </a:lvl1pPr>
          </a:lstStyle>
          <a:p>
            <a:fld id="{8ACE411E-4429-4C27-8EFC-906EDAB27A04}" type="datetime1">
              <a:rPr lang="en-US" smtClean="0"/>
              <a:t>10/17/2020</a:t>
            </a:fld>
            <a:endParaRPr lang="en-US" dirty="0"/>
          </a:p>
        </p:txBody>
      </p:sp>
      <p:sp>
        <p:nvSpPr>
          <p:cNvPr id="4"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4"/>
          <p:cNvSpPr>
            <a:spLocks noGrp="1" noChangeArrowheads="1"/>
          </p:cNvSpPr>
          <p:nvPr>
            <p:ph type="dt" sz="half" idx="10"/>
          </p:nvPr>
        </p:nvSpPr>
        <p:spPr>
          <a:ln/>
        </p:spPr>
        <p:txBody>
          <a:bodyPr/>
          <a:lstStyle>
            <a:lvl1pPr>
              <a:defRPr/>
            </a:lvl1pPr>
          </a:lstStyle>
          <a:p>
            <a:fld id="{0AFDA5EF-EAD3-4AD6-A6CD-76FF4F4B070F}" type="datetime1">
              <a:rPr lang="en-US" smtClean="0"/>
              <a:t>10/17/2020</a:t>
            </a:fld>
            <a:endParaRPr lang="en-US" dirty="0"/>
          </a:p>
        </p:txBody>
      </p:sp>
      <p:sp>
        <p:nvSpPr>
          <p:cNvPr id="7" name="Rectangle 6"/>
          <p:cNvSpPr>
            <a:spLocks noGrp="1" noChangeArrowheads="1"/>
          </p:cNvSpPr>
          <p:nvPr>
            <p:ph type="sldNum" sz="quarter" idx="12"/>
          </p:nvPr>
        </p:nvSpPr>
        <p:spPr>
          <a:ln/>
        </p:spPr>
        <p:txBody>
          <a:bodyPr/>
          <a:lstStyle>
            <a:lvl1pPr>
              <a:defRPr/>
            </a:lvl1pPr>
          </a:lstStyle>
          <a:p>
            <a:fld id="{DB0E4600-0381-4CF3-88F2-7ED7D2E3F9C8}" type="slidenum">
              <a:rPr lang="en-US" smtClean="0"/>
              <a:pPr/>
              <a:t>‹#›</a:t>
            </a:fld>
            <a:endParaRPr lang="en-US" dirty="0"/>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dirty="0"/>
              <a:t>Click icon to add picture</a:t>
            </a:r>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Rectangle 4"/>
          <p:cNvSpPr>
            <a:spLocks noGrp="1" noChangeArrowheads="1"/>
          </p:cNvSpPr>
          <p:nvPr>
            <p:ph type="dt" sz="half" idx="10"/>
          </p:nvPr>
        </p:nvSpPr>
        <p:spPr>
          <a:ln/>
        </p:spPr>
        <p:txBody>
          <a:bodyPr/>
          <a:lstStyle>
            <a:lvl1pPr>
              <a:defRPr/>
            </a:lvl1pPr>
          </a:lstStyle>
          <a:p>
            <a:fld id="{8DDB4AAB-5B05-4A20-A76C-54CEA3A55F40}" type="datetime1">
              <a:rPr lang="en-US" smtClean="0"/>
              <a:t>10/17/2020</a:t>
            </a:fld>
            <a:endParaRPr lang="en-US" dirty="0"/>
          </a:p>
        </p:txBody>
      </p:sp>
      <p:sp>
        <p:nvSpPr>
          <p:cNvPr id="7"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p:cNvSpPr>
            <a:spLocks noGrp="1" noChangeArrowheads="1"/>
          </p:cNvSpPr>
          <p:nvPr>
            <p:ph type="dt" sz="half" idx="10"/>
          </p:nvPr>
        </p:nvSpPr>
        <p:spPr>
          <a:ln/>
        </p:spPr>
        <p:txBody>
          <a:bodyPr/>
          <a:lstStyle>
            <a:lvl1pPr>
              <a:defRPr/>
            </a:lvl1pPr>
          </a:lstStyle>
          <a:p>
            <a:fld id="{2FB569AD-00B1-4F75-84B1-57F594612FE8}" type="datetime1">
              <a:rPr lang="en-US" smtClean="0"/>
              <a:t>10/17/2020</a:t>
            </a:fld>
            <a:endParaRPr lang="en-US" dirty="0"/>
          </a:p>
        </p:txBody>
      </p:sp>
      <p:sp>
        <p:nvSpPr>
          <p:cNvPr id="6"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Rectangle 4"/>
          <p:cNvSpPr>
            <a:spLocks noGrp="1" noChangeArrowheads="1"/>
          </p:cNvSpPr>
          <p:nvPr>
            <p:ph type="dt" sz="half" idx="10"/>
          </p:nvPr>
        </p:nvSpPr>
        <p:spPr>
          <a:ln/>
        </p:spPr>
        <p:txBody>
          <a:bodyPr/>
          <a:lstStyle>
            <a:lvl1pPr>
              <a:defRPr/>
            </a:lvl1pPr>
          </a:lstStyle>
          <a:p>
            <a:fld id="{E3F292EE-8E21-4239-A37A-82E28BD16FAA}" type="datetime1">
              <a:rPr lang="en-US" smtClean="0"/>
              <a:t>10/17/2020</a:t>
            </a:fld>
            <a:endParaRPr lang="en-US" dirty="0"/>
          </a:p>
        </p:txBody>
      </p:sp>
      <p:sp>
        <p:nvSpPr>
          <p:cNvPr id="6" name="Rectangle 6"/>
          <p:cNvSpPr>
            <a:spLocks noGrp="1" noChangeArrowheads="1"/>
          </p:cNvSpPr>
          <p:nvPr>
            <p:ph type="sldNum" sz="quarter" idx="12"/>
          </p:nvPr>
        </p:nvSpPr>
        <p:spPr>
          <a:ln/>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xAndTwoObj" preserve="1">
  <p:cSld name="Title, Text, and 2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p>
            <a:r>
              <a:rPr lang="en-US"/>
              <a:t>Click to edit Master title style</a:t>
            </a:r>
          </a:p>
        </p:txBody>
      </p:sp>
      <p:sp>
        <p:nvSpPr>
          <p:cNvPr id="3" name="Text Placeholder 2"/>
          <p:cNvSpPr>
            <a:spLocks noGrp="1"/>
          </p:cNvSpPr>
          <p:nvPr>
            <p:ph type="body" sz="half" idx="1"/>
          </p:nvPr>
        </p:nvSpPr>
        <p:spPr>
          <a:xfrm>
            <a:off x="457200" y="1600200"/>
            <a:ext cx="4038600" cy="4525963"/>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quarter" idx="2"/>
          </p:nvPr>
        </p:nvSpPr>
        <p:spPr>
          <a:xfrm>
            <a:off x="4648200" y="1600200"/>
            <a:ext cx="4038600" cy="21859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Content Placeholder 4"/>
          <p:cNvSpPr>
            <a:spLocks noGrp="1"/>
          </p:cNvSpPr>
          <p:nvPr>
            <p:ph sz="quarter" idx="3"/>
          </p:nvPr>
        </p:nvSpPr>
        <p:spPr>
          <a:xfrm>
            <a:off x="4648200" y="3938588"/>
            <a:ext cx="4038600" cy="218757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Date Placeholder 5"/>
          <p:cNvSpPr>
            <a:spLocks noGrp="1"/>
          </p:cNvSpPr>
          <p:nvPr>
            <p:ph type="dt" sz="half" idx="10"/>
          </p:nvPr>
        </p:nvSpPr>
        <p:spPr/>
        <p:txBody>
          <a:bodyPr/>
          <a:lstStyle>
            <a:lvl1pPr>
              <a:defRPr/>
            </a:lvl1pPr>
          </a:lstStyle>
          <a:p>
            <a:fld id="{49805B3C-1E2B-49EF-87DF-9671EF24AE8D}" type="datetime1">
              <a:rPr lang="en-US" smtClean="0"/>
              <a:t>10/17/2020</a:t>
            </a:fld>
            <a:endParaRPr lang="en-US" dirty="0"/>
          </a:p>
        </p:txBody>
      </p:sp>
      <p:sp>
        <p:nvSpPr>
          <p:cNvPr id="8" name="Slide Number Placeholder 7"/>
          <p:cNvSpPr>
            <a:spLocks noGrp="1"/>
          </p:cNvSpPr>
          <p:nvPr>
            <p:ph type="sldNum" sz="quarter" idx="12"/>
          </p:nvPr>
        </p:nvSpPr>
        <p:spPr>
          <a:xfrm>
            <a:off x="6553200" y="6245225"/>
            <a:ext cx="2133600" cy="476250"/>
          </a:xfrm>
        </p:spPr>
        <p:txBody>
          <a:bodyPr/>
          <a:lstStyle>
            <a:lvl1pPr>
              <a:defRPr/>
            </a:lvl1pPr>
          </a:lstStyle>
          <a:p>
            <a:fld id="{A5E55A7B-7854-E145-92D9-B491DF4BAE2D}" type="slidenum">
              <a:rPr lang="en-US" smtClean="0"/>
              <a:pPr/>
              <a:t>‹#›</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image" Target="../media/image1.png"/><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 name="Rectangle 6"/>
          <p:cNvSpPr/>
          <p:nvPr/>
        </p:nvSpPr>
        <p:spPr>
          <a:xfrm>
            <a:off x="0" y="6553200"/>
            <a:ext cx="9144000" cy="304800"/>
          </a:xfrm>
          <a:prstGeom prst="rect">
            <a:avLst/>
          </a:prstGeom>
          <a:solidFill>
            <a:srgbClr val="9E8C78"/>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sp>
        <p:nvSpPr>
          <p:cNvPr id="8" name="Rectangle 7"/>
          <p:cNvSpPr/>
          <p:nvPr/>
        </p:nvSpPr>
        <p:spPr>
          <a:xfrm>
            <a:off x="0" y="6451600"/>
            <a:ext cx="9144000" cy="76200"/>
          </a:xfrm>
          <a:prstGeom prst="rect">
            <a:avLst/>
          </a:prstGeom>
          <a:solidFill>
            <a:srgbClr val="800000"/>
          </a:solidFill>
          <a:ln>
            <a:noFill/>
          </a:ln>
          <a:effectLst/>
        </p:spPr>
        <p:style>
          <a:lnRef idx="1">
            <a:schemeClr val="accent1"/>
          </a:lnRef>
          <a:fillRef idx="3">
            <a:schemeClr val="accent1"/>
          </a:fillRef>
          <a:effectRef idx="2">
            <a:schemeClr val="accent1"/>
          </a:effectRef>
          <a:fontRef idx="minor">
            <a:schemeClr val="lt1"/>
          </a:fontRef>
        </p:style>
        <p:txBody>
          <a:bodyPr anchor="ctr"/>
          <a:lstStyle/>
          <a:p>
            <a:pPr algn="ctr">
              <a:defRPr/>
            </a:pPr>
            <a:endParaRPr lang="en-US" dirty="0"/>
          </a:p>
        </p:txBody>
      </p:sp>
      <p:pic>
        <p:nvPicPr>
          <p:cNvPr id="1028" name="Picture 8" descr="SNL_color_stack.png"/>
          <p:cNvPicPr>
            <a:picLocks noChangeAspect="1"/>
          </p:cNvPicPr>
          <p:nvPr/>
        </p:nvPicPr>
        <p:blipFill>
          <a:blip r:embed="rId19"/>
          <a:srcRect/>
          <a:stretch>
            <a:fillRect/>
          </a:stretch>
        </p:blipFill>
        <p:spPr bwMode="auto">
          <a:xfrm>
            <a:off x="8001000" y="228600"/>
            <a:ext cx="936625" cy="411163"/>
          </a:xfrm>
          <a:prstGeom prst="rect">
            <a:avLst/>
          </a:prstGeom>
          <a:noFill/>
          <a:ln w="9525">
            <a:noFill/>
            <a:miter lim="800000"/>
            <a:headEnd/>
            <a:tailEnd/>
          </a:ln>
        </p:spPr>
      </p:pic>
      <p:sp>
        <p:nvSpPr>
          <p:cNvPr id="1029" name="Rectangle 2"/>
          <p:cNvSpPr>
            <a:spLocks noGrp="1" noChangeArrowheads="1"/>
          </p:cNvSpPr>
          <p:nvPr>
            <p:ph type="title"/>
          </p:nvPr>
        </p:nvSpPr>
        <p:spPr bwMode="auto">
          <a:xfrm>
            <a:off x="457200" y="0"/>
            <a:ext cx="8229600" cy="991675"/>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p>
            <a:pPr lvl="0"/>
            <a:r>
              <a:rPr lang="en-US" dirty="0"/>
              <a:t>Click to edit Master title style</a:t>
            </a:r>
          </a:p>
        </p:txBody>
      </p:sp>
      <p:sp>
        <p:nvSpPr>
          <p:cNvPr id="1030" name="Rectangle 3"/>
          <p:cNvSpPr>
            <a:spLocks noGrp="1" noChangeArrowheads="1"/>
          </p:cNvSpPr>
          <p:nvPr>
            <p:ph type="body" idx="1"/>
          </p:nvPr>
        </p:nvSpPr>
        <p:spPr bwMode="auto">
          <a:xfrm>
            <a:off x="457200" y="1278740"/>
            <a:ext cx="8229600" cy="484742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2" name="Rectangle 4"/>
          <p:cNvSpPr>
            <a:spLocks noGrp="1" noChangeArrowheads="1"/>
          </p:cNvSpPr>
          <p:nvPr>
            <p:ph type="dt" sz="half" idx="2"/>
          </p:nvPr>
        </p:nvSpPr>
        <p:spPr bwMode="auto">
          <a:xfrm>
            <a:off x="109274" y="6166934"/>
            <a:ext cx="1490926" cy="284666"/>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a:latin typeface="Calibri"/>
                <a:cs typeface="Calibri"/>
              </a:defRPr>
            </a:lvl1pPr>
          </a:lstStyle>
          <a:p>
            <a:fld id="{B4123DCC-0118-4ED2-942F-D364A8B7C37E}" type="datetime1">
              <a:rPr lang="en-US" smtClean="0"/>
              <a:t>10/17/2020</a:t>
            </a:fld>
            <a:endParaRPr lang="en-US" dirty="0"/>
          </a:p>
        </p:txBody>
      </p:sp>
      <p:sp>
        <p:nvSpPr>
          <p:cNvPr id="4" name="Rectangle 6"/>
          <p:cNvSpPr>
            <a:spLocks noGrp="1" noChangeArrowheads="1"/>
          </p:cNvSpPr>
          <p:nvPr>
            <p:ph type="sldNum" sz="quarter" idx="4"/>
          </p:nvPr>
        </p:nvSpPr>
        <p:spPr bwMode="auto">
          <a:xfrm>
            <a:off x="8469312" y="6552884"/>
            <a:ext cx="609600" cy="3746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r">
              <a:defRPr sz="1400">
                <a:solidFill>
                  <a:schemeClr val="bg1"/>
                </a:solidFill>
                <a:latin typeface="Calibri"/>
                <a:cs typeface="Calibri"/>
              </a:defRPr>
            </a:lvl1pPr>
          </a:lstStyle>
          <a:p>
            <a:fld id="{A5E55A7B-7854-E145-92D9-B491DF4BAE2D}" type="slidenum">
              <a:rPr lang="en-US" smtClean="0"/>
              <a:pPr/>
              <a:t>‹#›</a:t>
            </a:fld>
            <a:endParaRPr lang="en-US" dirty="0"/>
          </a:p>
        </p:txBody>
      </p:sp>
    </p:spTree>
  </p:cSld>
  <p:clrMap bg1="lt1" tx1="dk1" bg2="lt2" tx2="dk2" accent1="accent1" accent2="accent2" accent3="accent3" accent4="accent4" accent5="accent5" accent6="accent6" hlink="hlink" folHlink="folHlink"/>
  <p:sldLayoutIdLst>
    <p:sldLayoutId id="2147483784" r:id="rId1"/>
    <p:sldLayoutId id="2147483798" r:id="rId2"/>
    <p:sldLayoutId id="2147483796" r:id="rId3"/>
    <p:sldLayoutId id="2147483799" r:id="rId4"/>
    <p:sldLayoutId id="2147483797" r:id="rId5"/>
    <p:sldLayoutId id="2147483800" r:id="rId6"/>
    <p:sldLayoutId id="2147483785" r:id="rId7"/>
    <p:sldLayoutId id="2147483786" r:id="rId8"/>
    <p:sldLayoutId id="2147483787" r:id="rId9"/>
    <p:sldLayoutId id="2147483788" r:id="rId10"/>
    <p:sldLayoutId id="2147483789" r:id="rId11"/>
    <p:sldLayoutId id="2147483790" r:id="rId12"/>
    <p:sldLayoutId id="2147483791" r:id="rId13"/>
    <p:sldLayoutId id="2147483792" r:id="rId14"/>
    <p:sldLayoutId id="2147483793" r:id="rId15"/>
    <p:sldLayoutId id="2147483794" r:id="rId16"/>
    <p:sldLayoutId id="2147483795" r:id="rId17"/>
  </p:sldLayoutIdLst>
  <p:hf hdr="0" ftr="0" dt="0"/>
  <p:txStyles>
    <p:title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p:titleStyle>
    <p:body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1.xml"/><Relationship Id="rId1" Type="http://schemas.openxmlformats.org/officeDocument/2006/relationships/slideLayout" Target="../slideLayouts/slideLayout1.xml"/><Relationship Id="rId6" Type="http://schemas.openxmlformats.org/officeDocument/2006/relationships/image" Target="../media/image13.png"/><Relationship Id="rId5" Type="http://schemas.openxmlformats.org/officeDocument/2006/relationships/image" Target="../media/image12.png"/><Relationship Id="rId4" Type="http://schemas.openxmlformats.org/officeDocument/2006/relationships/image" Target="../media/image11.png"/></Relationships>
</file>

<file path=ppt/slides/_rels/slide2.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2.xml"/><Relationship Id="rId1" Type="http://schemas.openxmlformats.org/officeDocument/2006/relationships/slideLayout" Target="../slideLayouts/slideLayout12.xml"/><Relationship Id="rId4" Type="http://schemas.openxmlformats.org/officeDocument/2006/relationships/image" Target="../media/image15.png"/></Relationships>
</file>

<file path=ppt/slides/_rels/slide3.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3.xml"/><Relationship Id="rId1" Type="http://schemas.openxmlformats.org/officeDocument/2006/relationships/slideLayout" Target="../slideLayouts/slideLayout12.xml"/><Relationship Id="rId4" Type="http://schemas.openxmlformats.org/officeDocument/2006/relationships/image" Target="../media/image15.png"/></Relationships>
</file>

<file path=ppt/slides/_rels/slide4.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4.xml"/><Relationship Id="rId1" Type="http://schemas.openxmlformats.org/officeDocument/2006/relationships/slideLayout" Target="../slideLayouts/slideLayout7.xml"/><Relationship Id="rId4" Type="http://schemas.openxmlformats.org/officeDocument/2006/relationships/image" Target="../media/image17.emf"/></Relationships>
</file>

<file path=ppt/slides/_rels/slide5.xml.rels><?xml version="1.0" encoding="UTF-8" standalone="yes"?>
<Relationships xmlns="http://schemas.openxmlformats.org/package/2006/relationships"><Relationship Id="rId3" Type="http://schemas.openxmlformats.org/officeDocument/2006/relationships/image" Target="../media/image19.jpg"/><Relationship Id="rId2" Type="http://schemas.openxmlformats.org/officeDocument/2006/relationships/notesSlide" Target="../notesSlides/notesSlide5.xml"/><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3" Type="http://schemas.openxmlformats.org/officeDocument/2006/relationships/image" Target="../media/image19.jpg"/><Relationship Id="rId2" Type="http://schemas.openxmlformats.org/officeDocument/2006/relationships/notesSlide" Target="../notesSlides/notesSlide6.xml"/><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3" Type="http://schemas.openxmlformats.org/officeDocument/2006/relationships/image" Target="../media/image19.jpg"/><Relationship Id="rId2" Type="http://schemas.openxmlformats.org/officeDocument/2006/relationships/notesSlide" Target="../notesSlides/notesSlide7.xml"/><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8.xml"/><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3" Type="http://schemas.openxmlformats.org/officeDocument/2006/relationships/image" Target="../media/image21.jpg"/><Relationship Id="rId2" Type="http://schemas.openxmlformats.org/officeDocument/2006/relationships/notesSlide" Target="../notesSlides/notesSlide9.xml"/><Relationship Id="rId1" Type="http://schemas.openxmlformats.org/officeDocument/2006/relationships/slideLayout" Target="../slideLayouts/slideLayout7.xml"/><Relationship Id="rId4" Type="http://schemas.openxmlformats.org/officeDocument/2006/relationships/image" Target="../media/image15.png"/></Relationships>
</file>

<file path=ppt/slides/_rels/slide10.xml.rels><?xml version="1.0" encoding="UTF-8" standalone="yes"?>
<Relationships xmlns="http://schemas.openxmlformats.org/package/2006/relationships"><Relationship Id="rId3" Type="http://schemas.openxmlformats.org/officeDocument/2006/relationships/image" Target="../media/image21.jpg"/><Relationship Id="rId2" Type="http://schemas.openxmlformats.org/officeDocument/2006/relationships/notesSlide" Target="../notesSlides/notesSlide10.xml"/><Relationship Id="rId1" Type="http://schemas.openxmlformats.org/officeDocument/2006/relationships/slideLayout" Target="../slideLayouts/slideLayout7.xml"/><Relationship Id="rId5" Type="http://schemas.openxmlformats.org/officeDocument/2006/relationships/image" Target="../media/image21.png"/><Relationship Id="rId4" Type="http://schemas.openxmlformats.org/officeDocument/2006/relationships/image" Target="../media/image15.png"/></Relationships>
</file>

<file path=ppt/slides/_rels/slide11.xml.rels><?xml version="1.0" encoding="UTF-8" standalone="yes"?>
<Relationships xmlns="http://schemas.openxmlformats.org/package/2006/relationships"><Relationship Id="rId3" Type="http://schemas.openxmlformats.org/officeDocument/2006/relationships/image" Target="../media/image21.jpg"/><Relationship Id="rId2" Type="http://schemas.openxmlformats.org/officeDocument/2006/relationships/notesSlide" Target="../notesSlides/notesSlide11.xml"/><Relationship Id="rId1" Type="http://schemas.openxmlformats.org/officeDocument/2006/relationships/slideLayout" Target="../slideLayouts/slideLayout7.xml"/><Relationship Id="rId5" Type="http://schemas.openxmlformats.org/officeDocument/2006/relationships/image" Target="../media/image21.png"/><Relationship Id="rId4" Type="http://schemas.openxmlformats.org/officeDocument/2006/relationships/image" Target="../media/image15.png"/></Relationships>
</file>

<file path=ppt/slides/_rels/slide12.xml.rels><?xml version="1.0" encoding="UTF-8" standalone="yes"?>
<Relationships xmlns="http://schemas.openxmlformats.org/package/2006/relationships"><Relationship Id="rId3" Type="http://schemas.openxmlformats.org/officeDocument/2006/relationships/image" Target="../media/image21.jpg"/><Relationship Id="rId2" Type="http://schemas.openxmlformats.org/officeDocument/2006/relationships/notesSlide" Target="../notesSlides/notesSlide12.xml"/><Relationship Id="rId1" Type="http://schemas.openxmlformats.org/officeDocument/2006/relationships/slideLayout" Target="../slideLayouts/slideLayout7.xml"/><Relationship Id="rId5" Type="http://schemas.openxmlformats.org/officeDocument/2006/relationships/image" Target="../media/image21.png"/><Relationship Id="rId4" Type="http://schemas.openxmlformats.org/officeDocument/2006/relationships/image" Target="../media/image15.png"/></Relationships>
</file>

<file path=ppt/slides/_rels/slide13.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13.xml"/><Relationship Id="rId1" Type="http://schemas.openxmlformats.org/officeDocument/2006/relationships/slideLayout" Target="../slideLayouts/slideLayout12.xml"/><Relationship Id="rId4" Type="http://schemas.openxmlformats.org/officeDocument/2006/relationships/image" Target="../media/image15.png"/></Relationships>
</file>

<file path=ppt/slides/_rels/slide14.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14.xml"/><Relationship Id="rId1" Type="http://schemas.openxmlformats.org/officeDocument/2006/relationships/slideLayout" Target="../slideLayouts/slideLayout7.xml"/><Relationship Id="rId4" Type="http://schemas.openxmlformats.org/officeDocument/2006/relationships/image" Target="../media/image23.png"/></Relationships>
</file>

<file path=ppt/slides/_rels/slide15.xml.rels><?xml version="1.0" encoding="UTF-8" standalone="yes"?>
<Relationships xmlns="http://schemas.openxmlformats.org/package/2006/relationships"><Relationship Id="rId8" Type="http://schemas.openxmlformats.org/officeDocument/2006/relationships/image" Target="../media/image28.emf"/><Relationship Id="rId3" Type="http://schemas.openxmlformats.org/officeDocument/2006/relationships/image" Target="../media/image24.png"/><Relationship Id="rId7" Type="http://schemas.openxmlformats.org/officeDocument/2006/relationships/image" Target="../media/image27.jpg"/><Relationship Id="rId2" Type="http://schemas.openxmlformats.org/officeDocument/2006/relationships/notesSlide" Target="../notesSlides/notesSlide15.xml"/><Relationship Id="rId1" Type="http://schemas.openxmlformats.org/officeDocument/2006/relationships/slideLayout" Target="../slideLayouts/slideLayout7.xml"/><Relationship Id="rId6" Type="http://schemas.openxmlformats.org/officeDocument/2006/relationships/image" Target="../media/image26.png"/><Relationship Id="rId5" Type="http://schemas.openxmlformats.org/officeDocument/2006/relationships/image" Target="../media/image25.jpg"/><Relationship Id="rId10" Type="http://schemas.openxmlformats.org/officeDocument/2006/relationships/image" Target="../media/image30.jpg"/><Relationship Id="rId4" Type="http://schemas.openxmlformats.org/officeDocument/2006/relationships/image" Target="../media/image24.jpeg"/><Relationship Id="rId9" Type="http://schemas.openxmlformats.org/officeDocument/2006/relationships/image" Target="../media/image29.jpg"/></Relationships>
</file>

<file path=ppt/slides/_rels/slide16.xml.rels><?xml version="1.0" encoding="UTF-8" standalone="yes"?>
<Relationships xmlns="http://schemas.openxmlformats.org/package/2006/relationships"><Relationship Id="rId8" Type="http://schemas.openxmlformats.org/officeDocument/2006/relationships/image" Target="../media/image36.emf"/><Relationship Id="rId3" Type="http://schemas.openxmlformats.org/officeDocument/2006/relationships/image" Target="../media/image31.emf"/><Relationship Id="rId7" Type="http://schemas.openxmlformats.org/officeDocument/2006/relationships/image" Target="../media/image35.emf"/><Relationship Id="rId2" Type="http://schemas.openxmlformats.org/officeDocument/2006/relationships/notesSlide" Target="../notesSlides/notesSlide16.xml"/><Relationship Id="rId1" Type="http://schemas.openxmlformats.org/officeDocument/2006/relationships/slideLayout" Target="../slideLayouts/slideLayout7.xml"/><Relationship Id="rId6" Type="http://schemas.openxmlformats.org/officeDocument/2006/relationships/image" Target="../media/image34.emf"/><Relationship Id="rId11" Type="http://schemas.openxmlformats.org/officeDocument/2006/relationships/image" Target="../media/image39.png"/><Relationship Id="rId5" Type="http://schemas.openxmlformats.org/officeDocument/2006/relationships/image" Target="../media/image33.emf"/><Relationship Id="rId10" Type="http://schemas.openxmlformats.org/officeDocument/2006/relationships/image" Target="../media/image38.emf"/><Relationship Id="rId4" Type="http://schemas.openxmlformats.org/officeDocument/2006/relationships/image" Target="../media/image32.emf"/><Relationship Id="rId9" Type="http://schemas.openxmlformats.org/officeDocument/2006/relationships/image" Target="../media/image37.emf"/></Relationships>
</file>

<file path=ppt/slides/_rels/slide17.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17.xml"/><Relationship Id="rId1" Type="http://schemas.openxmlformats.org/officeDocument/2006/relationships/slideLayout" Target="../slideLayouts/slideLayout12.xml"/><Relationship Id="rId4" Type="http://schemas.openxmlformats.org/officeDocument/2006/relationships/image" Target="../media/image15.png"/></Relationships>
</file>

<file path=ppt/slides/_rels/slide18.xml.rels><?xml version="1.0" encoding="UTF-8" standalone="yes"?>
<Relationships xmlns="http://schemas.openxmlformats.org/package/2006/relationships"><Relationship Id="rId3" Type="http://schemas.openxmlformats.org/officeDocument/2006/relationships/image" Target="../media/image40.png"/><Relationship Id="rId2" Type="http://schemas.openxmlformats.org/officeDocument/2006/relationships/notesSlide" Target="../notesSlides/notesSlide18.xml"/><Relationship Id="rId1" Type="http://schemas.openxmlformats.org/officeDocument/2006/relationships/slideLayout" Target="../slideLayouts/slideLayout7.xml"/><Relationship Id="rId5" Type="http://schemas.openxmlformats.org/officeDocument/2006/relationships/image" Target="../media/image42.png"/><Relationship Id="rId4" Type="http://schemas.openxmlformats.org/officeDocument/2006/relationships/image" Target="../media/image41.png"/></Relationships>
</file>

<file path=ppt/slides/_rels/slide19.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19.xml"/><Relationship Id="rId1" Type="http://schemas.openxmlformats.org/officeDocument/2006/relationships/slideLayout" Target="../slideLayouts/slideLayout12.xml"/><Relationship Id="rId4" Type="http://schemas.openxmlformats.org/officeDocument/2006/relationships/image" Target="../media/image15.png"/></Relationships>
</file>

<file path=ppt/slides/_rels/slide20.xml.rels><?xml version="1.0" encoding="UTF-8" standalone="yes"?>
<Relationships xmlns="http://schemas.openxmlformats.org/package/2006/relationships"><Relationship Id="rId3" Type="http://schemas.openxmlformats.org/officeDocument/2006/relationships/image" Target="../media/image43.emf"/><Relationship Id="rId7" Type="http://schemas.openxmlformats.org/officeDocument/2006/relationships/image" Target="../media/image41.png"/><Relationship Id="rId2" Type="http://schemas.openxmlformats.org/officeDocument/2006/relationships/notesSlide" Target="../notesSlides/notesSlide20.xml"/><Relationship Id="rId1" Type="http://schemas.openxmlformats.org/officeDocument/2006/relationships/slideLayout" Target="../slideLayouts/slideLayout11.xml"/><Relationship Id="rId6" Type="http://schemas.openxmlformats.org/officeDocument/2006/relationships/image" Target="../media/image46.png"/><Relationship Id="rId5" Type="http://schemas.openxmlformats.org/officeDocument/2006/relationships/image" Target="../media/image45.emf"/><Relationship Id="rId4" Type="http://schemas.openxmlformats.org/officeDocument/2006/relationships/image" Target="../media/image44.emf"/></Relationships>
</file>

<file path=ppt/slides/_rels/slide21.xml.rels><?xml version="1.0" encoding="UTF-8" standalone="yes"?>
<Relationships xmlns="http://schemas.openxmlformats.org/package/2006/relationships"><Relationship Id="rId3" Type="http://schemas.openxmlformats.org/officeDocument/2006/relationships/image" Target="../media/image47.jpg"/><Relationship Id="rId7" Type="http://schemas.openxmlformats.org/officeDocument/2006/relationships/image" Target="../media/image501.png"/><Relationship Id="rId2" Type="http://schemas.openxmlformats.org/officeDocument/2006/relationships/notesSlide" Target="../notesSlides/notesSlide21.xml"/><Relationship Id="rId1" Type="http://schemas.openxmlformats.org/officeDocument/2006/relationships/slideLayout" Target="../slideLayouts/slideLayout7.xml"/><Relationship Id="rId6" Type="http://schemas.openxmlformats.org/officeDocument/2006/relationships/image" Target="../media/image41.png"/><Relationship Id="rId5" Type="http://schemas.openxmlformats.org/officeDocument/2006/relationships/image" Target="../media/image491.png"/><Relationship Id="rId4" Type="http://schemas.openxmlformats.org/officeDocument/2006/relationships/image" Target="../media/image48.jpg"/></Relationships>
</file>

<file path=ppt/slides/_rels/slide22.xml.rels><?xml version="1.0" encoding="UTF-8" standalone="yes"?>
<Relationships xmlns="http://schemas.openxmlformats.org/package/2006/relationships"><Relationship Id="rId3" Type="http://schemas.openxmlformats.org/officeDocument/2006/relationships/image" Target="../media/image49.png"/><Relationship Id="rId2" Type="http://schemas.openxmlformats.org/officeDocument/2006/relationships/notesSlide" Target="../notesSlides/notesSlide22.xml"/><Relationship Id="rId1" Type="http://schemas.openxmlformats.org/officeDocument/2006/relationships/slideLayout" Target="../slideLayouts/slideLayout11.xml"/><Relationship Id="rId5" Type="http://schemas.openxmlformats.org/officeDocument/2006/relationships/image" Target="../media/image41.png"/><Relationship Id="rId4" Type="http://schemas.openxmlformats.org/officeDocument/2006/relationships/image" Target="../media/image50.png"/></Relationships>
</file>

<file path=ppt/slides/_rels/slide23.xml.rels><?xml version="1.0" encoding="UTF-8" standalone="yes"?>
<Relationships xmlns="http://schemas.openxmlformats.org/package/2006/relationships"><Relationship Id="rId3" Type="http://schemas.openxmlformats.org/officeDocument/2006/relationships/image" Target="../media/image51.png"/><Relationship Id="rId2" Type="http://schemas.openxmlformats.org/officeDocument/2006/relationships/notesSlide" Target="../notesSlides/notesSlide23.xml"/><Relationship Id="rId1" Type="http://schemas.openxmlformats.org/officeDocument/2006/relationships/slideLayout" Target="../slideLayouts/slideLayout7.xml"/><Relationship Id="rId4" Type="http://schemas.openxmlformats.org/officeDocument/2006/relationships/image" Target="../media/image41.png"/></Relationships>
</file>

<file path=ppt/slides/_rels/slide24.xml.rels><?xml version="1.0" encoding="UTF-8" standalone="yes"?>
<Relationships xmlns="http://schemas.openxmlformats.org/package/2006/relationships"><Relationship Id="rId3" Type="http://schemas.openxmlformats.org/officeDocument/2006/relationships/image" Target="../media/image52.png"/><Relationship Id="rId7" Type="http://schemas.openxmlformats.org/officeDocument/2006/relationships/image" Target="../media/image41.png"/><Relationship Id="rId2" Type="http://schemas.openxmlformats.org/officeDocument/2006/relationships/notesSlide" Target="../notesSlides/notesSlide24.xml"/><Relationship Id="rId1" Type="http://schemas.openxmlformats.org/officeDocument/2006/relationships/slideLayout" Target="../slideLayouts/slideLayout7.xml"/><Relationship Id="rId6" Type="http://schemas.openxmlformats.org/officeDocument/2006/relationships/image" Target="../media/image55.png"/><Relationship Id="rId5" Type="http://schemas.openxmlformats.org/officeDocument/2006/relationships/image" Target="../media/image54.png"/><Relationship Id="rId4" Type="http://schemas.openxmlformats.org/officeDocument/2006/relationships/image" Target="../media/image53.png"/></Relationships>
</file>

<file path=ppt/slides/_rels/slide25.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1.m4v"/><Relationship Id="rId1" Type="http://schemas.microsoft.com/office/2007/relationships/media" Target="../media/media1.m4v"/><Relationship Id="rId6" Type="http://schemas.openxmlformats.org/officeDocument/2006/relationships/image" Target="../media/image41.png"/><Relationship Id="rId5" Type="http://schemas.openxmlformats.org/officeDocument/2006/relationships/image" Target="../media/image56.png"/><Relationship Id="rId4" Type="http://schemas.openxmlformats.org/officeDocument/2006/relationships/notesSlide" Target="../notesSlides/notesSlide25.xml"/></Relationships>
</file>

<file path=ppt/slides/_rels/slide26.xml.rels><?xml version="1.0" encoding="UTF-8" standalone="yes"?>
<Relationships xmlns="http://schemas.openxmlformats.org/package/2006/relationships"><Relationship Id="rId3" Type="http://schemas.openxmlformats.org/officeDocument/2006/relationships/image" Target="../media/image57.png"/><Relationship Id="rId7" Type="http://schemas.openxmlformats.org/officeDocument/2006/relationships/image" Target="../media/image590.png"/><Relationship Id="rId2" Type="http://schemas.openxmlformats.org/officeDocument/2006/relationships/notesSlide" Target="../notesSlides/notesSlide26.xml"/><Relationship Id="rId1" Type="http://schemas.openxmlformats.org/officeDocument/2006/relationships/slideLayout" Target="../slideLayouts/slideLayout7.xml"/><Relationship Id="rId6" Type="http://schemas.openxmlformats.org/officeDocument/2006/relationships/image" Target="../media/image59.jpg"/><Relationship Id="rId5" Type="http://schemas.openxmlformats.org/officeDocument/2006/relationships/image" Target="../media/image41.png"/><Relationship Id="rId4" Type="http://schemas.openxmlformats.org/officeDocument/2006/relationships/image" Target="../media/image58.png"/></Relationships>
</file>

<file path=ppt/slides/_rels/slide27.xml.rels><?xml version="1.0" encoding="UTF-8" standalone="yes"?>
<Relationships xmlns="http://schemas.openxmlformats.org/package/2006/relationships"><Relationship Id="rId3" Type="http://schemas.openxmlformats.org/officeDocument/2006/relationships/image" Target="../media/image60.png"/><Relationship Id="rId2" Type="http://schemas.openxmlformats.org/officeDocument/2006/relationships/notesSlide" Target="../notesSlides/notesSlide27.xml"/><Relationship Id="rId1" Type="http://schemas.openxmlformats.org/officeDocument/2006/relationships/slideLayout" Target="../slideLayouts/slideLayout7.xml"/></Relationships>
</file>

<file path=ppt/slides/_rels/slide28.xml.rels><?xml version="1.0" encoding="UTF-8" standalone="yes"?>
<Relationships xmlns="http://schemas.openxmlformats.org/package/2006/relationships"><Relationship Id="rId3" Type="http://schemas.openxmlformats.org/officeDocument/2006/relationships/image" Target="../media/image41.png"/><Relationship Id="rId2" Type="http://schemas.openxmlformats.org/officeDocument/2006/relationships/notesSlide" Target="../notesSlides/notesSlide28.xml"/><Relationship Id="rId1" Type="http://schemas.openxmlformats.org/officeDocument/2006/relationships/slideLayout" Target="../slideLayouts/slideLayout7.xml"/><Relationship Id="rId4" Type="http://schemas.openxmlformats.org/officeDocument/2006/relationships/image" Target="../media/image61.jpg"/></Relationships>
</file>

<file path=ppt/slides/_rels/slide29.xml.rels><?xml version="1.0" encoding="UTF-8" standalone="yes"?>
<Relationships xmlns="http://schemas.openxmlformats.org/package/2006/relationships"><Relationship Id="rId3" Type="http://schemas.openxmlformats.org/officeDocument/2006/relationships/image" Target="../media/image62.png"/><Relationship Id="rId2" Type="http://schemas.openxmlformats.org/officeDocument/2006/relationships/notesSlide" Target="../notesSlides/notesSlide29.xml"/><Relationship Id="rId1" Type="http://schemas.openxmlformats.org/officeDocument/2006/relationships/slideLayout" Target="../slideLayouts/slideLayout11.xml"/><Relationship Id="rId6" Type="http://schemas.openxmlformats.org/officeDocument/2006/relationships/image" Target="../media/image41.png"/><Relationship Id="rId5" Type="http://schemas.openxmlformats.org/officeDocument/2006/relationships/image" Target="../media/image64.png"/><Relationship Id="rId4" Type="http://schemas.openxmlformats.org/officeDocument/2006/relationships/image" Target="../media/image63.emf"/></Relationships>
</file>

<file path=ppt/slides/_rels/slide30.xml.rels><?xml version="1.0" encoding="UTF-8" standalone="yes"?>
<Relationships xmlns="http://schemas.openxmlformats.org/package/2006/relationships"><Relationship Id="rId3" Type="http://schemas.openxmlformats.org/officeDocument/2006/relationships/image" Target="../media/image65.png"/><Relationship Id="rId7" Type="http://schemas.openxmlformats.org/officeDocument/2006/relationships/image" Target="../media/image42.png"/><Relationship Id="rId2" Type="http://schemas.openxmlformats.org/officeDocument/2006/relationships/notesSlide" Target="../notesSlides/notesSlide30.xml"/><Relationship Id="rId1" Type="http://schemas.openxmlformats.org/officeDocument/2006/relationships/slideLayout" Target="../slideLayouts/slideLayout11.xml"/><Relationship Id="rId6" Type="http://schemas.openxmlformats.org/officeDocument/2006/relationships/image" Target="../media/image41.png"/><Relationship Id="rId5" Type="http://schemas.openxmlformats.org/officeDocument/2006/relationships/image" Target="../media/image67.emf"/><Relationship Id="rId4" Type="http://schemas.openxmlformats.org/officeDocument/2006/relationships/image" Target="../media/image66.png"/></Relationships>
</file>

<file path=ppt/slides/_rels/slide31.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31.xml"/><Relationship Id="rId1" Type="http://schemas.openxmlformats.org/officeDocument/2006/relationships/slideLayout" Target="../slideLayouts/slideLayout7.xml"/><Relationship Id="rId6" Type="http://schemas.openxmlformats.org/officeDocument/2006/relationships/image" Target="../media/image70.png"/><Relationship Id="rId5" Type="http://schemas.openxmlformats.org/officeDocument/2006/relationships/image" Target="../media/image69.emf"/><Relationship Id="rId4" Type="http://schemas.openxmlformats.org/officeDocument/2006/relationships/image" Target="../media/image68.png"/></Relationships>
</file>

<file path=ppt/slides/_rels/slide32.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32.xml"/><Relationship Id="rId1" Type="http://schemas.openxmlformats.org/officeDocument/2006/relationships/slideLayout" Target="../slideLayouts/slideLayout12.xml"/><Relationship Id="rId4" Type="http://schemas.openxmlformats.org/officeDocument/2006/relationships/image" Target="../media/image15.png"/></Relationships>
</file>

<file path=ppt/slides/_rels/slide33.xml.rels><?xml version="1.0" encoding="UTF-8" standalone="yes"?>
<Relationships xmlns="http://schemas.openxmlformats.org/package/2006/relationships"><Relationship Id="rId3" Type="http://schemas.openxmlformats.org/officeDocument/2006/relationships/image" Target="../media/image71.png"/><Relationship Id="rId2" Type="http://schemas.openxmlformats.org/officeDocument/2006/relationships/notesSlide" Target="../notesSlides/notesSlide33.xml"/><Relationship Id="rId1" Type="http://schemas.openxmlformats.org/officeDocument/2006/relationships/slideLayout" Target="../slideLayouts/slideLayout7.xml"/></Relationships>
</file>

<file path=ppt/slides/_rels/slide34.xml.rels><?xml version="1.0" encoding="UTF-8" standalone="yes"?>
<Relationships xmlns="http://schemas.openxmlformats.org/package/2006/relationships"><Relationship Id="rId3" Type="http://schemas.openxmlformats.org/officeDocument/2006/relationships/image" Target="../media/image71.png"/><Relationship Id="rId2" Type="http://schemas.openxmlformats.org/officeDocument/2006/relationships/notesSlide" Target="../notesSlides/notesSlide34.xml"/><Relationship Id="rId1" Type="http://schemas.openxmlformats.org/officeDocument/2006/relationships/slideLayout" Target="../slideLayouts/slideLayout7.xml"/></Relationships>
</file>

<file path=ppt/slides/_rels/slide35.xml.rels><?xml version="1.0" encoding="UTF-8" standalone="yes"?>
<Relationships xmlns="http://schemas.openxmlformats.org/package/2006/relationships"><Relationship Id="rId8" Type="http://schemas.openxmlformats.org/officeDocument/2006/relationships/image" Target="../media/image731.png"/><Relationship Id="rId3" Type="http://schemas.openxmlformats.org/officeDocument/2006/relationships/image" Target="../media/image72.png"/><Relationship Id="rId7" Type="http://schemas.openxmlformats.org/officeDocument/2006/relationships/image" Target="../media/image310.png"/><Relationship Id="rId2" Type="http://schemas.openxmlformats.org/officeDocument/2006/relationships/notesSlide" Target="../notesSlides/notesSlide35.xml"/><Relationship Id="rId1" Type="http://schemas.openxmlformats.org/officeDocument/2006/relationships/slideLayout" Target="../slideLayouts/slideLayout7.xml"/><Relationship Id="rId6" Type="http://schemas.openxmlformats.org/officeDocument/2006/relationships/image" Target="../media/image301.png"/><Relationship Id="rId5" Type="http://schemas.openxmlformats.org/officeDocument/2006/relationships/image" Target="../media/image280.png"/><Relationship Id="rId4" Type="http://schemas.openxmlformats.org/officeDocument/2006/relationships/image" Target="../media/image15.png"/></Relationships>
</file>

<file path=ppt/slides/_rels/slide36.xml.rels><?xml version="1.0" encoding="UTF-8" standalone="yes"?>
<Relationships xmlns="http://schemas.openxmlformats.org/package/2006/relationships"><Relationship Id="rId8" Type="http://schemas.openxmlformats.org/officeDocument/2006/relationships/image" Target="../media/image320.png"/><Relationship Id="rId3" Type="http://schemas.openxmlformats.org/officeDocument/2006/relationships/image" Target="../media/image72.png"/><Relationship Id="rId7" Type="http://schemas.openxmlformats.org/officeDocument/2006/relationships/image" Target="../media/image321.png"/><Relationship Id="rId12" Type="http://schemas.openxmlformats.org/officeDocument/2006/relationships/image" Target="../media/image731.png"/><Relationship Id="rId2" Type="http://schemas.openxmlformats.org/officeDocument/2006/relationships/notesSlide" Target="../notesSlides/notesSlide36.xml"/><Relationship Id="rId1" Type="http://schemas.openxmlformats.org/officeDocument/2006/relationships/slideLayout" Target="../slideLayouts/slideLayout7.xml"/><Relationship Id="rId11" Type="http://schemas.openxmlformats.org/officeDocument/2006/relationships/image" Target="../media/image340.png"/><Relationship Id="rId5" Type="http://schemas.openxmlformats.org/officeDocument/2006/relationships/image" Target="../media/image280.png"/><Relationship Id="rId10" Type="http://schemas.openxmlformats.org/officeDocument/2006/relationships/image" Target="../media/image301.png"/><Relationship Id="rId4" Type="http://schemas.openxmlformats.org/officeDocument/2006/relationships/image" Target="../media/image15.png"/><Relationship Id="rId9" Type="http://schemas.openxmlformats.org/officeDocument/2006/relationships/image" Target="../media/image330.png"/></Relationships>
</file>

<file path=ppt/slides/_rels/slide37.xml.rels><?xml version="1.0" encoding="UTF-8" standalone="yes"?>
<Relationships xmlns="http://schemas.openxmlformats.org/package/2006/relationships"><Relationship Id="rId8" Type="http://schemas.openxmlformats.org/officeDocument/2006/relationships/image" Target="../media/image301.png"/><Relationship Id="rId3" Type="http://schemas.openxmlformats.org/officeDocument/2006/relationships/image" Target="../media/image72.png"/><Relationship Id="rId7" Type="http://schemas.openxmlformats.org/officeDocument/2006/relationships/image" Target="../media/image360.png"/><Relationship Id="rId2" Type="http://schemas.openxmlformats.org/officeDocument/2006/relationships/notesSlide" Target="../notesSlides/notesSlide37.xml"/><Relationship Id="rId1" Type="http://schemas.openxmlformats.org/officeDocument/2006/relationships/slideLayout" Target="../slideLayouts/slideLayout7.xml"/><Relationship Id="rId6" Type="http://schemas.openxmlformats.org/officeDocument/2006/relationships/image" Target="../media/image350.png"/><Relationship Id="rId5" Type="http://schemas.openxmlformats.org/officeDocument/2006/relationships/image" Target="../media/image280.png"/><Relationship Id="rId10" Type="http://schemas.openxmlformats.org/officeDocument/2006/relationships/image" Target="../media/image731.png"/><Relationship Id="rId4" Type="http://schemas.openxmlformats.org/officeDocument/2006/relationships/image" Target="../media/image15.png"/><Relationship Id="rId9" Type="http://schemas.openxmlformats.org/officeDocument/2006/relationships/image" Target="../media/image370.png"/></Relationships>
</file>

<file path=ppt/slides/_rels/slide38.xml.rels><?xml version="1.0" encoding="UTF-8" standalone="yes"?>
<Relationships xmlns="http://schemas.openxmlformats.org/package/2006/relationships"><Relationship Id="rId8" Type="http://schemas.openxmlformats.org/officeDocument/2006/relationships/image" Target="../media/image731.png"/><Relationship Id="rId3" Type="http://schemas.openxmlformats.org/officeDocument/2006/relationships/image" Target="../media/image72.png"/><Relationship Id="rId7" Type="http://schemas.openxmlformats.org/officeDocument/2006/relationships/image" Target="../media/image381.png"/><Relationship Id="rId2" Type="http://schemas.openxmlformats.org/officeDocument/2006/relationships/notesSlide" Target="../notesSlides/notesSlide38.xml"/><Relationship Id="rId1" Type="http://schemas.openxmlformats.org/officeDocument/2006/relationships/slideLayout" Target="../slideLayouts/slideLayout7.xml"/><Relationship Id="rId6" Type="http://schemas.openxmlformats.org/officeDocument/2006/relationships/image" Target="../media/image301.png"/><Relationship Id="rId5" Type="http://schemas.openxmlformats.org/officeDocument/2006/relationships/image" Target="../media/image280.png"/><Relationship Id="rId4" Type="http://schemas.openxmlformats.org/officeDocument/2006/relationships/image" Target="../media/image15.png"/></Relationships>
</file>

<file path=ppt/slides/_rels/slide39.xml.rels><?xml version="1.0" encoding="UTF-8" standalone="yes"?>
<Relationships xmlns="http://schemas.openxmlformats.org/package/2006/relationships"><Relationship Id="rId8" Type="http://schemas.openxmlformats.org/officeDocument/2006/relationships/image" Target="../media/image391.png"/><Relationship Id="rId3" Type="http://schemas.openxmlformats.org/officeDocument/2006/relationships/image" Target="../media/image72.png"/><Relationship Id="rId7" Type="http://schemas.openxmlformats.org/officeDocument/2006/relationships/image" Target="../media/image330.png"/><Relationship Id="rId2" Type="http://schemas.openxmlformats.org/officeDocument/2006/relationships/notesSlide" Target="../notesSlides/notesSlide39.xml"/><Relationship Id="rId1" Type="http://schemas.openxmlformats.org/officeDocument/2006/relationships/slideLayout" Target="../slideLayouts/slideLayout7.xml"/><Relationship Id="rId6" Type="http://schemas.openxmlformats.org/officeDocument/2006/relationships/image" Target="../media/image301.png"/><Relationship Id="rId5" Type="http://schemas.openxmlformats.org/officeDocument/2006/relationships/image" Target="../media/image280.png"/><Relationship Id="rId10" Type="http://schemas.openxmlformats.org/officeDocument/2006/relationships/image" Target="../media/image731.png"/><Relationship Id="rId4" Type="http://schemas.openxmlformats.org/officeDocument/2006/relationships/image" Target="../media/image15.png"/><Relationship Id="rId9" Type="http://schemas.openxmlformats.org/officeDocument/2006/relationships/image" Target="../media/image401.png"/></Relationships>
</file>

<file path=ppt/slides/_rels/slide40.xml.rels><?xml version="1.0" encoding="UTF-8" standalone="yes"?>
<Relationships xmlns="http://schemas.openxmlformats.org/package/2006/relationships"><Relationship Id="rId8" Type="http://schemas.openxmlformats.org/officeDocument/2006/relationships/image" Target="../media/image420.png"/><Relationship Id="rId3" Type="http://schemas.openxmlformats.org/officeDocument/2006/relationships/image" Target="../media/image410.png"/><Relationship Id="rId7" Type="http://schemas.openxmlformats.org/officeDocument/2006/relationships/image" Target="../media/image391.png"/><Relationship Id="rId2" Type="http://schemas.openxmlformats.org/officeDocument/2006/relationships/notesSlide" Target="../notesSlides/notesSlide40.xml"/><Relationship Id="rId1" Type="http://schemas.openxmlformats.org/officeDocument/2006/relationships/slideLayout" Target="../slideLayouts/slideLayout7.xml"/><Relationship Id="rId6" Type="http://schemas.openxmlformats.org/officeDocument/2006/relationships/image" Target="../media/image280.png"/><Relationship Id="rId11" Type="http://schemas.openxmlformats.org/officeDocument/2006/relationships/image" Target="../media/image731.png"/><Relationship Id="rId5" Type="http://schemas.openxmlformats.org/officeDocument/2006/relationships/image" Target="../media/image15.png"/><Relationship Id="rId10" Type="http://schemas.openxmlformats.org/officeDocument/2006/relationships/image" Target="../media/image430.png"/><Relationship Id="rId4" Type="http://schemas.openxmlformats.org/officeDocument/2006/relationships/image" Target="../media/image72.png"/><Relationship Id="rId9" Type="http://schemas.openxmlformats.org/officeDocument/2006/relationships/image" Target="../media/image301.png"/></Relationships>
</file>

<file path=ppt/slides/_rels/slide41.xml.rels><?xml version="1.0" encoding="UTF-8" standalone="yes"?>
<Relationships xmlns="http://schemas.openxmlformats.org/package/2006/relationships"><Relationship Id="rId8" Type="http://schemas.openxmlformats.org/officeDocument/2006/relationships/image" Target="../media/image420.png"/><Relationship Id="rId3" Type="http://schemas.openxmlformats.org/officeDocument/2006/relationships/image" Target="../media/image410.png"/><Relationship Id="rId7" Type="http://schemas.openxmlformats.org/officeDocument/2006/relationships/image" Target="../media/image391.png"/><Relationship Id="rId2" Type="http://schemas.openxmlformats.org/officeDocument/2006/relationships/notesSlide" Target="../notesSlides/notesSlide41.xml"/><Relationship Id="rId1" Type="http://schemas.openxmlformats.org/officeDocument/2006/relationships/slideLayout" Target="../slideLayouts/slideLayout7.xml"/><Relationship Id="rId6" Type="http://schemas.openxmlformats.org/officeDocument/2006/relationships/image" Target="../media/image280.png"/><Relationship Id="rId11" Type="http://schemas.openxmlformats.org/officeDocument/2006/relationships/image" Target="../media/image731.png"/><Relationship Id="rId5" Type="http://schemas.openxmlformats.org/officeDocument/2006/relationships/image" Target="../media/image15.png"/><Relationship Id="rId10" Type="http://schemas.openxmlformats.org/officeDocument/2006/relationships/image" Target="../media/image430.png"/><Relationship Id="rId4" Type="http://schemas.openxmlformats.org/officeDocument/2006/relationships/image" Target="../media/image72.png"/><Relationship Id="rId9" Type="http://schemas.openxmlformats.org/officeDocument/2006/relationships/image" Target="../media/image301.png"/></Relationships>
</file>

<file path=ppt/slides/_rels/slide42.xml.rels><?xml version="1.0" encoding="UTF-8" standalone="yes"?>
<Relationships xmlns="http://schemas.openxmlformats.org/package/2006/relationships"><Relationship Id="rId3" Type="http://schemas.openxmlformats.org/officeDocument/2006/relationships/image" Target="../media/image710.png"/><Relationship Id="rId2" Type="http://schemas.openxmlformats.org/officeDocument/2006/relationships/notesSlide" Target="../notesSlides/notesSlide42.xml"/><Relationship Id="rId1" Type="http://schemas.openxmlformats.org/officeDocument/2006/relationships/slideLayout" Target="../slideLayouts/slideLayout7.xml"/><Relationship Id="rId5" Type="http://schemas.openxmlformats.org/officeDocument/2006/relationships/image" Target="../media/image730.png"/><Relationship Id="rId4" Type="http://schemas.openxmlformats.org/officeDocument/2006/relationships/image" Target="../media/image720.png"/></Relationships>
</file>

<file path=ppt/slides/_rels/slide43.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43.xml"/><Relationship Id="rId1" Type="http://schemas.openxmlformats.org/officeDocument/2006/relationships/slideLayout" Target="../slideLayouts/slideLayout12.xml"/><Relationship Id="rId4" Type="http://schemas.openxmlformats.org/officeDocument/2006/relationships/image" Target="../media/image15.png"/></Relationships>
</file>

<file path=ppt/slides/_rels/slide44.xml.rels><?xml version="1.0" encoding="UTF-8" standalone="yes"?>
<Relationships xmlns="http://schemas.openxmlformats.org/package/2006/relationships"><Relationship Id="rId3" Type="http://schemas.openxmlformats.org/officeDocument/2006/relationships/image" Target="../media/image73.png"/><Relationship Id="rId2" Type="http://schemas.openxmlformats.org/officeDocument/2006/relationships/notesSlide" Target="../notesSlides/notesSlide44.xml"/><Relationship Id="rId1" Type="http://schemas.openxmlformats.org/officeDocument/2006/relationships/slideLayout" Target="../slideLayouts/slideLayout7.xml"/><Relationship Id="rId5" Type="http://schemas.openxmlformats.org/officeDocument/2006/relationships/image" Target="../media/image74.jpg"/><Relationship Id="rId4" Type="http://schemas.openxmlformats.org/officeDocument/2006/relationships/image" Target="../media/image41.png"/></Relationships>
</file>

<file path=ppt/slides/_rels/slide45.xml.rels><?xml version="1.0" encoding="UTF-8" standalone="yes"?>
<Relationships xmlns="http://schemas.openxmlformats.org/package/2006/relationships"><Relationship Id="rId3" Type="http://schemas.openxmlformats.org/officeDocument/2006/relationships/image" Target="../media/image73.png"/><Relationship Id="rId2" Type="http://schemas.openxmlformats.org/officeDocument/2006/relationships/notesSlide" Target="../notesSlides/notesSlide45.xml"/><Relationship Id="rId1" Type="http://schemas.openxmlformats.org/officeDocument/2006/relationships/slideLayout" Target="../slideLayouts/slideLayout7.xml"/><Relationship Id="rId5" Type="http://schemas.openxmlformats.org/officeDocument/2006/relationships/image" Target="../media/image74.jpg"/><Relationship Id="rId4" Type="http://schemas.openxmlformats.org/officeDocument/2006/relationships/image" Target="../media/image41.png"/></Relationships>
</file>

<file path=ppt/slides/_rels/slide46.xml.rels><?xml version="1.0" encoding="UTF-8" standalone="yes"?>
<Relationships xmlns="http://schemas.openxmlformats.org/package/2006/relationships"><Relationship Id="rId3" Type="http://schemas.openxmlformats.org/officeDocument/2006/relationships/image" Target="../media/image73.png"/><Relationship Id="rId2" Type="http://schemas.openxmlformats.org/officeDocument/2006/relationships/notesSlide" Target="../notesSlides/notesSlide46.xml"/><Relationship Id="rId1" Type="http://schemas.openxmlformats.org/officeDocument/2006/relationships/slideLayout" Target="../slideLayouts/slideLayout7.xml"/><Relationship Id="rId5" Type="http://schemas.openxmlformats.org/officeDocument/2006/relationships/image" Target="../media/image74.jpg"/><Relationship Id="rId4" Type="http://schemas.openxmlformats.org/officeDocument/2006/relationships/image" Target="../media/image41.png"/></Relationships>
</file>

<file path=ppt/slides/_rels/slide47.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47.xml"/><Relationship Id="rId1" Type="http://schemas.openxmlformats.org/officeDocument/2006/relationships/slideLayout" Target="../slideLayouts/slideLayout12.xml"/><Relationship Id="rId4" Type="http://schemas.openxmlformats.org/officeDocument/2006/relationships/image" Target="../media/image15.png"/></Relationships>
</file>

<file path=ppt/slides/_rels/slide48.xml.rels><?xml version="1.0" encoding="UTF-8" standalone="yes"?>
<Relationships xmlns="http://schemas.openxmlformats.org/package/2006/relationships"><Relationship Id="rId3" Type="http://schemas.openxmlformats.org/officeDocument/2006/relationships/image" Target="../media/image76.png"/><Relationship Id="rId7" Type="http://schemas.openxmlformats.org/officeDocument/2006/relationships/image" Target="../media/image41.png"/><Relationship Id="rId2" Type="http://schemas.openxmlformats.org/officeDocument/2006/relationships/notesSlide" Target="../notesSlides/notesSlide48.xml"/><Relationship Id="rId1" Type="http://schemas.openxmlformats.org/officeDocument/2006/relationships/slideLayout" Target="../slideLayouts/slideLayout7.xml"/><Relationship Id="rId6" Type="http://schemas.openxmlformats.org/officeDocument/2006/relationships/image" Target="../media/image90.png"/><Relationship Id="rId5" Type="http://schemas.openxmlformats.org/officeDocument/2006/relationships/image" Target="../media/image77.png"/><Relationship Id="rId4" Type="http://schemas.openxmlformats.org/officeDocument/2006/relationships/image" Target="../media/image75.png"/></Relationships>
</file>

<file path=ppt/slides/_rels/slide49.xml.rels><?xml version="1.0" encoding="UTF-8" standalone="yes"?>
<Relationships xmlns="http://schemas.openxmlformats.org/package/2006/relationships"><Relationship Id="rId8" Type="http://schemas.openxmlformats.org/officeDocument/2006/relationships/image" Target="../media/image79.png"/><Relationship Id="rId3" Type="http://schemas.microsoft.com/office/2007/relationships/media" Target="../media/media3.mp4"/><Relationship Id="rId7" Type="http://schemas.openxmlformats.org/officeDocument/2006/relationships/image" Target="../media/image78.png"/><Relationship Id="rId2" Type="http://schemas.openxmlformats.org/officeDocument/2006/relationships/video" Target="../media/media2.mp4"/><Relationship Id="rId1" Type="http://schemas.microsoft.com/office/2007/relationships/media" Target="../media/media2.mp4"/><Relationship Id="rId6" Type="http://schemas.openxmlformats.org/officeDocument/2006/relationships/notesSlide" Target="../notesSlides/notesSlide49.xml"/><Relationship Id="rId5" Type="http://schemas.openxmlformats.org/officeDocument/2006/relationships/slideLayout" Target="../slideLayouts/slideLayout7.xml"/><Relationship Id="rId10" Type="http://schemas.openxmlformats.org/officeDocument/2006/relationships/image" Target="../media/image41.png"/><Relationship Id="rId4" Type="http://schemas.openxmlformats.org/officeDocument/2006/relationships/video" Target="../media/media3.mp4"/><Relationship Id="rId9" Type="http://schemas.openxmlformats.org/officeDocument/2006/relationships/image" Target="../media/image93.png"/></Relationships>
</file>

<file path=ppt/slides/_rels/slide50.xml.rels><?xml version="1.0" encoding="UTF-8" standalone="yes"?>
<Relationships xmlns="http://schemas.openxmlformats.org/package/2006/relationships"><Relationship Id="rId8" Type="http://schemas.openxmlformats.org/officeDocument/2006/relationships/image" Target="../media/image41.png"/><Relationship Id="rId7" Type="http://schemas.openxmlformats.org/officeDocument/2006/relationships/image" Target="../media/image98.png"/><Relationship Id="rId2" Type="http://schemas.openxmlformats.org/officeDocument/2006/relationships/notesSlide" Target="../notesSlides/notesSlide50.xml"/><Relationship Id="rId1" Type="http://schemas.openxmlformats.org/officeDocument/2006/relationships/slideLayout" Target="../slideLayouts/slideLayout7.xml"/><Relationship Id="rId6" Type="http://schemas.openxmlformats.org/officeDocument/2006/relationships/image" Target="../media/image81.png"/><Relationship Id="rId5" Type="http://schemas.openxmlformats.org/officeDocument/2006/relationships/image" Target="../media/image80.png"/><Relationship Id="rId4" Type="http://schemas.openxmlformats.org/officeDocument/2006/relationships/image" Target="../media/image94.png"/><Relationship Id="rId9" Type="http://schemas.openxmlformats.org/officeDocument/2006/relationships/image" Target="../media/image82.png"/></Relationships>
</file>

<file path=ppt/slides/_rels/slide51.xml.rels><?xml version="1.0" encoding="UTF-8" standalone="yes"?>
<Relationships xmlns="http://schemas.openxmlformats.org/package/2006/relationships"><Relationship Id="rId8" Type="http://schemas.openxmlformats.org/officeDocument/2006/relationships/image" Target="../media/image128.png"/><Relationship Id="rId3" Type="http://schemas.openxmlformats.org/officeDocument/2006/relationships/image" Target="../media/image83.png"/><Relationship Id="rId7" Type="http://schemas.openxmlformats.org/officeDocument/2006/relationships/image" Target="../media/image810.png"/><Relationship Id="rId2" Type="http://schemas.openxmlformats.org/officeDocument/2006/relationships/notesSlide" Target="../notesSlides/notesSlide51.xml"/><Relationship Id="rId1" Type="http://schemas.openxmlformats.org/officeDocument/2006/relationships/slideLayout" Target="../slideLayouts/slideLayout7.xml"/><Relationship Id="rId6" Type="http://schemas.openxmlformats.org/officeDocument/2006/relationships/image" Target="../media/image800.png"/><Relationship Id="rId5" Type="http://schemas.openxmlformats.org/officeDocument/2006/relationships/image" Target="../media/image85.png"/><Relationship Id="rId4" Type="http://schemas.openxmlformats.org/officeDocument/2006/relationships/image" Target="../media/image84.png"/><Relationship Id="rId9" Type="http://schemas.openxmlformats.org/officeDocument/2006/relationships/image" Target="../media/image74.jpg"/></Relationships>
</file>

<file path=ppt/slides/_rels/slide52.xml.rels><?xml version="1.0" encoding="UTF-8" standalone="yes"?>
<Relationships xmlns="http://schemas.openxmlformats.org/package/2006/relationships"><Relationship Id="rId2" Type="http://schemas.openxmlformats.org/officeDocument/2006/relationships/image" Target="../media/image86.jpg"/><Relationship Id="rId1" Type="http://schemas.openxmlformats.org/officeDocument/2006/relationships/slideLayout" Target="../slideLayouts/slideLayout7.xml"/></Relationships>
</file>

<file path=ppt/slides/_rels/slide53.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4.avi"/><Relationship Id="rId1" Type="http://schemas.microsoft.com/office/2007/relationships/media" Target="../media/media4.avi"/><Relationship Id="rId6" Type="http://schemas.openxmlformats.org/officeDocument/2006/relationships/image" Target="../media/image74.jpg"/><Relationship Id="rId5" Type="http://schemas.openxmlformats.org/officeDocument/2006/relationships/image" Target="../media/image87.png"/><Relationship Id="rId4" Type="http://schemas.openxmlformats.org/officeDocument/2006/relationships/notesSlide" Target="../notesSlides/notesSlide52.xml"/></Relationships>
</file>

<file path=ppt/slides/_rels/slide54.xml.rels><?xml version="1.0" encoding="UTF-8" standalone="yes"?>
<Relationships xmlns="http://schemas.openxmlformats.org/package/2006/relationships"><Relationship Id="rId3" Type="http://schemas.openxmlformats.org/officeDocument/2006/relationships/image" Target="../media/image88.png"/><Relationship Id="rId2" Type="http://schemas.openxmlformats.org/officeDocument/2006/relationships/notesSlide" Target="../notesSlides/notesSlide53.xml"/><Relationship Id="rId1" Type="http://schemas.openxmlformats.org/officeDocument/2006/relationships/slideLayout" Target="../slideLayouts/slideLayout7.xml"/><Relationship Id="rId4" Type="http://schemas.openxmlformats.org/officeDocument/2006/relationships/image" Target="../media/image74.jpg"/></Relationships>
</file>

<file path=ppt/slides/_rels/slide55.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5.avi"/><Relationship Id="rId1" Type="http://schemas.microsoft.com/office/2007/relationships/media" Target="../media/media5.avi"/><Relationship Id="rId6" Type="http://schemas.openxmlformats.org/officeDocument/2006/relationships/image" Target="../media/image74.jpg"/><Relationship Id="rId5" Type="http://schemas.openxmlformats.org/officeDocument/2006/relationships/image" Target="../media/image89.png"/><Relationship Id="rId4" Type="http://schemas.openxmlformats.org/officeDocument/2006/relationships/notesSlide" Target="../notesSlides/notesSlide54.xml"/></Relationships>
</file>

<file path=ppt/slides/_rels/slide56.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6.avi"/><Relationship Id="rId1" Type="http://schemas.microsoft.com/office/2007/relationships/media" Target="../media/media6.avi"/><Relationship Id="rId6" Type="http://schemas.openxmlformats.org/officeDocument/2006/relationships/image" Target="../media/image74.jpg"/><Relationship Id="rId5" Type="http://schemas.openxmlformats.org/officeDocument/2006/relationships/image" Target="../media/image91.png"/><Relationship Id="rId4" Type="http://schemas.openxmlformats.org/officeDocument/2006/relationships/notesSlide" Target="../notesSlides/notesSlide55.xml"/></Relationships>
</file>

<file path=ppt/slides/_rels/slide57.xml.rels><?xml version="1.0" encoding="UTF-8" standalone="yes"?>
<Relationships xmlns="http://schemas.openxmlformats.org/package/2006/relationships"><Relationship Id="rId8" Type="http://schemas.openxmlformats.org/officeDocument/2006/relationships/image" Target="../media/image660.png"/><Relationship Id="rId3" Type="http://schemas.openxmlformats.org/officeDocument/2006/relationships/image" Target="../media/image92.png"/><Relationship Id="rId7" Type="http://schemas.openxmlformats.org/officeDocument/2006/relationships/image" Target="../media/image630.png"/><Relationship Id="rId2" Type="http://schemas.openxmlformats.org/officeDocument/2006/relationships/notesSlide" Target="../notesSlides/notesSlide56.xml"/><Relationship Id="rId1" Type="http://schemas.openxmlformats.org/officeDocument/2006/relationships/slideLayout" Target="../slideLayouts/slideLayout7.xml"/><Relationship Id="rId6" Type="http://schemas.openxmlformats.org/officeDocument/2006/relationships/image" Target="../media/image97.jpg"/><Relationship Id="rId5" Type="http://schemas.openxmlformats.org/officeDocument/2006/relationships/image" Target="../media/image96.png"/><Relationship Id="rId10" Type="http://schemas.openxmlformats.org/officeDocument/2006/relationships/image" Target="../media/image74.jpg"/><Relationship Id="rId4" Type="http://schemas.openxmlformats.org/officeDocument/2006/relationships/image" Target="../media/image95.png"/><Relationship Id="rId9" Type="http://schemas.openxmlformats.org/officeDocument/2006/relationships/image" Target="../media/image137.png"/></Relationships>
</file>

<file path=ppt/slides/_rels/slide58.xml.rels><?xml version="1.0" encoding="UTF-8" standalone="yes"?>
<Relationships xmlns="http://schemas.openxmlformats.org/package/2006/relationships"><Relationship Id="rId8" Type="http://schemas.openxmlformats.org/officeDocument/2006/relationships/image" Target="../media/image101.jpg"/><Relationship Id="rId3" Type="http://schemas.openxmlformats.org/officeDocument/2006/relationships/slideLayout" Target="../slideLayouts/slideLayout11.xml"/><Relationship Id="rId7" Type="http://schemas.openxmlformats.org/officeDocument/2006/relationships/image" Target="../media/image100.jpg"/><Relationship Id="rId2" Type="http://schemas.openxmlformats.org/officeDocument/2006/relationships/video" Target="../media/media7.avi"/><Relationship Id="rId1" Type="http://schemas.microsoft.com/office/2007/relationships/media" Target="../media/media7.avi"/><Relationship Id="rId6" Type="http://schemas.openxmlformats.org/officeDocument/2006/relationships/image" Target="../media/image690.png"/><Relationship Id="rId5" Type="http://schemas.openxmlformats.org/officeDocument/2006/relationships/image" Target="../media/image99.png"/><Relationship Id="rId4" Type="http://schemas.openxmlformats.org/officeDocument/2006/relationships/notesSlide" Target="../notesSlides/notesSlide57.xml"/><Relationship Id="rId9" Type="http://schemas.openxmlformats.org/officeDocument/2006/relationships/image" Target="../media/image74.jpg"/></Relationships>
</file>

<file path=ppt/slides/_rels/slide59.xml.rels><?xml version="1.0" encoding="UTF-8" standalone="yes"?>
<Relationships xmlns="http://schemas.openxmlformats.org/package/2006/relationships"><Relationship Id="rId3" Type="http://schemas.openxmlformats.org/officeDocument/2006/relationships/slideLayout" Target="../slideLayouts/slideLayout11.xml"/><Relationship Id="rId7" Type="http://schemas.openxmlformats.org/officeDocument/2006/relationships/image" Target="../media/image74.jpg"/><Relationship Id="rId2" Type="http://schemas.openxmlformats.org/officeDocument/2006/relationships/video" Target="../media/media8.avi"/><Relationship Id="rId1" Type="http://schemas.microsoft.com/office/2007/relationships/media" Target="../media/media8.avi"/><Relationship Id="rId6" Type="http://schemas.openxmlformats.org/officeDocument/2006/relationships/image" Target="../media/image142.png"/><Relationship Id="rId5" Type="http://schemas.openxmlformats.org/officeDocument/2006/relationships/image" Target="../media/image102.png"/><Relationship Id="rId4" Type="http://schemas.openxmlformats.org/officeDocument/2006/relationships/notesSlide" Target="../notesSlides/notesSlide58.xml"/></Relationships>
</file>

<file path=ppt/slides/_rels/slide60.xml.rels><?xml version="1.0" encoding="UTF-8" standalone="yes"?>
<Relationships xmlns="http://schemas.openxmlformats.org/package/2006/relationships"><Relationship Id="rId3" Type="http://schemas.openxmlformats.org/officeDocument/2006/relationships/image" Target="../media/image103.png"/><Relationship Id="rId2" Type="http://schemas.openxmlformats.org/officeDocument/2006/relationships/notesSlide" Target="../notesSlides/notesSlide59.xml"/><Relationship Id="rId1" Type="http://schemas.openxmlformats.org/officeDocument/2006/relationships/slideLayout" Target="../slideLayouts/slideLayout7.xml"/><Relationship Id="rId4" Type="http://schemas.openxmlformats.org/officeDocument/2006/relationships/image" Target="../media/image74.jpg"/></Relationships>
</file>

<file path=ppt/slides/_rels/slide61.xml.rels><?xml version="1.0" encoding="UTF-8" standalone="yes"?>
<Relationships xmlns="http://schemas.openxmlformats.org/package/2006/relationships"><Relationship Id="rId3" Type="http://schemas.openxmlformats.org/officeDocument/2006/relationships/image" Target="../media/image143.png"/><Relationship Id="rId2" Type="http://schemas.openxmlformats.org/officeDocument/2006/relationships/notesSlide" Target="../notesSlides/notesSlide60.xml"/><Relationship Id="rId1" Type="http://schemas.openxmlformats.org/officeDocument/2006/relationships/slideLayout" Target="../slideLayouts/slideLayout11.xml"/><Relationship Id="rId4" Type="http://schemas.openxmlformats.org/officeDocument/2006/relationships/image" Target="../media/image74.jpg"/></Relationships>
</file>

<file path=ppt/slides/_rels/slide62.xml.rels><?xml version="1.0" encoding="UTF-8" standalone="yes"?>
<Relationships xmlns="http://schemas.openxmlformats.org/package/2006/relationships"><Relationship Id="rId3" Type="http://schemas.openxmlformats.org/officeDocument/2006/relationships/image" Target="../media/image144.png"/><Relationship Id="rId2" Type="http://schemas.openxmlformats.org/officeDocument/2006/relationships/notesSlide" Target="../notesSlides/notesSlide61.xml"/><Relationship Id="rId1" Type="http://schemas.openxmlformats.org/officeDocument/2006/relationships/slideLayout" Target="../slideLayouts/slideLayout11.xml"/><Relationship Id="rId4" Type="http://schemas.openxmlformats.org/officeDocument/2006/relationships/image" Target="../media/image74.jpg"/></Relationships>
</file>

<file path=ppt/slides/_rels/slide63.xml.rels><?xml version="1.0" encoding="UTF-8" standalone="yes"?>
<Relationships xmlns="http://schemas.openxmlformats.org/package/2006/relationships"><Relationship Id="rId3" Type="http://schemas.openxmlformats.org/officeDocument/2006/relationships/image" Target="../media/image145.png"/><Relationship Id="rId2" Type="http://schemas.openxmlformats.org/officeDocument/2006/relationships/notesSlide" Target="../notesSlides/notesSlide62.xml"/><Relationship Id="rId1" Type="http://schemas.openxmlformats.org/officeDocument/2006/relationships/slideLayout" Target="../slideLayouts/slideLayout11.xml"/><Relationship Id="rId4" Type="http://schemas.openxmlformats.org/officeDocument/2006/relationships/image" Target="../media/image74.jpg"/></Relationships>
</file>

<file path=ppt/slides/_rels/slide64.xml.rels><?xml version="1.0" encoding="UTF-8" standalone="yes"?>
<Relationships xmlns="http://schemas.openxmlformats.org/package/2006/relationships"><Relationship Id="rId3" Type="http://schemas.openxmlformats.org/officeDocument/2006/relationships/image" Target="../media/image104.png"/><Relationship Id="rId2" Type="http://schemas.openxmlformats.org/officeDocument/2006/relationships/notesSlide" Target="../notesSlides/notesSlide63.xml"/><Relationship Id="rId1" Type="http://schemas.openxmlformats.org/officeDocument/2006/relationships/slideLayout" Target="../slideLayouts/slideLayout11.xml"/><Relationship Id="rId5" Type="http://schemas.openxmlformats.org/officeDocument/2006/relationships/image" Target="../media/image74.jpg"/><Relationship Id="rId4" Type="http://schemas.openxmlformats.org/officeDocument/2006/relationships/image" Target="../media/image146.png"/></Relationships>
</file>

<file path=ppt/slides/_rels/slide65.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64.xml"/><Relationship Id="rId1" Type="http://schemas.openxmlformats.org/officeDocument/2006/relationships/slideLayout" Target="../slideLayouts/slideLayout12.xml"/><Relationship Id="rId4" Type="http://schemas.openxmlformats.org/officeDocument/2006/relationships/image" Target="../media/image15.png"/></Relationships>
</file>

<file path=ppt/slides/_rels/slide66.xml.rels><?xml version="1.0" encoding="UTF-8" standalone="yes"?>
<Relationships xmlns="http://schemas.openxmlformats.org/package/2006/relationships"><Relationship Id="rId2" Type="http://schemas.openxmlformats.org/officeDocument/2006/relationships/notesSlide" Target="../notesSlides/notesSlide65.xml"/><Relationship Id="rId1" Type="http://schemas.openxmlformats.org/officeDocument/2006/relationships/slideLayout" Target="../slideLayouts/slideLayout7.xml"/></Relationships>
</file>

<file path=ppt/slides/_rels/slide67.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66.xml"/><Relationship Id="rId1" Type="http://schemas.openxmlformats.org/officeDocument/2006/relationships/slideLayout" Target="../slideLayouts/slideLayout12.xml"/><Relationship Id="rId4" Type="http://schemas.openxmlformats.org/officeDocument/2006/relationships/image" Target="../media/image15.png"/></Relationships>
</file>

<file path=ppt/slides/_rels/slide68.xml.rels><?xml version="1.0" encoding="UTF-8" standalone="yes"?>
<Relationships xmlns="http://schemas.openxmlformats.org/package/2006/relationships"><Relationship Id="rId2" Type="http://schemas.openxmlformats.org/officeDocument/2006/relationships/notesSlide" Target="../notesSlides/notesSlide67.xml"/><Relationship Id="rId1" Type="http://schemas.openxmlformats.org/officeDocument/2006/relationships/slideLayout" Target="../slideLayouts/slideLayout7.xml"/></Relationships>
</file>

<file path=ppt/slides/_rels/slide69.xml.rels><?xml version="1.0" encoding="UTF-8" standalone="yes"?>
<Relationships xmlns="http://schemas.openxmlformats.org/package/2006/relationships"><Relationship Id="rId2" Type="http://schemas.openxmlformats.org/officeDocument/2006/relationships/notesSlide" Target="../notesSlides/notesSlide68.xml"/><Relationship Id="rId1" Type="http://schemas.openxmlformats.org/officeDocument/2006/relationships/slideLayout" Target="../slideLayouts/slideLayout7.xml"/></Relationships>
</file>

<file path=ppt/slides/_rels/slide70.xml.rels><?xml version="1.0" encoding="UTF-8" standalone="yes"?>
<Relationships xmlns="http://schemas.openxmlformats.org/package/2006/relationships"><Relationship Id="rId3" Type="http://schemas.openxmlformats.org/officeDocument/2006/relationships/image" Target="../media/image105.png"/><Relationship Id="rId2" Type="http://schemas.openxmlformats.org/officeDocument/2006/relationships/notesSlide" Target="../notesSlides/notesSlide69.xml"/><Relationship Id="rId1" Type="http://schemas.openxmlformats.org/officeDocument/2006/relationships/slideLayout" Target="../slideLayouts/slideLayout7.xml"/><Relationship Id="rId6" Type="http://schemas.openxmlformats.org/officeDocument/2006/relationships/image" Target="../media/image108.png"/><Relationship Id="rId5" Type="http://schemas.openxmlformats.org/officeDocument/2006/relationships/image" Target="../media/image107.png"/><Relationship Id="rId4" Type="http://schemas.openxmlformats.org/officeDocument/2006/relationships/image" Target="../media/image106.png"/></Relationships>
</file>

<file path=ppt/slides/_rels/slide71.xml.rels><?xml version="1.0" encoding="UTF-8" standalone="yes"?>
<Relationships xmlns="http://schemas.openxmlformats.org/package/2006/relationships"><Relationship Id="rId3" Type="http://schemas.openxmlformats.org/officeDocument/2006/relationships/image" Target="../media/image105.png"/><Relationship Id="rId2" Type="http://schemas.openxmlformats.org/officeDocument/2006/relationships/notesSlide" Target="../notesSlides/notesSlide70.xml"/><Relationship Id="rId1" Type="http://schemas.openxmlformats.org/officeDocument/2006/relationships/slideLayout" Target="../slideLayouts/slideLayout7.xml"/><Relationship Id="rId6" Type="http://schemas.openxmlformats.org/officeDocument/2006/relationships/image" Target="../media/image108.png"/><Relationship Id="rId5" Type="http://schemas.openxmlformats.org/officeDocument/2006/relationships/image" Target="../media/image107.png"/><Relationship Id="rId4" Type="http://schemas.openxmlformats.org/officeDocument/2006/relationships/image" Target="../media/image106.png"/></Relationships>
</file>

<file path=ppt/slides/_rels/slide72.xml.rels><?xml version="1.0" encoding="UTF-8" standalone="yes"?>
<Relationships xmlns="http://schemas.openxmlformats.org/package/2006/relationships"><Relationship Id="rId3" Type="http://schemas.openxmlformats.org/officeDocument/2006/relationships/image" Target="../media/image105.png"/><Relationship Id="rId2" Type="http://schemas.openxmlformats.org/officeDocument/2006/relationships/notesSlide" Target="../notesSlides/notesSlide71.xml"/><Relationship Id="rId1" Type="http://schemas.openxmlformats.org/officeDocument/2006/relationships/slideLayout" Target="../slideLayouts/slideLayout7.xml"/><Relationship Id="rId6" Type="http://schemas.openxmlformats.org/officeDocument/2006/relationships/image" Target="../media/image108.png"/><Relationship Id="rId5" Type="http://schemas.openxmlformats.org/officeDocument/2006/relationships/image" Target="../media/image107.png"/><Relationship Id="rId4" Type="http://schemas.openxmlformats.org/officeDocument/2006/relationships/image" Target="../media/image106.png"/></Relationships>
</file>

<file path=ppt/slides/_rels/slide73.xml.rels><?xml version="1.0" encoding="UTF-8" standalone="yes"?>
<Relationships xmlns="http://schemas.openxmlformats.org/package/2006/relationships"><Relationship Id="rId3" Type="http://schemas.openxmlformats.org/officeDocument/2006/relationships/image" Target="../media/image105.png"/><Relationship Id="rId2" Type="http://schemas.openxmlformats.org/officeDocument/2006/relationships/notesSlide" Target="../notesSlides/notesSlide72.xml"/><Relationship Id="rId1" Type="http://schemas.openxmlformats.org/officeDocument/2006/relationships/slideLayout" Target="../slideLayouts/slideLayout7.xml"/><Relationship Id="rId4" Type="http://schemas.openxmlformats.org/officeDocument/2006/relationships/image" Target="../media/image2800.png"/></Relationships>
</file>

<file path=ppt/slides/_rels/slide74.xml.rels><?xml version="1.0" encoding="UTF-8" standalone="yes"?>
<Relationships xmlns="http://schemas.openxmlformats.org/package/2006/relationships"><Relationship Id="rId3" Type="http://schemas.openxmlformats.org/officeDocument/2006/relationships/image" Target="../media/image290.png"/><Relationship Id="rId2" Type="http://schemas.openxmlformats.org/officeDocument/2006/relationships/notesSlide" Target="../notesSlides/notesSlide73.xml"/><Relationship Id="rId1" Type="http://schemas.openxmlformats.org/officeDocument/2006/relationships/slideLayout" Target="../slideLayouts/slideLayout7.xml"/><Relationship Id="rId4" Type="http://schemas.openxmlformats.org/officeDocument/2006/relationships/image" Target="../media/image107.png"/></Relationships>
</file>

<file path=ppt/slides/_rels/slide75.xml.rels><?xml version="1.0" encoding="UTF-8" standalone="yes"?>
<Relationships xmlns="http://schemas.openxmlformats.org/package/2006/relationships"><Relationship Id="rId3" Type="http://schemas.openxmlformats.org/officeDocument/2006/relationships/image" Target="../media/image108.png"/><Relationship Id="rId2" Type="http://schemas.openxmlformats.org/officeDocument/2006/relationships/notesSlide" Target="../notesSlides/notesSlide74.xml"/><Relationship Id="rId1" Type="http://schemas.openxmlformats.org/officeDocument/2006/relationships/slideLayout" Target="../slideLayouts/slideLayout7.xml"/><Relationship Id="rId4" Type="http://schemas.openxmlformats.org/officeDocument/2006/relationships/image" Target="../media/image300.png"/></Relationships>
</file>

<file path=ppt/slides/_rels/slide76.xml.rels><?xml version="1.0" encoding="UTF-8" standalone="yes"?>
<Relationships xmlns="http://schemas.openxmlformats.org/package/2006/relationships"><Relationship Id="rId3" Type="http://schemas.openxmlformats.org/officeDocument/2006/relationships/image" Target="../media/image106.png"/><Relationship Id="rId2" Type="http://schemas.openxmlformats.org/officeDocument/2006/relationships/notesSlide" Target="../notesSlides/notesSlide75.xml"/><Relationship Id="rId1" Type="http://schemas.openxmlformats.org/officeDocument/2006/relationships/slideLayout" Target="../slideLayouts/slideLayout7.xml"/></Relationships>
</file>

<file path=ppt/slides/_rels/slide77.xml.rels><?xml version="1.0" encoding="UTF-8" standalone="yes"?>
<Relationships xmlns="http://schemas.openxmlformats.org/package/2006/relationships"><Relationship Id="rId3" Type="http://schemas.openxmlformats.org/officeDocument/2006/relationships/notesSlide" Target="../notesSlides/notesSlide76.xml"/><Relationship Id="rId2" Type="http://schemas.openxmlformats.org/officeDocument/2006/relationships/slideLayout" Target="../slideLayouts/slideLayout7.xml"/><Relationship Id="rId1" Type="http://schemas.openxmlformats.org/officeDocument/2006/relationships/vmlDrawing" Target="../drawings/vmlDrawing1.vml"/><Relationship Id="rId6" Type="http://schemas.openxmlformats.org/officeDocument/2006/relationships/image" Target="../media/image109.wmf"/><Relationship Id="rId5" Type="http://schemas.openxmlformats.org/officeDocument/2006/relationships/oleObject" Target="../embeddings/oleObject1.bin"/><Relationship Id="rId4" Type="http://schemas.openxmlformats.org/officeDocument/2006/relationships/image" Target="../media/image110.png"/></Relationships>
</file>

<file path=ppt/slides/_rels/slide78.xml.rels><?xml version="1.0" encoding="UTF-8" standalone="yes"?>
<Relationships xmlns="http://schemas.openxmlformats.org/package/2006/relationships"><Relationship Id="rId8" Type="http://schemas.openxmlformats.org/officeDocument/2006/relationships/oleObject" Target="../embeddings/oleObject1.bin"/><Relationship Id="rId3" Type="http://schemas.openxmlformats.org/officeDocument/2006/relationships/notesSlide" Target="../notesSlides/notesSlide77.xml"/><Relationship Id="rId7" Type="http://schemas.openxmlformats.org/officeDocument/2006/relationships/image" Target="../media/image114.png"/><Relationship Id="rId2" Type="http://schemas.openxmlformats.org/officeDocument/2006/relationships/slideLayout" Target="../slideLayouts/slideLayout7.xml"/><Relationship Id="rId1" Type="http://schemas.openxmlformats.org/officeDocument/2006/relationships/vmlDrawing" Target="../drawings/vmlDrawing2.vml"/><Relationship Id="rId6" Type="http://schemas.openxmlformats.org/officeDocument/2006/relationships/image" Target="../media/image113.png"/><Relationship Id="rId5" Type="http://schemas.openxmlformats.org/officeDocument/2006/relationships/image" Target="../media/image112.png"/><Relationship Id="rId4" Type="http://schemas.openxmlformats.org/officeDocument/2006/relationships/image" Target="../media/image111.png"/><Relationship Id="rId9" Type="http://schemas.openxmlformats.org/officeDocument/2006/relationships/image" Target="../media/image109.wmf"/></Relationships>
</file>

<file path=ppt/slides/_rels/slide79.xml.rels><?xml version="1.0" encoding="UTF-8" standalone="yes"?>
<Relationships xmlns="http://schemas.openxmlformats.org/package/2006/relationships"><Relationship Id="rId3" Type="http://schemas.openxmlformats.org/officeDocument/2006/relationships/image" Target="../media/image115.emf"/><Relationship Id="rId2" Type="http://schemas.openxmlformats.org/officeDocument/2006/relationships/notesSlide" Target="../notesSlides/notesSlide78.xml"/><Relationship Id="rId1" Type="http://schemas.openxmlformats.org/officeDocument/2006/relationships/slideLayout" Target="../slideLayouts/slideLayout7.xml"/><Relationship Id="rId6" Type="http://schemas.openxmlformats.org/officeDocument/2006/relationships/image" Target="../media/image118.png"/><Relationship Id="rId5" Type="http://schemas.openxmlformats.org/officeDocument/2006/relationships/image" Target="../media/image117.png"/><Relationship Id="rId4" Type="http://schemas.openxmlformats.org/officeDocument/2006/relationships/image" Target="../media/image116.emf"/></Relationships>
</file>

<file path=ppt/slides/_rels/slide80.xml.rels><?xml version="1.0" encoding="UTF-8" standalone="yes"?>
<Relationships xmlns="http://schemas.openxmlformats.org/package/2006/relationships"><Relationship Id="rId3" Type="http://schemas.openxmlformats.org/officeDocument/2006/relationships/image" Target="../media/image120.png"/><Relationship Id="rId2" Type="http://schemas.openxmlformats.org/officeDocument/2006/relationships/image" Target="../media/image119.png"/><Relationship Id="rId1" Type="http://schemas.openxmlformats.org/officeDocument/2006/relationships/slideLayout" Target="../slideLayouts/slideLayout11.xml"/><Relationship Id="rId5" Type="http://schemas.openxmlformats.org/officeDocument/2006/relationships/image" Target="../media/image122.emf"/><Relationship Id="rId4" Type="http://schemas.openxmlformats.org/officeDocument/2006/relationships/image" Target="../media/image121.png"/></Relationships>
</file>

<file path=ppt/slides/_rels/slide81.xml.rels><?xml version="1.0" encoding="UTF-8" standalone="yes"?>
<Relationships xmlns="http://schemas.openxmlformats.org/package/2006/relationships"><Relationship Id="rId3" Type="http://schemas.openxmlformats.org/officeDocument/2006/relationships/image" Target="../media/image124.emf"/><Relationship Id="rId7" Type="http://schemas.openxmlformats.org/officeDocument/2006/relationships/image" Target="../media/image125.emf"/><Relationship Id="rId2" Type="http://schemas.openxmlformats.org/officeDocument/2006/relationships/image" Target="../media/image123.emf"/><Relationship Id="rId1" Type="http://schemas.openxmlformats.org/officeDocument/2006/relationships/slideLayout" Target="../slideLayouts/slideLayout11.xml"/><Relationship Id="rId6" Type="http://schemas.openxmlformats.org/officeDocument/2006/relationships/image" Target="../media/image121.png"/><Relationship Id="rId5" Type="http://schemas.openxmlformats.org/officeDocument/2006/relationships/image" Target="../media/image120.png"/><Relationship Id="rId4" Type="http://schemas.openxmlformats.org/officeDocument/2006/relationships/image" Target="../media/image119.png"/></Relationships>
</file>

<file path=ppt/slides/_rels/slide82.xml.rels><?xml version="1.0" encoding="UTF-8" standalone="yes"?>
<Relationships xmlns="http://schemas.openxmlformats.org/package/2006/relationships"><Relationship Id="rId3" Type="http://schemas.openxmlformats.org/officeDocument/2006/relationships/image" Target="../media/image126.png"/><Relationship Id="rId2" Type="http://schemas.openxmlformats.org/officeDocument/2006/relationships/notesSlide" Target="../notesSlides/notesSlide79.xml"/><Relationship Id="rId1" Type="http://schemas.openxmlformats.org/officeDocument/2006/relationships/slideLayout" Target="../slideLayouts/slideLayout7.xml"/><Relationship Id="rId5" Type="http://schemas.openxmlformats.org/officeDocument/2006/relationships/image" Target="../media/image41.png"/><Relationship Id="rId4" Type="http://schemas.openxmlformats.org/officeDocument/2006/relationships/image" Target="../media/image127.png"/></Relationships>
</file>

<file path=ppt/slides/_rels/slide83.xml.rels><?xml version="1.0" encoding="UTF-8" standalone="yes"?>
<Relationships xmlns="http://schemas.openxmlformats.org/package/2006/relationships"><Relationship Id="rId3" Type="http://schemas.openxmlformats.org/officeDocument/2006/relationships/image" Target="../media/image129.png"/><Relationship Id="rId2" Type="http://schemas.openxmlformats.org/officeDocument/2006/relationships/notesSlide" Target="../notesSlides/notesSlide80.xml"/><Relationship Id="rId1" Type="http://schemas.openxmlformats.org/officeDocument/2006/relationships/slideLayout" Target="../slideLayouts/slideLayout7.xml"/><Relationship Id="rId4" Type="http://schemas.openxmlformats.org/officeDocument/2006/relationships/image" Target="../media/image41.png"/></Relationships>
</file>

<file path=ppt/slides/_rels/slide84.xml.rels><?xml version="1.0" encoding="UTF-8" standalone="yes"?>
<Relationships xmlns="http://schemas.openxmlformats.org/package/2006/relationships"><Relationship Id="rId3" Type="http://schemas.openxmlformats.org/officeDocument/2006/relationships/image" Target="../media/image130.png"/><Relationship Id="rId2" Type="http://schemas.openxmlformats.org/officeDocument/2006/relationships/notesSlide" Target="../notesSlides/notesSlide81.xml"/><Relationship Id="rId1" Type="http://schemas.openxmlformats.org/officeDocument/2006/relationships/slideLayout" Target="../slideLayouts/slideLayout7.xml"/><Relationship Id="rId5" Type="http://schemas.openxmlformats.org/officeDocument/2006/relationships/image" Target="../media/image41.png"/><Relationship Id="rId4" Type="http://schemas.openxmlformats.org/officeDocument/2006/relationships/image" Target="../media/image131.png"/></Relationships>
</file>

<file path=ppt/slides/_rels/slide85.xml.rels><?xml version="1.0" encoding="UTF-8" standalone="yes"?>
<Relationships xmlns="http://schemas.openxmlformats.org/package/2006/relationships"><Relationship Id="rId3" Type="http://schemas.openxmlformats.org/officeDocument/2006/relationships/image" Target="../media/image132.png"/><Relationship Id="rId2" Type="http://schemas.openxmlformats.org/officeDocument/2006/relationships/notesSlide" Target="../notesSlides/notesSlide82.xml"/><Relationship Id="rId1" Type="http://schemas.openxmlformats.org/officeDocument/2006/relationships/slideLayout" Target="../slideLayouts/slideLayout7.xml"/><Relationship Id="rId5" Type="http://schemas.openxmlformats.org/officeDocument/2006/relationships/image" Target="../media/image134.png"/><Relationship Id="rId4" Type="http://schemas.openxmlformats.org/officeDocument/2006/relationships/image" Target="../media/image133.png"/></Relationships>
</file>

<file path=ppt/slides/_rels/slide86.xml.rels><?xml version="1.0" encoding="UTF-8" standalone="yes"?>
<Relationships xmlns="http://schemas.openxmlformats.org/package/2006/relationships"><Relationship Id="rId3" Type="http://schemas.openxmlformats.org/officeDocument/2006/relationships/image" Target="../media/image135.png"/><Relationship Id="rId2" Type="http://schemas.openxmlformats.org/officeDocument/2006/relationships/notesSlide" Target="../notesSlides/notesSlide83.xml"/><Relationship Id="rId1" Type="http://schemas.openxmlformats.org/officeDocument/2006/relationships/slideLayout" Target="../slideLayouts/slideLayout7.xml"/><Relationship Id="rId4" Type="http://schemas.openxmlformats.org/officeDocument/2006/relationships/image" Target="../media/image14.png"/></Relationships>
</file>

<file path=ppt/slides/_rels/slide87.xml.rels><?xml version="1.0" encoding="UTF-8" standalone="yes"?>
<Relationships xmlns="http://schemas.openxmlformats.org/package/2006/relationships"><Relationship Id="rId8" Type="http://schemas.openxmlformats.org/officeDocument/2006/relationships/image" Target="../media/image141.emf"/><Relationship Id="rId3" Type="http://schemas.openxmlformats.org/officeDocument/2006/relationships/image" Target="../media/image136.png"/><Relationship Id="rId7" Type="http://schemas.openxmlformats.org/officeDocument/2006/relationships/image" Target="../media/image140.emf"/><Relationship Id="rId2" Type="http://schemas.openxmlformats.org/officeDocument/2006/relationships/notesSlide" Target="../notesSlides/notesSlide84.xml"/><Relationship Id="rId1" Type="http://schemas.openxmlformats.org/officeDocument/2006/relationships/slideLayout" Target="../slideLayouts/slideLayout7.xml"/><Relationship Id="rId6" Type="http://schemas.openxmlformats.org/officeDocument/2006/relationships/image" Target="../media/image69.emf"/><Relationship Id="rId5" Type="http://schemas.openxmlformats.org/officeDocument/2006/relationships/image" Target="../media/image139.emf"/><Relationship Id="rId4" Type="http://schemas.openxmlformats.org/officeDocument/2006/relationships/image" Target="../media/image138.png"/><Relationship Id="rId9" Type="http://schemas.openxmlformats.org/officeDocument/2006/relationships/image" Target="../media/image142.emf"/></Relationships>
</file>

<file path=ppt/slides/_rels/slide88.xml.rels><?xml version="1.0" encoding="UTF-8" standalone="yes"?>
<Relationships xmlns="http://schemas.openxmlformats.org/package/2006/relationships"><Relationship Id="rId3" Type="http://schemas.openxmlformats.org/officeDocument/2006/relationships/slideLayout" Target="../slideLayouts/slideLayout11.xml"/><Relationship Id="rId2" Type="http://schemas.openxmlformats.org/officeDocument/2006/relationships/video" Target="../media/media9.avi"/><Relationship Id="rId1" Type="http://schemas.microsoft.com/office/2007/relationships/media" Target="../media/media9.avi"/><Relationship Id="rId6" Type="http://schemas.openxmlformats.org/officeDocument/2006/relationships/image" Target="../media/image149.emf"/><Relationship Id="rId5" Type="http://schemas.openxmlformats.org/officeDocument/2006/relationships/image" Target="../media/image148.png"/><Relationship Id="rId4" Type="http://schemas.openxmlformats.org/officeDocument/2006/relationships/image" Target="../media/image147.png"/></Relationships>
</file>

<file path=ppt/slides/_rels/slide89.xml.rels><?xml version="1.0" encoding="UTF-8" standalone="yes"?>
<Relationships xmlns="http://schemas.openxmlformats.org/package/2006/relationships"><Relationship Id="rId3" Type="http://schemas.openxmlformats.org/officeDocument/2006/relationships/image" Target="../media/image71.png"/><Relationship Id="rId2" Type="http://schemas.openxmlformats.org/officeDocument/2006/relationships/notesSlide" Target="../notesSlides/notesSlide85.xml"/><Relationship Id="rId1" Type="http://schemas.openxmlformats.org/officeDocument/2006/relationships/slideLayout" Target="../slideLayouts/slideLayout7.xml"/></Relationships>
</file>

<file path=ppt/slides/_rels/slide90.xml.rels><?xml version="1.0" encoding="UTF-8" standalone="yes"?>
<Relationships xmlns="http://schemas.openxmlformats.org/package/2006/relationships"><Relationship Id="rId3" Type="http://schemas.openxmlformats.org/officeDocument/2006/relationships/image" Target="../media/image72.png"/><Relationship Id="rId2" Type="http://schemas.openxmlformats.org/officeDocument/2006/relationships/notesSlide" Target="../notesSlides/notesSlide86.xml"/><Relationship Id="rId1" Type="http://schemas.openxmlformats.org/officeDocument/2006/relationships/slideLayout" Target="../slideLayouts/slideLayout7.xml"/><Relationship Id="rId4" Type="http://schemas.openxmlformats.org/officeDocument/2006/relationships/image" Target="../media/image15.png"/></Relationships>
</file>

<file path=ppt/slides/_rels/slide91.xml.rels><?xml version="1.0" encoding="UTF-8" standalone="yes"?>
<Relationships xmlns="http://schemas.openxmlformats.org/package/2006/relationships"><Relationship Id="rId3" Type="http://schemas.openxmlformats.org/officeDocument/2006/relationships/image" Target="../media/image150.jpg"/><Relationship Id="rId2" Type="http://schemas.openxmlformats.org/officeDocument/2006/relationships/notesSlide" Target="../notesSlides/notesSlide87.xml"/><Relationship Id="rId1" Type="http://schemas.openxmlformats.org/officeDocument/2006/relationships/slideLayout" Target="../slideLayouts/slideLayout7.xml"/><Relationship Id="rId4" Type="http://schemas.openxmlformats.org/officeDocument/2006/relationships/image" Target="NULL"/></Relationships>
</file>

<file path=ppt/slides/_rels/slide92.xml.rels><?xml version="1.0" encoding="UTF-8" standalone="yes"?>
<Relationships xmlns="http://schemas.openxmlformats.org/package/2006/relationships"><Relationship Id="rId3" Type="http://schemas.openxmlformats.org/officeDocument/2006/relationships/image" Target="../media/image151.png"/><Relationship Id="rId2" Type="http://schemas.openxmlformats.org/officeDocument/2006/relationships/notesSlide" Target="../notesSlides/notesSlide88.xml"/><Relationship Id="rId1" Type="http://schemas.openxmlformats.org/officeDocument/2006/relationships/slideLayout" Target="../slideLayouts/slideLayout11.xml"/><Relationship Id="rId5" Type="http://schemas.openxmlformats.org/officeDocument/2006/relationships/image" Target="../media/image153.png"/><Relationship Id="rId4" Type="http://schemas.openxmlformats.org/officeDocument/2006/relationships/image" Target="../media/image152.png"/></Relationships>
</file>

<file path=ppt/slides/_rels/slide93.xml.rels><?xml version="1.0" encoding="UTF-8" standalone="yes"?>
<Relationships xmlns="http://schemas.openxmlformats.org/package/2006/relationships"><Relationship Id="rId3" Type="http://schemas.openxmlformats.org/officeDocument/2006/relationships/image" Target="../media/image154.png"/><Relationship Id="rId2" Type="http://schemas.openxmlformats.org/officeDocument/2006/relationships/notesSlide" Target="../notesSlides/notesSlide89.xml"/><Relationship Id="rId1" Type="http://schemas.openxmlformats.org/officeDocument/2006/relationships/slideLayout" Target="../slideLayouts/slideLayout11.xml"/><Relationship Id="rId6" Type="http://schemas.openxmlformats.org/officeDocument/2006/relationships/image" Target="../media/image157.png"/><Relationship Id="rId5" Type="http://schemas.openxmlformats.org/officeDocument/2006/relationships/image" Target="../media/image156.png"/><Relationship Id="rId4" Type="http://schemas.openxmlformats.org/officeDocument/2006/relationships/image" Target="../media/image155.png"/></Relationships>
</file>

<file path=ppt/slides/_rels/slide94.xml.rels><?xml version="1.0" encoding="UTF-8" standalone="yes"?>
<Relationships xmlns="http://schemas.openxmlformats.org/package/2006/relationships"><Relationship Id="rId3" Type="http://schemas.openxmlformats.org/officeDocument/2006/relationships/image" Target="../media/image158.png"/><Relationship Id="rId2" Type="http://schemas.openxmlformats.org/officeDocument/2006/relationships/notesSlide" Target="../notesSlides/notesSlide90.xml"/><Relationship Id="rId1" Type="http://schemas.openxmlformats.org/officeDocument/2006/relationships/slideLayout" Target="../slideLayouts/slideLayout11.xml"/><Relationship Id="rId5" Type="http://schemas.openxmlformats.org/officeDocument/2006/relationships/image" Target="../media/image160.png"/><Relationship Id="rId4" Type="http://schemas.openxmlformats.org/officeDocument/2006/relationships/image" Target="../media/image159.png"/></Relationships>
</file>

<file path=ppt/slides/_rels/slide95.xml.rels><?xml version="1.0" encoding="UTF-8" standalone="yes"?>
<Relationships xmlns="http://schemas.openxmlformats.org/package/2006/relationships"><Relationship Id="rId8" Type="http://schemas.openxmlformats.org/officeDocument/2006/relationships/image" Target="../media/image166.png"/><Relationship Id="rId3" Type="http://schemas.openxmlformats.org/officeDocument/2006/relationships/image" Target="../media/image161.png"/><Relationship Id="rId7" Type="http://schemas.openxmlformats.org/officeDocument/2006/relationships/image" Target="../media/image165.png"/><Relationship Id="rId2" Type="http://schemas.openxmlformats.org/officeDocument/2006/relationships/notesSlide" Target="../notesSlides/notesSlide91.xml"/><Relationship Id="rId1" Type="http://schemas.openxmlformats.org/officeDocument/2006/relationships/slideLayout" Target="../slideLayouts/slideLayout7.xml"/><Relationship Id="rId6" Type="http://schemas.openxmlformats.org/officeDocument/2006/relationships/image" Target="../media/image164.png"/><Relationship Id="rId5" Type="http://schemas.openxmlformats.org/officeDocument/2006/relationships/image" Target="../media/image163.png"/><Relationship Id="rId4" Type="http://schemas.openxmlformats.org/officeDocument/2006/relationships/image" Target="../media/image162.png"/></Relationships>
</file>

<file path=ppt/slides/_rels/slide96.xml.rels><?xml version="1.0" encoding="UTF-8" standalone="yes"?>
<Relationships xmlns="http://schemas.openxmlformats.org/package/2006/relationships"><Relationship Id="rId3" Type="http://schemas.openxmlformats.org/officeDocument/2006/relationships/image" Target="../media/image520.png"/><Relationship Id="rId2" Type="http://schemas.openxmlformats.org/officeDocument/2006/relationships/notesSlide" Target="../notesSlides/notesSlide92.xml"/><Relationship Id="rId1" Type="http://schemas.openxmlformats.org/officeDocument/2006/relationships/slideLayout" Target="../slideLayouts/slideLayout7.xml"/><Relationship Id="rId5" Type="http://schemas.openxmlformats.org/officeDocument/2006/relationships/image" Target="../media/image41.png"/><Relationship Id="rId4" Type="http://schemas.openxmlformats.org/officeDocument/2006/relationships/image" Target="../media/image167.png"/></Relationships>
</file>

<file path=ppt/slides/_rels/slide97.xml.rels><?xml version="1.0" encoding="UTF-8" standalone="yes"?>
<Relationships xmlns="http://schemas.openxmlformats.org/package/2006/relationships"><Relationship Id="rId3" Type="http://schemas.openxmlformats.org/officeDocument/2006/relationships/image" Target="../media/image168.png"/><Relationship Id="rId2" Type="http://schemas.openxmlformats.org/officeDocument/2006/relationships/notesSlide" Target="../notesSlides/notesSlide93.xml"/><Relationship Id="rId1" Type="http://schemas.openxmlformats.org/officeDocument/2006/relationships/slideLayout" Target="../slideLayouts/slideLayout7.xml"/><Relationship Id="rId4" Type="http://schemas.openxmlformats.org/officeDocument/2006/relationships/image" Target="../media/image169.png"/></Relationships>
</file>

<file path=ppt/slides/_rels/slide98.xml.rels><?xml version="1.0" encoding="UTF-8" standalone="yes"?>
<Relationships xmlns="http://schemas.openxmlformats.org/package/2006/relationships"><Relationship Id="rId8" Type="http://schemas.openxmlformats.org/officeDocument/2006/relationships/image" Target="../media/image172.jpg"/><Relationship Id="rId3" Type="http://schemas.openxmlformats.org/officeDocument/2006/relationships/image" Target="../media/image990.png"/><Relationship Id="rId7" Type="http://schemas.openxmlformats.org/officeDocument/2006/relationships/image" Target="../media/image171.jpg"/><Relationship Id="rId2" Type="http://schemas.openxmlformats.org/officeDocument/2006/relationships/notesSlide" Target="../notesSlides/notesSlide94.xml"/><Relationship Id="rId1" Type="http://schemas.openxmlformats.org/officeDocument/2006/relationships/slideLayout" Target="../slideLayouts/slideLayout7.xml"/><Relationship Id="rId6" Type="http://schemas.openxmlformats.org/officeDocument/2006/relationships/image" Target="../media/image170.jpg"/><Relationship Id="rId5" Type="http://schemas.openxmlformats.org/officeDocument/2006/relationships/image" Target="../media/image400.png"/><Relationship Id="rId10" Type="http://schemas.openxmlformats.org/officeDocument/2006/relationships/image" Target="../media/image41.png"/><Relationship Id="rId4" Type="http://schemas.openxmlformats.org/officeDocument/2006/relationships/image" Target="../media/image390.png"/><Relationship Id="rId9" Type="http://schemas.openxmlformats.org/officeDocument/2006/relationships/image" Target="../media/image440.png"/></Relationships>
</file>

<file path=ppt/slides/_rels/slide99.xml.rels><?xml version="1.0" encoding="UTF-8" standalone="yes"?>
<Relationships xmlns="http://schemas.openxmlformats.org/package/2006/relationships"><Relationship Id="rId8" Type="http://schemas.openxmlformats.org/officeDocument/2006/relationships/image" Target="../media/image1060.png"/><Relationship Id="rId13" Type="http://schemas.openxmlformats.org/officeDocument/2006/relationships/image" Target="../media/image176.png"/><Relationship Id="rId18" Type="http://schemas.openxmlformats.org/officeDocument/2006/relationships/image" Target="../media/image1160.png"/><Relationship Id="rId3" Type="http://schemas.openxmlformats.org/officeDocument/2006/relationships/image" Target="../media/image1040.png"/><Relationship Id="rId7" Type="http://schemas.openxmlformats.org/officeDocument/2006/relationships/image" Target="../media/image172.jpg"/><Relationship Id="rId12" Type="http://schemas.openxmlformats.org/officeDocument/2006/relationships/image" Target="../media/image175.png"/><Relationship Id="rId17" Type="http://schemas.openxmlformats.org/officeDocument/2006/relationships/image" Target="../media/image1150.png"/><Relationship Id="rId2" Type="http://schemas.openxmlformats.org/officeDocument/2006/relationships/notesSlide" Target="../notesSlides/notesSlide95.xml"/><Relationship Id="rId16" Type="http://schemas.openxmlformats.org/officeDocument/2006/relationships/image" Target="../media/image1140.png"/><Relationship Id="rId20" Type="http://schemas.openxmlformats.org/officeDocument/2006/relationships/image" Target="../media/image41.png"/><Relationship Id="rId1" Type="http://schemas.openxmlformats.org/officeDocument/2006/relationships/slideLayout" Target="../slideLayouts/slideLayout7.xml"/><Relationship Id="rId6" Type="http://schemas.openxmlformats.org/officeDocument/2006/relationships/image" Target="../media/image171.jpg"/><Relationship Id="rId11" Type="http://schemas.openxmlformats.org/officeDocument/2006/relationships/image" Target="../media/image174.png"/><Relationship Id="rId5" Type="http://schemas.openxmlformats.org/officeDocument/2006/relationships/image" Target="../media/image170.jpg"/><Relationship Id="rId15" Type="http://schemas.openxmlformats.org/officeDocument/2006/relationships/image" Target="../media/image178.png"/><Relationship Id="rId10" Type="http://schemas.openxmlformats.org/officeDocument/2006/relationships/image" Target="../media/image173.png"/><Relationship Id="rId19" Type="http://schemas.openxmlformats.org/officeDocument/2006/relationships/image" Target="../media/image1170.png"/><Relationship Id="rId4" Type="http://schemas.openxmlformats.org/officeDocument/2006/relationships/image" Target="../media/image1050.png"/><Relationship Id="rId9" Type="http://schemas.openxmlformats.org/officeDocument/2006/relationships/image" Target="../media/image172.png"/><Relationship Id="rId14" Type="http://schemas.openxmlformats.org/officeDocument/2006/relationships/image" Target="../media/image177.png"/></Relationships>
</file>

<file path=ppt/slides/_rels/slide100.xml.rels><?xml version="1.0" encoding="UTF-8" standalone="yes"?>
<Relationships xmlns="http://schemas.openxmlformats.org/package/2006/relationships"><Relationship Id="rId8" Type="http://schemas.openxmlformats.org/officeDocument/2006/relationships/image" Target="../media/image500.png"/><Relationship Id="rId13" Type="http://schemas.openxmlformats.org/officeDocument/2006/relationships/image" Target="../media/image183.png"/><Relationship Id="rId3" Type="http://schemas.openxmlformats.org/officeDocument/2006/relationships/slideLayout" Target="../slideLayouts/slideLayout7.xml"/><Relationship Id="rId7" Type="http://schemas.openxmlformats.org/officeDocument/2006/relationships/image" Target="../media/image490.png"/><Relationship Id="rId12" Type="http://schemas.openxmlformats.org/officeDocument/2006/relationships/image" Target="../media/image182.jpg"/><Relationship Id="rId2" Type="http://schemas.openxmlformats.org/officeDocument/2006/relationships/video" Target="../media/media10.mp4"/><Relationship Id="rId1" Type="http://schemas.microsoft.com/office/2007/relationships/media" Target="../media/media10.mp4"/><Relationship Id="rId6" Type="http://schemas.openxmlformats.org/officeDocument/2006/relationships/image" Target="../media/image1190.png"/><Relationship Id="rId11" Type="http://schemas.openxmlformats.org/officeDocument/2006/relationships/image" Target="../media/image181.jpg"/><Relationship Id="rId5" Type="http://schemas.openxmlformats.org/officeDocument/2006/relationships/image" Target="../media/image179.png"/><Relationship Id="rId10" Type="http://schemas.openxmlformats.org/officeDocument/2006/relationships/image" Target="../media/image180.jpg"/><Relationship Id="rId4" Type="http://schemas.openxmlformats.org/officeDocument/2006/relationships/notesSlide" Target="../notesSlides/notesSlide96.xml"/><Relationship Id="rId9" Type="http://schemas.openxmlformats.org/officeDocument/2006/relationships/image" Target="../media/image510.png"/><Relationship Id="rId14" Type="http://schemas.openxmlformats.org/officeDocument/2006/relationships/image" Target="../media/image41.png"/></Relationships>
</file>

<file path=ppt/slides/_rels/slide101.xml.rels><?xml version="1.0" encoding="UTF-8" standalone="yes"?>
<Relationships xmlns="http://schemas.openxmlformats.org/package/2006/relationships"><Relationship Id="rId3" Type="http://schemas.openxmlformats.org/officeDocument/2006/relationships/image" Target="../media/image184.png"/><Relationship Id="rId2" Type="http://schemas.openxmlformats.org/officeDocument/2006/relationships/notesSlide" Target="../notesSlides/notesSlide97.xml"/><Relationship Id="rId1" Type="http://schemas.openxmlformats.org/officeDocument/2006/relationships/slideLayout" Target="../slideLayouts/slideLayout11.xml"/><Relationship Id="rId4" Type="http://schemas.openxmlformats.org/officeDocument/2006/relationships/image" Target="../media/image74.jp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notched-cylinder-hex-coarse-tet-fine-reference.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 y="2562153"/>
            <a:ext cx="2445022" cy="1671173"/>
          </a:xfrm>
          <a:prstGeom prst="rect">
            <a:avLst/>
          </a:prstGeom>
        </p:spPr>
      </p:pic>
      <p:pic>
        <p:nvPicPr>
          <p:cNvPr id="3" name="Picture 2" descr="notched-cylinder-hex-coarse-tet-fine-deformed.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331711" y="2562152"/>
            <a:ext cx="2445022" cy="1671172"/>
          </a:xfrm>
          <a:prstGeom prst="rect">
            <a:avLst/>
          </a:prstGeom>
        </p:spPr>
      </p:pic>
      <p:pic>
        <p:nvPicPr>
          <p:cNvPr id="10" name="Picture 9" descr="notched-cylinder-hex-coarse-tet-fine-deformed-nomesh.pn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690337" y="2562153"/>
            <a:ext cx="2453663" cy="1671171"/>
          </a:xfrm>
          <a:prstGeom prst="rect">
            <a:avLst/>
          </a:prstGeom>
        </p:spPr>
      </p:pic>
      <p:pic>
        <p:nvPicPr>
          <p:cNvPr id="11" name="Picture 10" descr="notched-cylinder-hex-coarse-tet-fine-reference-nomesh.png"/>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2236594" y="2562152"/>
            <a:ext cx="2445022" cy="1671173"/>
          </a:xfrm>
          <a:prstGeom prst="rect">
            <a:avLst/>
          </a:prstGeom>
        </p:spPr>
      </p:pic>
      <p:sp>
        <p:nvSpPr>
          <p:cNvPr id="8" name="TextBox 7"/>
          <p:cNvSpPr txBox="1"/>
          <p:nvPr/>
        </p:nvSpPr>
        <p:spPr>
          <a:xfrm>
            <a:off x="2590800" y="6488668"/>
            <a:ext cx="4076700" cy="369332"/>
          </a:xfrm>
          <a:prstGeom prst="rect">
            <a:avLst/>
          </a:prstGeom>
          <a:noFill/>
        </p:spPr>
        <p:txBody>
          <a:bodyPr wrap="square" rtlCol="0">
            <a:spAutoFit/>
          </a:bodyPr>
          <a:lstStyle/>
          <a:p>
            <a:pPr algn="ctr"/>
            <a:r>
              <a:rPr lang="en-US" dirty="0">
                <a:solidFill>
                  <a:schemeClr val="bg1"/>
                </a:solidFill>
                <a:latin typeface="Calibri" panose="020F0502020204030204" pitchFamily="34" charset="0"/>
                <a:cs typeface="Calibri" panose="020F0502020204030204" pitchFamily="34" charset="0"/>
              </a:rPr>
              <a:t>SAND2020-10789C</a:t>
            </a:r>
          </a:p>
        </p:txBody>
      </p:sp>
      <p:sp>
        <p:nvSpPr>
          <p:cNvPr id="9" name="TextBox 2"/>
          <p:cNvSpPr txBox="1"/>
          <p:nvPr/>
        </p:nvSpPr>
        <p:spPr>
          <a:xfrm>
            <a:off x="2238550" y="6071586"/>
            <a:ext cx="6858001" cy="338554"/>
          </a:xfrm>
          <a:prstGeom prst="rect">
            <a:avLst/>
          </a:prstGeom>
          <a:solidFill>
            <a:schemeClr val="bg1"/>
          </a:solidFill>
        </p:spPr>
        <p:txBody>
          <a:bodyPr wrap="squar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algn="just"/>
            <a:r>
              <a:rPr lang="en-US" sz="800" dirty="0">
                <a:latin typeface="Calibri" panose="020F0502020204030204" pitchFamily="34" charset="0"/>
                <a:cs typeface="Calibri" panose="020F0502020204030204" pitchFamily="34" charset="0"/>
              </a:rPr>
              <a:t>Sandia National Laboratories is a multi-mission laboratory managed and operated by National Technology and Engineering Solutions of Sandia, LLC., a wholly owned subsidiary of Honeywell International, Inc., for the U.S. Department of Energy’s National Nuclear Security Administration under contract DE-NA0003525. </a:t>
            </a:r>
          </a:p>
        </p:txBody>
      </p:sp>
      <p:sp>
        <p:nvSpPr>
          <p:cNvPr id="20" name="Title 1">
            <a:extLst>
              <a:ext uri="{FF2B5EF4-FFF2-40B4-BE49-F238E27FC236}">
                <a16:creationId xmlns:a16="http://schemas.microsoft.com/office/drawing/2014/main" id="{F3EEACC0-4226-402F-A688-26830F937B0C}"/>
              </a:ext>
            </a:extLst>
          </p:cNvPr>
          <p:cNvSpPr>
            <a:spLocks noGrp="1"/>
          </p:cNvSpPr>
          <p:nvPr>
            <p:ph type="ctrTitle"/>
          </p:nvPr>
        </p:nvSpPr>
        <p:spPr>
          <a:xfrm>
            <a:off x="426720" y="4254547"/>
            <a:ext cx="7995920" cy="859588"/>
          </a:xfrm>
        </p:spPr>
        <p:txBody>
          <a:bodyPr/>
          <a:lstStyle/>
          <a:p>
            <a:pPr algn="ctr"/>
            <a:r>
              <a:rPr lang="en-US" sz="2400" b="1" dirty="0">
                <a:solidFill>
                  <a:schemeClr val="tx1"/>
                </a:solidFill>
              </a:rPr>
              <a:t>Concurrent multiscale coupling in solid mechanics using the Schwarz alternating method</a:t>
            </a:r>
            <a:endParaRPr lang="en-US" sz="2400" b="1" dirty="0">
              <a:solidFill>
                <a:schemeClr val="tx1"/>
              </a:solidFill>
              <a:latin typeface="Calibri" panose="020F0502020204030204" pitchFamily="34" charset="0"/>
              <a:cs typeface="Calibri" panose="020F0502020204030204" pitchFamily="34" charset="0"/>
            </a:endParaRPr>
          </a:p>
        </p:txBody>
      </p:sp>
      <p:sp>
        <p:nvSpPr>
          <p:cNvPr id="6" name="TextBox 5">
            <a:extLst>
              <a:ext uri="{FF2B5EF4-FFF2-40B4-BE49-F238E27FC236}">
                <a16:creationId xmlns:a16="http://schemas.microsoft.com/office/drawing/2014/main" id="{38336363-2FAE-4670-94F7-F72F6ED26543}"/>
              </a:ext>
            </a:extLst>
          </p:cNvPr>
          <p:cNvSpPr txBox="1"/>
          <p:nvPr/>
        </p:nvSpPr>
        <p:spPr>
          <a:xfrm>
            <a:off x="268605" y="5045158"/>
            <a:ext cx="8606790" cy="984885"/>
          </a:xfrm>
          <a:prstGeom prst="rect">
            <a:avLst/>
          </a:prstGeom>
          <a:noFill/>
        </p:spPr>
        <p:txBody>
          <a:bodyPr wrap="square" rtlCol="0">
            <a:spAutoFit/>
          </a:bodyPr>
          <a:lstStyle/>
          <a:p>
            <a:pPr algn="ctr"/>
            <a:r>
              <a:rPr lang="en-US" b="1" u="sng" dirty="0">
                <a:latin typeface="Calibri" panose="020F0502020204030204" pitchFamily="34" charset="0"/>
                <a:cs typeface="Calibri" panose="020F0502020204030204" pitchFamily="34" charset="0"/>
              </a:rPr>
              <a:t>Irina Tezaur</a:t>
            </a:r>
            <a:r>
              <a:rPr lang="en-US" baseline="30000" dirty="0">
                <a:latin typeface="Calibri" panose="020F0502020204030204" pitchFamily="34" charset="0"/>
                <a:cs typeface="Calibri" panose="020F0502020204030204" pitchFamily="34" charset="0"/>
              </a:rPr>
              <a:t>1</a:t>
            </a:r>
            <a:r>
              <a:rPr lang="en-US" dirty="0">
                <a:latin typeface="Calibri" panose="020F0502020204030204" pitchFamily="34" charset="0"/>
                <a:cs typeface="Calibri" panose="020F0502020204030204" pitchFamily="34" charset="0"/>
              </a:rPr>
              <a:t>, Alejandro Mota</a:t>
            </a:r>
            <a:r>
              <a:rPr lang="en-US" baseline="30000" dirty="0">
                <a:latin typeface="Calibri" panose="020F0502020204030204" pitchFamily="34" charset="0"/>
                <a:cs typeface="Calibri" panose="020F0502020204030204" pitchFamily="34" charset="0"/>
              </a:rPr>
              <a:t>1</a:t>
            </a:r>
            <a:r>
              <a:rPr lang="en-US" dirty="0">
                <a:latin typeface="Calibri" panose="020F0502020204030204" pitchFamily="34" charset="0"/>
                <a:cs typeface="Calibri" panose="020F0502020204030204" pitchFamily="34" charset="0"/>
              </a:rPr>
              <a:t>, Coleman Alleman</a:t>
            </a:r>
            <a:r>
              <a:rPr lang="en-US" baseline="30000" dirty="0">
                <a:latin typeface="Calibri" panose="020F0502020204030204" pitchFamily="34" charset="0"/>
                <a:cs typeface="Calibri" panose="020F0502020204030204" pitchFamily="34" charset="0"/>
              </a:rPr>
              <a:t>1</a:t>
            </a:r>
            <a:r>
              <a:rPr lang="en-US" dirty="0">
                <a:latin typeface="Calibri" panose="020F0502020204030204" pitchFamily="34" charset="0"/>
                <a:cs typeface="Calibri" panose="020F0502020204030204" pitchFamily="34" charset="0"/>
              </a:rPr>
              <a:t>, Greg Phlipot</a:t>
            </a:r>
            <a:r>
              <a:rPr lang="en-US" baseline="30000" dirty="0">
                <a:latin typeface="Calibri" panose="020F0502020204030204" pitchFamily="34" charset="0"/>
                <a:cs typeface="Calibri" panose="020F0502020204030204" pitchFamily="34" charset="0"/>
              </a:rPr>
              <a:t>2</a:t>
            </a:r>
          </a:p>
          <a:p>
            <a:pPr algn="ctr"/>
            <a:endParaRPr lang="en-US" sz="200" dirty="0">
              <a:latin typeface="Calibri" panose="020F0502020204030204" pitchFamily="34" charset="0"/>
              <a:cs typeface="Calibri" panose="020F0502020204030204" pitchFamily="34" charset="0"/>
            </a:endParaRPr>
          </a:p>
          <a:p>
            <a:pPr algn="ctr"/>
            <a:r>
              <a:rPr lang="en-US" baseline="30000" dirty="0">
                <a:latin typeface="Calibri" panose="020F0502020204030204" pitchFamily="34" charset="0"/>
                <a:cs typeface="Calibri" panose="020F0502020204030204" pitchFamily="34" charset="0"/>
              </a:rPr>
              <a:t>1</a:t>
            </a:r>
            <a:r>
              <a:rPr lang="en-US" dirty="0">
                <a:latin typeface="Calibri" panose="020F0502020204030204" pitchFamily="34" charset="0"/>
                <a:cs typeface="Calibri" panose="020F0502020204030204" pitchFamily="34" charset="0"/>
              </a:rPr>
              <a:t>Sandia National Labs, Livermore, CA  </a:t>
            </a:r>
            <a:r>
              <a:rPr lang="en-US" baseline="30000" dirty="0">
                <a:latin typeface="Calibri" panose="020F0502020204030204" pitchFamily="34" charset="0"/>
                <a:cs typeface="Calibri" panose="020F0502020204030204" pitchFamily="34" charset="0"/>
              </a:rPr>
              <a:t>2</a:t>
            </a:r>
            <a:r>
              <a:rPr lang="en-US" dirty="0">
                <a:latin typeface="Calibri" panose="020F0502020204030204" pitchFamily="34" charset="0"/>
                <a:cs typeface="Calibri" panose="020F0502020204030204" pitchFamily="34" charset="0"/>
              </a:rPr>
              <a:t>MSC Software, Newport Beach, CA</a:t>
            </a:r>
          </a:p>
          <a:p>
            <a:pPr algn="ctr"/>
            <a:endParaRPr lang="en-US" sz="200" dirty="0">
              <a:latin typeface="Calibri" panose="020F0502020204030204" pitchFamily="34" charset="0"/>
              <a:cs typeface="Calibri" panose="020F0502020204030204" pitchFamily="34" charset="0"/>
            </a:endParaRPr>
          </a:p>
          <a:p>
            <a:pPr algn="ctr"/>
            <a:r>
              <a:rPr lang="en-US" dirty="0">
                <a:latin typeface="Calibri" panose="020F0502020204030204" pitchFamily="34" charset="0"/>
                <a:cs typeface="Calibri" panose="020F0502020204030204" pitchFamily="34" charset="0"/>
              </a:rPr>
              <a:t>2020 Pacific Northwest Numerical Analysis Seminar       October 17, 2020</a:t>
            </a:r>
          </a:p>
        </p:txBody>
      </p:sp>
    </p:spTree>
    <p:extLst>
      <p:ext uri="{BB962C8B-B14F-4D97-AF65-F5344CB8AC3E}">
        <p14:creationId xmlns:p14="http://schemas.microsoft.com/office/powerpoint/2010/main" val="3883818362"/>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304800" y="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102" name="TextShape 2"/>
          <p:cNvSpPr txBox="1"/>
          <p:nvPr/>
        </p:nvSpPr>
        <p:spPr>
          <a:xfrm>
            <a:off x="304800" y="884663"/>
            <a:ext cx="6774426" cy="5493834"/>
          </a:xfrm>
          <a:prstGeom prst="rect">
            <a:avLst/>
          </a:prstGeom>
          <a:noFill/>
          <a:ln>
            <a:noFill/>
          </a:ln>
        </p:spPr>
        <p:txBody>
          <a:bodyPr/>
          <a:lstStyle/>
          <a:p>
            <a:pPr marL="457200" indent="-457200">
              <a:lnSpc>
                <a:spcPct val="100000"/>
              </a:lnSpc>
              <a:buFont typeface="+mj-lt"/>
              <a:buAutoNum type="arabicPeriod"/>
            </a:pPr>
            <a:r>
              <a:rPr lang="en-US" sz="2400" dirty="0">
                <a:latin typeface="Calibri" panose="020F0502020204030204" pitchFamily="34" charset="0"/>
              </a:rPr>
              <a:t>Motivation &amp; Background</a:t>
            </a:r>
          </a:p>
          <a:p>
            <a:pPr marL="800100" lvl="1" indent="-342900">
              <a:buFont typeface="Arial" panose="020B0604020202020204" pitchFamily="34" charset="0"/>
              <a:buChar char="•"/>
            </a:pPr>
            <a:endParaRPr lang="en-US" sz="400" dirty="0">
              <a:latin typeface="Calibri" panose="020F0502020204030204" pitchFamily="34" charset="0"/>
            </a:endParaRPr>
          </a:p>
          <a:p>
            <a:pPr marL="457200" indent="-457200">
              <a:lnSpc>
                <a:spcPct val="100000"/>
              </a:lnSpc>
              <a:buAutoNum type="arabicPeriod" startAt="2"/>
            </a:pPr>
            <a:endParaRPr lang="en-US" sz="400" dirty="0">
              <a:latin typeface="Calibri" panose="020F0502020204030204" pitchFamily="34" charset="0"/>
            </a:endParaRPr>
          </a:p>
          <a:p>
            <a:pPr marL="457200" indent="-457200">
              <a:buAutoNum type="arabicPeriod" startAt="2"/>
            </a:pPr>
            <a:r>
              <a:rPr lang="en-US" sz="2400" dirty="0">
                <a:latin typeface="Calibri" panose="020F0502020204030204" pitchFamily="34" charset="0"/>
              </a:rPr>
              <a:t>Schwarz Alternating Method for Concurrent Multiscale Coupling for </a:t>
            </a:r>
            <a:r>
              <a:rPr lang="en-US" sz="2400" dirty="0" err="1">
                <a:latin typeface="Calibri" panose="020F0502020204030204" pitchFamily="34" charset="0"/>
              </a:rPr>
              <a:t>Quasistatics</a:t>
            </a:r>
            <a:r>
              <a:rPr lang="en-US" sz="2400" dirty="0">
                <a:latin typeface="Calibri" panose="020F0502020204030204" pitchFamily="34" charset="0"/>
              </a:rPr>
              <a:t> </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3"/>
            </a:pPr>
            <a:r>
              <a:rPr lang="en-US" sz="2400" dirty="0">
                <a:latin typeface="Calibri" panose="020F0502020204030204" pitchFamily="34" charset="0"/>
              </a:rPr>
              <a:t>Schwarz Alternating Method for Concurrent Multiscale Coupling for Dynamics</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pPr marL="228600" indent="-228600">
              <a:buAutoNum type="arabicPeriod" startAt="4"/>
            </a:pPr>
            <a:endParaRPr lang="en-US" sz="400" dirty="0">
              <a:latin typeface="Calibri" panose="020F0502020204030204" pitchFamily="34" charset="0"/>
            </a:endParaRPr>
          </a:p>
          <a:p>
            <a:pPr marL="228600" indent="-228600">
              <a:buAutoNum type="arabicPeriod" startAt="4"/>
            </a:pPr>
            <a:endParaRPr lang="en-US" sz="400" dirty="0">
              <a:latin typeface="Calibri" panose="020F0502020204030204" pitchFamily="34" charset="0"/>
            </a:endParaRPr>
          </a:p>
          <a:p>
            <a:pPr marL="457200" indent="-457200">
              <a:buAutoNum type="arabicPeriod" startAt="4"/>
            </a:pPr>
            <a:r>
              <a:rPr lang="en-US" sz="2400" dirty="0">
                <a:latin typeface="Calibri" panose="020F0502020204030204" pitchFamily="34" charset="0"/>
              </a:rPr>
              <a:t>Summary </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5"/>
            </a:pPr>
            <a:r>
              <a:rPr lang="en-US" sz="2400" dirty="0">
                <a:latin typeface="Calibri" panose="020F0502020204030204" pitchFamily="34" charset="0"/>
              </a:rPr>
              <a:t>Ongoing/Future Work</a:t>
            </a:r>
          </a:p>
          <a:p>
            <a:endParaRPr lang="en-US" sz="24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endParaRPr sz="2400" dirty="0">
              <a:latin typeface="Calibri" panose="020F0502020204030204" pitchFamily="34" charset="0"/>
            </a:endParaRPr>
          </a:p>
        </p:txBody>
      </p:sp>
      <p:pic>
        <p:nvPicPr>
          <p:cNvPr id="4" name="Picture 3"/>
          <p:cNvPicPr>
            <a:picLocks noChangeAspect="1"/>
          </p:cNvPicPr>
          <p:nvPr/>
        </p:nvPicPr>
        <p:blipFill rotWithShape="1">
          <a:blip r:embed="rId3">
            <a:extLst>
              <a:ext uri="{28A0092B-C50C-407E-A947-70E740481C1C}">
                <a14:useLocalDpi xmlns:a14="http://schemas.microsoft.com/office/drawing/2010/main" val="0"/>
              </a:ext>
            </a:extLst>
          </a:blip>
          <a:srcRect l="36922" r="33534"/>
          <a:stretch/>
        </p:blipFill>
        <p:spPr>
          <a:xfrm rot="5400000">
            <a:off x="5488087" y="3119882"/>
            <a:ext cx="1472052" cy="4755247"/>
          </a:xfrm>
          <a:prstGeom prst="rect">
            <a:avLst/>
          </a:prstGeom>
        </p:spPr>
      </p:pic>
      <p:pic>
        <p:nvPicPr>
          <p:cNvPr id="5" name="Picture 4"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858680" y="1315259"/>
            <a:ext cx="1452190" cy="2606162"/>
          </a:xfrm>
          <a:prstGeom prst="rect">
            <a:avLst/>
          </a:prstGeom>
        </p:spPr>
      </p:pic>
      <p:sp>
        <p:nvSpPr>
          <p:cNvPr id="2" name="Slide Number Placeholder 1">
            <a:extLst>
              <a:ext uri="{FF2B5EF4-FFF2-40B4-BE49-F238E27FC236}">
                <a16:creationId xmlns:a16="http://schemas.microsoft.com/office/drawing/2014/main" id="{805E14DB-F505-4B6E-B151-6BAAB23A7FBF}"/>
              </a:ext>
            </a:extLst>
          </p:cNvPr>
          <p:cNvSpPr>
            <a:spLocks noGrp="1"/>
          </p:cNvSpPr>
          <p:nvPr>
            <p:ph type="sldNum" sz="quarter" idx="12"/>
          </p:nvPr>
        </p:nvSpPr>
        <p:spPr/>
        <p:txBody>
          <a:bodyPr/>
          <a:lstStyle/>
          <a:p>
            <a:fld id="{A5E55A7B-7854-E145-92D9-B491DF4BAE2D}" type="slidenum">
              <a:rPr lang="en-US" smtClean="0"/>
              <a:pPr/>
              <a:t>2</a:t>
            </a:fld>
            <a:endParaRPr lang="en-US" dirty="0"/>
          </a:p>
        </p:txBody>
      </p:sp>
    </p:spTree>
    <p:extLst>
      <p:ext uri="{BB962C8B-B14F-4D97-AF65-F5344CB8AC3E}">
        <p14:creationId xmlns:p14="http://schemas.microsoft.com/office/powerpoint/2010/main" val="3999457258"/>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304800" y="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102" name="TextShape 2"/>
          <p:cNvSpPr txBox="1"/>
          <p:nvPr/>
        </p:nvSpPr>
        <p:spPr>
          <a:xfrm>
            <a:off x="304800" y="884663"/>
            <a:ext cx="6774426" cy="5493834"/>
          </a:xfrm>
          <a:prstGeom prst="rect">
            <a:avLst/>
          </a:prstGeom>
          <a:noFill/>
          <a:ln>
            <a:noFill/>
          </a:ln>
        </p:spPr>
        <p:txBody>
          <a:bodyPr/>
          <a:lstStyle/>
          <a:p>
            <a:pPr marL="457200" indent="-457200">
              <a:lnSpc>
                <a:spcPct val="100000"/>
              </a:lnSpc>
              <a:buFont typeface="+mj-lt"/>
              <a:buAutoNum type="arabicPeriod"/>
            </a:pPr>
            <a:r>
              <a:rPr lang="en-US" sz="2400" b="1" dirty="0">
                <a:latin typeface="Calibri" panose="020F0502020204030204" pitchFamily="34" charset="0"/>
              </a:rPr>
              <a:t>Motivation &amp; Background</a:t>
            </a:r>
          </a:p>
          <a:p>
            <a:pPr marL="800100" lvl="1" indent="-342900">
              <a:buFont typeface="Arial" panose="020B0604020202020204" pitchFamily="34" charset="0"/>
              <a:buChar char="•"/>
            </a:pPr>
            <a:endParaRPr lang="en-US" sz="400" dirty="0">
              <a:latin typeface="Calibri" panose="020F0502020204030204" pitchFamily="34" charset="0"/>
            </a:endParaRPr>
          </a:p>
          <a:p>
            <a:pPr marL="457200" indent="-457200">
              <a:lnSpc>
                <a:spcPct val="100000"/>
              </a:lnSpc>
              <a:buAutoNum type="arabicPeriod" startAt="2"/>
            </a:pPr>
            <a:endParaRPr lang="en-US" sz="400" dirty="0">
              <a:latin typeface="Calibri" panose="020F0502020204030204" pitchFamily="34" charset="0"/>
            </a:endParaRPr>
          </a:p>
          <a:p>
            <a:pPr marL="457200" indent="-457200">
              <a:buAutoNum type="arabicPeriod" startAt="2"/>
            </a:pPr>
            <a:r>
              <a:rPr lang="en-US" sz="2400" dirty="0">
                <a:latin typeface="Calibri" panose="020F0502020204030204" pitchFamily="34" charset="0"/>
              </a:rPr>
              <a:t>Schwarz Alternating Method for Concurrent Multiscale Coupling for </a:t>
            </a:r>
            <a:r>
              <a:rPr lang="en-US" sz="2400" dirty="0" err="1">
                <a:latin typeface="Calibri" panose="020F0502020204030204" pitchFamily="34" charset="0"/>
              </a:rPr>
              <a:t>Quasistatics</a:t>
            </a:r>
            <a:r>
              <a:rPr lang="en-US" sz="2400" dirty="0">
                <a:latin typeface="Calibri" panose="020F0502020204030204" pitchFamily="34" charset="0"/>
              </a:rPr>
              <a:t> </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3"/>
            </a:pPr>
            <a:r>
              <a:rPr lang="en-US" sz="2400" dirty="0">
                <a:latin typeface="Calibri" panose="020F0502020204030204" pitchFamily="34" charset="0"/>
              </a:rPr>
              <a:t>Schwarz Alternating Method for Concurrent Multiscale Coupling for Dynamics</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pPr marL="228600" indent="-228600">
              <a:buAutoNum type="arabicPeriod" startAt="4"/>
            </a:pPr>
            <a:endParaRPr lang="en-US" sz="400" dirty="0">
              <a:latin typeface="Calibri" panose="020F0502020204030204" pitchFamily="34" charset="0"/>
            </a:endParaRPr>
          </a:p>
          <a:p>
            <a:pPr marL="228600" indent="-228600">
              <a:buAutoNum type="arabicPeriod" startAt="4"/>
            </a:pPr>
            <a:endParaRPr lang="en-US" sz="400" dirty="0">
              <a:latin typeface="Calibri" panose="020F0502020204030204" pitchFamily="34" charset="0"/>
            </a:endParaRPr>
          </a:p>
          <a:p>
            <a:pPr marL="457200" indent="-457200">
              <a:buAutoNum type="arabicPeriod" startAt="4"/>
            </a:pPr>
            <a:r>
              <a:rPr lang="en-US" sz="2400" dirty="0">
                <a:latin typeface="Calibri" panose="020F0502020204030204" pitchFamily="34" charset="0"/>
              </a:rPr>
              <a:t>Summary </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5"/>
            </a:pPr>
            <a:r>
              <a:rPr lang="en-US" sz="2400" dirty="0">
                <a:latin typeface="Calibri" panose="020F0502020204030204" pitchFamily="34" charset="0"/>
              </a:rPr>
              <a:t>Ongoing/Future Work</a:t>
            </a:r>
          </a:p>
          <a:p>
            <a:endParaRPr lang="en-US" sz="24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endParaRPr sz="2400" dirty="0">
              <a:latin typeface="Calibri" panose="020F0502020204030204" pitchFamily="34" charset="0"/>
            </a:endParaRPr>
          </a:p>
        </p:txBody>
      </p:sp>
      <p:pic>
        <p:nvPicPr>
          <p:cNvPr id="4" name="Picture 3"/>
          <p:cNvPicPr>
            <a:picLocks noChangeAspect="1"/>
          </p:cNvPicPr>
          <p:nvPr/>
        </p:nvPicPr>
        <p:blipFill rotWithShape="1">
          <a:blip r:embed="rId3">
            <a:extLst>
              <a:ext uri="{28A0092B-C50C-407E-A947-70E740481C1C}">
                <a14:useLocalDpi xmlns:a14="http://schemas.microsoft.com/office/drawing/2010/main" val="0"/>
              </a:ext>
            </a:extLst>
          </a:blip>
          <a:srcRect l="36922" r="33534"/>
          <a:stretch/>
        </p:blipFill>
        <p:spPr>
          <a:xfrm rot="5400000">
            <a:off x="5488087" y="3119882"/>
            <a:ext cx="1472052" cy="4755247"/>
          </a:xfrm>
          <a:prstGeom prst="rect">
            <a:avLst/>
          </a:prstGeom>
        </p:spPr>
      </p:pic>
      <p:pic>
        <p:nvPicPr>
          <p:cNvPr id="5" name="Picture 4"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858680" y="1315259"/>
            <a:ext cx="1452190" cy="2606162"/>
          </a:xfrm>
          <a:prstGeom prst="rect">
            <a:avLst/>
          </a:prstGeom>
        </p:spPr>
      </p:pic>
      <p:sp>
        <p:nvSpPr>
          <p:cNvPr id="2" name="Slide Number Placeholder 1">
            <a:extLst>
              <a:ext uri="{FF2B5EF4-FFF2-40B4-BE49-F238E27FC236}">
                <a16:creationId xmlns:a16="http://schemas.microsoft.com/office/drawing/2014/main" id="{12604B1F-EE50-49C1-8B50-DA0536FBB919}"/>
              </a:ext>
            </a:extLst>
          </p:cNvPr>
          <p:cNvSpPr>
            <a:spLocks noGrp="1"/>
          </p:cNvSpPr>
          <p:nvPr>
            <p:ph type="sldNum" sz="quarter" idx="12"/>
          </p:nvPr>
        </p:nvSpPr>
        <p:spPr/>
        <p:txBody>
          <a:bodyPr/>
          <a:lstStyle/>
          <a:p>
            <a:fld id="{A5E55A7B-7854-E145-92D9-B491DF4BAE2D}" type="slidenum">
              <a:rPr lang="en-US" smtClean="0"/>
              <a:pPr/>
              <a:t>3</a:t>
            </a:fld>
            <a:endParaRPr lang="en-US" dirty="0"/>
          </a:p>
        </p:txBody>
      </p:sp>
    </p:spTree>
    <p:extLst>
      <p:ext uri="{BB962C8B-B14F-4D97-AF65-F5344CB8AC3E}">
        <p14:creationId xmlns:p14="http://schemas.microsoft.com/office/powerpoint/2010/main" val="141514985"/>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65295" y="184963"/>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Motivation for Concurrent Multiscale Coupling</a:t>
            </a:r>
          </a:p>
        </p:txBody>
      </p:sp>
      <p:sp>
        <p:nvSpPr>
          <p:cNvPr id="6" name="Content Placeholder 2"/>
          <p:cNvSpPr txBox="1">
            <a:spLocks/>
          </p:cNvSpPr>
          <p:nvPr/>
        </p:nvSpPr>
        <p:spPr bwMode="auto">
          <a:xfrm>
            <a:off x="265295" y="1480954"/>
            <a:ext cx="4808510" cy="4598267"/>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b="1" i="1" kern="1200" dirty="0">
                <a:latin typeface="Calibri" pitchFamily="34" charset="0"/>
                <a:cs typeface="Calibri" pitchFamily="34" charset="0"/>
              </a:rPr>
              <a:t>Large scale </a:t>
            </a:r>
            <a:r>
              <a:rPr lang="en-US" sz="1800" kern="1200" dirty="0">
                <a:latin typeface="Calibri" pitchFamily="34" charset="0"/>
                <a:cs typeface="Calibri" pitchFamily="34" charset="0"/>
              </a:rPr>
              <a:t>structural </a:t>
            </a:r>
            <a:r>
              <a:rPr lang="en-US" sz="1800" b="1" i="1" kern="1200" dirty="0">
                <a:latin typeface="Calibri" pitchFamily="34" charset="0"/>
                <a:cs typeface="Calibri" pitchFamily="34" charset="0"/>
              </a:rPr>
              <a:t>failure</a:t>
            </a:r>
            <a:r>
              <a:rPr lang="en-US" sz="1800" kern="1200" dirty="0">
                <a:latin typeface="Calibri" pitchFamily="34" charset="0"/>
                <a:cs typeface="Calibri" pitchFamily="34" charset="0"/>
              </a:rPr>
              <a:t> frequently originates from </a:t>
            </a:r>
            <a:r>
              <a:rPr lang="en-US" sz="1800" b="1" i="1" kern="1200" dirty="0">
                <a:latin typeface="Calibri" pitchFamily="34" charset="0"/>
                <a:cs typeface="Calibri" pitchFamily="34" charset="0"/>
              </a:rPr>
              <a:t>small scale </a:t>
            </a:r>
            <a:r>
              <a:rPr lang="en-US" sz="1800" kern="1200" dirty="0">
                <a:latin typeface="Calibri" pitchFamily="34" charset="0"/>
                <a:cs typeface="Calibri" pitchFamily="34" charset="0"/>
              </a:rPr>
              <a:t>phenomena such as defects, </a:t>
            </a:r>
            <a:r>
              <a:rPr lang="en-US" sz="1800" kern="1200" dirty="0" err="1">
                <a:latin typeface="Calibri" pitchFamily="34" charset="0"/>
                <a:cs typeface="Calibri" pitchFamily="34" charset="0"/>
              </a:rPr>
              <a:t>microcracks</a:t>
            </a:r>
            <a:r>
              <a:rPr lang="en-US" sz="1800" dirty="0">
                <a:latin typeface="Calibri" pitchFamily="34" charset="0"/>
                <a:cs typeface="Calibri" pitchFamily="34" charset="0"/>
              </a:rPr>
              <a:t>, </a:t>
            </a:r>
            <a:r>
              <a:rPr lang="en-US" sz="1800" dirty="0" err="1">
                <a:latin typeface="Calibri" pitchFamily="34" charset="0"/>
                <a:cs typeface="Calibri" pitchFamily="34" charset="0"/>
              </a:rPr>
              <a:t>inhomogeneities</a:t>
            </a:r>
            <a:r>
              <a:rPr lang="en-US" sz="1800" dirty="0">
                <a:latin typeface="Calibri" pitchFamily="34" charset="0"/>
                <a:cs typeface="Calibri" pitchFamily="34" charset="0"/>
              </a:rPr>
              <a:t> and more, which grow quickly in unstable manner.</a:t>
            </a:r>
            <a:endParaRPr lang="en-US" sz="1800" kern="1200" dirty="0">
              <a:latin typeface="Calibri" pitchFamily="34" charset="0"/>
              <a:cs typeface="Calibri" pitchFamily="34" charset="0"/>
            </a:endParaRPr>
          </a:p>
          <a:p>
            <a:pPr marL="0" indent="0">
              <a:buNone/>
              <a:defRPr/>
            </a:pPr>
            <a:endParaRPr lang="en-US" sz="1000" kern="1200" dirty="0">
              <a:latin typeface="Calibri" pitchFamily="34" charset="0"/>
              <a:cs typeface="Calibri" pitchFamily="34" charset="0"/>
            </a:endParaRPr>
          </a:p>
          <a:p>
            <a:pPr>
              <a:defRPr/>
            </a:pPr>
            <a:r>
              <a:rPr lang="en-US" sz="1800" kern="1200" dirty="0">
                <a:latin typeface="Calibri" pitchFamily="34" charset="0"/>
                <a:cs typeface="Calibri" pitchFamily="34" charset="0"/>
              </a:rPr>
              <a:t>Failure occurs due to </a:t>
            </a:r>
            <a:r>
              <a:rPr lang="en-US" sz="1800" b="1" i="1" dirty="0">
                <a:latin typeface="Calibri" pitchFamily="34" charset="0"/>
                <a:cs typeface="Calibri" pitchFamily="34" charset="0"/>
              </a:rPr>
              <a:t>tightly coupled interaction </a:t>
            </a:r>
            <a:r>
              <a:rPr lang="en-US" sz="1800" dirty="0">
                <a:latin typeface="Calibri" pitchFamily="34" charset="0"/>
                <a:cs typeface="Calibri" pitchFamily="34" charset="0"/>
              </a:rPr>
              <a:t>between small scale (stress concentrations, material instabilities, cracks, etc.) and large scale (vibration, impact, high loads and other perturbations)</a:t>
            </a:r>
            <a:r>
              <a:rPr lang="en-US" sz="1800" kern="1200" dirty="0">
                <a:latin typeface="Calibri" pitchFamily="34" charset="0"/>
                <a:cs typeface="Calibri" pitchFamily="34" charset="0"/>
              </a:rPr>
              <a:t>.</a:t>
            </a:r>
          </a:p>
          <a:p>
            <a:pPr>
              <a:defRPr/>
            </a:pPr>
            <a:endParaRPr lang="en-US" sz="1800" dirty="0">
              <a:solidFill>
                <a:srgbClr val="1F497D"/>
              </a:solidFill>
              <a:latin typeface="Calibri" pitchFamily="34" charset="0"/>
            </a:endParaRPr>
          </a:p>
        </p:txBody>
      </p:sp>
      <p:pic>
        <p:nvPicPr>
          <p:cNvPr id="2" name="Picture 1"/>
          <p:cNvPicPr>
            <a:picLocks noChangeAspect="1"/>
          </p:cNvPicPr>
          <p:nvPr/>
        </p:nvPicPr>
        <p:blipFill>
          <a:blip r:embed="rId3"/>
          <a:stretch>
            <a:fillRect/>
          </a:stretch>
        </p:blipFill>
        <p:spPr>
          <a:xfrm>
            <a:off x="5475948" y="1203770"/>
            <a:ext cx="3328942" cy="2085856"/>
          </a:xfrm>
          <a:prstGeom prst="rect">
            <a:avLst/>
          </a:prstGeom>
        </p:spPr>
      </p:pic>
      <p:sp>
        <p:nvSpPr>
          <p:cNvPr id="11" name="Subtitle 2"/>
          <p:cNvSpPr txBox="1">
            <a:spLocks/>
          </p:cNvSpPr>
          <p:nvPr/>
        </p:nvSpPr>
        <p:spPr bwMode="auto">
          <a:xfrm>
            <a:off x="5678142" y="3387272"/>
            <a:ext cx="3126748" cy="41930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Roof failure of Boeing 737 aircraft due to fatigue cracks. From </a:t>
            </a:r>
            <a:r>
              <a:rPr lang="en-US" sz="1400" i="1" dirty="0" err="1"/>
              <a:t>imechanica.org</a:t>
            </a:r>
            <a:endParaRPr lang="en-US" sz="1400" i="1" dirty="0"/>
          </a:p>
        </p:txBody>
      </p:sp>
      <p:pic>
        <p:nvPicPr>
          <p:cNvPr id="9" name="Picture 8" descr="Coupling6Simplified.pdf"/>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214340" y="3951039"/>
            <a:ext cx="2747656" cy="2435516"/>
          </a:xfrm>
          <a:prstGeom prst="rect">
            <a:avLst/>
          </a:prstGeom>
        </p:spPr>
      </p:pic>
      <p:sp>
        <p:nvSpPr>
          <p:cNvPr id="3" name="TextBox 2"/>
          <p:cNvSpPr txBox="1"/>
          <p:nvPr/>
        </p:nvSpPr>
        <p:spPr>
          <a:xfrm>
            <a:off x="479344" y="4636481"/>
            <a:ext cx="4360126" cy="1477328"/>
          </a:xfrm>
          <a:prstGeom prst="rect">
            <a:avLst/>
          </a:prstGeom>
          <a:solidFill>
            <a:srgbClr val="66FFCC"/>
          </a:solidFill>
        </p:spPr>
        <p:txBody>
          <a:bodyPr wrap="square" rtlCol="0">
            <a:spAutoFit/>
          </a:bodyPr>
          <a:lstStyle/>
          <a:p>
            <a:pPr algn="ctr"/>
            <a:r>
              <a:rPr lang="en-US" b="1" i="1" dirty="0">
                <a:latin typeface="Calibri" pitchFamily="34" charset="0"/>
                <a:cs typeface="Calibri" pitchFamily="34" charset="0"/>
              </a:rPr>
              <a:t>Concurrent multiscale methods </a:t>
            </a:r>
            <a:r>
              <a:rPr lang="en-US" dirty="0">
                <a:latin typeface="Calibri" pitchFamily="34" charset="0"/>
                <a:cs typeface="Calibri" pitchFamily="34" charset="0"/>
              </a:rPr>
              <a:t>are </a:t>
            </a:r>
            <a:r>
              <a:rPr lang="en-US" b="1" i="1" dirty="0">
                <a:latin typeface="Calibri" pitchFamily="34" charset="0"/>
                <a:cs typeface="Calibri" pitchFamily="34" charset="0"/>
              </a:rPr>
              <a:t>essential</a:t>
            </a:r>
            <a:r>
              <a:rPr lang="en-US" dirty="0">
                <a:latin typeface="Calibri" pitchFamily="34" charset="0"/>
                <a:cs typeface="Calibri" pitchFamily="34" charset="0"/>
              </a:rPr>
              <a:t> for understanding and prediction of behavior of engineering systems when a </a:t>
            </a:r>
            <a:r>
              <a:rPr lang="en-US" b="1" i="1" dirty="0">
                <a:latin typeface="Calibri" pitchFamily="34" charset="0"/>
                <a:cs typeface="Calibri" pitchFamily="34" charset="0"/>
              </a:rPr>
              <a:t>small scale failure </a:t>
            </a:r>
            <a:r>
              <a:rPr lang="en-US" dirty="0">
                <a:latin typeface="Calibri" pitchFamily="34" charset="0"/>
                <a:cs typeface="Calibri" pitchFamily="34" charset="0"/>
              </a:rPr>
              <a:t>determines the performance of the entire system.</a:t>
            </a:r>
          </a:p>
        </p:txBody>
      </p:sp>
      <p:sp>
        <p:nvSpPr>
          <p:cNvPr id="13" name="Subtitle 2"/>
          <p:cNvSpPr txBox="1">
            <a:spLocks/>
          </p:cNvSpPr>
          <p:nvPr/>
        </p:nvSpPr>
        <p:spPr bwMode="auto">
          <a:xfrm>
            <a:off x="4956627" y="5323877"/>
            <a:ext cx="2197790" cy="614668"/>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Surface flaw in pressure vessel: interacts with microstructure, which may or may not lead to failure.</a:t>
            </a:r>
            <a:endParaRPr lang="en-US" sz="1400" i="1" dirty="0"/>
          </a:p>
        </p:txBody>
      </p:sp>
      <p:sp>
        <p:nvSpPr>
          <p:cNvPr id="4" name="Slide Number Placeholder 3">
            <a:extLst>
              <a:ext uri="{FF2B5EF4-FFF2-40B4-BE49-F238E27FC236}">
                <a16:creationId xmlns:a16="http://schemas.microsoft.com/office/drawing/2014/main" id="{7970BDBA-C2B7-4878-96FB-DB7AF56A018E}"/>
              </a:ext>
            </a:extLst>
          </p:cNvPr>
          <p:cNvSpPr>
            <a:spLocks noGrp="1"/>
          </p:cNvSpPr>
          <p:nvPr>
            <p:ph type="sldNum" sz="quarter" idx="12"/>
          </p:nvPr>
        </p:nvSpPr>
        <p:spPr/>
        <p:txBody>
          <a:bodyPr/>
          <a:lstStyle/>
          <a:p>
            <a:fld id="{A5E55A7B-7854-E145-92D9-B491DF4BAE2D}" type="slidenum">
              <a:rPr lang="en-US" smtClean="0"/>
              <a:pPr/>
              <a:t>4</a:t>
            </a:fld>
            <a:endParaRPr lang="en-US" dirty="0"/>
          </a:p>
        </p:txBody>
      </p:sp>
    </p:spTree>
    <p:extLst>
      <p:ext uri="{BB962C8B-B14F-4D97-AF65-F5344CB8AC3E}">
        <p14:creationId xmlns:p14="http://schemas.microsoft.com/office/powerpoint/2010/main" val="3243410448"/>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64575" y="167269"/>
            <a:ext cx="9079425" cy="914400"/>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Previous Multiscale Coupling Work</a:t>
            </a:r>
          </a:p>
        </p:txBody>
      </p:sp>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8061" y="851469"/>
            <a:ext cx="8251901" cy="5539495"/>
          </a:xfrm>
          <a:prstGeom prst="rect">
            <a:avLst/>
          </a:prstGeom>
        </p:spPr>
      </p:pic>
      <p:sp>
        <p:nvSpPr>
          <p:cNvPr id="3" name="Slide Number Placeholder 2">
            <a:extLst>
              <a:ext uri="{FF2B5EF4-FFF2-40B4-BE49-F238E27FC236}">
                <a16:creationId xmlns:a16="http://schemas.microsoft.com/office/drawing/2014/main" id="{33388181-4536-42B9-B2BC-57FDBFF3CD25}"/>
              </a:ext>
            </a:extLst>
          </p:cNvPr>
          <p:cNvSpPr>
            <a:spLocks noGrp="1"/>
          </p:cNvSpPr>
          <p:nvPr>
            <p:ph type="sldNum" sz="quarter" idx="12"/>
          </p:nvPr>
        </p:nvSpPr>
        <p:spPr/>
        <p:txBody>
          <a:bodyPr/>
          <a:lstStyle/>
          <a:p>
            <a:fld id="{A5E55A7B-7854-E145-92D9-B491DF4BAE2D}" type="slidenum">
              <a:rPr lang="en-US" smtClean="0"/>
              <a:pPr/>
              <a:t>5</a:t>
            </a:fld>
            <a:endParaRPr lang="en-US" dirty="0"/>
          </a:p>
        </p:txBody>
      </p:sp>
    </p:spTree>
    <p:extLst>
      <p:ext uri="{BB962C8B-B14F-4D97-AF65-F5344CB8AC3E}">
        <p14:creationId xmlns:p14="http://schemas.microsoft.com/office/powerpoint/2010/main" val="3825712567"/>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a:extLst>
              <a:ext uri="{FF2B5EF4-FFF2-40B4-BE49-F238E27FC236}">
                <a16:creationId xmlns:a16="http://schemas.microsoft.com/office/drawing/2014/main" id="{B99365A7-4CF2-45CE-9896-4343A7B91162}"/>
              </a:ext>
            </a:extLst>
          </p:cNvPr>
          <p:cNvSpPr txBox="1">
            <a:spLocks/>
          </p:cNvSpPr>
          <p:nvPr/>
        </p:nvSpPr>
        <p:spPr>
          <a:xfrm>
            <a:off x="64575" y="167269"/>
            <a:ext cx="9079425" cy="914400"/>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Previous Multiscale Coupling Work</a:t>
            </a:r>
          </a:p>
        </p:txBody>
      </p:sp>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8061" y="851469"/>
            <a:ext cx="8251901" cy="5539495"/>
          </a:xfrm>
          <a:prstGeom prst="rect">
            <a:avLst/>
          </a:prstGeom>
        </p:spPr>
      </p:pic>
      <p:sp>
        <p:nvSpPr>
          <p:cNvPr id="3" name="TextBox 2"/>
          <p:cNvSpPr txBox="1"/>
          <p:nvPr/>
        </p:nvSpPr>
        <p:spPr>
          <a:xfrm>
            <a:off x="5664820" y="1542627"/>
            <a:ext cx="2564780" cy="1477328"/>
          </a:xfrm>
          <a:prstGeom prst="rect">
            <a:avLst/>
          </a:prstGeom>
          <a:solidFill>
            <a:srgbClr val="99FF99"/>
          </a:solidFill>
        </p:spPr>
        <p:txBody>
          <a:bodyPr wrap="square" rtlCol="0">
            <a:spAutoFit/>
          </a:bodyPr>
          <a:lstStyle/>
          <a:p>
            <a:pPr algn="ctr"/>
            <a:r>
              <a:rPr lang="en-US" b="1" i="1" dirty="0">
                <a:latin typeface="Calibri" panose="020F0502020204030204" pitchFamily="34" charset="0"/>
              </a:rPr>
              <a:t>Three-field</a:t>
            </a:r>
            <a:r>
              <a:rPr lang="en-US" dirty="0">
                <a:latin typeface="Calibri" panose="020F0502020204030204" pitchFamily="34" charset="0"/>
              </a:rPr>
              <a:t> multiscale coupling formulation with compatibility enforced weakly using </a:t>
            </a:r>
            <a:r>
              <a:rPr lang="en-US" b="1" i="1" dirty="0">
                <a:latin typeface="Calibri" panose="020F0502020204030204" pitchFamily="34" charset="0"/>
              </a:rPr>
              <a:t>Lagrange multipliers</a:t>
            </a:r>
            <a:r>
              <a:rPr lang="en-US" dirty="0">
                <a:latin typeface="Calibri" panose="020F0502020204030204" pitchFamily="34" charset="0"/>
              </a:rPr>
              <a:t>. </a:t>
            </a:r>
          </a:p>
        </p:txBody>
      </p:sp>
      <p:sp>
        <p:nvSpPr>
          <p:cNvPr id="4" name="Slide Number Placeholder 3">
            <a:extLst>
              <a:ext uri="{FF2B5EF4-FFF2-40B4-BE49-F238E27FC236}">
                <a16:creationId xmlns:a16="http://schemas.microsoft.com/office/drawing/2014/main" id="{3EDB58A7-6C55-45A4-B148-BB2B0D931A65}"/>
              </a:ext>
            </a:extLst>
          </p:cNvPr>
          <p:cNvSpPr>
            <a:spLocks noGrp="1"/>
          </p:cNvSpPr>
          <p:nvPr>
            <p:ph type="sldNum" sz="quarter" idx="12"/>
          </p:nvPr>
        </p:nvSpPr>
        <p:spPr/>
        <p:txBody>
          <a:bodyPr/>
          <a:lstStyle/>
          <a:p>
            <a:fld id="{A5E55A7B-7854-E145-92D9-B491DF4BAE2D}" type="slidenum">
              <a:rPr lang="en-US" smtClean="0"/>
              <a:pPr/>
              <a:t>6</a:t>
            </a:fld>
            <a:endParaRPr lang="en-US" dirty="0"/>
          </a:p>
        </p:txBody>
      </p:sp>
    </p:spTree>
    <p:extLst>
      <p:ext uri="{BB962C8B-B14F-4D97-AF65-F5344CB8AC3E}">
        <p14:creationId xmlns:p14="http://schemas.microsoft.com/office/powerpoint/2010/main" val="15385193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a:extLst>
              <a:ext uri="{FF2B5EF4-FFF2-40B4-BE49-F238E27FC236}">
                <a16:creationId xmlns:a16="http://schemas.microsoft.com/office/drawing/2014/main" id="{A287F4F9-85E9-488C-AA06-0F69FACA729F}"/>
              </a:ext>
            </a:extLst>
          </p:cNvPr>
          <p:cNvSpPr txBox="1">
            <a:spLocks/>
          </p:cNvSpPr>
          <p:nvPr/>
        </p:nvSpPr>
        <p:spPr>
          <a:xfrm>
            <a:off x="64575" y="167269"/>
            <a:ext cx="9079425" cy="914400"/>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Previous Multiscale Coupling Work</a:t>
            </a:r>
          </a:p>
        </p:txBody>
      </p:sp>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8061" y="851469"/>
            <a:ext cx="8251901" cy="5539495"/>
          </a:xfrm>
          <a:prstGeom prst="rect">
            <a:avLst/>
          </a:prstGeom>
        </p:spPr>
      </p:pic>
      <p:sp>
        <p:nvSpPr>
          <p:cNvPr id="4" name="TextBox 3"/>
          <p:cNvSpPr txBox="1"/>
          <p:nvPr/>
        </p:nvSpPr>
        <p:spPr>
          <a:xfrm>
            <a:off x="5642517" y="1836845"/>
            <a:ext cx="2832408" cy="923330"/>
          </a:xfrm>
          <a:prstGeom prst="rect">
            <a:avLst/>
          </a:prstGeom>
          <a:solidFill>
            <a:srgbClr val="FFCC99"/>
          </a:solidFill>
        </p:spPr>
        <p:txBody>
          <a:bodyPr wrap="square" rtlCol="0">
            <a:spAutoFit/>
          </a:bodyPr>
          <a:lstStyle/>
          <a:p>
            <a:pPr algn="ctr"/>
            <a:r>
              <a:rPr lang="en-US" dirty="0">
                <a:latin typeface="Calibri" panose="020F0502020204030204" pitchFamily="34" charset="0"/>
              </a:rPr>
              <a:t>Method works well, but is </a:t>
            </a:r>
            <a:r>
              <a:rPr lang="en-US" b="1" i="1" dirty="0">
                <a:latin typeface="Calibri" panose="020F0502020204030204" pitchFamily="34" charset="0"/>
              </a:rPr>
              <a:t>difficult to implement</a:t>
            </a:r>
            <a:r>
              <a:rPr lang="en-US" dirty="0">
                <a:latin typeface="Calibri" panose="020F0502020204030204" pitchFamily="34" charset="0"/>
              </a:rPr>
              <a:t> into existing codes.</a:t>
            </a:r>
          </a:p>
        </p:txBody>
      </p:sp>
      <p:sp>
        <p:nvSpPr>
          <p:cNvPr id="3" name="Slide Number Placeholder 2">
            <a:extLst>
              <a:ext uri="{FF2B5EF4-FFF2-40B4-BE49-F238E27FC236}">
                <a16:creationId xmlns:a16="http://schemas.microsoft.com/office/drawing/2014/main" id="{CB486CA1-12DD-41A1-AA6B-578AF56A297D}"/>
              </a:ext>
            </a:extLst>
          </p:cNvPr>
          <p:cNvSpPr>
            <a:spLocks noGrp="1"/>
          </p:cNvSpPr>
          <p:nvPr>
            <p:ph type="sldNum" sz="quarter" idx="12"/>
          </p:nvPr>
        </p:nvSpPr>
        <p:spPr/>
        <p:txBody>
          <a:bodyPr/>
          <a:lstStyle/>
          <a:p>
            <a:fld id="{A5E55A7B-7854-E145-92D9-B491DF4BAE2D}" type="slidenum">
              <a:rPr lang="en-US" smtClean="0"/>
              <a:pPr/>
              <a:t>7</a:t>
            </a:fld>
            <a:endParaRPr lang="en-US" dirty="0"/>
          </a:p>
        </p:txBody>
      </p:sp>
    </p:spTree>
    <p:extLst>
      <p:ext uri="{BB962C8B-B14F-4D97-AF65-F5344CB8AC3E}">
        <p14:creationId xmlns:p14="http://schemas.microsoft.com/office/powerpoint/2010/main" val="2904776194"/>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a:extLst>
              <a:ext uri="{FF2B5EF4-FFF2-40B4-BE49-F238E27FC236}">
                <a16:creationId xmlns:a16="http://schemas.microsoft.com/office/drawing/2014/main" id="{8FEA3595-7E6E-49CF-90A8-6C72008A91AE}"/>
              </a:ext>
            </a:extLst>
          </p:cNvPr>
          <p:cNvPicPr>
            <a:picLocks noChangeAspect="1"/>
          </p:cNvPicPr>
          <p:nvPr/>
        </p:nvPicPr>
        <p:blipFill>
          <a:blip r:embed="rId3"/>
          <a:stretch>
            <a:fillRect/>
          </a:stretch>
        </p:blipFill>
        <p:spPr>
          <a:xfrm>
            <a:off x="3689576" y="4285815"/>
            <a:ext cx="5142191" cy="2379222"/>
          </a:xfrm>
          <a:prstGeom prst="rect">
            <a:avLst/>
          </a:prstGeom>
        </p:spPr>
      </p:pic>
      <p:sp>
        <p:nvSpPr>
          <p:cNvPr id="5" name="Title 1"/>
          <p:cNvSpPr txBox="1">
            <a:spLocks/>
          </p:cNvSpPr>
          <p:nvPr/>
        </p:nvSpPr>
        <p:spPr>
          <a:xfrm>
            <a:off x="86876" y="184963"/>
            <a:ext cx="8923309" cy="47661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Requirements for Multiscale Coupling Method</a:t>
            </a:r>
          </a:p>
        </p:txBody>
      </p:sp>
      <p:sp>
        <p:nvSpPr>
          <p:cNvPr id="6" name="Content Placeholder 2"/>
          <p:cNvSpPr txBox="1">
            <a:spLocks/>
          </p:cNvSpPr>
          <p:nvPr/>
        </p:nvSpPr>
        <p:spPr bwMode="auto">
          <a:xfrm>
            <a:off x="86876" y="891665"/>
            <a:ext cx="8744891" cy="4598267"/>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buFont typeface="Arial" panose="020B0604020202020204" pitchFamily="34" charset="0"/>
              <a:buChar char="•"/>
              <a:defRPr/>
            </a:pPr>
            <a:r>
              <a:rPr lang="en-US" sz="2000" dirty="0">
                <a:latin typeface="Calibri" pitchFamily="34" charset="0"/>
              </a:rPr>
              <a:t>Coupling is </a:t>
            </a:r>
            <a:r>
              <a:rPr lang="en-US" sz="2000" b="1" i="1" dirty="0">
                <a:latin typeface="Calibri" pitchFamily="34" charset="0"/>
              </a:rPr>
              <a:t>concurrent</a:t>
            </a:r>
            <a:r>
              <a:rPr lang="en-US" sz="2000" dirty="0">
                <a:latin typeface="Calibri" pitchFamily="34" charset="0"/>
              </a:rPr>
              <a:t> (two-way).</a:t>
            </a:r>
          </a:p>
          <a:p>
            <a:pPr>
              <a:buFont typeface="Arial" panose="020B0604020202020204" pitchFamily="34" charset="0"/>
              <a:buChar char="•"/>
              <a:defRPr/>
            </a:pPr>
            <a:endParaRPr lang="en-US" sz="800" dirty="0">
              <a:latin typeface="Calibri" pitchFamily="34" charset="0"/>
            </a:endParaRPr>
          </a:p>
          <a:p>
            <a:pPr>
              <a:buFont typeface="Arial" panose="020B0604020202020204" pitchFamily="34" charset="0"/>
              <a:buChar char="•"/>
              <a:defRPr/>
            </a:pPr>
            <a:r>
              <a:rPr lang="en-US" sz="2000" b="1" i="1" dirty="0">
                <a:latin typeface="Calibri" pitchFamily="34" charset="0"/>
              </a:rPr>
              <a:t>Ease of implementation </a:t>
            </a:r>
            <a:r>
              <a:rPr lang="en-US" sz="2000" dirty="0">
                <a:latin typeface="Calibri" pitchFamily="34" charset="0"/>
              </a:rPr>
              <a:t>into existing massively-parallel HPC codes.</a:t>
            </a:r>
            <a:endParaRPr lang="en-US" sz="2000" b="1" i="1" dirty="0">
              <a:latin typeface="Calibri" pitchFamily="34" charset="0"/>
            </a:endParaRPr>
          </a:p>
          <a:p>
            <a:pPr>
              <a:buFont typeface="Arial" panose="020B0604020202020204" pitchFamily="34" charset="0"/>
              <a:buChar char="•"/>
              <a:defRPr/>
            </a:pPr>
            <a:endParaRPr lang="en-US" sz="800" b="1" i="1" dirty="0">
              <a:latin typeface="Calibri" pitchFamily="34" charset="0"/>
            </a:endParaRPr>
          </a:p>
          <a:p>
            <a:pPr>
              <a:buFont typeface="Arial" panose="020B0604020202020204" pitchFamily="34" charset="0"/>
              <a:buChar char="•"/>
              <a:defRPr/>
            </a:pPr>
            <a:r>
              <a:rPr lang="en-US" sz="2000" b="1" i="1" dirty="0">
                <a:latin typeface="Calibri" pitchFamily="34" charset="0"/>
              </a:rPr>
              <a:t>Scalable, fast, robust </a:t>
            </a:r>
            <a:r>
              <a:rPr lang="en-US" sz="2000" dirty="0">
                <a:latin typeface="Calibri" pitchFamily="34" charset="0"/>
              </a:rPr>
              <a:t>(we target </a:t>
            </a:r>
            <a:r>
              <a:rPr lang="en-US" sz="2000" b="1" i="1" dirty="0">
                <a:latin typeface="Calibri" pitchFamily="34" charset="0"/>
              </a:rPr>
              <a:t>real</a:t>
            </a:r>
            <a:r>
              <a:rPr lang="en-US" sz="2000" dirty="0">
                <a:latin typeface="Calibri" pitchFamily="34" charset="0"/>
              </a:rPr>
              <a:t> engineering problems, e.g., analyses involving failure of bolted components!).</a:t>
            </a:r>
          </a:p>
          <a:p>
            <a:pPr>
              <a:buFont typeface="Arial" panose="020B0604020202020204" pitchFamily="34" charset="0"/>
              <a:buChar char="•"/>
              <a:defRPr/>
            </a:pPr>
            <a:endParaRPr lang="en-US" sz="800" dirty="0">
              <a:latin typeface="Calibri" pitchFamily="34" charset="0"/>
            </a:endParaRPr>
          </a:p>
          <a:p>
            <a:pPr>
              <a:buFont typeface="Arial" panose="020B0604020202020204" pitchFamily="34" charset="0"/>
              <a:buChar char="•"/>
              <a:defRPr/>
            </a:pPr>
            <a:r>
              <a:rPr lang="en-US" sz="2000" b="1" i="1" dirty="0">
                <a:latin typeface="Calibri" pitchFamily="34" charset="0"/>
              </a:rPr>
              <a:t>“Plug-and-play” framework</a:t>
            </a:r>
            <a:r>
              <a:rPr lang="en-US" sz="2000" dirty="0">
                <a:latin typeface="Calibri" pitchFamily="34" charset="0"/>
              </a:rPr>
              <a:t>: simplifies task of meshing complex geometries </a:t>
            </a:r>
          </a:p>
          <a:p>
            <a:pPr>
              <a:buFont typeface="Arial" panose="020B0604020202020204" pitchFamily="34" charset="0"/>
              <a:buChar char="•"/>
              <a:defRPr/>
            </a:pPr>
            <a:endParaRPr lang="en-US" sz="400" dirty="0">
              <a:latin typeface="Calibri" pitchFamily="34" charset="0"/>
            </a:endParaRPr>
          </a:p>
          <a:p>
            <a:pPr lvl="1">
              <a:buClrTx/>
              <a:buFont typeface="Wingdings" panose="05000000000000000000" pitchFamily="2" charset="2"/>
              <a:buChar char="Ø"/>
              <a:defRPr/>
            </a:pPr>
            <a:r>
              <a:rPr lang="en-US" dirty="0">
                <a:latin typeface="Calibri" pitchFamily="34" charset="0"/>
              </a:rPr>
              <a:t>Ability to couple regions with </a:t>
            </a:r>
            <a:r>
              <a:rPr lang="en-US" b="1" i="1" dirty="0">
                <a:latin typeface="Calibri" pitchFamily="34" charset="0"/>
              </a:rPr>
              <a:t>different non-conformal meshes</a:t>
            </a:r>
            <a:r>
              <a:rPr lang="en-US" dirty="0">
                <a:latin typeface="Calibri" pitchFamily="34" charset="0"/>
              </a:rPr>
              <a:t>, </a:t>
            </a:r>
            <a:r>
              <a:rPr lang="en-US" b="1" i="1" dirty="0">
                <a:latin typeface="Calibri" pitchFamily="34" charset="0"/>
              </a:rPr>
              <a:t>different element types</a:t>
            </a:r>
            <a:r>
              <a:rPr lang="en-US" i="1" dirty="0">
                <a:latin typeface="Calibri" pitchFamily="34" charset="0"/>
              </a:rPr>
              <a:t> </a:t>
            </a:r>
            <a:r>
              <a:rPr lang="en-US" dirty="0">
                <a:latin typeface="Calibri" pitchFamily="34" charset="0"/>
              </a:rPr>
              <a:t>and </a:t>
            </a:r>
            <a:r>
              <a:rPr lang="en-US" b="1" i="1" dirty="0">
                <a:latin typeface="Calibri" pitchFamily="34" charset="0"/>
              </a:rPr>
              <a:t>different levels of refinement.</a:t>
            </a:r>
          </a:p>
          <a:p>
            <a:pPr lvl="1">
              <a:buClrTx/>
              <a:buFont typeface="Wingdings" panose="05000000000000000000" pitchFamily="2" charset="2"/>
              <a:buChar char="Ø"/>
              <a:defRPr/>
            </a:pPr>
            <a:endParaRPr lang="en-US" sz="400" b="1" i="1" dirty="0">
              <a:latin typeface="Calibri" pitchFamily="34" charset="0"/>
            </a:endParaRPr>
          </a:p>
          <a:p>
            <a:pPr lvl="1">
              <a:buClrTx/>
              <a:buFont typeface="Wingdings" panose="05000000000000000000" pitchFamily="2" charset="2"/>
              <a:buChar char="Ø"/>
              <a:defRPr/>
            </a:pPr>
            <a:r>
              <a:rPr lang="en-US" dirty="0">
                <a:latin typeface="Calibri" pitchFamily="34" charset="0"/>
              </a:rPr>
              <a:t>Ability to use </a:t>
            </a:r>
            <a:r>
              <a:rPr lang="en-US" b="1" i="1" dirty="0">
                <a:latin typeface="Calibri" pitchFamily="34" charset="0"/>
              </a:rPr>
              <a:t>different solvers/time-integrators </a:t>
            </a:r>
            <a:r>
              <a:rPr lang="en-US" dirty="0">
                <a:latin typeface="Calibri" pitchFamily="34" charset="0"/>
              </a:rPr>
              <a:t>in different regions.</a:t>
            </a:r>
          </a:p>
          <a:p>
            <a:pPr lvl="1">
              <a:buClrTx/>
              <a:buFont typeface="Wingdings" panose="05000000000000000000" pitchFamily="2" charset="2"/>
              <a:buChar char="Ø"/>
              <a:defRPr/>
            </a:pPr>
            <a:endParaRPr lang="en-US" b="1" i="1" dirty="0">
              <a:latin typeface="Calibri" pitchFamily="34" charset="0"/>
            </a:endParaRPr>
          </a:p>
          <a:p>
            <a:pPr lvl="1">
              <a:buClrTx/>
              <a:buFont typeface="Wingdings" panose="05000000000000000000" pitchFamily="2" charset="2"/>
              <a:buChar char="Ø"/>
              <a:defRPr/>
            </a:pPr>
            <a:endParaRPr lang="en-US" sz="2000" dirty="0">
              <a:latin typeface="Calibri" pitchFamily="34" charset="0"/>
            </a:endParaRPr>
          </a:p>
          <a:p>
            <a:pPr marL="0" indent="0">
              <a:buNone/>
              <a:defRPr/>
            </a:pPr>
            <a:endParaRPr lang="en-US" sz="2000" b="1" i="1" dirty="0">
              <a:latin typeface="Calibri" pitchFamily="34" charset="0"/>
            </a:endParaRPr>
          </a:p>
          <a:p>
            <a:pPr>
              <a:buFont typeface="Wingdings" panose="05000000000000000000" pitchFamily="2" charset="2"/>
              <a:buChar char="q"/>
              <a:defRPr/>
            </a:pPr>
            <a:endParaRPr lang="en-US" sz="2000" dirty="0">
              <a:latin typeface="Calibri" pitchFamily="34" charset="0"/>
            </a:endParaRPr>
          </a:p>
          <a:p>
            <a:pPr>
              <a:buFont typeface="Wingdings" panose="05000000000000000000" pitchFamily="2" charset="2"/>
              <a:buChar char="q"/>
              <a:defRPr/>
            </a:pPr>
            <a:endParaRPr lang="en-US" sz="2000" dirty="0">
              <a:latin typeface="Calibri" pitchFamily="34" charset="0"/>
            </a:endParaRPr>
          </a:p>
          <a:p>
            <a:pPr>
              <a:defRPr/>
            </a:pPr>
            <a:endParaRPr lang="en-US" sz="2000" dirty="0">
              <a:latin typeface="Calibri" pitchFamily="34" charset="0"/>
            </a:endParaRPr>
          </a:p>
          <a:p>
            <a:pPr>
              <a:defRPr/>
            </a:pPr>
            <a:endParaRPr lang="en-US" sz="2000" dirty="0">
              <a:latin typeface="Calibri" pitchFamily="34" charset="0"/>
            </a:endParaRPr>
          </a:p>
        </p:txBody>
      </p:sp>
      <p:sp>
        <p:nvSpPr>
          <p:cNvPr id="8" name="TextBox 7">
            <a:extLst>
              <a:ext uri="{FF2B5EF4-FFF2-40B4-BE49-F238E27FC236}">
                <a16:creationId xmlns:a16="http://schemas.microsoft.com/office/drawing/2014/main" id="{FD6185D4-B5CF-4FF1-9368-041B6239602A}"/>
              </a:ext>
            </a:extLst>
          </p:cNvPr>
          <p:cNvSpPr txBox="1"/>
          <p:nvPr/>
        </p:nvSpPr>
        <p:spPr>
          <a:xfrm>
            <a:off x="86876" y="4522637"/>
            <a:ext cx="3994473" cy="1877437"/>
          </a:xfrm>
          <a:prstGeom prst="rect">
            <a:avLst/>
          </a:prstGeom>
          <a:noFill/>
        </p:spPr>
        <p:txBody>
          <a:bodyPr wrap="square" rtlCol="0">
            <a:spAutoFit/>
          </a:bodyPr>
          <a:lstStyle/>
          <a:p>
            <a:pPr marL="342900" indent="-342900">
              <a:buFont typeface="Arial" panose="020B0604020202020204" pitchFamily="34" charset="0"/>
              <a:buChar char="•"/>
              <a:defRPr/>
            </a:pPr>
            <a:r>
              <a:rPr lang="en-US" sz="2000" dirty="0">
                <a:latin typeface="Calibri" pitchFamily="34" charset="0"/>
              </a:rPr>
              <a:t>Coupling does not introduce </a:t>
            </a:r>
            <a:r>
              <a:rPr lang="en-US" sz="2000" b="1" i="1" dirty="0">
                <a:latin typeface="Calibri" pitchFamily="34" charset="0"/>
              </a:rPr>
              <a:t>nonphysical artifacts.</a:t>
            </a:r>
          </a:p>
          <a:p>
            <a:pPr marL="285750" indent="-285750">
              <a:buFont typeface="Arial" panose="020B0604020202020204" pitchFamily="34" charset="0"/>
              <a:buChar char="•"/>
              <a:defRPr/>
            </a:pPr>
            <a:endParaRPr lang="en-US" sz="800" b="1" i="1" dirty="0">
              <a:latin typeface="Calibri" pitchFamily="34" charset="0"/>
            </a:endParaRPr>
          </a:p>
          <a:p>
            <a:pPr marL="342900" indent="-342900">
              <a:buFont typeface="Arial" panose="020B0604020202020204" pitchFamily="34" charset="0"/>
              <a:buChar char="•"/>
              <a:defRPr/>
            </a:pPr>
            <a:r>
              <a:rPr lang="en-US" sz="2000" b="1" i="1" dirty="0">
                <a:latin typeface="Calibri" pitchFamily="34" charset="0"/>
              </a:rPr>
              <a:t>Theoretical</a:t>
            </a:r>
            <a:r>
              <a:rPr lang="en-US" sz="2000" dirty="0">
                <a:latin typeface="Calibri" pitchFamily="34" charset="0"/>
              </a:rPr>
              <a:t> convergence properties/guarantees.</a:t>
            </a:r>
          </a:p>
          <a:p>
            <a:pPr marL="285750" indent="-285750">
              <a:buFont typeface="Courier New" panose="02070309020205020404" pitchFamily="49" charset="0"/>
              <a:buChar char="o"/>
              <a:defRPr/>
            </a:pPr>
            <a:endParaRPr lang="en-US" sz="800" dirty="0">
              <a:latin typeface="Calibri" pitchFamily="34" charset="0"/>
            </a:endParaRPr>
          </a:p>
          <a:p>
            <a:endParaRPr lang="en-US" sz="2000" dirty="0"/>
          </a:p>
        </p:txBody>
      </p:sp>
      <p:sp>
        <p:nvSpPr>
          <p:cNvPr id="2" name="Slide Number Placeholder 1">
            <a:extLst>
              <a:ext uri="{FF2B5EF4-FFF2-40B4-BE49-F238E27FC236}">
                <a16:creationId xmlns:a16="http://schemas.microsoft.com/office/drawing/2014/main" id="{C42A2538-F738-4D71-9821-4E1FAEC8ACB2}"/>
              </a:ext>
            </a:extLst>
          </p:cNvPr>
          <p:cNvSpPr>
            <a:spLocks noGrp="1"/>
          </p:cNvSpPr>
          <p:nvPr>
            <p:ph type="sldNum" sz="quarter" idx="12"/>
          </p:nvPr>
        </p:nvSpPr>
        <p:spPr/>
        <p:txBody>
          <a:bodyPr/>
          <a:lstStyle/>
          <a:p>
            <a:fld id="{A5E55A7B-7854-E145-92D9-B491DF4BAE2D}" type="slidenum">
              <a:rPr lang="en-US" smtClean="0"/>
              <a:pPr/>
              <a:t>8</a:t>
            </a:fld>
            <a:endParaRPr lang="en-US" dirty="0"/>
          </a:p>
        </p:txBody>
      </p:sp>
    </p:spTree>
    <p:extLst>
      <p:ext uri="{BB962C8B-B14F-4D97-AF65-F5344CB8AC3E}">
        <p14:creationId xmlns:p14="http://schemas.microsoft.com/office/powerpoint/2010/main" val="3763116234"/>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42434" y="51148"/>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Domain Decomposition</a:t>
            </a:r>
          </a:p>
        </p:txBody>
      </p:sp>
      <p:sp>
        <p:nvSpPr>
          <p:cNvPr id="6" name="Content Placeholder 2"/>
          <p:cNvSpPr txBox="1">
            <a:spLocks/>
          </p:cNvSpPr>
          <p:nvPr/>
        </p:nvSpPr>
        <p:spPr bwMode="auto">
          <a:xfrm>
            <a:off x="86678" y="1282393"/>
            <a:ext cx="8811996" cy="156351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kern="1200" dirty="0">
                <a:latin typeface="Calibri" pitchFamily="34" charset="0"/>
                <a:cs typeface="Calibri" pitchFamily="34" charset="0"/>
              </a:rPr>
              <a:t>Proposed in 1870 by H. Schwarz for solving Laplace</a:t>
            </a:r>
            <a:r>
              <a:rPr lang="en-US" sz="1800" dirty="0">
                <a:latin typeface="Calibri" pitchFamily="34" charset="0"/>
                <a:cs typeface="Calibri" pitchFamily="34" charset="0"/>
              </a:rPr>
              <a:t> PDE</a:t>
            </a:r>
            <a:r>
              <a:rPr lang="en-US" sz="1800" kern="1200" dirty="0">
                <a:latin typeface="Calibri" pitchFamily="34" charset="0"/>
                <a:cs typeface="Calibri" pitchFamily="34" charset="0"/>
              </a:rPr>
              <a:t> on irregular domains.</a:t>
            </a:r>
          </a:p>
        </p:txBody>
      </p:sp>
      <p:sp>
        <p:nvSpPr>
          <p:cNvPr id="11" name="Subtitle 2"/>
          <p:cNvSpPr txBox="1">
            <a:spLocks/>
          </p:cNvSpPr>
          <p:nvPr/>
        </p:nvSpPr>
        <p:spPr bwMode="auto">
          <a:xfrm>
            <a:off x="6542443" y="2402952"/>
            <a:ext cx="3294437" cy="41930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H. Schwarz (1843 – 1921)</a:t>
            </a:r>
            <a:endParaRPr lang="en-US" sz="1400" i="1" dirty="0"/>
          </a:p>
        </p:txBody>
      </p:sp>
      <p:sp>
        <p:nvSpPr>
          <p:cNvPr id="12" name="Content Placeholder 2"/>
          <p:cNvSpPr txBox="1">
            <a:spLocks/>
          </p:cNvSpPr>
          <p:nvPr/>
        </p:nvSpPr>
        <p:spPr bwMode="auto">
          <a:xfrm>
            <a:off x="1937470" y="2741304"/>
            <a:ext cx="6827389" cy="2326796"/>
          </a:xfrm>
          <a:prstGeom prst="rect">
            <a:avLst/>
          </a:prstGeom>
          <a:noFill/>
          <a:ln w="9525">
            <a:solidFill>
              <a:schemeClr val="tx1"/>
            </a:solid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700" b="1" i="1" dirty="0">
                <a:latin typeface="Calibri" pitchFamily="34" charset="0"/>
                <a:cs typeface="Calibri" pitchFamily="34" charset="0"/>
              </a:rPr>
              <a:t>Initialize:</a:t>
            </a:r>
          </a:p>
          <a:p>
            <a:pPr>
              <a:defRPr/>
            </a:pPr>
            <a:r>
              <a:rPr lang="en-US" sz="1700" dirty="0">
                <a:latin typeface="Calibri" pitchFamily="34" charset="0"/>
                <a:cs typeface="Calibri" pitchFamily="34" charset="0"/>
              </a:rPr>
              <a:t>Solve PDE by any method on </a:t>
            </a:r>
            <a:r>
              <a:rPr lang="en-US" sz="1700" i="1" dirty="0">
                <a:latin typeface="Symbol"/>
                <a:cs typeface="Wingdings 2" charset="2"/>
              </a:rPr>
              <a:t>W</a:t>
            </a:r>
            <a:r>
              <a:rPr lang="en-US" sz="1700" baseline="-25000" dirty="0">
                <a:latin typeface="Symbol"/>
                <a:cs typeface="Wingdings 2" charset="2"/>
              </a:rPr>
              <a:t>1</a:t>
            </a:r>
            <a:r>
              <a:rPr lang="en-US" sz="1700" dirty="0">
                <a:latin typeface="Calibri" pitchFamily="34" charset="0"/>
                <a:cs typeface="Calibri" pitchFamily="34" charset="0"/>
              </a:rPr>
              <a:t> w/ initial guess for </a:t>
            </a:r>
            <a:r>
              <a:rPr lang="en-US" sz="1700" dirty="0" err="1">
                <a:latin typeface="Calibri" pitchFamily="34" charset="0"/>
                <a:cs typeface="Calibri" pitchFamily="34" charset="0"/>
              </a:rPr>
              <a:t>Dirichlet</a:t>
            </a:r>
            <a:r>
              <a:rPr lang="en-US" sz="1700" dirty="0">
                <a:latin typeface="Calibri" pitchFamily="34" charset="0"/>
                <a:cs typeface="Calibri" pitchFamily="34" charset="0"/>
              </a:rPr>
              <a:t> BCs on </a:t>
            </a:r>
            <a:r>
              <a:rPr lang="en-US" sz="1700" i="1" dirty="0">
                <a:latin typeface="Symbol"/>
                <a:cs typeface="Wingdings 2" charset="2"/>
              </a:rPr>
              <a:t>G</a:t>
            </a:r>
            <a:r>
              <a:rPr lang="en-US" sz="1700" baseline="-25000" dirty="0">
                <a:latin typeface="Symbol"/>
                <a:cs typeface="Wingdings 2" charset="2"/>
              </a:rPr>
              <a:t>1</a:t>
            </a:r>
            <a:r>
              <a:rPr lang="en-US" sz="1700" dirty="0">
                <a:latin typeface="Calibri" pitchFamily="34" charset="0"/>
                <a:cs typeface="Calibri" pitchFamily="34" charset="0"/>
              </a:rPr>
              <a:t>.</a:t>
            </a:r>
          </a:p>
          <a:p>
            <a:pPr marL="0" indent="0">
              <a:buNone/>
              <a:defRPr/>
            </a:pPr>
            <a:endParaRPr lang="en-US" sz="800" dirty="0">
              <a:latin typeface="Calibri" pitchFamily="34" charset="0"/>
              <a:cs typeface="Calibri" pitchFamily="34" charset="0"/>
            </a:endParaRPr>
          </a:p>
          <a:p>
            <a:pPr marL="0" indent="0">
              <a:buNone/>
              <a:defRPr/>
            </a:pPr>
            <a:r>
              <a:rPr lang="en-US" sz="1700" b="1" i="1" dirty="0">
                <a:latin typeface="Calibri" pitchFamily="34" charset="0"/>
                <a:cs typeface="Calibri" pitchFamily="34" charset="0"/>
              </a:rPr>
              <a:t>Iterate until convergence:</a:t>
            </a:r>
          </a:p>
          <a:p>
            <a:pPr>
              <a:defRPr/>
            </a:pPr>
            <a:r>
              <a:rPr lang="en-US" sz="1700" dirty="0">
                <a:latin typeface="Calibri" pitchFamily="34" charset="0"/>
                <a:cs typeface="Calibri" pitchFamily="34" charset="0"/>
              </a:rPr>
              <a:t>Solve PDE by any method (can be different than for </a:t>
            </a:r>
            <a:r>
              <a:rPr lang="en-US" sz="1700" i="1" dirty="0">
                <a:latin typeface="Symbol"/>
                <a:cs typeface="Wingdings 2" charset="2"/>
              </a:rPr>
              <a:t>W</a:t>
            </a:r>
            <a:r>
              <a:rPr lang="en-US" sz="1700" baseline="-25000" dirty="0">
                <a:latin typeface="Symbol"/>
                <a:cs typeface="Wingdings 2" charset="2"/>
              </a:rPr>
              <a:t>1</a:t>
            </a:r>
            <a:r>
              <a:rPr lang="en-US" sz="1700" dirty="0">
                <a:latin typeface="Calibri" pitchFamily="34" charset="0"/>
                <a:cs typeface="Calibri" pitchFamily="34" charset="0"/>
              </a:rPr>
              <a:t>) on </a:t>
            </a:r>
            <a:r>
              <a:rPr lang="en-US" sz="1700" i="1" dirty="0">
                <a:latin typeface="Symbol"/>
                <a:cs typeface="Wingdings 2" charset="2"/>
              </a:rPr>
              <a:t>W</a:t>
            </a:r>
            <a:r>
              <a:rPr lang="en-US" sz="1700" baseline="-25000" dirty="0">
                <a:latin typeface="Symbol"/>
                <a:cs typeface="Wingdings 2" charset="2"/>
              </a:rPr>
              <a:t>2 </a:t>
            </a:r>
            <a:r>
              <a:rPr lang="en-US" sz="1700" dirty="0">
                <a:latin typeface="Calibri" pitchFamily="34" charset="0"/>
                <a:cs typeface="Calibri" pitchFamily="34" charset="0"/>
              </a:rPr>
              <a:t> w/ </a:t>
            </a:r>
            <a:r>
              <a:rPr lang="en-US" sz="1700" dirty="0" err="1">
                <a:latin typeface="Calibri" pitchFamily="34" charset="0"/>
                <a:cs typeface="Calibri" pitchFamily="34" charset="0"/>
              </a:rPr>
              <a:t>Dirichlet</a:t>
            </a:r>
            <a:r>
              <a:rPr lang="en-US" sz="1700" dirty="0">
                <a:latin typeface="Calibri" pitchFamily="34" charset="0"/>
                <a:cs typeface="Calibri" pitchFamily="34" charset="0"/>
              </a:rPr>
              <a:t> BCs on </a:t>
            </a:r>
            <a:r>
              <a:rPr lang="en-US" sz="1700" i="1" dirty="0">
                <a:latin typeface="Symbol"/>
                <a:cs typeface="Wingdings 2" charset="2"/>
              </a:rPr>
              <a:t>G</a:t>
            </a:r>
            <a:r>
              <a:rPr lang="en-US" sz="1700" baseline="-25000" dirty="0">
                <a:latin typeface="Symbol"/>
                <a:cs typeface="Wingdings 2" charset="2"/>
              </a:rPr>
              <a:t>2 </a:t>
            </a:r>
            <a:r>
              <a:rPr lang="en-US" sz="1700" dirty="0">
                <a:latin typeface="Calibri" pitchFamily="34" charset="0"/>
                <a:cs typeface="Calibri" pitchFamily="34" charset="0"/>
              </a:rPr>
              <a:t>that are the values just obtained for </a:t>
            </a:r>
            <a:r>
              <a:rPr lang="en-US" sz="1700" i="1" dirty="0">
                <a:latin typeface="Symbol"/>
                <a:cs typeface="Wingdings 2" charset="2"/>
              </a:rPr>
              <a:t>W</a:t>
            </a:r>
            <a:r>
              <a:rPr lang="en-US" sz="1700" baseline="-25000" dirty="0">
                <a:latin typeface="Symbol"/>
                <a:cs typeface="Wingdings 2" charset="2"/>
              </a:rPr>
              <a:t>1</a:t>
            </a:r>
            <a:r>
              <a:rPr lang="en-US" sz="1700" dirty="0">
                <a:latin typeface="Calibri" pitchFamily="34" charset="0"/>
                <a:cs typeface="Calibri" pitchFamily="34" charset="0"/>
              </a:rPr>
              <a:t>.</a:t>
            </a:r>
          </a:p>
          <a:p>
            <a:pPr>
              <a:defRPr/>
            </a:pPr>
            <a:r>
              <a:rPr lang="en-US" sz="1700" dirty="0">
                <a:latin typeface="Calibri" pitchFamily="34" charset="0"/>
                <a:cs typeface="Calibri" pitchFamily="34" charset="0"/>
              </a:rPr>
              <a:t>Solve PDE by any method (can be different than for </a:t>
            </a:r>
            <a:r>
              <a:rPr lang="en-US" sz="1700" i="1" dirty="0">
                <a:latin typeface="Symbol"/>
                <a:cs typeface="Wingdings 2" charset="2"/>
              </a:rPr>
              <a:t>W</a:t>
            </a:r>
            <a:r>
              <a:rPr lang="en-US" sz="1700" baseline="-25000" dirty="0">
                <a:latin typeface="Symbol"/>
                <a:cs typeface="Wingdings 2" charset="2"/>
              </a:rPr>
              <a:t>2</a:t>
            </a:r>
            <a:r>
              <a:rPr lang="en-US" sz="1700" dirty="0">
                <a:latin typeface="Calibri" pitchFamily="34" charset="0"/>
                <a:cs typeface="Calibri" pitchFamily="34" charset="0"/>
              </a:rPr>
              <a:t>) on </a:t>
            </a:r>
            <a:r>
              <a:rPr lang="en-US" sz="1700" i="1" dirty="0">
                <a:latin typeface="Symbol"/>
                <a:cs typeface="Wingdings 2" charset="2"/>
              </a:rPr>
              <a:t>W</a:t>
            </a:r>
            <a:r>
              <a:rPr lang="en-US" sz="1700" baseline="-25000" dirty="0">
                <a:latin typeface="Symbol"/>
                <a:cs typeface="Wingdings 2" charset="2"/>
              </a:rPr>
              <a:t>1 </a:t>
            </a:r>
            <a:r>
              <a:rPr lang="en-US" sz="1700" dirty="0">
                <a:latin typeface="Calibri" pitchFamily="34" charset="0"/>
                <a:cs typeface="Calibri" pitchFamily="34" charset="0"/>
              </a:rPr>
              <a:t>w/ </a:t>
            </a:r>
            <a:r>
              <a:rPr lang="en-US" sz="1700" dirty="0" err="1">
                <a:latin typeface="Calibri" pitchFamily="34" charset="0"/>
                <a:cs typeface="Calibri" pitchFamily="34" charset="0"/>
              </a:rPr>
              <a:t>Dirichlet</a:t>
            </a:r>
            <a:r>
              <a:rPr lang="en-US" sz="1700" dirty="0">
                <a:latin typeface="Calibri" pitchFamily="34" charset="0"/>
                <a:cs typeface="Calibri" pitchFamily="34" charset="0"/>
              </a:rPr>
              <a:t> BCs on </a:t>
            </a:r>
            <a:r>
              <a:rPr lang="en-US" sz="1700" i="1" dirty="0">
                <a:latin typeface="Symbol"/>
                <a:cs typeface="Wingdings 2" charset="2"/>
              </a:rPr>
              <a:t>G</a:t>
            </a:r>
            <a:r>
              <a:rPr lang="en-US" sz="1700" baseline="-25000" dirty="0">
                <a:latin typeface="Symbol"/>
                <a:cs typeface="Wingdings 2" charset="2"/>
              </a:rPr>
              <a:t>1 </a:t>
            </a:r>
            <a:r>
              <a:rPr lang="en-US" sz="1700" dirty="0">
                <a:latin typeface="Calibri" pitchFamily="34" charset="0"/>
                <a:cs typeface="Calibri" pitchFamily="34" charset="0"/>
              </a:rPr>
              <a:t>that are the values just obtained for </a:t>
            </a:r>
            <a:r>
              <a:rPr lang="en-US" sz="1700" i="1" dirty="0">
                <a:latin typeface="Symbol"/>
                <a:cs typeface="Wingdings 2" charset="2"/>
              </a:rPr>
              <a:t>W</a:t>
            </a:r>
            <a:r>
              <a:rPr lang="en-US" sz="1700" baseline="-25000" dirty="0">
                <a:latin typeface="Symbol"/>
                <a:cs typeface="Wingdings 2" charset="2"/>
              </a:rPr>
              <a:t>2</a:t>
            </a:r>
            <a:r>
              <a:rPr lang="en-US" sz="1700" dirty="0">
                <a:latin typeface="Calibri" pitchFamily="34" charset="0"/>
                <a:cs typeface="Calibri" pitchFamily="34" charset="0"/>
              </a:rPr>
              <a:t>.</a:t>
            </a:r>
          </a:p>
        </p:txBody>
      </p:sp>
      <p:pic>
        <p:nvPicPr>
          <p:cNvPr id="3" name="Picture 2" descr="schwarz.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816296" y="866140"/>
            <a:ext cx="1082378" cy="1488841"/>
          </a:xfrm>
          <a:prstGeom prst="rect">
            <a:avLst/>
          </a:prstGeom>
        </p:spPr>
      </p:pic>
      <p:sp>
        <p:nvSpPr>
          <p:cNvPr id="4" name="TextBox 3"/>
          <p:cNvSpPr txBox="1"/>
          <p:nvPr/>
        </p:nvSpPr>
        <p:spPr>
          <a:xfrm>
            <a:off x="210050" y="1759672"/>
            <a:ext cx="7404410" cy="646331"/>
          </a:xfrm>
          <a:prstGeom prst="rect">
            <a:avLst/>
          </a:prstGeom>
          <a:solidFill>
            <a:srgbClr val="FFCC99"/>
          </a:solidFill>
        </p:spPr>
        <p:txBody>
          <a:bodyPr wrap="square" rtlCol="0">
            <a:spAutoFit/>
          </a:bodyPr>
          <a:lstStyle/>
          <a:p>
            <a:pPr algn="ctr"/>
            <a:r>
              <a:rPr lang="en-US" b="1" dirty="0">
                <a:latin typeface="Calibri" pitchFamily="34" charset="0"/>
                <a:cs typeface="Calibri" pitchFamily="34" charset="0"/>
              </a:rPr>
              <a:t>Crux of Method:</a:t>
            </a:r>
            <a:r>
              <a:rPr lang="en-US" dirty="0">
                <a:latin typeface="Calibri" pitchFamily="34" charset="0"/>
                <a:cs typeface="Calibri" pitchFamily="34" charset="0"/>
              </a:rPr>
              <a:t> if the solution is known in regularly shaped domains, use those as pieces to iteratively build a solution for the more complex domain.</a:t>
            </a:r>
          </a:p>
        </p:txBody>
      </p:sp>
      <p:pic>
        <p:nvPicPr>
          <p:cNvPr id="10" name="Picture 9"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10050" y="2618340"/>
            <a:ext cx="1262588" cy="2265894"/>
          </a:xfrm>
          <a:prstGeom prst="rect">
            <a:avLst/>
          </a:prstGeom>
        </p:spPr>
      </p:pic>
      <p:sp>
        <p:nvSpPr>
          <p:cNvPr id="8" name="TextBox 7">
            <a:extLst>
              <a:ext uri="{FF2B5EF4-FFF2-40B4-BE49-F238E27FC236}">
                <a16:creationId xmlns:a16="http://schemas.microsoft.com/office/drawing/2014/main" id="{6E6C8875-205D-4FE5-9ABA-56FBDBE3CF9A}"/>
              </a:ext>
            </a:extLst>
          </p:cNvPr>
          <p:cNvSpPr txBox="1"/>
          <p:nvPr/>
        </p:nvSpPr>
        <p:spPr>
          <a:xfrm>
            <a:off x="3546089" y="2573324"/>
            <a:ext cx="3096715" cy="369332"/>
          </a:xfrm>
          <a:prstGeom prst="rect">
            <a:avLst/>
          </a:prstGeom>
          <a:solidFill>
            <a:schemeClr val="bg1"/>
          </a:solidFill>
          <a:ln>
            <a:solidFill>
              <a:srgbClr val="1F497D"/>
            </a:solidFill>
          </a:ln>
        </p:spPr>
        <p:txBody>
          <a:bodyPr wrap="square" rtlCol="0">
            <a:spAutoFit/>
          </a:bodyPr>
          <a:lstStyle/>
          <a:p>
            <a:pPr algn="ctr"/>
            <a:r>
              <a:rPr lang="en-US" b="1" dirty="0">
                <a:solidFill>
                  <a:srgbClr val="1F497D"/>
                </a:solidFill>
                <a:latin typeface="Calibri" panose="020F0502020204030204" pitchFamily="34" charset="0"/>
                <a:cs typeface="Calibri" panose="020F0502020204030204" pitchFamily="34" charset="0"/>
              </a:rPr>
              <a:t>Basic Schwarz Algorithm</a:t>
            </a:r>
          </a:p>
        </p:txBody>
      </p:sp>
      <p:sp>
        <p:nvSpPr>
          <p:cNvPr id="2" name="Slide Number Placeholder 1">
            <a:extLst>
              <a:ext uri="{FF2B5EF4-FFF2-40B4-BE49-F238E27FC236}">
                <a16:creationId xmlns:a16="http://schemas.microsoft.com/office/drawing/2014/main" id="{A0363D65-2098-4BD7-A0FE-24F862970F4F}"/>
              </a:ext>
            </a:extLst>
          </p:cNvPr>
          <p:cNvSpPr>
            <a:spLocks noGrp="1"/>
          </p:cNvSpPr>
          <p:nvPr>
            <p:ph type="sldNum" sz="quarter" idx="12"/>
          </p:nvPr>
        </p:nvSpPr>
        <p:spPr/>
        <p:txBody>
          <a:bodyPr/>
          <a:lstStyle/>
          <a:p>
            <a:fld id="{A5E55A7B-7854-E145-92D9-B491DF4BAE2D}" type="slidenum">
              <a:rPr lang="en-US" smtClean="0"/>
              <a:pPr/>
              <a:t>9</a:t>
            </a:fld>
            <a:endParaRPr lang="en-US" dirty="0"/>
          </a:p>
        </p:txBody>
      </p:sp>
    </p:spTree>
    <p:extLst>
      <p:ext uri="{BB962C8B-B14F-4D97-AF65-F5344CB8AC3E}">
        <p14:creationId xmlns:p14="http://schemas.microsoft.com/office/powerpoint/2010/main" val="3366177037"/>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42434" y="51148"/>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Domain Decomposition</a:t>
            </a:r>
          </a:p>
        </p:txBody>
      </p:sp>
      <p:sp>
        <p:nvSpPr>
          <p:cNvPr id="6" name="Content Placeholder 2"/>
          <p:cNvSpPr txBox="1">
            <a:spLocks/>
          </p:cNvSpPr>
          <p:nvPr/>
        </p:nvSpPr>
        <p:spPr bwMode="auto">
          <a:xfrm>
            <a:off x="86678" y="1282393"/>
            <a:ext cx="8811996" cy="156351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kern="1200" dirty="0">
                <a:latin typeface="Calibri" pitchFamily="34" charset="0"/>
                <a:cs typeface="Calibri" pitchFamily="34" charset="0"/>
              </a:rPr>
              <a:t>Proposed in 1870 by H. Schwarz for solving Laplace</a:t>
            </a:r>
            <a:r>
              <a:rPr lang="en-US" sz="1800" dirty="0">
                <a:latin typeface="Calibri" pitchFamily="34" charset="0"/>
                <a:cs typeface="Calibri" pitchFamily="34" charset="0"/>
              </a:rPr>
              <a:t> PDE</a:t>
            </a:r>
            <a:r>
              <a:rPr lang="en-US" sz="1800" kern="1200" dirty="0">
                <a:latin typeface="Calibri" pitchFamily="34" charset="0"/>
                <a:cs typeface="Calibri" pitchFamily="34" charset="0"/>
              </a:rPr>
              <a:t> on irregular domains.</a:t>
            </a:r>
          </a:p>
        </p:txBody>
      </p:sp>
      <p:sp>
        <p:nvSpPr>
          <p:cNvPr id="11" name="Subtitle 2"/>
          <p:cNvSpPr txBox="1">
            <a:spLocks/>
          </p:cNvSpPr>
          <p:nvPr/>
        </p:nvSpPr>
        <p:spPr bwMode="auto">
          <a:xfrm>
            <a:off x="6542443" y="2402952"/>
            <a:ext cx="3294437" cy="41930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H. Schwarz (1843 – 1921)</a:t>
            </a:r>
            <a:endParaRPr lang="en-US" sz="1400" i="1" dirty="0"/>
          </a:p>
        </p:txBody>
      </p:sp>
      <p:sp>
        <p:nvSpPr>
          <p:cNvPr id="12" name="Content Placeholder 2"/>
          <p:cNvSpPr txBox="1">
            <a:spLocks/>
          </p:cNvSpPr>
          <p:nvPr/>
        </p:nvSpPr>
        <p:spPr bwMode="auto">
          <a:xfrm>
            <a:off x="1937470" y="2741304"/>
            <a:ext cx="6827389" cy="2326796"/>
          </a:xfrm>
          <a:prstGeom prst="rect">
            <a:avLst/>
          </a:prstGeom>
          <a:noFill/>
          <a:ln w="9525">
            <a:solidFill>
              <a:schemeClr val="tx1"/>
            </a:solid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700" b="1" i="1" dirty="0">
                <a:latin typeface="Calibri" pitchFamily="34" charset="0"/>
                <a:cs typeface="Calibri" pitchFamily="34" charset="0"/>
              </a:rPr>
              <a:t>Initialize:</a:t>
            </a:r>
          </a:p>
          <a:p>
            <a:pPr>
              <a:defRPr/>
            </a:pPr>
            <a:r>
              <a:rPr lang="en-US" sz="1700" dirty="0">
                <a:latin typeface="Calibri" pitchFamily="34" charset="0"/>
                <a:cs typeface="Calibri" pitchFamily="34" charset="0"/>
              </a:rPr>
              <a:t>Solve PDE by any method on </a:t>
            </a:r>
            <a:r>
              <a:rPr lang="en-US" sz="1700" i="1" dirty="0">
                <a:latin typeface="Symbol"/>
                <a:cs typeface="Wingdings 2" charset="2"/>
              </a:rPr>
              <a:t>W</a:t>
            </a:r>
            <a:r>
              <a:rPr lang="en-US" sz="1700" baseline="-25000" dirty="0">
                <a:latin typeface="Symbol"/>
                <a:cs typeface="Wingdings 2" charset="2"/>
              </a:rPr>
              <a:t>1</a:t>
            </a:r>
            <a:r>
              <a:rPr lang="en-US" sz="1700" dirty="0">
                <a:latin typeface="Calibri" pitchFamily="34" charset="0"/>
                <a:cs typeface="Calibri" pitchFamily="34" charset="0"/>
              </a:rPr>
              <a:t> w/ initial guess for </a:t>
            </a:r>
            <a:r>
              <a:rPr lang="en-US" sz="1700" dirty="0" err="1">
                <a:latin typeface="Calibri" pitchFamily="34" charset="0"/>
                <a:cs typeface="Calibri" pitchFamily="34" charset="0"/>
              </a:rPr>
              <a:t>Dirichlet</a:t>
            </a:r>
            <a:r>
              <a:rPr lang="en-US" sz="1700" dirty="0">
                <a:latin typeface="Calibri" pitchFamily="34" charset="0"/>
                <a:cs typeface="Calibri" pitchFamily="34" charset="0"/>
              </a:rPr>
              <a:t> BCs on </a:t>
            </a:r>
            <a:r>
              <a:rPr lang="en-US" sz="1700" i="1" dirty="0">
                <a:latin typeface="Symbol"/>
                <a:cs typeface="Wingdings 2" charset="2"/>
              </a:rPr>
              <a:t>G</a:t>
            </a:r>
            <a:r>
              <a:rPr lang="en-US" sz="1700" baseline="-25000" dirty="0">
                <a:latin typeface="Symbol"/>
                <a:cs typeface="Wingdings 2" charset="2"/>
              </a:rPr>
              <a:t>1</a:t>
            </a:r>
            <a:r>
              <a:rPr lang="en-US" sz="1700" dirty="0">
                <a:latin typeface="Calibri" pitchFamily="34" charset="0"/>
                <a:cs typeface="Calibri" pitchFamily="34" charset="0"/>
              </a:rPr>
              <a:t>.</a:t>
            </a:r>
          </a:p>
          <a:p>
            <a:pPr marL="0" indent="0">
              <a:buNone/>
              <a:defRPr/>
            </a:pPr>
            <a:endParaRPr lang="en-US" sz="800" dirty="0">
              <a:latin typeface="Calibri" pitchFamily="34" charset="0"/>
              <a:cs typeface="Calibri" pitchFamily="34" charset="0"/>
            </a:endParaRPr>
          </a:p>
          <a:p>
            <a:pPr marL="0" indent="0">
              <a:buNone/>
              <a:defRPr/>
            </a:pPr>
            <a:r>
              <a:rPr lang="en-US" sz="1700" b="1" i="1" dirty="0">
                <a:latin typeface="Calibri" pitchFamily="34" charset="0"/>
                <a:cs typeface="Calibri" pitchFamily="34" charset="0"/>
              </a:rPr>
              <a:t>Iterate until convergence:</a:t>
            </a:r>
          </a:p>
          <a:p>
            <a:pPr>
              <a:defRPr/>
            </a:pPr>
            <a:r>
              <a:rPr lang="en-US" sz="1700" dirty="0">
                <a:latin typeface="Calibri" pitchFamily="34" charset="0"/>
                <a:cs typeface="Calibri" pitchFamily="34" charset="0"/>
              </a:rPr>
              <a:t>Solve PDE by any method (can be different than for </a:t>
            </a:r>
            <a:r>
              <a:rPr lang="en-US" sz="1700" i="1" dirty="0">
                <a:latin typeface="Symbol"/>
                <a:cs typeface="Wingdings 2" charset="2"/>
              </a:rPr>
              <a:t>W</a:t>
            </a:r>
            <a:r>
              <a:rPr lang="en-US" sz="1700" baseline="-25000" dirty="0">
                <a:latin typeface="Symbol"/>
                <a:cs typeface="Wingdings 2" charset="2"/>
              </a:rPr>
              <a:t>1</a:t>
            </a:r>
            <a:r>
              <a:rPr lang="en-US" sz="1700" dirty="0">
                <a:latin typeface="Calibri" pitchFamily="34" charset="0"/>
                <a:cs typeface="Calibri" pitchFamily="34" charset="0"/>
              </a:rPr>
              <a:t>) on </a:t>
            </a:r>
            <a:r>
              <a:rPr lang="en-US" sz="1700" i="1" dirty="0">
                <a:latin typeface="Symbol"/>
                <a:cs typeface="Wingdings 2" charset="2"/>
              </a:rPr>
              <a:t>W</a:t>
            </a:r>
            <a:r>
              <a:rPr lang="en-US" sz="1700" baseline="-25000" dirty="0">
                <a:latin typeface="Symbol"/>
                <a:cs typeface="Wingdings 2" charset="2"/>
              </a:rPr>
              <a:t>2 </a:t>
            </a:r>
            <a:r>
              <a:rPr lang="en-US" sz="1700" dirty="0">
                <a:latin typeface="Calibri" pitchFamily="34" charset="0"/>
                <a:cs typeface="Calibri" pitchFamily="34" charset="0"/>
              </a:rPr>
              <a:t> w/ </a:t>
            </a:r>
            <a:r>
              <a:rPr lang="en-US" sz="1700" dirty="0" err="1">
                <a:latin typeface="Calibri" pitchFamily="34" charset="0"/>
                <a:cs typeface="Calibri" pitchFamily="34" charset="0"/>
              </a:rPr>
              <a:t>Dirichlet</a:t>
            </a:r>
            <a:r>
              <a:rPr lang="en-US" sz="1700" dirty="0">
                <a:latin typeface="Calibri" pitchFamily="34" charset="0"/>
                <a:cs typeface="Calibri" pitchFamily="34" charset="0"/>
              </a:rPr>
              <a:t> BCs on </a:t>
            </a:r>
            <a:r>
              <a:rPr lang="en-US" sz="1700" i="1" dirty="0">
                <a:latin typeface="Symbol"/>
                <a:cs typeface="Wingdings 2" charset="2"/>
              </a:rPr>
              <a:t>G</a:t>
            </a:r>
            <a:r>
              <a:rPr lang="en-US" sz="1700" baseline="-25000" dirty="0">
                <a:latin typeface="Symbol"/>
                <a:cs typeface="Wingdings 2" charset="2"/>
              </a:rPr>
              <a:t>2 </a:t>
            </a:r>
            <a:r>
              <a:rPr lang="en-US" sz="1700" dirty="0">
                <a:latin typeface="Calibri" pitchFamily="34" charset="0"/>
                <a:cs typeface="Calibri" pitchFamily="34" charset="0"/>
              </a:rPr>
              <a:t>that are the values just obtained for </a:t>
            </a:r>
            <a:r>
              <a:rPr lang="en-US" sz="1700" i="1" dirty="0">
                <a:latin typeface="Symbol"/>
                <a:cs typeface="Wingdings 2" charset="2"/>
              </a:rPr>
              <a:t>W</a:t>
            </a:r>
            <a:r>
              <a:rPr lang="en-US" sz="1700" baseline="-25000" dirty="0">
                <a:latin typeface="Symbol"/>
                <a:cs typeface="Wingdings 2" charset="2"/>
              </a:rPr>
              <a:t>1</a:t>
            </a:r>
            <a:r>
              <a:rPr lang="en-US" sz="1700" dirty="0">
                <a:latin typeface="Calibri" pitchFamily="34" charset="0"/>
                <a:cs typeface="Calibri" pitchFamily="34" charset="0"/>
              </a:rPr>
              <a:t>.</a:t>
            </a:r>
          </a:p>
          <a:p>
            <a:pPr>
              <a:defRPr/>
            </a:pPr>
            <a:r>
              <a:rPr lang="en-US" sz="1700" dirty="0">
                <a:latin typeface="Calibri" pitchFamily="34" charset="0"/>
                <a:cs typeface="Calibri" pitchFamily="34" charset="0"/>
              </a:rPr>
              <a:t>Solve PDE by any method (can be different than for </a:t>
            </a:r>
            <a:r>
              <a:rPr lang="en-US" sz="1700" i="1" dirty="0">
                <a:latin typeface="Symbol"/>
                <a:cs typeface="Wingdings 2" charset="2"/>
              </a:rPr>
              <a:t>W</a:t>
            </a:r>
            <a:r>
              <a:rPr lang="en-US" sz="1700" baseline="-25000" dirty="0">
                <a:latin typeface="Symbol"/>
                <a:cs typeface="Wingdings 2" charset="2"/>
              </a:rPr>
              <a:t>2</a:t>
            </a:r>
            <a:r>
              <a:rPr lang="en-US" sz="1700" dirty="0">
                <a:latin typeface="Calibri" pitchFamily="34" charset="0"/>
                <a:cs typeface="Calibri" pitchFamily="34" charset="0"/>
              </a:rPr>
              <a:t>) on </a:t>
            </a:r>
            <a:r>
              <a:rPr lang="en-US" sz="1700" i="1" dirty="0">
                <a:latin typeface="Symbol"/>
                <a:cs typeface="Wingdings 2" charset="2"/>
              </a:rPr>
              <a:t>W</a:t>
            </a:r>
            <a:r>
              <a:rPr lang="en-US" sz="1700" baseline="-25000" dirty="0">
                <a:latin typeface="Symbol"/>
                <a:cs typeface="Wingdings 2" charset="2"/>
              </a:rPr>
              <a:t>1 </a:t>
            </a:r>
            <a:r>
              <a:rPr lang="en-US" sz="1700" dirty="0">
                <a:latin typeface="Calibri" pitchFamily="34" charset="0"/>
                <a:cs typeface="Calibri" pitchFamily="34" charset="0"/>
              </a:rPr>
              <a:t>w/ </a:t>
            </a:r>
            <a:r>
              <a:rPr lang="en-US" sz="1700" dirty="0" err="1">
                <a:latin typeface="Calibri" pitchFamily="34" charset="0"/>
                <a:cs typeface="Calibri" pitchFamily="34" charset="0"/>
              </a:rPr>
              <a:t>Dirichlet</a:t>
            </a:r>
            <a:r>
              <a:rPr lang="en-US" sz="1700" dirty="0">
                <a:latin typeface="Calibri" pitchFamily="34" charset="0"/>
                <a:cs typeface="Calibri" pitchFamily="34" charset="0"/>
              </a:rPr>
              <a:t> BCs on </a:t>
            </a:r>
            <a:r>
              <a:rPr lang="en-US" sz="1700" i="1" dirty="0">
                <a:latin typeface="Symbol"/>
                <a:cs typeface="Wingdings 2" charset="2"/>
              </a:rPr>
              <a:t>G</a:t>
            </a:r>
            <a:r>
              <a:rPr lang="en-US" sz="1700" baseline="-25000" dirty="0">
                <a:latin typeface="Symbol"/>
                <a:cs typeface="Wingdings 2" charset="2"/>
              </a:rPr>
              <a:t>1 </a:t>
            </a:r>
            <a:r>
              <a:rPr lang="en-US" sz="1700" dirty="0">
                <a:latin typeface="Calibri" pitchFamily="34" charset="0"/>
                <a:cs typeface="Calibri" pitchFamily="34" charset="0"/>
              </a:rPr>
              <a:t>that are the values just obtained for </a:t>
            </a:r>
            <a:r>
              <a:rPr lang="en-US" sz="1700" i="1" dirty="0">
                <a:latin typeface="Symbol"/>
                <a:cs typeface="Wingdings 2" charset="2"/>
              </a:rPr>
              <a:t>W</a:t>
            </a:r>
            <a:r>
              <a:rPr lang="en-US" sz="1700" baseline="-25000" dirty="0">
                <a:latin typeface="Symbol"/>
                <a:cs typeface="Wingdings 2" charset="2"/>
              </a:rPr>
              <a:t>2</a:t>
            </a:r>
            <a:r>
              <a:rPr lang="en-US" sz="1700" dirty="0">
                <a:latin typeface="Calibri" pitchFamily="34" charset="0"/>
                <a:cs typeface="Calibri" pitchFamily="34" charset="0"/>
              </a:rPr>
              <a:t>.</a:t>
            </a:r>
          </a:p>
        </p:txBody>
      </p:sp>
      <p:pic>
        <p:nvPicPr>
          <p:cNvPr id="3" name="Picture 2" descr="schwarz.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816296" y="866140"/>
            <a:ext cx="1082378" cy="1488841"/>
          </a:xfrm>
          <a:prstGeom prst="rect">
            <a:avLst/>
          </a:prstGeom>
        </p:spPr>
      </p:pic>
      <p:sp>
        <p:nvSpPr>
          <p:cNvPr id="4" name="TextBox 3"/>
          <p:cNvSpPr txBox="1"/>
          <p:nvPr/>
        </p:nvSpPr>
        <p:spPr>
          <a:xfrm>
            <a:off x="210050" y="1759672"/>
            <a:ext cx="7404410" cy="646331"/>
          </a:xfrm>
          <a:prstGeom prst="rect">
            <a:avLst/>
          </a:prstGeom>
          <a:solidFill>
            <a:srgbClr val="FFCC99"/>
          </a:solidFill>
        </p:spPr>
        <p:txBody>
          <a:bodyPr wrap="square" rtlCol="0">
            <a:spAutoFit/>
          </a:bodyPr>
          <a:lstStyle/>
          <a:p>
            <a:pPr algn="ctr"/>
            <a:r>
              <a:rPr lang="en-US" b="1" dirty="0">
                <a:latin typeface="Calibri" pitchFamily="34" charset="0"/>
                <a:cs typeface="Calibri" pitchFamily="34" charset="0"/>
              </a:rPr>
              <a:t>Crux of Method:</a:t>
            </a:r>
            <a:r>
              <a:rPr lang="en-US" dirty="0">
                <a:latin typeface="Calibri" pitchFamily="34" charset="0"/>
                <a:cs typeface="Calibri" pitchFamily="34" charset="0"/>
              </a:rPr>
              <a:t> if the solution is known in regularly shaped domains, use those as pieces to iteratively build a solution for the more complex domain.</a:t>
            </a:r>
          </a:p>
        </p:txBody>
      </p:sp>
      <p:pic>
        <p:nvPicPr>
          <p:cNvPr id="10" name="Picture 9"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10050" y="2618340"/>
            <a:ext cx="1262588" cy="2265894"/>
          </a:xfrm>
          <a:prstGeom prst="rect">
            <a:avLst/>
          </a:prstGeom>
        </p:spPr>
      </p:pic>
      <p:sp>
        <p:nvSpPr>
          <p:cNvPr id="8" name="TextBox 7">
            <a:extLst>
              <a:ext uri="{FF2B5EF4-FFF2-40B4-BE49-F238E27FC236}">
                <a16:creationId xmlns:a16="http://schemas.microsoft.com/office/drawing/2014/main" id="{6E6C8875-205D-4FE5-9ABA-56FBDBE3CF9A}"/>
              </a:ext>
            </a:extLst>
          </p:cNvPr>
          <p:cNvSpPr txBox="1"/>
          <p:nvPr/>
        </p:nvSpPr>
        <p:spPr>
          <a:xfrm>
            <a:off x="3546089" y="2573324"/>
            <a:ext cx="3096715" cy="369332"/>
          </a:xfrm>
          <a:prstGeom prst="rect">
            <a:avLst/>
          </a:prstGeom>
          <a:solidFill>
            <a:schemeClr val="bg1"/>
          </a:solidFill>
          <a:ln>
            <a:solidFill>
              <a:srgbClr val="1F497D"/>
            </a:solidFill>
          </a:ln>
        </p:spPr>
        <p:txBody>
          <a:bodyPr wrap="square" rtlCol="0">
            <a:spAutoFit/>
          </a:bodyPr>
          <a:lstStyle/>
          <a:p>
            <a:pPr algn="ctr"/>
            <a:r>
              <a:rPr lang="en-US" b="1" dirty="0">
                <a:solidFill>
                  <a:srgbClr val="1F497D"/>
                </a:solidFill>
                <a:latin typeface="Calibri" panose="020F0502020204030204" pitchFamily="34" charset="0"/>
                <a:cs typeface="Calibri" panose="020F0502020204030204" pitchFamily="34" charset="0"/>
              </a:rPr>
              <a:t>Basic Schwarz Algorithm</a:t>
            </a:r>
          </a:p>
        </p:txBody>
      </p:sp>
      <mc:AlternateContent xmlns:mc="http://schemas.openxmlformats.org/markup-compatibility/2006" xmlns:a14="http://schemas.microsoft.com/office/drawing/2010/main">
        <mc:Choice Requires="a14">
          <p:sp>
            <p:nvSpPr>
              <p:cNvPr id="13" name="TextBox 12">
                <a:extLst>
                  <a:ext uri="{FF2B5EF4-FFF2-40B4-BE49-F238E27FC236}">
                    <a16:creationId xmlns:a16="http://schemas.microsoft.com/office/drawing/2014/main" id="{683FEBAD-BD74-4F4D-A64F-772F15EA27A0}"/>
                  </a:ext>
                </a:extLst>
              </p:cNvPr>
              <p:cNvSpPr txBox="1"/>
              <p:nvPr/>
            </p:nvSpPr>
            <p:spPr>
              <a:xfrm>
                <a:off x="4756040" y="3444330"/>
                <a:ext cx="4354507" cy="369332"/>
              </a:xfrm>
              <a:prstGeom prst="rect">
                <a:avLst/>
              </a:prstGeom>
              <a:solidFill>
                <a:srgbClr val="FFFFCC"/>
              </a:solidFill>
              <a:ln>
                <a:solidFill>
                  <a:schemeClr val="tx1"/>
                </a:solidFill>
              </a:ln>
            </p:spPr>
            <p:txBody>
              <a:bodyPr wrap="square" rtlCol="0">
                <a:spAutoFit/>
              </a:bodyPr>
              <a:lstStyle/>
              <a:p>
                <a:pPr algn="ctr"/>
                <a:r>
                  <a:rPr lang="en-US" b="1" i="1" u="sng" dirty="0">
                    <a:latin typeface="Calibri" panose="020F0502020204030204" pitchFamily="34" charset="0"/>
                  </a:rPr>
                  <a:t>Requirement for convergence</a:t>
                </a:r>
                <a:r>
                  <a:rPr lang="en-US" dirty="0">
                    <a:latin typeface="Calibri" panose="020F0502020204030204" pitchFamily="34" charset="0"/>
                  </a:rPr>
                  <a:t>: </a:t>
                </a:r>
                <a14:m>
                  <m:oMath xmlns:m="http://schemas.openxmlformats.org/officeDocument/2006/math">
                    <m:sSub>
                      <m:sSubPr>
                        <m:ctrlPr>
                          <a:rPr lang="en-US" i="1" smtClean="0">
                            <a:latin typeface="Cambria Math" panose="02040503050406030204" pitchFamily="18" charset="0"/>
                          </a:rPr>
                        </m:ctrlPr>
                      </m:sSubPr>
                      <m:e>
                        <m:r>
                          <m:rPr>
                            <m:sty m:val="p"/>
                          </m:rPr>
                          <a:rPr lang="el-GR" i="1" smtClean="0">
                            <a:latin typeface="Cambria Math" panose="02040503050406030204" pitchFamily="18" charset="0"/>
                            <a:ea typeface="Cambria Math" panose="02040503050406030204" pitchFamily="18" charset="0"/>
                          </a:rPr>
                          <m:t>Ω</m:t>
                        </m:r>
                      </m:e>
                      <m:sub>
                        <m:r>
                          <a:rPr lang="en-US" b="0" i="1" smtClean="0">
                            <a:latin typeface="Cambria Math" panose="02040503050406030204" pitchFamily="18" charset="0"/>
                          </a:rPr>
                          <m:t>1</m:t>
                        </m:r>
                      </m:sub>
                    </m:sSub>
                    <m:r>
                      <a:rPr lang="en-US" i="1" smtClean="0">
                        <a:latin typeface="Cambria Math" panose="02040503050406030204" pitchFamily="18" charset="0"/>
                        <a:ea typeface="Cambria Math" panose="02040503050406030204" pitchFamily="18" charset="0"/>
                      </a:rPr>
                      <m:t>⋂</m:t>
                    </m:r>
                    <m:sSub>
                      <m:sSubPr>
                        <m:ctrlPr>
                          <a:rPr lang="en-US" i="1">
                            <a:latin typeface="Cambria Math" panose="02040503050406030204" pitchFamily="18" charset="0"/>
                          </a:rPr>
                        </m:ctrlPr>
                      </m:sSubPr>
                      <m:e>
                        <m:r>
                          <a:rPr lang="en-US" b="0" i="1" smtClean="0">
                            <a:latin typeface="Cambria Math" panose="02040503050406030204" pitchFamily="18" charset="0"/>
                          </a:rPr>
                          <m:t> </m:t>
                        </m:r>
                        <m:r>
                          <m:rPr>
                            <m:sty m:val="p"/>
                          </m:rPr>
                          <a:rPr lang="el-GR" i="1">
                            <a:latin typeface="Cambria Math" panose="02040503050406030204" pitchFamily="18" charset="0"/>
                            <a:ea typeface="Cambria Math" panose="02040503050406030204" pitchFamily="18" charset="0"/>
                          </a:rPr>
                          <m:t>Ω</m:t>
                        </m:r>
                      </m:e>
                      <m:sub>
                        <m:r>
                          <a:rPr lang="en-US" b="0" i="1" smtClean="0">
                            <a:latin typeface="Cambria Math" panose="02040503050406030204" pitchFamily="18" charset="0"/>
                            <a:ea typeface="Cambria Math" panose="02040503050406030204" pitchFamily="18" charset="0"/>
                          </a:rPr>
                          <m:t>2</m:t>
                        </m:r>
                      </m:sub>
                    </m:sSub>
                    <m:r>
                      <a:rPr lang="en-US" i="1" smtClean="0">
                        <a:latin typeface="Cambria Math" panose="02040503050406030204" pitchFamily="18" charset="0"/>
                        <a:ea typeface="Cambria Math" panose="02040503050406030204" pitchFamily="18" charset="0"/>
                      </a:rPr>
                      <m:t>≠∅</m:t>
                    </m:r>
                  </m:oMath>
                </a14:m>
                <a:endParaRPr lang="en-US" dirty="0">
                  <a:latin typeface="Calibri" panose="020F0502020204030204" pitchFamily="34" charset="0"/>
                </a:endParaRPr>
              </a:p>
            </p:txBody>
          </p:sp>
        </mc:Choice>
        <mc:Fallback xmlns="">
          <p:sp>
            <p:nvSpPr>
              <p:cNvPr id="13" name="TextBox 12">
                <a:extLst>
                  <a:ext uri="{FF2B5EF4-FFF2-40B4-BE49-F238E27FC236}">
                    <a16:creationId xmlns:a16="http://schemas.microsoft.com/office/drawing/2014/main" id="{683FEBAD-BD74-4F4D-A64F-772F15EA27A0}"/>
                  </a:ext>
                </a:extLst>
              </p:cNvPr>
              <p:cNvSpPr txBox="1">
                <a:spLocks noRot="1" noChangeAspect="1" noMove="1" noResize="1" noEditPoints="1" noAdjustHandles="1" noChangeArrowheads="1" noChangeShapeType="1" noTextEdit="1"/>
              </p:cNvSpPr>
              <p:nvPr/>
            </p:nvSpPr>
            <p:spPr>
              <a:xfrm>
                <a:off x="4756040" y="3444330"/>
                <a:ext cx="4354507" cy="369332"/>
              </a:xfrm>
              <a:prstGeom prst="rect">
                <a:avLst/>
              </a:prstGeom>
              <a:blipFill>
                <a:blip r:embed="rId5"/>
                <a:stretch>
                  <a:fillRect l="-139" t="-6349" b="-22222"/>
                </a:stretch>
              </a:blipFill>
              <a:ln>
                <a:solidFill>
                  <a:schemeClr val="tx1"/>
                </a:solidFill>
              </a:ln>
            </p:spPr>
            <p:txBody>
              <a:bodyPr/>
              <a:lstStyle/>
              <a:p>
                <a:r>
                  <a:rPr lang="en-US">
                    <a:noFill/>
                  </a:rPr>
                  <a:t> </a:t>
                </a:r>
              </a:p>
            </p:txBody>
          </p:sp>
        </mc:Fallback>
      </mc:AlternateContent>
      <p:sp>
        <p:nvSpPr>
          <p:cNvPr id="2" name="Slide Number Placeholder 1">
            <a:extLst>
              <a:ext uri="{FF2B5EF4-FFF2-40B4-BE49-F238E27FC236}">
                <a16:creationId xmlns:a16="http://schemas.microsoft.com/office/drawing/2014/main" id="{21468F50-D683-4D88-BA04-89F15AEE5168}"/>
              </a:ext>
            </a:extLst>
          </p:cNvPr>
          <p:cNvSpPr>
            <a:spLocks noGrp="1"/>
          </p:cNvSpPr>
          <p:nvPr>
            <p:ph type="sldNum" sz="quarter" idx="12"/>
          </p:nvPr>
        </p:nvSpPr>
        <p:spPr/>
        <p:txBody>
          <a:bodyPr/>
          <a:lstStyle/>
          <a:p>
            <a:fld id="{A5E55A7B-7854-E145-92D9-B491DF4BAE2D}" type="slidenum">
              <a:rPr lang="en-US" smtClean="0"/>
              <a:pPr/>
              <a:t>10</a:t>
            </a:fld>
            <a:endParaRPr lang="en-US" dirty="0"/>
          </a:p>
        </p:txBody>
      </p:sp>
    </p:spTree>
    <p:extLst>
      <p:ext uri="{BB962C8B-B14F-4D97-AF65-F5344CB8AC3E}">
        <p14:creationId xmlns:p14="http://schemas.microsoft.com/office/powerpoint/2010/main" val="3144451167"/>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42434" y="51148"/>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Domain Decomposition</a:t>
            </a:r>
          </a:p>
        </p:txBody>
      </p:sp>
      <p:sp>
        <p:nvSpPr>
          <p:cNvPr id="6" name="Content Placeholder 2"/>
          <p:cNvSpPr txBox="1">
            <a:spLocks/>
          </p:cNvSpPr>
          <p:nvPr/>
        </p:nvSpPr>
        <p:spPr bwMode="auto">
          <a:xfrm>
            <a:off x="86678" y="1282393"/>
            <a:ext cx="8811996" cy="156351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kern="1200" dirty="0">
                <a:latin typeface="Calibri" pitchFamily="34" charset="0"/>
                <a:cs typeface="Calibri" pitchFamily="34" charset="0"/>
              </a:rPr>
              <a:t>Proposed in 1870 by H. Schwarz for solving Laplace</a:t>
            </a:r>
            <a:r>
              <a:rPr lang="en-US" sz="1800" dirty="0">
                <a:latin typeface="Calibri" pitchFamily="34" charset="0"/>
                <a:cs typeface="Calibri" pitchFamily="34" charset="0"/>
              </a:rPr>
              <a:t> PDE</a:t>
            </a:r>
            <a:r>
              <a:rPr lang="en-US" sz="1800" kern="1200" dirty="0">
                <a:latin typeface="Calibri" pitchFamily="34" charset="0"/>
                <a:cs typeface="Calibri" pitchFamily="34" charset="0"/>
              </a:rPr>
              <a:t> on irregular domains.</a:t>
            </a:r>
          </a:p>
        </p:txBody>
      </p:sp>
      <p:sp>
        <p:nvSpPr>
          <p:cNvPr id="11" name="Subtitle 2"/>
          <p:cNvSpPr txBox="1">
            <a:spLocks/>
          </p:cNvSpPr>
          <p:nvPr/>
        </p:nvSpPr>
        <p:spPr bwMode="auto">
          <a:xfrm>
            <a:off x="6542443" y="2402952"/>
            <a:ext cx="3294437" cy="41930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H. Schwarz (1843 – 1921)</a:t>
            </a:r>
            <a:endParaRPr lang="en-US" sz="1400" i="1" dirty="0"/>
          </a:p>
        </p:txBody>
      </p:sp>
      <p:sp>
        <p:nvSpPr>
          <p:cNvPr id="12" name="Content Placeholder 2"/>
          <p:cNvSpPr txBox="1">
            <a:spLocks/>
          </p:cNvSpPr>
          <p:nvPr/>
        </p:nvSpPr>
        <p:spPr bwMode="auto">
          <a:xfrm>
            <a:off x="1937470" y="2741304"/>
            <a:ext cx="6827389" cy="2326796"/>
          </a:xfrm>
          <a:prstGeom prst="rect">
            <a:avLst/>
          </a:prstGeom>
          <a:noFill/>
          <a:ln w="9525">
            <a:solidFill>
              <a:schemeClr val="tx1"/>
            </a:solid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700" b="1" i="1" dirty="0">
                <a:latin typeface="Calibri" pitchFamily="34" charset="0"/>
                <a:cs typeface="Calibri" pitchFamily="34" charset="0"/>
              </a:rPr>
              <a:t>Initialize:</a:t>
            </a:r>
          </a:p>
          <a:p>
            <a:pPr>
              <a:defRPr/>
            </a:pPr>
            <a:r>
              <a:rPr lang="en-US" sz="1700" dirty="0">
                <a:latin typeface="Calibri" pitchFamily="34" charset="0"/>
                <a:cs typeface="Calibri" pitchFamily="34" charset="0"/>
              </a:rPr>
              <a:t>Solve PDE by any method on </a:t>
            </a:r>
            <a:r>
              <a:rPr lang="en-US" sz="1700" i="1" dirty="0">
                <a:latin typeface="Symbol"/>
                <a:cs typeface="Wingdings 2" charset="2"/>
              </a:rPr>
              <a:t>W</a:t>
            </a:r>
            <a:r>
              <a:rPr lang="en-US" sz="1700" baseline="-25000" dirty="0">
                <a:latin typeface="Symbol"/>
                <a:cs typeface="Wingdings 2" charset="2"/>
              </a:rPr>
              <a:t>1</a:t>
            </a:r>
            <a:r>
              <a:rPr lang="en-US" sz="1700" dirty="0">
                <a:latin typeface="Calibri" pitchFamily="34" charset="0"/>
                <a:cs typeface="Calibri" pitchFamily="34" charset="0"/>
              </a:rPr>
              <a:t> w/ initial guess for </a:t>
            </a:r>
            <a:r>
              <a:rPr lang="en-US" sz="1700" dirty="0" err="1">
                <a:latin typeface="Calibri" pitchFamily="34" charset="0"/>
                <a:cs typeface="Calibri" pitchFamily="34" charset="0"/>
              </a:rPr>
              <a:t>Dirichlet</a:t>
            </a:r>
            <a:r>
              <a:rPr lang="en-US" sz="1700" dirty="0">
                <a:latin typeface="Calibri" pitchFamily="34" charset="0"/>
                <a:cs typeface="Calibri" pitchFamily="34" charset="0"/>
              </a:rPr>
              <a:t> BCs on </a:t>
            </a:r>
            <a:r>
              <a:rPr lang="en-US" sz="1700" i="1" dirty="0">
                <a:latin typeface="Symbol"/>
                <a:cs typeface="Wingdings 2" charset="2"/>
              </a:rPr>
              <a:t>G</a:t>
            </a:r>
            <a:r>
              <a:rPr lang="en-US" sz="1700" baseline="-25000" dirty="0">
                <a:latin typeface="Symbol"/>
                <a:cs typeface="Wingdings 2" charset="2"/>
              </a:rPr>
              <a:t>1</a:t>
            </a:r>
            <a:r>
              <a:rPr lang="en-US" sz="1700" dirty="0">
                <a:latin typeface="Calibri" pitchFamily="34" charset="0"/>
                <a:cs typeface="Calibri" pitchFamily="34" charset="0"/>
              </a:rPr>
              <a:t>.</a:t>
            </a:r>
          </a:p>
          <a:p>
            <a:pPr marL="0" indent="0">
              <a:buNone/>
              <a:defRPr/>
            </a:pPr>
            <a:endParaRPr lang="en-US" sz="800" dirty="0">
              <a:latin typeface="Calibri" pitchFamily="34" charset="0"/>
              <a:cs typeface="Calibri" pitchFamily="34" charset="0"/>
            </a:endParaRPr>
          </a:p>
          <a:p>
            <a:pPr marL="0" indent="0">
              <a:buNone/>
              <a:defRPr/>
            </a:pPr>
            <a:r>
              <a:rPr lang="en-US" sz="1700" b="1" i="1" dirty="0">
                <a:latin typeface="Calibri" pitchFamily="34" charset="0"/>
                <a:cs typeface="Calibri" pitchFamily="34" charset="0"/>
              </a:rPr>
              <a:t>Iterate until convergence:</a:t>
            </a:r>
          </a:p>
          <a:p>
            <a:pPr>
              <a:defRPr/>
            </a:pPr>
            <a:r>
              <a:rPr lang="en-US" sz="1700" dirty="0">
                <a:latin typeface="Calibri" pitchFamily="34" charset="0"/>
                <a:cs typeface="Calibri" pitchFamily="34" charset="0"/>
              </a:rPr>
              <a:t>Solve PDE by any method (can be different than for </a:t>
            </a:r>
            <a:r>
              <a:rPr lang="en-US" sz="1700" i="1" dirty="0">
                <a:latin typeface="Symbol"/>
                <a:cs typeface="Wingdings 2" charset="2"/>
              </a:rPr>
              <a:t>W</a:t>
            </a:r>
            <a:r>
              <a:rPr lang="en-US" sz="1700" baseline="-25000" dirty="0">
                <a:latin typeface="Symbol"/>
                <a:cs typeface="Wingdings 2" charset="2"/>
              </a:rPr>
              <a:t>1</a:t>
            </a:r>
            <a:r>
              <a:rPr lang="en-US" sz="1700" dirty="0">
                <a:latin typeface="Calibri" pitchFamily="34" charset="0"/>
                <a:cs typeface="Calibri" pitchFamily="34" charset="0"/>
              </a:rPr>
              <a:t>) on </a:t>
            </a:r>
            <a:r>
              <a:rPr lang="en-US" sz="1700" i="1" dirty="0">
                <a:latin typeface="Symbol"/>
                <a:cs typeface="Wingdings 2" charset="2"/>
              </a:rPr>
              <a:t>W</a:t>
            </a:r>
            <a:r>
              <a:rPr lang="en-US" sz="1700" baseline="-25000" dirty="0">
                <a:latin typeface="Symbol"/>
                <a:cs typeface="Wingdings 2" charset="2"/>
              </a:rPr>
              <a:t>2 </a:t>
            </a:r>
            <a:r>
              <a:rPr lang="en-US" sz="1700" dirty="0">
                <a:latin typeface="Calibri" pitchFamily="34" charset="0"/>
                <a:cs typeface="Calibri" pitchFamily="34" charset="0"/>
              </a:rPr>
              <a:t> w/ </a:t>
            </a:r>
            <a:r>
              <a:rPr lang="en-US" sz="1700" dirty="0" err="1">
                <a:latin typeface="Calibri" pitchFamily="34" charset="0"/>
                <a:cs typeface="Calibri" pitchFamily="34" charset="0"/>
              </a:rPr>
              <a:t>Dirichlet</a:t>
            </a:r>
            <a:r>
              <a:rPr lang="en-US" sz="1700" dirty="0">
                <a:latin typeface="Calibri" pitchFamily="34" charset="0"/>
                <a:cs typeface="Calibri" pitchFamily="34" charset="0"/>
              </a:rPr>
              <a:t> BCs on </a:t>
            </a:r>
            <a:r>
              <a:rPr lang="en-US" sz="1700" i="1" dirty="0">
                <a:latin typeface="Symbol"/>
                <a:cs typeface="Wingdings 2" charset="2"/>
              </a:rPr>
              <a:t>G</a:t>
            </a:r>
            <a:r>
              <a:rPr lang="en-US" sz="1700" baseline="-25000" dirty="0">
                <a:latin typeface="Symbol"/>
                <a:cs typeface="Wingdings 2" charset="2"/>
              </a:rPr>
              <a:t>2 </a:t>
            </a:r>
            <a:r>
              <a:rPr lang="en-US" sz="1700" dirty="0">
                <a:latin typeface="Calibri" pitchFamily="34" charset="0"/>
                <a:cs typeface="Calibri" pitchFamily="34" charset="0"/>
              </a:rPr>
              <a:t>that are the values just obtained for </a:t>
            </a:r>
            <a:r>
              <a:rPr lang="en-US" sz="1700" i="1" dirty="0">
                <a:latin typeface="Symbol"/>
                <a:cs typeface="Wingdings 2" charset="2"/>
              </a:rPr>
              <a:t>W</a:t>
            </a:r>
            <a:r>
              <a:rPr lang="en-US" sz="1700" baseline="-25000" dirty="0">
                <a:latin typeface="Symbol"/>
                <a:cs typeface="Wingdings 2" charset="2"/>
              </a:rPr>
              <a:t>1</a:t>
            </a:r>
            <a:r>
              <a:rPr lang="en-US" sz="1700" dirty="0">
                <a:latin typeface="Calibri" pitchFamily="34" charset="0"/>
                <a:cs typeface="Calibri" pitchFamily="34" charset="0"/>
              </a:rPr>
              <a:t>.</a:t>
            </a:r>
          </a:p>
          <a:p>
            <a:pPr>
              <a:defRPr/>
            </a:pPr>
            <a:r>
              <a:rPr lang="en-US" sz="1700" dirty="0">
                <a:latin typeface="Calibri" pitchFamily="34" charset="0"/>
                <a:cs typeface="Calibri" pitchFamily="34" charset="0"/>
              </a:rPr>
              <a:t>Solve PDE by any method (can be different than for </a:t>
            </a:r>
            <a:r>
              <a:rPr lang="en-US" sz="1700" i="1" dirty="0">
                <a:latin typeface="Symbol"/>
                <a:cs typeface="Wingdings 2" charset="2"/>
              </a:rPr>
              <a:t>W</a:t>
            </a:r>
            <a:r>
              <a:rPr lang="en-US" sz="1700" baseline="-25000" dirty="0">
                <a:latin typeface="Symbol"/>
                <a:cs typeface="Wingdings 2" charset="2"/>
              </a:rPr>
              <a:t>2</a:t>
            </a:r>
            <a:r>
              <a:rPr lang="en-US" sz="1700" dirty="0">
                <a:latin typeface="Calibri" pitchFamily="34" charset="0"/>
                <a:cs typeface="Calibri" pitchFamily="34" charset="0"/>
              </a:rPr>
              <a:t>) on </a:t>
            </a:r>
            <a:r>
              <a:rPr lang="en-US" sz="1700" i="1" dirty="0">
                <a:latin typeface="Symbol"/>
                <a:cs typeface="Wingdings 2" charset="2"/>
              </a:rPr>
              <a:t>W</a:t>
            </a:r>
            <a:r>
              <a:rPr lang="en-US" sz="1700" baseline="-25000" dirty="0">
                <a:latin typeface="Symbol"/>
                <a:cs typeface="Wingdings 2" charset="2"/>
              </a:rPr>
              <a:t>1 </a:t>
            </a:r>
            <a:r>
              <a:rPr lang="en-US" sz="1700" dirty="0">
                <a:latin typeface="Calibri" pitchFamily="34" charset="0"/>
                <a:cs typeface="Calibri" pitchFamily="34" charset="0"/>
              </a:rPr>
              <a:t>w/ </a:t>
            </a:r>
            <a:r>
              <a:rPr lang="en-US" sz="1700" dirty="0" err="1">
                <a:latin typeface="Calibri" pitchFamily="34" charset="0"/>
                <a:cs typeface="Calibri" pitchFamily="34" charset="0"/>
              </a:rPr>
              <a:t>Dirichlet</a:t>
            </a:r>
            <a:r>
              <a:rPr lang="en-US" sz="1700" dirty="0">
                <a:latin typeface="Calibri" pitchFamily="34" charset="0"/>
                <a:cs typeface="Calibri" pitchFamily="34" charset="0"/>
              </a:rPr>
              <a:t> BCs on </a:t>
            </a:r>
            <a:r>
              <a:rPr lang="en-US" sz="1700" i="1" dirty="0">
                <a:latin typeface="Symbol"/>
                <a:cs typeface="Wingdings 2" charset="2"/>
              </a:rPr>
              <a:t>G</a:t>
            </a:r>
            <a:r>
              <a:rPr lang="en-US" sz="1700" baseline="-25000" dirty="0">
                <a:latin typeface="Symbol"/>
                <a:cs typeface="Wingdings 2" charset="2"/>
              </a:rPr>
              <a:t>1 </a:t>
            </a:r>
            <a:r>
              <a:rPr lang="en-US" sz="1700" dirty="0">
                <a:latin typeface="Calibri" pitchFamily="34" charset="0"/>
                <a:cs typeface="Calibri" pitchFamily="34" charset="0"/>
              </a:rPr>
              <a:t>that are the values just obtained for </a:t>
            </a:r>
            <a:r>
              <a:rPr lang="en-US" sz="1700" i="1" dirty="0">
                <a:latin typeface="Symbol"/>
                <a:cs typeface="Wingdings 2" charset="2"/>
              </a:rPr>
              <a:t>W</a:t>
            </a:r>
            <a:r>
              <a:rPr lang="en-US" sz="1700" baseline="-25000" dirty="0">
                <a:latin typeface="Symbol"/>
                <a:cs typeface="Wingdings 2" charset="2"/>
              </a:rPr>
              <a:t>2</a:t>
            </a:r>
            <a:r>
              <a:rPr lang="en-US" sz="1700" dirty="0">
                <a:latin typeface="Calibri" pitchFamily="34" charset="0"/>
                <a:cs typeface="Calibri" pitchFamily="34" charset="0"/>
              </a:rPr>
              <a:t>.</a:t>
            </a:r>
          </a:p>
        </p:txBody>
      </p:sp>
      <p:pic>
        <p:nvPicPr>
          <p:cNvPr id="3" name="Picture 2" descr="schwarz.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816296" y="866140"/>
            <a:ext cx="1082378" cy="1488841"/>
          </a:xfrm>
          <a:prstGeom prst="rect">
            <a:avLst/>
          </a:prstGeom>
        </p:spPr>
      </p:pic>
      <p:sp>
        <p:nvSpPr>
          <p:cNvPr id="4" name="TextBox 3"/>
          <p:cNvSpPr txBox="1"/>
          <p:nvPr/>
        </p:nvSpPr>
        <p:spPr>
          <a:xfrm>
            <a:off x="210050" y="1759672"/>
            <a:ext cx="7404410" cy="646331"/>
          </a:xfrm>
          <a:prstGeom prst="rect">
            <a:avLst/>
          </a:prstGeom>
          <a:solidFill>
            <a:srgbClr val="FFCC99"/>
          </a:solidFill>
        </p:spPr>
        <p:txBody>
          <a:bodyPr wrap="square" rtlCol="0">
            <a:spAutoFit/>
          </a:bodyPr>
          <a:lstStyle/>
          <a:p>
            <a:pPr algn="ctr"/>
            <a:r>
              <a:rPr lang="en-US" b="1" dirty="0">
                <a:latin typeface="Calibri" pitchFamily="34" charset="0"/>
                <a:cs typeface="Calibri" pitchFamily="34" charset="0"/>
              </a:rPr>
              <a:t>Crux of Method:</a:t>
            </a:r>
            <a:r>
              <a:rPr lang="en-US" dirty="0">
                <a:latin typeface="Calibri" pitchFamily="34" charset="0"/>
                <a:cs typeface="Calibri" pitchFamily="34" charset="0"/>
              </a:rPr>
              <a:t> if the solution is known in regularly shaped domains, use those as pieces to iteratively build a solution for the more complex domain.</a:t>
            </a:r>
          </a:p>
        </p:txBody>
      </p:sp>
      <p:pic>
        <p:nvPicPr>
          <p:cNvPr id="10" name="Picture 9"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10050" y="2618340"/>
            <a:ext cx="1262588" cy="2265894"/>
          </a:xfrm>
          <a:prstGeom prst="rect">
            <a:avLst/>
          </a:prstGeom>
        </p:spPr>
      </p:pic>
      <p:sp>
        <p:nvSpPr>
          <p:cNvPr id="8" name="TextBox 7">
            <a:extLst>
              <a:ext uri="{FF2B5EF4-FFF2-40B4-BE49-F238E27FC236}">
                <a16:creationId xmlns:a16="http://schemas.microsoft.com/office/drawing/2014/main" id="{6E6C8875-205D-4FE5-9ABA-56FBDBE3CF9A}"/>
              </a:ext>
            </a:extLst>
          </p:cNvPr>
          <p:cNvSpPr txBox="1"/>
          <p:nvPr/>
        </p:nvSpPr>
        <p:spPr>
          <a:xfrm>
            <a:off x="3546089" y="2573324"/>
            <a:ext cx="3096715" cy="369332"/>
          </a:xfrm>
          <a:prstGeom prst="rect">
            <a:avLst/>
          </a:prstGeom>
          <a:solidFill>
            <a:schemeClr val="bg1"/>
          </a:solidFill>
          <a:ln>
            <a:solidFill>
              <a:srgbClr val="1F497D"/>
            </a:solidFill>
          </a:ln>
        </p:spPr>
        <p:txBody>
          <a:bodyPr wrap="square" rtlCol="0">
            <a:spAutoFit/>
          </a:bodyPr>
          <a:lstStyle/>
          <a:p>
            <a:pPr algn="ctr"/>
            <a:r>
              <a:rPr lang="en-US" b="1" dirty="0">
                <a:solidFill>
                  <a:srgbClr val="1F497D"/>
                </a:solidFill>
                <a:latin typeface="Calibri" panose="020F0502020204030204" pitchFamily="34" charset="0"/>
                <a:cs typeface="Calibri" panose="020F0502020204030204" pitchFamily="34" charset="0"/>
              </a:rPr>
              <a:t>Basic Schwarz Algorithm</a:t>
            </a:r>
          </a:p>
        </p:txBody>
      </p:sp>
      <mc:AlternateContent xmlns:mc="http://schemas.openxmlformats.org/markup-compatibility/2006" xmlns:a14="http://schemas.microsoft.com/office/drawing/2010/main">
        <mc:Choice Requires="a14">
          <p:sp>
            <p:nvSpPr>
              <p:cNvPr id="13" name="TextBox 12">
                <a:extLst>
                  <a:ext uri="{FF2B5EF4-FFF2-40B4-BE49-F238E27FC236}">
                    <a16:creationId xmlns:a16="http://schemas.microsoft.com/office/drawing/2014/main" id="{683FEBAD-BD74-4F4D-A64F-772F15EA27A0}"/>
                  </a:ext>
                </a:extLst>
              </p:cNvPr>
              <p:cNvSpPr txBox="1"/>
              <p:nvPr/>
            </p:nvSpPr>
            <p:spPr>
              <a:xfrm>
                <a:off x="4756040" y="3444330"/>
                <a:ext cx="4354507" cy="369332"/>
              </a:xfrm>
              <a:prstGeom prst="rect">
                <a:avLst/>
              </a:prstGeom>
              <a:solidFill>
                <a:srgbClr val="FFFFCC"/>
              </a:solidFill>
              <a:ln>
                <a:solidFill>
                  <a:schemeClr val="tx1"/>
                </a:solidFill>
              </a:ln>
            </p:spPr>
            <p:txBody>
              <a:bodyPr wrap="square" rtlCol="0">
                <a:spAutoFit/>
              </a:bodyPr>
              <a:lstStyle/>
              <a:p>
                <a:pPr algn="ctr"/>
                <a:r>
                  <a:rPr lang="en-US" b="1" i="1" u="sng" dirty="0">
                    <a:latin typeface="Calibri" panose="020F0502020204030204" pitchFamily="34" charset="0"/>
                  </a:rPr>
                  <a:t>Requirement for convergence</a:t>
                </a:r>
                <a:r>
                  <a:rPr lang="en-US" dirty="0">
                    <a:latin typeface="Calibri" panose="020F0502020204030204" pitchFamily="34" charset="0"/>
                  </a:rPr>
                  <a:t>: </a:t>
                </a:r>
                <a14:m>
                  <m:oMath xmlns:m="http://schemas.openxmlformats.org/officeDocument/2006/math">
                    <m:sSub>
                      <m:sSubPr>
                        <m:ctrlPr>
                          <a:rPr lang="en-US" i="1" smtClean="0">
                            <a:latin typeface="Cambria Math" panose="02040503050406030204" pitchFamily="18" charset="0"/>
                          </a:rPr>
                        </m:ctrlPr>
                      </m:sSubPr>
                      <m:e>
                        <m:r>
                          <m:rPr>
                            <m:sty m:val="p"/>
                          </m:rPr>
                          <a:rPr lang="el-GR" i="1" smtClean="0">
                            <a:latin typeface="Cambria Math" panose="02040503050406030204" pitchFamily="18" charset="0"/>
                            <a:ea typeface="Cambria Math" panose="02040503050406030204" pitchFamily="18" charset="0"/>
                          </a:rPr>
                          <m:t>Ω</m:t>
                        </m:r>
                      </m:e>
                      <m:sub>
                        <m:r>
                          <a:rPr lang="en-US" b="0" i="1" smtClean="0">
                            <a:latin typeface="Cambria Math" panose="02040503050406030204" pitchFamily="18" charset="0"/>
                          </a:rPr>
                          <m:t>1</m:t>
                        </m:r>
                      </m:sub>
                    </m:sSub>
                    <m:r>
                      <a:rPr lang="en-US" i="1" smtClean="0">
                        <a:latin typeface="Cambria Math" panose="02040503050406030204" pitchFamily="18" charset="0"/>
                        <a:ea typeface="Cambria Math" panose="02040503050406030204" pitchFamily="18" charset="0"/>
                      </a:rPr>
                      <m:t>⋂</m:t>
                    </m:r>
                    <m:sSub>
                      <m:sSubPr>
                        <m:ctrlPr>
                          <a:rPr lang="en-US" i="1">
                            <a:latin typeface="Cambria Math" panose="02040503050406030204" pitchFamily="18" charset="0"/>
                          </a:rPr>
                        </m:ctrlPr>
                      </m:sSubPr>
                      <m:e>
                        <m:r>
                          <a:rPr lang="en-US" b="0" i="1" smtClean="0">
                            <a:latin typeface="Cambria Math" panose="02040503050406030204" pitchFamily="18" charset="0"/>
                          </a:rPr>
                          <m:t> </m:t>
                        </m:r>
                        <m:r>
                          <m:rPr>
                            <m:sty m:val="p"/>
                          </m:rPr>
                          <a:rPr lang="el-GR" i="1">
                            <a:latin typeface="Cambria Math" panose="02040503050406030204" pitchFamily="18" charset="0"/>
                            <a:ea typeface="Cambria Math" panose="02040503050406030204" pitchFamily="18" charset="0"/>
                          </a:rPr>
                          <m:t>Ω</m:t>
                        </m:r>
                      </m:e>
                      <m:sub>
                        <m:r>
                          <a:rPr lang="en-US" b="0" i="1" smtClean="0">
                            <a:latin typeface="Cambria Math" panose="02040503050406030204" pitchFamily="18" charset="0"/>
                            <a:ea typeface="Cambria Math" panose="02040503050406030204" pitchFamily="18" charset="0"/>
                          </a:rPr>
                          <m:t>2</m:t>
                        </m:r>
                      </m:sub>
                    </m:sSub>
                    <m:r>
                      <a:rPr lang="en-US" i="1" smtClean="0">
                        <a:latin typeface="Cambria Math" panose="02040503050406030204" pitchFamily="18" charset="0"/>
                        <a:ea typeface="Cambria Math" panose="02040503050406030204" pitchFamily="18" charset="0"/>
                      </a:rPr>
                      <m:t>≠∅</m:t>
                    </m:r>
                  </m:oMath>
                </a14:m>
                <a:endParaRPr lang="en-US" dirty="0">
                  <a:latin typeface="Calibri" panose="020F0502020204030204" pitchFamily="34" charset="0"/>
                </a:endParaRPr>
              </a:p>
            </p:txBody>
          </p:sp>
        </mc:Choice>
        <mc:Fallback xmlns="">
          <p:sp>
            <p:nvSpPr>
              <p:cNvPr id="13" name="TextBox 12">
                <a:extLst>
                  <a:ext uri="{FF2B5EF4-FFF2-40B4-BE49-F238E27FC236}">
                    <a16:creationId xmlns:a16="http://schemas.microsoft.com/office/drawing/2014/main" id="{683FEBAD-BD74-4F4D-A64F-772F15EA27A0}"/>
                  </a:ext>
                </a:extLst>
              </p:cNvPr>
              <p:cNvSpPr txBox="1">
                <a:spLocks noRot="1" noChangeAspect="1" noMove="1" noResize="1" noEditPoints="1" noAdjustHandles="1" noChangeArrowheads="1" noChangeShapeType="1" noTextEdit="1"/>
              </p:cNvSpPr>
              <p:nvPr/>
            </p:nvSpPr>
            <p:spPr>
              <a:xfrm>
                <a:off x="4756040" y="3444330"/>
                <a:ext cx="4354507" cy="369332"/>
              </a:xfrm>
              <a:prstGeom prst="rect">
                <a:avLst/>
              </a:prstGeom>
              <a:blipFill>
                <a:blip r:embed="rId5"/>
                <a:stretch>
                  <a:fillRect l="-139" t="-6349" b="-22222"/>
                </a:stretch>
              </a:blipFill>
              <a:ln>
                <a:solidFill>
                  <a:schemeClr val="tx1"/>
                </a:solidFill>
              </a:ln>
            </p:spPr>
            <p:txBody>
              <a:bodyPr/>
              <a:lstStyle/>
              <a:p>
                <a:r>
                  <a:rPr lang="en-US">
                    <a:noFill/>
                  </a:rPr>
                  <a:t> </a:t>
                </a:r>
              </a:p>
            </p:txBody>
          </p:sp>
        </mc:Fallback>
      </mc:AlternateContent>
      <p:sp>
        <p:nvSpPr>
          <p:cNvPr id="14" name="TextBox 13">
            <a:extLst>
              <a:ext uri="{FF2B5EF4-FFF2-40B4-BE49-F238E27FC236}">
                <a16:creationId xmlns:a16="http://schemas.microsoft.com/office/drawing/2014/main" id="{1C183278-ABE9-4709-B35A-80E90669D7C4}"/>
              </a:ext>
            </a:extLst>
          </p:cNvPr>
          <p:cNvSpPr txBox="1"/>
          <p:nvPr/>
        </p:nvSpPr>
        <p:spPr>
          <a:xfrm>
            <a:off x="142434" y="5217141"/>
            <a:ext cx="8608741" cy="707886"/>
          </a:xfrm>
          <a:prstGeom prst="rect">
            <a:avLst/>
          </a:prstGeom>
          <a:noFill/>
        </p:spPr>
        <p:txBody>
          <a:bodyPr wrap="square" rtlCol="0">
            <a:spAutoFit/>
          </a:bodyPr>
          <a:lstStyle/>
          <a:p>
            <a:pPr marL="285750" indent="-285750">
              <a:buFont typeface="Wingdings" panose="05000000000000000000" pitchFamily="2" charset="2"/>
              <a:buChar char="§"/>
            </a:pPr>
            <a:r>
              <a:rPr lang="en-US" dirty="0">
                <a:latin typeface="Calibri" panose="020F0502020204030204" pitchFamily="34" charset="0"/>
              </a:rPr>
              <a:t>Schwarz alternating method most commonly used as a </a:t>
            </a:r>
            <a:r>
              <a:rPr lang="en-US" b="1" i="1" dirty="0">
                <a:latin typeface="Calibri" panose="020F0502020204030204" pitchFamily="34" charset="0"/>
              </a:rPr>
              <a:t>preconditioner</a:t>
            </a:r>
            <a:r>
              <a:rPr lang="en-US" dirty="0">
                <a:latin typeface="Calibri" panose="020F0502020204030204" pitchFamily="34" charset="0"/>
              </a:rPr>
              <a:t> for </a:t>
            </a:r>
            <a:r>
              <a:rPr lang="en-US" dirty="0" err="1">
                <a:latin typeface="Calibri" panose="020F0502020204030204" pitchFamily="34" charset="0"/>
              </a:rPr>
              <a:t>Krylov</a:t>
            </a:r>
            <a:r>
              <a:rPr lang="en-US" dirty="0">
                <a:latin typeface="Calibri" panose="020F0502020204030204" pitchFamily="34" charset="0"/>
              </a:rPr>
              <a:t> iterative methods to solve linear algebraic equations.</a:t>
            </a:r>
          </a:p>
          <a:p>
            <a:endParaRPr lang="en-US" sz="400" dirty="0">
              <a:latin typeface="Calibri" panose="020F0502020204030204" pitchFamily="34" charset="0"/>
            </a:endParaRPr>
          </a:p>
        </p:txBody>
      </p:sp>
      <p:sp>
        <p:nvSpPr>
          <p:cNvPr id="2" name="Slide Number Placeholder 1">
            <a:extLst>
              <a:ext uri="{FF2B5EF4-FFF2-40B4-BE49-F238E27FC236}">
                <a16:creationId xmlns:a16="http://schemas.microsoft.com/office/drawing/2014/main" id="{7A50CE45-8F5F-418E-A1E1-65EE84951265}"/>
              </a:ext>
            </a:extLst>
          </p:cNvPr>
          <p:cNvSpPr>
            <a:spLocks noGrp="1"/>
          </p:cNvSpPr>
          <p:nvPr>
            <p:ph type="sldNum" sz="quarter" idx="12"/>
          </p:nvPr>
        </p:nvSpPr>
        <p:spPr/>
        <p:txBody>
          <a:bodyPr/>
          <a:lstStyle/>
          <a:p>
            <a:fld id="{A5E55A7B-7854-E145-92D9-B491DF4BAE2D}" type="slidenum">
              <a:rPr lang="en-US" smtClean="0"/>
              <a:pPr/>
              <a:t>11</a:t>
            </a:fld>
            <a:endParaRPr lang="en-US" dirty="0"/>
          </a:p>
        </p:txBody>
      </p:sp>
    </p:spTree>
    <p:extLst>
      <p:ext uri="{BB962C8B-B14F-4D97-AF65-F5344CB8AC3E}">
        <p14:creationId xmlns:p14="http://schemas.microsoft.com/office/powerpoint/2010/main" val="3448841231"/>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42434" y="51148"/>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Domain Decomposition</a:t>
            </a:r>
          </a:p>
        </p:txBody>
      </p:sp>
      <p:sp>
        <p:nvSpPr>
          <p:cNvPr id="6" name="Content Placeholder 2"/>
          <p:cNvSpPr txBox="1">
            <a:spLocks/>
          </p:cNvSpPr>
          <p:nvPr/>
        </p:nvSpPr>
        <p:spPr bwMode="auto">
          <a:xfrm>
            <a:off x="86678" y="1282393"/>
            <a:ext cx="8811996" cy="156351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kern="1200" dirty="0">
                <a:latin typeface="Calibri" pitchFamily="34" charset="0"/>
                <a:cs typeface="Calibri" pitchFamily="34" charset="0"/>
              </a:rPr>
              <a:t>Proposed in 1870 by H. Schwarz for solving Laplace</a:t>
            </a:r>
            <a:r>
              <a:rPr lang="en-US" sz="1800" dirty="0">
                <a:latin typeface="Calibri" pitchFamily="34" charset="0"/>
                <a:cs typeface="Calibri" pitchFamily="34" charset="0"/>
              </a:rPr>
              <a:t> PDE</a:t>
            </a:r>
            <a:r>
              <a:rPr lang="en-US" sz="1800" kern="1200" dirty="0">
                <a:latin typeface="Calibri" pitchFamily="34" charset="0"/>
                <a:cs typeface="Calibri" pitchFamily="34" charset="0"/>
              </a:rPr>
              <a:t> on irregular domains.</a:t>
            </a:r>
          </a:p>
        </p:txBody>
      </p:sp>
      <p:sp>
        <p:nvSpPr>
          <p:cNvPr id="11" name="Subtitle 2"/>
          <p:cNvSpPr txBox="1">
            <a:spLocks/>
          </p:cNvSpPr>
          <p:nvPr/>
        </p:nvSpPr>
        <p:spPr bwMode="auto">
          <a:xfrm>
            <a:off x="6542443" y="2402952"/>
            <a:ext cx="3294437" cy="41930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H. Schwarz (1843 – 1921)</a:t>
            </a:r>
            <a:endParaRPr lang="en-US" sz="1400" i="1" dirty="0"/>
          </a:p>
        </p:txBody>
      </p:sp>
      <p:sp>
        <p:nvSpPr>
          <p:cNvPr id="12" name="Content Placeholder 2"/>
          <p:cNvSpPr txBox="1">
            <a:spLocks/>
          </p:cNvSpPr>
          <p:nvPr/>
        </p:nvSpPr>
        <p:spPr bwMode="auto">
          <a:xfrm>
            <a:off x="1937470" y="2741304"/>
            <a:ext cx="6827389" cy="2326796"/>
          </a:xfrm>
          <a:prstGeom prst="rect">
            <a:avLst/>
          </a:prstGeom>
          <a:noFill/>
          <a:ln w="9525">
            <a:solidFill>
              <a:schemeClr val="tx1"/>
            </a:solid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700" b="1" i="1" dirty="0">
                <a:latin typeface="Calibri" pitchFamily="34" charset="0"/>
                <a:cs typeface="Calibri" pitchFamily="34" charset="0"/>
              </a:rPr>
              <a:t>Initialize:</a:t>
            </a:r>
          </a:p>
          <a:p>
            <a:pPr>
              <a:defRPr/>
            </a:pPr>
            <a:r>
              <a:rPr lang="en-US" sz="1700" dirty="0">
                <a:latin typeface="Calibri" pitchFamily="34" charset="0"/>
                <a:cs typeface="Calibri" pitchFamily="34" charset="0"/>
              </a:rPr>
              <a:t>Solve PDE by any method on </a:t>
            </a:r>
            <a:r>
              <a:rPr lang="en-US" sz="1700" i="1" dirty="0">
                <a:latin typeface="Symbol"/>
                <a:cs typeface="Wingdings 2" charset="2"/>
              </a:rPr>
              <a:t>W</a:t>
            </a:r>
            <a:r>
              <a:rPr lang="en-US" sz="1700" baseline="-25000" dirty="0">
                <a:latin typeface="Symbol"/>
                <a:cs typeface="Wingdings 2" charset="2"/>
              </a:rPr>
              <a:t>1</a:t>
            </a:r>
            <a:r>
              <a:rPr lang="en-US" sz="1700" dirty="0">
                <a:latin typeface="Calibri" pitchFamily="34" charset="0"/>
                <a:cs typeface="Calibri" pitchFamily="34" charset="0"/>
              </a:rPr>
              <a:t> w/ initial guess for </a:t>
            </a:r>
            <a:r>
              <a:rPr lang="en-US" sz="1700" dirty="0" err="1">
                <a:latin typeface="Calibri" pitchFamily="34" charset="0"/>
                <a:cs typeface="Calibri" pitchFamily="34" charset="0"/>
              </a:rPr>
              <a:t>Dirichlet</a:t>
            </a:r>
            <a:r>
              <a:rPr lang="en-US" sz="1700" dirty="0">
                <a:latin typeface="Calibri" pitchFamily="34" charset="0"/>
                <a:cs typeface="Calibri" pitchFamily="34" charset="0"/>
              </a:rPr>
              <a:t> BCs on </a:t>
            </a:r>
            <a:r>
              <a:rPr lang="en-US" sz="1700" i="1" dirty="0">
                <a:latin typeface="Symbol"/>
                <a:cs typeface="Wingdings 2" charset="2"/>
              </a:rPr>
              <a:t>G</a:t>
            </a:r>
            <a:r>
              <a:rPr lang="en-US" sz="1700" baseline="-25000" dirty="0">
                <a:latin typeface="Symbol"/>
                <a:cs typeface="Wingdings 2" charset="2"/>
              </a:rPr>
              <a:t>1</a:t>
            </a:r>
            <a:r>
              <a:rPr lang="en-US" sz="1700" dirty="0">
                <a:latin typeface="Calibri" pitchFamily="34" charset="0"/>
                <a:cs typeface="Calibri" pitchFamily="34" charset="0"/>
              </a:rPr>
              <a:t>.</a:t>
            </a:r>
          </a:p>
          <a:p>
            <a:pPr marL="0" indent="0">
              <a:buNone/>
              <a:defRPr/>
            </a:pPr>
            <a:endParaRPr lang="en-US" sz="800" dirty="0">
              <a:latin typeface="Calibri" pitchFamily="34" charset="0"/>
              <a:cs typeface="Calibri" pitchFamily="34" charset="0"/>
            </a:endParaRPr>
          </a:p>
          <a:p>
            <a:pPr marL="0" indent="0">
              <a:buNone/>
              <a:defRPr/>
            </a:pPr>
            <a:r>
              <a:rPr lang="en-US" sz="1700" b="1" i="1" dirty="0">
                <a:latin typeface="Calibri" pitchFamily="34" charset="0"/>
                <a:cs typeface="Calibri" pitchFamily="34" charset="0"/>
              </a:rPr>
              <a:t>Iterate until convergence:</a:t>
            </a:r>
          </a:p>
          <a:p>
            <a:pPr>
              <a:defRPr/>
            </a:pPr>
            <a:r>
              <a:rPr lang="en-US" sz="1700" dirty="0">
                <a:latin typeface="Calibri" pitchFamily="34" charset="0"/>
                <a:cs typeface="Calibri" pitchFamily="34" charset="0"/>
              </a:rPr>
              <a:t>Solve PDE by any method (can be different than for </a:t>
            </a:r>
            <a:r>
              <a:rPr lang="en-US" sz="1700" i="1" dirty="0">
                <a:latin typeface="Symbol"/>
                <a:cs typeface="Wingdings 2" charset="2"/>
              </a:rPr>
              <a:t>W</a:t>
            </a:r>
            <a:r>
              <a:rPr lang="en-US" sz="1700" baseline="-25000" dirty="0">
                <a:latin typeface="Symbol"/>
                <a:cs typeface="Wingdings 2" charset="2"/>
              </a:rPr>
              <a:t>1</a:t>
            </a:r>
            <a:r>
              <a:rPr lang="en-US" sz="1700" dirty="0">
                <a:latin typeface="Calibri" pitchFamily="34" charset="0"/>
                <a:cs typeface="Calibri" pitchFamily="34" charset="0"/>
              </a:rPr>
              <a:t>) on </a:t>
            </a:r>
            <a:r>
              <a:rPr lang="en-US" sz="1700" i="1" dirty="0">
                <a:latin typeface="Symbol"/>
                <a:cs typeface="Wingdings 2" charset="2"/>
              </a:rPr>
              <a:t>W</a:t>
            </a:r>
            <a:r>
              <a:rPr lang="en-US" sz="1700" baseline="-25000" dirty="0">
                <a:latin typeface="Symbol"/>
                <a:cs typeface="Wingdings 2" charset="2"/>
              </a:rPr>
              <a:t>2 </a:t>
            </a:r>
            <a:r>
              <a:rPr lang="en-US" sz="1700" dirty="0">
                <a:latin typeface="Calibri" pitchFamily="34" charset="0"/>
                <a:cs typeface="Calibri" pitchFamily="34" charset="0"/>
              </a:rPr>
              <a:t> w/ </a:t>
            </a:r>
            <a:r>
              <a:rPr lang="en-US" sz="1700" dirty="0" err="1">
                <a:latin typeface="Calibri" pitchFamily="34" charset="0"/>
                <a:cs typeface="Calibri" pitchFamily="34" charset="0"/>
              </a:rPr>
              <a:t>Dirichlet</a:t>
            </a:r>
            <a:r>
              <a:rPr lang="en-US" sz="1700" dirty="0">
                <a:latin typeface="Calibri" pitchFamily="34" charset="0"/>
                <a:cs typeface="Calibri" pitchFamily="34" charset="0"/>
              </a:rPr>
              <a:t> BCs on </a:t>
            </a:r>
            <a:r>
              <a:rPr lang="en-US" sz="1700" i="1" dirty="0">
                <a:latin typeface="Symbol"/>
                <a:cs typeface="Wingdings 2" charset="2"/>
              </a:rPr>
              <a:t>G</a:t>
            </a:r>
            <a:r>
              <a:rPr lang="en-US" sz="1700" baseline="-25000" dirty="0">
                <a:latin typeface="Symbol"/>
                <a:cs typeface="Wingdings 2" charset="2"/>
              </a:rPr>
              <a:t>2 </a:t>
            </a:r>
            <a:r>
              <a:rPr lang="en-US" sz="1700" dirty="0">
                <a:latin typeface="Calibri" pitchFamily="34" charset="0"/>
                <a:cs typeface="Calibri" pitchFamily="34" charset="0"/>
              </a:rPr>
              <a:t>that are the values just obtained for </a:t>
            </a:r>
            <a:r>
              <a:rPr lang="en-US" sz="1700" i="1" dirty="0">
                <a:latin typeface="Symbol"/>
                <a:cs typeface="Wingdings 2" charset="2"/>
              </a:rPr>
              <a:t>W</a:t>
            </a:r>
            <a:r>
              <a:rPr lang="en-US" sz="1700" baseline="-25000" dirty="0">
                <a:latin typeface="Symbol"/>
                <a:cs typeface="Wingdings 2" charset="2"/>
              </a:rPr>
              <a:t>1</a:t>
            </a:r>
            <a:r>
              <a:rPr lang="en-US" sz="1700" dirty="0">
                <a:latin typeface="Calibri" pitchFamily="34" charset="0"/>
                <a:cs typeface="Calibri" pitchFamily="34" charset="0"/>
              </a:rPr>
              <a:t>.</a:t>
            </a:r>
          </a:p>
          <a:p>
            <a:pPr>
              <a:defRPr/>
            </a:pPr>
            <a:r>
              <a:rPr lang="en-US" sz="1700" dirty="0">
                <a:latin typeface="Calibri" pitchFamily="34" charset="0"/>
                <a:cs typeface="Calibri" pitchFamily="34" charset="0"/>
              </a:rPr>
              <a:t>Solve PDE by any method (can be different than for </a:t>
            </a:r>
            <a:r>
              <a:rPr lang="en-US" sz="1700" i="1" dirty="0">
                <a:latin typeface="Symbol"/>
                <a:cs typeface="Wingdings 2" charset="2"/>
              </a:rPr>
              <a:t>W</a:t>
            </a:r>
            <a:r>
              <a:rPr lang="en-US" sz="1700" baseline="-25000" dirty="0">
                <a:latin typeface="Symbol"/>
                <a:cs typeface="Wingdings 2" charset="2"/>
              </a:rPr>
              <a:t>2</a:t>
            </a:r>
            <a:r>
              <a:rPr lang="en-US" sz="1700" dirty="0">
                <a:latin typeface="Calibri" pitchFamily="34" charset="0"/>
                <a:cs typeface="Calibri" pitchFamily="34" charset="0"/>
              </a:rPr>
              <a:t>) on </a:t>
            </a:r>
            <a:r>
              <a:rPr lang="en-US" sz="1700" i="1" dirty="0">
                <a:latin typeface="Symbol"/>
                <a:cs typeface="Wingdings 2" charset="2"/>
              </a:rPr>
              <a:t>W</a:t>
            </a:r>
            <a:r>
              <a:rPr lang="en-US" sz="1700" baseline="-25000" dirty="0">
                <a:latin typeface="Symbol"/>
                <a:cs typeface="Wingdings 2" charset="2"/>
              </a:rPr>
              <a:t>1 </a:t>
            </a:r>
            <a:r>
              <a:rPr lang="en-US" sz="1700" dirty="0">
                <a:latin typeface="Calibri" pitchFamily="34" charset="0"/>
                <a:cs typeface="Calibri" pitchFamily="34" charset="0"/>
              </a:rPr>
              <a:t>w/ </a:t>
            </a:r>
            <a:r>
              <a:rPr lang="en-US" sz="1700" dirty="0" err="1">
                <a:latin typeface="Calibri" pitchFamily="34" charset="0"/>
                <a:cs typeface="Calibri" pitchFamily="34" charset="0"/>
              </a:rPr>
              <a:t>Dirichlet</a:t>
            </a:r>
            <a:r>
              <a:rPr lang="en-US" sz="1700" dirty="0">
                <a:latin typeface="Calibri" pitchFamily="34" charset="0"/>
                <a:cs typeface="Calibri" pitchFamily="34" charset="0"/>
              </a:rPr>
              <a:t> BCs on </a:t>
            </a:r>
            <a:r>
              <a:rPr lang="en-US" sz="1700" i="1" dirty="0">
                <a:latin typeface="Symbol"/>
                <a:cs typeface="Wingdings 2" charset="2"/>
              </a:rPr>
              <a:t>G</a:t>
            </a:r>
            <a:r>
              <a:rPr lang="en-US" sz="1700" baseline="-25000" dirty="0">
                <a:latin typeface="Symbol"/>
                <a:cs typeface="Wingdings 2" charset="2"/>
              </a:rPr>
              <a:t>1 </a:t>
            </a:r>
            <a:r>
              <a:rPr lang="en-US" sz="1700" dirty="0">
                <a:latin typeface="Calibri" pitchFamily="34" charset="0"/>
                <a:cs typeface="Calibri" pitchFamily="34" charset="0"/>
              </a:rPr>
              <a:t>that are the values just obtained for </a:t>
            </a:r>
            <a:r>
              <a:rPr lang="en-US" sz="1700" i="1" dirty="0">
                <a:latin typeface="Symbol"/>
                <a:cs typeface="Wingdings 2" charset="2"/>
              </a:rPr>
              <a:t>W</a:t>
            </a:r>
            <a:r>
              <a:rPr lang="en-US" sz="1700" baseline="-25000" dirty="0">
                <a:latin typeface="Symbol"/>
                <a:cs typeface="Wingdings 2" charset="2"/>
              </a:rPr>
              <a:t>2</a:t>
            </a:r>
            <a:r>
              <a:rPr lang="en-US" sz="1700" dirty="0">
                <a:latin typeface="Calibri" pitchFamily="34" charset="0"/>
                <a:cs typeface="Calibri" pitchFamily="34" charset="0"/>
              </a:rPr>
              <a:t>.</a:t>
            </a:r>
          </a:p>
        </p:txBody>
      </p:sp>
      <p:pic>
        <p:nvPicPr>
          <p:cNvPr id="3" name="Picture 2" descr="schwarz.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816296" y="866140"/>
            <a:ext cx="1082378" cy="1488841"/>
          </a:xfrm>
          <a:prstGeom prst="rect">
            <a:avLst/>
          </a:prstGeom>
        </p:spPr>
      </p:pic>
      <p:sp>
        <p:nvSpPr>
          <p:cNvPr id="4" name="TextBox 3"/>
          <p:cNvSpPr txBox="1"/>
          <p:nvPr/>
        </p:nvSpPr>
        <p:spPr>
          <a:xfrm>
            <a:off x="210050" y="1759672"/>
            <a:ext cx="7404410" cy="646331"/>
          </a:xfrm>
          <a:prstGeom prst="rect">
            <a:avLst/>
          </a:prstGeom>
          <a:solidFill>
            <a:srgbClr val="FFCC99"/>
          </a:solidFill>
        </p:spPr>
        <p:txBody>
          <a:bodyPr wrap="square" rtlCol="0">
            <a:spAutoFit/>
          </a:bodyPr>
          <a:lstStyle/>
          <a:p>
            <a:pPr algn="ctr"/>
            <a:r>
              <a:rPr lang="en-US" b="1" dirty="0">
                <a:latin typeface="Calibri" pitchFamily="34" charset="0"/>
                <a:cs typeface="Calibri" pitchFamily="34" charset="0"/>
              </a:rPr>
              <a:t>Crux of Method:</a:t>
            </a:r>
            <a:r>
              <a:rPr lang="en-US" dirty="0">
                <a:latin typeface="Calibri" pitchFamily="34" charset="0"/>
                <a:cs typeface="Calibri" pitchFamily="34" charset="0"/>
              </a:rPr>
              <a:t> if the solution is known in regularly shaped domains, use those as pieces to iteratively build a solution for the more complex domain.</a:t>
            </a:r>
          </a:p>
        </p:txBody>
      </p:sp>
      <p:pic>
        <p:nvPicPr>
          <p:cNvPr id="10" name="Picture 9"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10050" y="2618340"/>
            <a:ext cx="1262588" cy="2265894"/>
          </a:xfrm>
          <a:prstGeom prst="rect">
            <a:avLst/>
          </a:prstGeom>
        </p:spPr>
      </p:pic>
      <p:sp>
        <p:nvSpPr>
          <p:cNvPr id="8" name="TextBox 7">
            <a:extLst>
              <a:ext uri="{FF2B5EF4-FFF2-40B4-BE49-F238E27FC236}">
                <a16:creationId xmlns:a16="http://schemas.microsoft.com/office/drawing/2014/main" id="{6E6C8875-205D-4FE5-9ABA-56FBDBE3CF9A}"/>
              </a:ext>
            </a:extLst>
          </p:cNvPr>
          <p:cNvSpPr txBox="1"/>
          <p:nvPr/>
        </p:nvSpPr>
        <p:spPr>
          <a:xfrm>
            <a:off x="3546089" y="2573324"/>
            <a:ext cx="3096715" cy="369332"/>
          </a:xfrm>
          <a:prstGeom prst="rect">
            <a:avLst/>
          </a:prstGeom>
          <a:solidFill>
            <a:schemeClr val="bg1"/>
          </a:solidFill>
          <a:ln>
            <a:solidFill>
              <a:srgbClr val="1F497D"/>
            </a:solidFill>
          </a:ln>
        </p:spPr>
        <p:txBody>
          <a:bodyPr wrap="square" rtlCol="0">
            <a:spAutoFit/>
          </a:bodyPr>
          <a:lstStyle/>
          <a:p>
            <a:pPr algn="ctr"/>
            <a:r>
              <a:rPr lang="en-US" b="1" dirty="0">
                <a:solidFill>
                  <a:srgbClr val="1F497D"/>
                </a:solidFill>
                <a:latin typeface="Calibri" panose="020F0502020204030204" pitchFamily="34" charset="0"/>
                <a:cs typeface="Calibri" panose="020F0502020204030204" pitchFamily="34" charset="0"/>
              </a:rPr>
              <a:t>Basic Schwarz Algorithm</a:t>
            </a:r>
          </a:p>
        </p:txBody>
      </p:sp>
      <mc:AlternateContent xmlns:mc="http://schemas.openxmlformats.org/markup-compatibility/2006" xmlns:a14="http://schemas.microsoft.com/office/drawing/2010/main">
        <mc:Choice Requires="a14">
          <p:sp>
            <p:nvSpPr>
              <p:cNvPr id="13" name="TextBox 12">
                <a:extLst>
                  <a:ext uri="{FF2B5EF4-FFF2-40B4-BE49-F238E27FC236}">
                    <a16:creationId xmlns:a16="http://schemas.microsoft.com/office/drawing/2014/main" id="{683FEBAD-BD74-4F4D-A64F-772F15EA27A0}"/>
                  </a:ext>
                </a:extLst>
              </p:cNvPr>
              <p:cNvSpPr txBox="1"/>
              <p:nvPr/>
            </p:nvSpPr>
            <p:spPr>
              <a:xfrm>
                <a:off x="4756040" y="3444330"/>
                <a:ext cx="4354507" cy="369332"/>
              </a:xfrm>
              <a:prstGeom prst="rect">
                <a:avLst/>
              </a:prstGeom>
              <a:solidFill>
                <a:srgbClr val="FFFFCC"/>
              </a:solidFill>
              <a:ln>
                <a:solidFill>
                  <a:schemeClr val="tx1"/>
                </a:solidFill>
              </a:ln>
            </p:spPr>
            <p:txBody>
              <a:bodyPr wrap="square" rtlCol="0">
                <a:spAutoFit/>
              </a:bodyPr>
              <a:lstStyle/>
              <a:p>
                <a:pPr algn="ctr"/>
                <a:r>
                  <a:rPr lang="en-US" b="1" i="1" u="sng" dirty="0">
                    <a:latin typeface="Calibri" panose="020F0502020204030204" pitchFamily="34" charset="0"/>
                  </a:rPr>
                  <a:t>Requirement for convergence</a:t>
                </a:r>
                <a:r>
                  <a:rPr lang="en-US" dirty="0">
                    <a:latin typeface="Calibri" panose="020F0502020204030204" pitchFamily="34" charset="0"/>
                  </a:rPr>
                  <a:t>: </a:t>
                </a:r>
                <a14:m>
                  <m:oMath xmlns:m="http://schemas.openxmlformats.org/officeDocument/2006/math">
                    <m:sSub>
                      <m:sSubPr>
                        <m:ctrlPr>
                          <a:rPr lang="en-US" i="1" smtClean="0">
                            <a:latin typeface="Cambria Math" panose="02040503050406030204" pitchFamily="18" charset="0"/>
                          </a:rPr>
                        </m:ctrlPr>
                      </m:sSubPr>
                      <m:e>
                        <m:r>
                          <m:rPr>
                            <m:sty m:val="p"/>
                          </m:rPr>
                          <a:rPr lang="el-GR" i="1" smtClean="0">
                            <a:latin typeface="Cambria Math" panose="02040503050406030204" pitchFamily="18" charset="0"/>
                            <a:ea typeface="Cambria Math" panose="02040503050406030204" pitchFamily="18" charset="0"/>
                          </a:rPr>
                          <m:t>Ω</m:t>
                        </m:r>
                      </m:e>
                      <m:sub>
                        <m:r>
                          <a:rPr lang="en-US" b="0" i="1" smtClean="0">
                            <a:latin typeface="Cambria Math" panose="02040503050406030204" pitchFamily="18" charset="0"/>
                          </a:rPr>
                          <m:t>1</m:t>
                        </m:r>
                      </m:sub>
                    </m:sSub>
                    <m:r>
                      <a:rPr lang="en-US" i="1" smtClean="0">
                        <a:latin typeface="Cambria Math" panose="02040503050406030204" pitchFamily="18" charset="0"/>
                        <a:ea typeface="Cambria Math" panose="02040503050406030204" pitchFamily="18" charset="0"/>
                      </a:rPr>
                      <m:t>⋂</m:t>
                    </m:r>
                    <m:sSub>
                      <m:sSubPr>
                        <m:ctrlPr>
                          <a:rPr lang="en-US" i="1">
                            <a:latin typeface="Cambria Math" panose="02040503050406030204" pitchFamily="18" charset="0"/>
                          </a:rPr>
                        </m:ctrlPr>
                      </m:sSubPr>
                      <m:e>
                        <m:r>
                          <a:rPr lang="en-US" b="0" i="1" smtClean="0">
                            <a:latin typeface="Cambria Math" panose="02040503050406030204" pitchFamily="18" charset="0"/>
                          </a:rPr>
                          <m:t> </m:t>
                        </m:r>
                        <m:r>
                          <m:rPr>
                            <m:sty m:val="p"/>
                          </m:rPr>
                          <a:rPr lang="el-GR" i="1">
                            <a:latin typeface="Cambria Math" panose="02040503050406030204" pitchFamily="18" charset="0"/>
                            <a:ea typeface="Cambria Math" panose="02040503050406030204" pitchFamily="18" charset="0"/>
                          </a:rPr>
                          <m:t>Ω</m:t>
                        </m:r>
                      </m:e>
                      <m:sub>
                        <m:r>
                          <a:rPr lang="en-US" b="0" i="1" smtClean="0">
                            <a:latin typeface="Cambria Math" panose="02040503050406030204" pitchFamily="18" charset="0"/>
                            <a:ea typeface="Cambria Math" panose="02040503050406030204" pitchFamily="18" charset="0"/>
                          </a:rPr>
                          <m:t>2</m:t>
                        </m:r>
                      </m:sub>
                    </m:sSub>
                    <m:r>
                      <a:rPr lang="en-US" i="1" smtClean="0">
                        <a:latin typeface="Cambria Math" panose="02040503050406030204" pitchFamily="18" charset="0"/>
                        <a:ea typeface="Cambria Math" panose="02040503050406030204" pitchFamily="18" charset="0"/>
                      </a:rPr>
                      <m:t>≠∅</m:t>
                    </m:r>
                  </m:oMath>
                </a14:m>
                <a:endParaRPr lang="en-US" dirty="0">
                  <a:latin typeface="Calibri" panose="020F0502020204030204" pitchFamily="34" charset="0"/>
                </a:endParaRPr>
              </a:p>
            </p:txBody>
          </p:sp>
        </mc:Choice>
        <mc:Fallback xmlns="">
          <p:sp>
            <p:nvSpPr>
              <p:cNvPr id="13" name="TextBox 12">
                <a:extLst>
                  <a:ext uri="{FF2B5EF4-FFF2-40B4-BE49-F238E27FC236}">
                    <a16:creationId xmlns:a16="http://schemas.microsoft.com/office/drawing/2014/main" id="{683FEBAD-BD74-4F4D-A64F-772F15EA27A0}"/>
                  </a:ext>
                </a:extLst>
              </p:cNvPr>
              <p:cNvSpPr txBox="1">
                <a:spLocks noRot="1" noChangeAspect="1" noMove="1" noResize="1" noEditPoints="1" noAdjustHandles="1" noChangeArrowheads="1" noChangeShapeType="1" noTextEdit="1"/>
              </p:cNvSpPr>
              <p:nvPr/>
            </p:nvSpPr>
            <p:spPr>
              <a:xfrm>
                <a:off x="4756040" y="3444330"/>
                <a:ext cx="4354507" cy="369332"/>
              </a:xfrm>
              <a:prstGeom prst="rect">
                <a:avLst/>
              </a:prstGeom>
              <a:blipFill>
                <a:blip r:embed="rId5"/>
                <a:stretch>
                  <a:fillRect l="-139" t="-6349" b="-22222"/>
                </a:stretch>
              </a:blipFill>
              <a:ln>
                <a:solidFill>
                  <a:schemeClr val="tx1"/>
                </a:solidFill>
              </a:ln>
            </p:spPr>
            <p:txBody>
              <a:bodyPr/>
              <a:lstStyle/>
              <a:p>
                <a:r>
                  <a:rPr lang="en-US">
                    <a:noFill/>
                  </a:rPr>
                  <a:t> </a:t>
                </a:r>
              </a:p>
            </p:txBody>
          </p:sp>
        </mc:Fallback>
      </mc:AlternateContent>
      <p:sp>
        <p:nvSpPr>
          <p:cNvPr id="14" name="TextBox 13">
            <a:extLst>
              <a:ext uri="{FF2B5EF4-FFF2-40B4-BE49-F238E27FC236}">
                <a16:creationId xmlns:a16="http://schemas.microsoft.com/office/drawing/2014/main" id="{1C183278-ABE9-4709-B35A-80E90669D7C4}"/>
              </a:ext>
            </a:extLst>
          </p:cNvPr>
          <p:cNvSpPr txBox="1"/>
          <p:nvPr/>
        </p:nvSpPr>
        <p:spPr>
          <a:xfrm>
            <a:off x="142434" y="5217141"/>
            <a:ext cx="8608741" cy="707886"/>
          </a:xfrm>
          <a:prstGeom prst="rect">
            <a:avLst/>
          </a:prstGeom>
          <a:noFill/>
        </p:spPr>
        <p:txBody>
          <a:bodyPr wrap="square" rtlCol="0">
            <a:spAutoFit/>
          </a:bodyPr>
          <a:lstStyle/>
          <a:p>
            <a:pPr marL="285750" indent="-285750">
              <a:buFont typeface="Wingdings" panose="05000000000000000000" pitchFamily="2" charset="2"/>
              <a:buChar char="§"/>
            </a:pPr>
            <a:r>
              <a:rPr lang="en-US" dirty="0">
                <a:latin typeface="Calibri" panose="020F0502020204030204" pitchFamily="34" charset="0"/>
              </a:rPr>
              <a:t>Schwarz alternating method most commonly used as a </a:t>
            </a:r>
            <a:r>
              <a:rPr lang="en-US" b="1" i="1" dirty="0">
                <a:latin typeface="Calibri" panose="020F0502020204030204" pitchFamily="34" charset="0"/>
              </a:rPr>
              <a:t>preconditioner</a:t>
            </a:r>
            <a:r>
              <a:rPr lang="en-US" dirty="0">
                <a:latin typeface="Calibri" panose="020F0502020204030204" pitchFamily="34" charset="0"/>
              </a:rPr>
              <a:t> for </a:t>
            </a:r>
            <a:r>
              <a:rPr lang="en-US" dirty="0" err="1">
                <a:latin typeface="Calibri" panose="020F0502020204030204" pitchFamily="34" charset="0"/>
              </a:rPr>
              <a:t>Krylov</a:t>
            </a:r>
            <a:r>
              <a:rPr lang="en-US" dirty="0">
                <a:latin typeface="Calibri" panose="020F0502020204030204" pitchFamily="34" charset="0"/>
              </a:rPr>
              <a:t> iterative methods to solve linear algebraic equations.</a:t>
            </a:r>
          </a:p>
          <a:p>
            <a:endParaRPr lang="en-US" sz="400" dirty="0">
              <a:latin typeface="Calibri" panose="020F0502020204030204" pitchFamily="34" charset="0"/>
            </a:endParaRPr>
          </a:p>
        </p:txBody>
      </p:sp>
      <p:sp>
        <p:nvSpPr>
          <p:cNvPr id="15" name="TextBox 14">
            <a:extLst>
              <a:ext uri="{FF2B5EF4-FFF2-40B4-BE49-F238E27FC236}">
                <a16:creationId xmlns:a16="http://schemas.microsoft.com/office/drawing/2014/main" id="{3742286E-8B2E-4A30-9C2C-E770B1CFB102}"/>
              </a:ext>
            </a:extLst>
          </p:cNvPr>
          <p:cNvSpPr txBox="1"/>
          <p:nvPr/>
        </p:nvSpPr>
        <p:spPr>
          <a:xfrm>
            <a:off x="959682" y="5943982"/>
            <a:ext cx="7191860" cy="646331"/>
          </a:xfrm>
          <a:prstGeom prst="rect">
            <a:avLst/>
          </a:prstGeom>
          <a:solidFill>
            <a:srgbClr val="CCFFCC"/>
          </a:solidFill>
        </p:spPr>
        <p:txBody>
          <a:bodyPr wrap="square" rtlCol="0">
            <a:spAutoFit/>
          </a:bodyPr>
          <a:lstStyle/>
          <a:p>
            <a:pPr algn="ctr"/>
            <a:r>
              <a:rPr lang="en-US" b="1" dirty="0">
                <a:latin typeface="Calibri" panose="020F0502020204030204" pitchFamily="34" charset="0"/>
                <a:cs typeface="Calibri" panose="020F0502020204030204" pitchFamily="34" charset="0"/>
              </a:rPr>
              <a:t>Novel idea: </a:t>
            </a:r>
            <a:r>
              <a:rPr lang="en-US" dirty="0">
                <a:latin typeface="Calibri" panose="020F0502020204030204" pitchFamily="34" charset="0"/>
                <a:cs typeface="Calibri" panose="020F0502020204030204" pitchFamily="34" charset="0"/>
              </a:rPr>
              <a:t>using the Schwarz alternating as a </a:t>
            </a:r>
            <a:r>
              <a:rPr lang="en-US" b="1" i="1" dirty="0">
                <a:latin typeface="Calibri" panose="020F0502020204030204" pitchFamily="34" charset="0"/>
                <a:cs typeface="Calibri" panose="020F0502020204030204" pitchFamily="34" charset="0"/>
              </a:rPr>
              <a:t>discretization method </a:t>
            </a:r>
            <a:r>
              <a:rPr lang="en-US" dirty="0">
                <a:latin typeface="Calibri" panose="020F0502020204030204" pitchFamily="34" charset="0"/>
                <a:cs typeface="Calibri" panose="020F0502020204030204" pitchFamily="34" charset="0"/>
              </a:rPr>
              <a:t>for solving multiscale partial differential equations (PDEs).</a:t>
            </a:r>
          </a:p>
        </p:txBody>
      </p:sp>
      <p:sp>
        <p:nvSpPr>
          <p:cNvPr id="2" name="Slide Number Placeholder 1">
            <a:extLst>
              <a:ext uri="{FF2B5EF4-FFF2-40B4-BE49-F238E27FC236}">
                <a16:creationId xmlns:a16="http://schemas.microsoft.com/office/drawing/2014/main" id="{303A8634-1B2F-4DCD-908C-7096F6E79DFA}"/>
              </a:ext>
            </a:extLst>
          </p:cNvPr>
          <p:cNvSpPr>
            <a:spLocks noGrp="1"/>
          </p:cNvSpPr>
          <p:nvPr>
            <p:ph type="sldNum" sz="quarter" idx="12"/>
          </p:nvPr>
        </p:nvSpPr>
        <p:spPr/>
        <p:txBody>
          <a:bodyPr/>
          <a:lstStyle/>
          <a:p>
            <a:fld id="{A5E55A7B-7854-E145-92D9-B491DF4BAE2D}" type="slidenum">
              <a:rPr lang="en-US" smtClean="0"/>
              <a:pPr/>
              <a:t>12</a:t>
            </a:fld>
            <a:endParaRPr lang="en-US" dirty="0"/>
          </a:p>
        </p:txBody>
      </p:sp>
    </p:spTree>
    <p:extLst>
      <p:ext uri="{BB962C8B-B14F-4D97-AF65-F5344CB8AC3E}">
        <p14:creationId xmlns:p14="http://schemas.microsoft.com/office/powerpoint/2010/main" val="3176987806"/>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304800" y="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102" name="TextShape 2"/>
          <p:cNvSpPr txBox="1"/>
          <p:nvPr/>
        </p:nvSpPr>
        <p:spPr>
          <a:xfrm>
            <a:off x="304800" y="884663"/>
            <a:ext cx="6774426" cy="5493834"/>
          </a:xfrm>
          <a:prstGeom prst="rect">
            <a:avLst/>
          </a:prstGeom>
          <a:noFill/>
          <a:ln>
            <a:noFill/>
          </a:ln>
        </p:spPr>
        <p:txBody>
          <a:bodyPr/>
          <a:lstStyle/>
          <a:p>
            <a:pPr marL="457200" indent="-457200">
              <a:lnSpc>
                <a:spcPct val="100000"/>
              </a:lnSpc>
              <a:buFont typeface="+mj-lt"/>
              <a:buAutoNum type="arabicPeriod"/>
            </a:pPr>
            <a:r>
              <a:rPr lang="en-US" sz="2400" dirty="0">
                <a:latin typeface="Calibri" panose="020F0502020204030204" pitchFamily="34" charset="0"/>
              </a:rPr>
              <a:t>Motivation &amp; Background</a:t>
            </a:r>
          </a:p>
          <a:p>
            <a:pPr marL="800100" lvl="1" indent="-342900">
              <a:buFont typeface="Arial" panose="020B0604020202020204" pitchFamily="34" charset="0"/>
              <a:buChar char="•"/>
            </a:pPr>
            <a:endParaRPr lang="en-US" sz="400" dirty="0">
              <a:latin typeface="Calibri" panose="020F0502020204030204" pitchFamily="34" charset="0"/>
            </a:endParaRPr>
          </a:p>
          <a:p>
            <a:pPr marL="457200" indent="-457200">
              <a:lnSpc>
                <a:spcPct val="100000"/>
              </a:lnSpc>
              <a:buAutoNum type="arabicPeriod" startAt="2"/>
            </a:pPr>
            <a:endParaRPr lang="en-US" sz="400" dirty="0">
              <a:latin typeface="Calibri" panose="020F0502020204030204" pitchFamily="34" charset="0"/>
            </a:endParaRPr>
          </a:p>
          <a:p>
            <a:pPr marL="457200" indent="-457200">
              <a:buAutoNum type="arabicPeriod" startAt="2"/>
            </a:pPr>
            <a:r>
              <a:rPr lang="en-US" sz="2400" b="1" dirty="0">
                <a:latin typeface="Calibri" panose="020F0502020204030204" pitchFamily="34" charset="0"/>
              </a:rPr>
              <a:t>Schwarz Alternating Method for Concurrent Multiscale Coupling for </a:t>
            </a:r>
            <a:r>
              <a:rPr lang="en-US" sz="2400" b="1" dirty="0" err="1">
                <a:latin typeface="Calibri" panose="020F0502020204030204" pitchFamily="34" charset="0"/>
              </a:rPr>
              <a:t>Quasistatics</a:t>
            </a:r>
            <a:r>
              <a:rPr lang="en-US" sz="2400" b="1" dirty="0">
                <a:latin typeface="Calibri" panose="020F0502020204030204" pitchFamily="34" charset="0"/>
              </a:rPr>
              <a:t> </a:t>
            </a:r>
          </a:p>
          <a:p>
            <a:pPr marL="800100" lvl="1" indent="-342900">
              <a:buFont typeface="Arial" panose="020B0604020202020204" pitchFamily="34" charset="0"/>
              <a:buChar char="•"/>
            </a:pPr>
            <a:r>
              <a:rPr lang="en-US" sz="2400" b="1"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3"/>
            </a:pPr>
            <a:r>
              <a:rPr lang="en-US" sz="2400" dirty="0">
                <a:latin typeface="Calibri" panose="020F0502020204030204" pitchFamily="34" charset="0"/>
              </a:rPr>
              <a:t>Schwarz Alternating Method for Concurrent Multiscale Coupling for Dynamics</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pPr marL="228600" indent="-228600">
              <a:buAutoNum type="arabicPeriod" startAt="4"/>
            </a:pPr>
            <a:endParaRPr lang="en-US" sz="400" dirty="0">
              <a:latin typeface="Calibri" panose="020F0502020204030204" pitchFamily="34" charset="0"/>
            </a:endParaRPr>
          </a:p>
          <a:p>
            <a:pPr marL="228600" indent="-228600">
              <a:buAutoNum type="arabicPeriod" startAt="4"/>
            </a:pPr>
            <a:endParaRPr lang="en-US" sz="400" dirty="0">
              <a:latin typeface="Calibri" panose="020F0502020204030204" pitchFamily="34" charset="0"/>
            </a:endParaRPr>
          </a:p>
          <a:p>
            <a:pPr marL="457200" indent="-457200">
              <a:buAutoNum type="arabicPeriod" startAt="4"/>
            </a:pPr>
            <a:r>
              <a:rPr lang="en-US" sz="2400" dirty="0">
                <a:latin typeface="Calibri" panose="020F0502020204030204" pitchFamily="34" charset="0"/>
              </a:rPr>
              <a:t>Summary </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5"/>
            </a:pPr>
            <a:r>
              <a:rPr lang="en-US" sz="2400" dirty="0">
                <a:latin typeface="Calibri" panose="020F0502020204030204" pitchFamily="34" charset="0"/>
              </a:rPr>
              <a:t>Ongoing/Future Work</a:t>
            </a:r>
          </a:p>
          <a:p>
            <a:endParaRPr lang="en-US" sz="24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endParaRPr sz="2400" dirty="0">
              <a:latin typeface="Calibri" panose="020F0502020204030204" pitchFamily="34" charset="0"/>
            </a:endParaRPr>
          </a:p>
        </p:txBody>
      </p:sp>
      <p:pic>
        <p:nvPicPr>
          <p:cNvPr id="4" name="Picture 3"/>
          <p:cNvPicPr>
            <a:picLocks noChangeAspect="1"/>
          </p:cNvPicPr>
          <p:nvPr/>
        </p:nvPicPr>
        <p:blipFill rotWithShape="1">
          <a:blip r:embed="rId3">
            <a:extLst>
              <a:ext uri="{28A0092B-C50C-407E-A947-70E740481C1C}">
                <a14:useLocalDpi xmlns:a14="http://schemas.microsoft.com/office/drawing/2010/main" val="0"/>
              </a:ext>
            </a:extLst>
          </a:blip>
          <a:srcRect l="36922" r="33534"/>
          <a:stretch/>
        </p:blipFill>
        <p:spPr>
          <a:xfrm rot="5400000">
            <a:off x="5488087" y="3119882"/>
            <a:ext cx="1472052" cy="4755247"/>
          </a:xfrm>
          <a:prstGeom prst="rect">
            <a:avLst/>
          </a:prstGeom>
        </p:spPr>
      </p:pic>
      <p:pic>
        <p:nvPicPr>
          <p:cNvPr id="5" name="Picture 4"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858680" y="1315259"/>
            <a:ext cx="1452190" cy="2606162"/>
          </a:xfrm>
          <a:prstGeom prst="rect">
            <a:avLst/>
          </a:prstGeom>
        </p:spPr>
      </p:pic>
      <p:sp>
        <p:nvSpPr>
          <p:cNvPr id="2" name="Slide Number Placeholder 1">
            <a:extLst>
              <a:ext uri="{FF2B5EF4-FFF2-40B4-BE49-F238E27FC236}">
                <a16:creationId xmlns:a16="http://schemas.microsoft.com/office/drawing/2014/main" id="{B5D9C9D6-45DD-4FEB-8E60-DE10C02116AF}"/>
              </a:ext>
            </a:extLst>
          </p:cNvPr>
          <p:cNvSpPr>
            <a:spLocks noGrp="1"/>
          </p:cNvSpPr>
          <p:nvPr>
            <p:ph type="sldNum" sz="quarter" idx="12"/>
          </p:nvPr>
        </p:nvSpPr>
        <p:spPr/>
        <p:txBody>
          <a:bodyPr/>
          <a:lstStyle/>
          <a:p>
            <a:fld id="{A5E55A7B-7854-E145-92D9-B491DF4BAE2D}" type="slidenum">
              <a:rPr lang="en-US" smtClean="0"/>
              <a:pPr/>
              <a:t>13</a:t>
            </a:fld>
            <a:endParaRPr lang="en-US" dirty="0"/>
          </a:p>
        </p:txBody>
      </p:sp>
    </p:spTree>
    <p:extLst>
      <p:ext uri="{BB962C8B-B14F-4D97-AF65-F5344CB8AC3E}">
        <p14:creationId xmlns:p14="http://schemas.microsoft.com/office/powerpoint/2010/main" val="1864283566"/>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98787" y="39244"/>
            <a:ext cx="9192358" cy="810570"/>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for Multiscale Coupling in </a:t>
            </a:r>
            <a:r>
              <a:rPr lang="en-US" sz="3600" dirty="0" err="1">
                <a:solidFill>
                  <a:schemeClr val="tx1"/>
                </a:solidFill>
              </a:rPr>
              <a:t>Quasistatics</a:t>
            </a:r>
            <a:br>
              <a:rPr lang="en-US" sz="3600" dirty="0">
                <a:solidFill>
                  <a:schemeClr val="tx1"/>
                </a:solidFill>
              </a:rPr>
            </a:br>
            <a:endParaRPr lang="en-US" sz="3600" dirty="0">
              <a:solidFill>
                <a:schemeClr val="tx1"/>
              </a:solidFill>
            </a:endParaRPr>
          </a:p>
        </p:txBody>
      </p:sp>
      <p:sp>
        <p:nvSpPr>
          <p:cNvPr id="12" name="Content Placeholder 2"/>
          <p:cNvSpPr txBox="1">
            <a:spLocks/>
          </p:cNvSpPr>
          <p:nvPr/>
        </p:nvSpPr>
        <p:spPr bwMode="auto">
          <a:xfrm>
            <a:off x="142630" y="3424195"/>
            <a:ext cx="9001370" cy="3259888"/>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800" b="1" dirty="0">
                <a:solidFill>
                  <a:srgbClr val="0070C0"/>
                </a:solidFill>
                <a:latin typeface="Calibri" pitchFamily="34" charset="0"/>
                <a:cs typeface="Calibri" pitchFamily="34" charset="0"/>
              </a:rPr>
              <a:t>Advantages:</a:t>
            </a:r>
          </a:p>
          <a:p>
            <a:pPr>
              <a:defRPr/>
            </a:pPr>
            <a:r>
              <a:rPr lang="en-US" sz="1800" dirty="0">
                <a:latin typeface="Calibri" pitchFamily="34" charset="0"/>
                <a:cs typeface="Calibri" pitchFamily="34" charset="0"/>
              </a:rPr>
              <a:t>Conceptually very </a:t>
            </a:r>
            <a:r>
              <a:rPr lang="en-US" sz="1800" b="1" i="1" dirty="0">
                <a:latin typeface="Calibri" pitchFamily="34" charset="0"/>
                <a:cs typeface="Calibri" pitchFamily="34" charset="0"/>
              </a:rPr>
              <a:t>simple</a:t>
            </a:r>
            <a:r>
              <a:rPr lang="en-US" sz="1800" dirty="0">
                <a:latin typeface="Calibri" pitchFamily="34" charset="0"/>
                <a:cs typeface="Calibri" pitchFamily="34" charset="0"/>
              </a:rPr>
              <a:t>.</a:t>
            </a:r>
          </a:p>
          <a:p>
            <a:pPr marL="0" indent="0">
              <a:buNone/>
              <a:defRPr/>
            </a:pPr>
            <a:endParaRPr lang="en-US" sz="200" dirty="0">
              <a:latin typeface="Calibri" pitchFamily="34" charset="0"/>
              <a:cs typeface="Calibri" pitchFamily="34" charset="0"/>
            </a:endParaRPr>
          </a:p>
          <a:p>
            <a:pPr>
              <a:defRPr/>
            </a:pPr>
            <a:r>
              <a:rPr lang="en-US" sz="1800" dirty="0">
                <a:latin typeface="Calibri" pitchFamily="34" charset="0"/>
                <a:cs typeface="Calibri" pitchFamily="34" charset="0"/>
              </a:rPr>
              <a:t>Allows the coupling of regions with </a:t>
            </a:r>
            <a:r>
              <a:rPr lang="en-US" sz="1800" b="1" i="1" dirty="0">
                <a:latin typeface="Calibri" pitchFamily="34" charset="0"/>
                <a:cs typeface="Calibri" pitchFamily="34" charset="0"/>
              </a:rPr>
              <a:t>different non-conforming meshes</a:t>
            </a:r>
            <a:r>
              <a:rPr lang="en-US" sz="1800" dirty="0">
                <a:latin typeface="Calibri" pitchFamily="34" charset="0"/>
                <a:cs typeface="Calibri" pitchFamily="34" charset="0"/>
              </a:rPr>
              <a:t>, </a:t>
            </a:r>
            <a:r>
              <a:rPr lang="en-US" sz="1800" b="1" i="1" dirty="0">
                <a:latin typeface="Calibri" pitchFamily="34" charset="0"/>
                <a:cs typeface="Calibri" pitchFamily="34" charset="0"/>
              </a:rPr>
              <a:t>different element types</a:t>
            </a:r>
            <a:r>
              <a:rPr lang="en-US" sz="1800" dirty="0">
                <a:latin typeface="Calibri" pitchFamily="34" charset="0"/>
                <a:cs typeface="Calibri" pitchFamily="34" charset="0"/>
              </a:rPr>
              <a:t>, and </a:t>
            </a:r>
            <a:r>
              <a:rPr lang="en-US" sz="1800" b="1" i="1" dirty="0">
                <a:latin typeface="Calibri" pitchFamily="34" charset="0"/>
                <a:cs typeface="Calibri" pitchFamily="34" charset="0"/>
              </a:rPr>
              <a:t>different levels of refinement</a:t>
            </a:r>
            <a:r>
              <a:rPr lang="en-US" sz="1800" dirty="0">
                <a:latin typeface="Calibri" pitchFamily="34" charset="0"/>
                <a:cs typeface="Calibri" pitchFamily="34" charset="0"/>
              </a:rPr>
              <a:t>.</a:t>
            </a:r>
          </a:p>
          <a:p>
            <a:pPr marL="0" indent="0">
              <a:buNone/>
              <a:defRPr/>
            </a:pPr>
            <a:endParaRPr lang="en-US" sz="200" dirty="0">
              <a:solidFill>
                <a:srgbClr val="1F497D"/>
              </a:solidFill>
              <a:latin typeface="Calibri" pitchFamily="34" charset="0"/>
            </a:endParaRPr>
          </a:p>
          <a:p>
            <a:pPr>
              <a:defRPr/>
            </a:pPr>
            <a:r>
              <a:rPr lang="en-US" sz="1800" dirty="0">
                <a:latin typeface="Calibri" pitchFamily="34" charset="0"/>
                <a:cs typeface="Calibri" pitchFamily="34" charset="0"/>
              </a:rPr>
              <a:t>Information is exchanged among two or more regions, making coupling </a:t>
            </a:r>
            <a:r>
              <a:rPr lang="en-US" sz="1800" b="1" i="1" dirty="0">
                <a:latin typeface="Calibri" pitchFamily="34" charset="0"/>
                <a:cs typeface="Calibri" pitchFamily="34" charset="0"/>
              </a:rPr>
              <a:t>concurrent</a:t>
            </a:r>
            <a:r>
              <a:rPr lang="en-US" sz="1800" dirty="0">
                <a:latin typeface="Calibri" pitchFamily="34" charset="0"/>
                <a:cs typeface="Calibri" pitchFamily="34" charset="0"/>
              </a:rPr>
              <a:t>.</a:t>
            </a:r>
          </a:p>
          <a:p>
            <a:pPr marL="0" indent="0">
              <a:buNone/>
              <a:defRPr/>
            </a:pPr>
            <a:endParaRPr lang="en-US" sz="200" dirty="0">
              <a:latin typeface="Calibri" pitchFamily="34" charset="0"/>
              <a:cs typeface="Calibri" pitchFamily="34" charset="0"/>
            </a:endParaRPr>
          </a:p>
          <a:p>
            <a:pPr>
              <a:defRPr/>
            </a:pPr>
            <a:r>
              <a:rPr lang="en-US" sz="1800" b="1" i="1" dirty="0">
                <a:latin typeface="Calibri" pitchFamily="34" charset="0"/>
                <a:cs typeface="Calibri" pitchFamily="34" charset="0"/>
              </a:rPr>
              <a:t>Different solvers </a:t>
            </a:r>
            <a:r>
              <a:rPr lang="en-US" sz="1800" dirty="0">
                <a:latin typeface="Calibri" pitchFamily="34" charset="0"/>
                <a:cs typeface="Calibri" pitchFamily="34" charset="0"/>
              </a:rPr>
              <a:t>can be used for the different regions.</a:t>
            </a:r>
          </a:p>
          <a:p>
            <a:pPr marL="0" indent="0">
              <a:buNone/>
              <a:defRPr/>
            </a:pPr>
            <a:endParaRPr lang="en-US" sz="200" dirty="0">
              <a:latin typeface="Calibri" pitchFamily="34" charset="0"/>
              <a:cs typeface="Calibri" pitchFamily="34" charset="0"/>
            </a:endParaRPr>
          </a:p>
          <a:p>
            <a:pPr>
              <a:defRPr/>
            </a:pPr>
            <a:r>
              <a:rPr lang="en-US" sz="1800" b="1" i="1" dirty="0">
                <a:latin typeface="Calibri" pitchFamily="34" charset="0"/>
                <a:cs typeface="Calibri" pitchFamily="34" charset="0"/>
              </a:rPr>
              <a:t>Different material models </a:t>
            </a:r>
            <a:r>
              <a:rPr lang="en-US" sz="1800" dirty="0">
                <a:latin typeface="Calibri" pitchFamily="34" charset="0"/>
                <a:cs typeface="Calibri" pitchFamily="34" charset="0"/>
              </a:rPr>
              <a:t>can be coupled if they are compatible in the overlap region.</a:t>
            </a:r>
          </a:p>
          <a:p>
            <a:pPr>
              <a:defRPr/>
            </a:pPr>
            <a:r>
              <a:rPr lang="en-US" sz="1800" dirty="0"/>
              <a:t>Simplifies the task of </a:t>
            </a:r>
            <a:r>
              <a:rPr lang="en-US" sz="1800" b="1" i="1" dirty="0"/>
              <a:t>meshing complex geometries </a:t>
            </a:r>
            <a:r>
              <a:rPr lang="en-US" sz="1800" dirty="0"/>
              <a:t>for the different scales.</a:t>
            </a:r>
            <a:endParaRPr lang="en-US" sz="1800" dirty="0">
              <a:latin typeface="Calibri" pitchFamily="34" charset="0"/>
              <a:cs typeface="Calibri" pitchFamily="34" charset="0"/>
            </a:endParaRPr>
          </a:p>
          <a:p>
            <a:pPr marL="0" indent="0">
              <a:buNone/>
              <a:defRPr/>
            </a:pPr>
            <a:endParaRPr lang="en-US" sz="1800" dirty="0">
              <a:latin typeface="Calibri" pitchFamily="34" charset="0"/>
              <a:cs typeface="Calibri" pitchFamily="34" charset="0"/>
            </a:endParaRPr>
          </a:p>
        </p:txBody>
      </p:sp>
      <p:grpSp>
        <p:nvGrpSpPr>
          <p:cNvPr id="3" name="Group 2">
            <a:extLst>
              <a:ext uri="{FF2B5EF4-FFF2-40B4-BE49-F238E27FC236}">
                <a16:creationId xmlns:a16="http://schemas.microsoft.com/office/drawing/2014/main" id="{490890C7-6C60-46C3-AAE1-3E7B8C3EF6C7}"/>
              </a:ext>
            </a:extLst>
          </p:cNvPr>
          <p:cNvGrpSpPr/>
          <p:nvPr/>
        </p:nvGrpSpPr>
        <p:grpSpPr>
          <a:xfrm>
            <a:off x="1197449" y="1090452"/>
            <a:ext cx="7442794" cy="1905188"/>
            <a:chOff x="164932" y="1413327"/>
            <a:chExt cx="7442794" cy="1905188"/>
          </a:xfrm>
        </p:grpSpPr>
        <p:pic>
          <p:nvPicPr>
            <p:cNvPr id="7" name="Picture 6"/>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64932" y="1413327"/>
              <a:ext cx="7442794" cy="1905188"/>
            </a:xfrm>
            <a:prstGeom prst="rect">
              <a:avLst/>
            </a:prstGeom>
          </p:spPr>
        </p:pic>
        <p:pic>
          <p:nvPicPr>
            <p:cNvPr id="9" name="Picture 8" descr="Screen Shot 2015-10-25 at 10.37.18 .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866994" y="2008978"/>
              <a:ext cx="1705078" cy="957421"/>
            </a:xfrm>
            <a:prstGeom prst="rect">
              <a:avLst/>
            </a:prstGeom>
          </p:spPr>
        </p:pic>
      </p:grpSp>
      <p:sp>
        <p:nvSpPr>
          <p:cNvPr id="2" name="TextBox 1">
            <a:extLst>
              <a:ext uri="{FF2B5EF4-FFF2-40B4-BE49-F238E27FC236}">
                <a16:creationId xmlns:a16="http://schemas.microsoft.com/office/drawing/2014/main" id="{20C9E3A0-9652-47E9-B1F9-B51FB0F3E2D1}"/>
              </a:ext>
            </a:extLst>
          </p:cNvPr>
          <p:cNvSpPr txBox="1"/>
          <p:nvPr/>
        </p:nvSpPr>
        <p:spPr>
          <a:xfrm>
            <a:off x="-121051" y="1575701"/>
            <a:ext cx="1450428" cy="830997"/>
          </a:xfrm>
          <a:prstGeom prst="rect">
            <a:avLst/>
          </a:prstGeom>
          <a:noFill/>
        </p:spPr>
        <p:txBody>
          <a:bodyPr wrap="square" rtlCol="0">
            <a:spAutoFit/>
          </a:bodyPr>
          <a:lstStyle/>
          <a:p>
            <a:pPr algn="ctr"/>
            <a:r>
              <a:rPr lang="en-US" sz="1600" dirty="0">
                <a:latin typeface="Calibri" panose="020F0502020204030204" pitchFamily="34" charset="0"/>
                <a:cs typeface="Calibri" panose="020F0502020204030204" pitchFamily="34" charset="0"/>
              </a:rPr>
              <a:t>outer </a:t>
            </a:r>
            <a:r>
              <a:rPr lang="en-US" sz="1600" dirty="0" err="1">
                <a:latin typeface="Calibri" panose="020F0502020204030204" pitchFamily="34" charset="0"/>
                <a:cs typeface="Calibri" panose="020F0502020204030204" pitchFamily="34" charset="0"/>
              </a:rPr>
              <a:t>quasistatic</a:t>
            </a:r>
            <a:r>
              <a:rPr lang="en-US" sz="1600" dirty="0">
                <a:latin typeface="Calibri" panose="020F0502020204030204" pitchFamily="34" charset="0"/>
                <a:cs typeface="Calibri" panose="020F0502020204030204" pitchFamily="34" charset="0"/>
              </a:rPr>
              <a:t> loop</a:t>
            </a:r>
          </a:p>
        </p:txBody>
      </p:sp>
      <p:cxnSp>
        <p:nvCxnSpPr>
          <p:cNvPr id="6" name="Connector: Elbow 5">
            <a:extLst>
              <a:ext uri="{FF2B5EF4-FFF2-40B4-BE49-F238E27FC236}">
                <a16:creationId xmlns:a16="http://schemas.microsoft.com/office/drawing/2014/main" id="{E10C6422-7E78-4656-A357-CE1975301FA2}"/>
              </a:ext>
            </a:extLst>
          </p:cNvPr>
          <p:cNvCxnSpPr>
            <a:cxnSpLocks/>
          </p:cNvCxnSpPr>
          <p:nvPr/>
        </p:nvCxnSpPr>
        <p:spPr>
          <a:xfrm rot="10800000" flipV="1">
            <a:off x="604164" y="849817"/>
            <a:ext cx="4353159" cy="736394"/>
          </a:xfrm>
          <a:prstGeom prst="bentConnector2">
            <a:avLst/>
          </a:prstGeom>
          <a:ln w="9525">
            <a:solidFill>
              <a:schemeClr val="tx1"/>
            </a:solidFill>
          </a:ln>
        </p:spPr>
        <p:style>
          <a:lnRef idx="2">
            <a:schemeClr val="accent1"/>
          </a:lnRef>
          <a:fillRef idx="0">
            <a:schemeClr val="accent1"/>
          </a:fillRef>
          <a:effectRef idx="1">
            <a:schemeClr val="accent1"/>
          </a:effectRef>
          <a:fontRef idx="minor">
            <a:schemeClr val="tx1"/>
          </a:fontRef>
        </p:style>
      </p:cxnSp>
      <p:cxnSp>
        <p:nvCxnSpPr>
          <p:cNvPr id="15" name="Straight Connector 14">
            <a:extLst>
              <a:ext uri="{FF2B5EF4-FFF2-40B4-BE49-F238E27FC236}">
                <a16:creationId xmlns:a16="http://schemas.microsoft.com/office/drawing/2014/main" id="{6499D3B5-002B-47A9-9127-2162BA0C9EA1}"/>
              </a:ext>
            </a:extLst>
          </p:cNvPr>
          <p:cNvCxnSpPr>
            <a:cxnSpLocks/>
          </p:cNvCxnSpPr>
          <p:nvPr/>
        </p:nvCxnSpPr>
        <p:spPr>
          <a:xfrm>
            <a:off x="4950376" y="860324"/>
            <a:ext cx="0" cy="240638"/>
          </a:xfrm>
          <a:prstGeom prst="line">
            <a:avLst/>
          </a:prstGeom>
          <a:ln w="9525">
            <a:solidFill>
              <a:schemeClr val="tx1"/>
            </a:solidFill>
          </a:ln>
        </p:spPr>
        <p:style>
          <a:lnRef idx="2">
            <a:schemeClr val="accent1"/>
          </a:lnRef>
          <a:fillRef idx="0">
            <a:schemeClr val="accent1"/>
          </a:fillRef>
          <a:effectRef idx="1">
            <a:schemeClr val="accent1"/>
          </a:effectRef>
          <a:fontRef idx="minor">
            <a:schemeClr val="tx1"/>
          </a:fontRef>
        </p:style>
      </p:cxnSp>
      <p:cxnSp>
        <p:nvCxnSpPr>
          <p:cNvPr id="20" name="Straight Connector 19">
            <a:extLst>
              <a:ext uri="{FF2B5EF4-FFF2-40B4-BE49-F238E27FC236}">
                <a16:creationId xmlns:a16="http://schemas.microsoft.com/office/drawing/2014/main" id="{96398184-D1B9-405F-A8EC-7765B590EE7E}"/>
              </a:ext>
            </a:extLst>
          </p:cNvPr>
          <p:cNvCxnSpPr>
            <a:stCxn id="2" idx="2"/>
          </p:cNvCxnSpPr>
          <p:nvPr/>
        </p:nvCxnSpPr>
        <p:spPr>
          <a:xfrm>
            <a:off x="604163" y="2406698"/>
            <a:ext cx="1" cy="780671"/>
          </a:xfrm>
          <a:prstGeom prst="line">
            <a:avLst/>
          </a:prstGeom>
          <a:ln w="9525">
            <a:solidFill>
              <a:schemeClr val="tx1"/>
            </a:solidFill>
          </a:ln>
        </p:spPr>
        <p:style>
          <a:lnRef idx="2">
            <a:schemeClr val="accent1"/>
          </a:lnRef>
          <a:fillRef idx="0">
            <a:schemeClr val="accent1"/>
          </a:fillRef>
          <a:effectRef idx="1">
            <a:schemeClr val="accent1"/>
          </a:effectRef>
          <a:fontRef idx="minor">
            <a:schemeClr val="tx1"/>
          </a:fontRef>
        </p:style>
      </p:cxnSp>
      <p:cxnSp>
        <p:nvCxnSpPr>
          <p:cNvPr id="22" name="Straight Connector 21">
            <a:extLst>
              <a:ext uri="{FF2B5EF4-FFF2-40B4-BE49-F238E27FC236}">
                <a16:creationId xmlns:a16="http://schemas.microsoft.com/office/drawing/2014/main" id="{DD50D7E6-CC9D-4249-9FE9-BB793EAD4C9A}"/>
              </a:ext>
            </a:extLst>
          </p:cNvPr>
          <p:cNvCxnSpPr>
            <a:cxnSpLocks/>
          </p:cNvCxnSpPr>
          <p:nvPr/>
        </p:nvCxnSpPr>
        <p:spPr>
          <a:xfrm>
            <a:off x="604163" y="3187369"/>
            <a:ext cx="4363670" cy="42040"/>
          </a:xfrm>
          <a:prstGeom prst="line">
            <a:avLst/>
          </a:prstGeom>
          <a:ln w="9525">
            <a:solidFill>
              <a:schemeClr val="tx1"/>
            </a:solidFill>
          </a:ln>
        </p:spPr>
        <p:style>
          <a:lnRef idx="2">
            <a:schemeClr val="accent1"/>
          </a:lnRef>
          <a:fillRef idx="0">
            <a:schemeClr val="accent1"/>
          </a:fillRef>
          <a:effectRef idx="1">
            <a:schemeClr val="accent1"/>
          </a:effectRef>
          <a:fontRef idx="minor">
            <a:schemeClr val="tx1"/>
          </a:fontRef>
        </p:style>
      </p:cxnSp>
      <p:cxnSp>
        <p:nvCxnSpPr>
          <p:cNvPr id="27" name="Straight Arrow Connector 26">
            <a:extLst>
              <a:ext uri="{FF2B5EF4-FFF2-40B4-BE49-F238E27FC236}">
                <a16:creationId xmlns:a16="http://schemas.microsoft.com/office/drawing/2014/main" id="{EE4AEF74-45B7-41F7-8489-371E105BBFDF}"/>
              </a:ext>
            </a:extLst>
          </p:cNvPr>
          <p:cNvCxnSpPr>
            <a:cxnSpLocks/>
          </p:cNvCxnSpPr>
          <p:nvPr/>
        </p:nvCxnSpPr>
        <p:spPr>
          <a:xfrm flipV="1">
            <a:off x="4960886" y="2995640"/>
            <a:ext cx="0" cy="230128"/>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sp>
        <p:nvSpPr>
          <p:cNvPr id="4" name="Slide Number Placeholder 3">
            <a:extLst>
              <a:ext uri="{FF2B5EF4-FFF2-40B4-BE49-F238E27FC236}">
                <a16:creationId xmlns:a16="http://schemas.microsoft.com/office/drawing/2014/main" id="{08CC152D-E1DD-4F19-AE0F-28F8A4C5A83F}"/>
              </a:ext>
            </a:extLst>
          </p:cNvPr>
          <p:cNvSpPr>
            <a:spLocks noGrp="1"/>
          </p:cNvSpPr>
          <p:nvPr>
            <p:ph type="sldNum" sz="quarter" idx="12"/>
          </p:nvPr>
        </p:nvSpPr>
        <p:spPr/>
        <p:txBody>
          <a:bodyPr/>
          <a:lstStyle/>
          <a:p>
            <a:fld id="{A5E55A7B-7854-E145-92D9-B491DF4BAE2D}" type="slidenum">
              <a:rPr lang="en-US" smtClean="0"/>
              <a:pPr/>
              <a:t>14</a:t>
            </a:fld>
            <a:endParaRPr lang="en-US" dirty="0"/>
          </a:p>
        </p:txBody>
      </p:sp>
    </p:spTree>
    <p:extLst>
      <p:ext uri="{BB962C8B-B14F-4D97-AF65-F5344CB8AC3E}">
        <p14:creationId xmlns:p14="http://schemas.microsoft.com/office/powerpoint/2010/main" val="3408730402"/>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mc:AlternateContent xmlns:mc="http://schemas.openxmlformats.org/markup-compatibility/2006" xmlns:a14="http://schemas.microsoft.com/office/drawing/2010/main">
        <mc:Choice Requires="a14">
          <p:sp>
            <p:nvSpPr>
              <p:cNvPr id="6" name="Content Placeholder 2"/>
              <p:cNvSpPr txBox="1">
                <a:spLocks/>
              </p:cNvSpPr>
              <p:nvPr/>
            </p:nvSpPr>
            <p:spPr bwMode="auto">
              <a:xfrm>
                <a:off x="57080" y="1549945"/>
                <a:ext cx="6050677" cy="413715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b="1" u="sng" kern="1200" dirty="0">
                    <a:solidFill>
                      <a:srgbClr val="0070C0"/>
                    </a:solidFill>
                    <a:latin typeface="Calibri" pitchFamily="34" charset="0"/>
                    <a:cs typeface="Calibri" pitchFamily="34" charset="0"/>
                  </a:rPr>
                  <a:t>S.L. </a:t>
                </a:r>
                <a:r>
                  <a:rPr lang="en-US" sz="1800" b="1" u="sng" kern="1200" dirty="0" err="1">
                    <a:solidFill>
                      <a:srgbClr val="0070C0"/>
                    </a:solidFill>
                    <a:latin typeface="Calibri" pitchFamily="34" charset="0"/>
                    <a:cs typeface="Calibri" pitchFamily="34" charset="0"/>
                  </a:rPr>
                  <a:t>Sobolev</a:t>
                </a:r>
                <a:r>
                  <a:rPr lang="en-US" sz="1800" b="1" u="sng" kern="1200" dirty="0">
                    <a:solidFill>
                      <a:srgbClr val="0070C0"/>
                    </a:solidFill>
                    <a:latin typeface="Calibri" pitchFamily="34" charset="0"/>
                    <a:cs typeface="Calibri" pitchFamily="34" charset="0"/>
                  </a:rPr>
                  <a:t> (1936)</a:t>
                </a:r>
                <a:r>
                  <a:rPr lang="en-US" sz="1800" u="sng" kern="1200" dirty="0">
                    <a:latin typeface="Calibri" pitchFamily="34" charset="0"/>
                    <a:cs typeface="Calibri" pitchFamily="34" charset="0"/>
                  </a:rPr>
                  <a:t>:</a:t>
                </a:r>
                <a:r>
                  <a:rPr lang="en-US" sz="1800" kern="1200" dirty="0">
                    <a:latin typeface="Calibri" pitchFamily="34" charset="0"/>
                    <a:cs typeface="Calibri" pitchFamily="34" charset="0"/>
                  </a:rPr>
                  <a:t>  posed Schwarz method for </a:t>
                </a:r>
                <a:r>
                  <a:rPr lang="en-US" sz="1800" b="1" i="1" kern="1200" dirty="0">
                    <a:latin typeface="Calibri" pitchFamily="34" charset="0"/>
                    <a:cs typeface="Calibri" pitchFamily="34" charset="0"/>
                  </a:rPr>
                  <a:t>linear elasticity </a:t>
                </a:r>
                <a:r>
                  <a:rPr lang="en-US" sz="1800" kern="1200" dirty="0">
                    <a:latin typeface="Calibri" pitchFamily="34" charset="0"/>
                    <a:cs typeface="Calibri" pitchFamily="34" charset="0"/>
                  </a:rPr>
                  <a:t>in </a:t>
                </a:r>
                <a:r>
                  <a:rPr lang="en-US" sz="1800" kern="1200" dirty="0" err="1">
                    <a:latin typeface="Calibri" pitchFamily="34" charset="0"/>
                    <a:cs typeface="Calibri" pitchFamily="34" charset="0"/>
                  </a:rPr>
                  <a:t>variational</a:t>
                </a:r>
                <a:r>
                  <a:rPr lang="en-US" sz="1800" kern="1200" dirty="0">
                    <a:latin typeface="Calibri" pitchFamily="34" charset="0"/>
                    <a:cs typeface="Calibri" pitchFamily="34" charset="0"/>
                  </a:rPr>
                  <a:t> form and </a:t>
                </a:r>
                <a:r>
                  <a:rPr lang="en-US" sz="1800" b="1" i="1" dirty="0">
                    <a:latin typeface="Calibri" pitchFamily="34" charset="0"/>
                    <a:cs typeface="Calibri" pitchFamily="34" charset="0"/>
                  </a:rPr>
                  <a:t>proved method’s convergence</a:t>
                </a:r>
                <a:r>
                  <a:rPr lang="en-US" sz="1800" dirty="0">
                    <a:latin typeface="Calibri" pitchFamily="34" charset="0"/>
                    <a:cs typeface="Calibri" pitchFamily="34" charset="0"/>
                  </a:rPr>
                  <a:t> by proposing a convergent sequence of energy </a:t>
                </a:r>
                <a:r>
                  <a:rPr lang="en-US" sz="1800" dirty="0" err="1">
                    <a:latin typeface="Calibri" pitchFamily="34" charset="0"/>
                    <a:cs typeface="Calibri" pitchFamily="34" charset="0"/>
                  </a:rPr>
                  <a:t>functionals</a:t>
                </a:r>
                <a:r>
                  <a:rPr lang="en-US" sz="1800" dirty="0">
                    <a:latin typeface="Calibri" pitchFamily="34" charset="0"/>
                    <a:cs typeface="Calibri" pitchFamily="34" charset="0"/>
                  </a:rPr>
                  <a:t>. </a:t>
                </a:r>
              </a:p>
              <a:p>
                <a:pPr marL="0" indent="0">
                  <a:buNone/>
                  <a:defRPr/>
                </a:pPr>
                <a:endParaRPr lang="en-US" sz="400" kern="1200" dirty="0">
                  <a:latin typeface="Calibri" pitchFamily="34" charset="0"/>
                  <a:cs typeface="Calibri" pitchFamily="34" charset="0"/>
                </a:endParaRPr>
              </a:p>
              <a:p>
                <a:pPr>
                  <a:defRPr/>
                </a:pPr>
                <a:r>
                  <a:rPr lang="en-US" sz="1800" b="1" u="sng" kern="1200" dirty="0">
                    <a:solidFill>
                      <a:srgbClr val="0070C0"/>
                    </a:solidFill>
                    <a:latin typeface="Calibri" pitchFamily="34" charset="0"/>
                    <a:cs typeface="Calibri" pitchFamily="34" charset="0"/>
                  </a:rPr>
                  <a:t>S.G. </a:t>
                </a:r>
                <a:r>
                  <a:rPr lang="en-US" sz="1800" b="1" u="sng" kern="1200" dirty="0" err="1">
                    <a:solidFill>
                      <a:srgbClr val="0070C0"/>
                    </a:solidFill>
                    <a:latin typeface="Calibri" pitchFamily="34" charset="0"/>
                    <a:cs typeface="Calibri" pitchFamily="34" charset="0"/>
                  </a:rPr>
                  <a:t>Mikhlin</a:t>
                </a:r>
                <a:r>
                  <a:rPr lang="en-US" sz="1800" b="1" u="sng" kern="1200" dirty="0">
                    <a:solidFill>
                      <a:srgbClr val="0070C0"/>
                    </a:solidFill>
                    <a:latin typeface="Calibri" pitchFamily="34" charset="0"/>
                    <a:cs typeface="Calibri" pitchFamily="34" charset="0"/>
                  </a:rPr>
                  <a:t> (1951):</a:t>
                </a:r>
                <a:r>
                  <a:rPr lang="en-US" sz="1800" kern="1200" dirty="0">
                    <a:latin typeface="Calibri" pitchFamily="34" charset="0"/>
                    <a:cs typeface="Calibri" pitchFamily="34" charset="0"/>
                  </a:rPr>
                  <a:t> </a:t>
                </a:r>
                <a:r>
                  <a:rPr lang="en-US" sz="1800" b="1" i="1" kern="1200" dirty="0">
                    <a:latin typeface="Calibri" pitchFamily="34" charset="0"/>
                    <a:cs typeface="Calibri" pitchFamily="34" charset="0"/>
                  </a:rPr>
                  <a:t>proved convergence </a:t>
                </a:r>
                <a:r>
                  <a:rPr lang="en-US" sz="1800" kern="1200" dirty="0">
                    <a:latin typeface="Calibri" pitchFamily="34" charset="0"/>
                    <a:cs typeface="Calibri" pitchFamily="34" charset="0"/>
                  </a:rPr>
                  <a:t>of Schwarz method for general linear elliptic </a:t>
                </a:r>
                <a:r>
                  <a:rPr lang="en-US" sz="1800" dirty="0">
                    <a:latin typeface="Calibri" pitchFamily="34" charset="0"/>
                    <a:cs typeface="Calibri" pitchFamily="34" charset="0"/>
                  </a:rPr>
                  <a:t>PDEs</a:t>
                </a:r>
                <a:r>
                  <a:rPr lang="en-US" sz="1800" kern="1200" dirty="0">
                    <a:latin typeface="Calibri" pitchFamily="34" charset="0"/>
                    <a:cs typeface="Calibri" pitchFamily="34" charset="0"/>
                  </a:rPr>
                  <a:t>.</a:t>
                </a:r>
              </a:p>
              <a:p>
                <a:pPr marL="0" indent="0">
                  <a:buNone/>
                  <a:defRPr/>
                </a:pPr>
                <a:endParaRPr lang="en-US" sz="400" kern="1200" dirty="0">
                  <a:latin typeface="Calibri" pitchFamily="34" charset="0"/>
                  <a:cs typeface="Calibri" pitchFamily="34" charset="0"/>
                </a:endParaRPr>
              </a:p>
              <a:p>
                <a:pPr>
                  <a:defRPr/>
                </a:pPr>
                <a:r>
                  <a:rPr lang="en-US" sz="1800" b="1" u="sng" dirty="0">
                    <a:solidFill>
                      <a:srgbClr val="0070C0"/>
                    </a:solidFill>
                    <a:latin typeface="Calibri" pitchFamily="34" charset="0"/>
                    <a:cs typeface="Calibri" pitchFamily="34" charset="0"/>
                  </a:rPr>
                  <a:t>P.-L. Lions (1988):</a:t>
                </a:r>
                <a:r>
                  <a:rPr lang="en-US" sz="1800" dirty="0">
                    <a:latin typeface="Calibri" pitchFamily="34" charset="0"/>
                    <a:cs typeface="Calibri" pitchFamily="34" charset="0"/>
                  </a:rPr>
                  <a:t> studied convergence of Schwarz for  </a:t>
                </a:r>
                <a:r>
                  <a:rPr lang="en-US" sz="1800" b="1" i="1" dirty="0">
                    <a:latin typeface="Calibri" pitchFamily="34" charset="0"/>
                    <a:cs typeface="Calibri" pitchFamily="34" charset="0"/>
                  </a:rPr>
                  <a:t>nonlinear monotone elliptic problems </a:t>
                </a:r>
                <a:r>
                  <a:rPr lang="en-US" sz="1800" dirty="0">
                    <a:latin typeface="Calibri" pitchFamily="34" charset="0"/>
                    <a:cs typeface="Calibri" pitchFamily="34" charset="0"/>
                  </a:rPr>
                  <a:t>using max principle</a:t>
                </a:r>
                <a:r>
                  <a:rPr lang="en-US" sz="1800" b="1" i="1" dirty="0">
                    <a:latin typeface="Calibri" pitchFamily="34" charset="0"/>
                    <a:cs typeface="Calibri" pitchFamily="34" charset="0"/>
                  </a:rPr>
                  <a:t>.</a:t>
                </a:r>
              </a:p>
              <a:p>
                <a:pPr>
                  <a:defRPr/>
                </a:pPr>
                <a:endParaRPr lang="en-US" sz="400" b="1" u="sng" dirty="0">
                  <a:solidFill>
                    <a:srgbClr val="0070C0"/>
                  </a:solidFill>
                  <a:latin typeface="Calibri" pitchFamily="34" charset="0"/>
                  <a:cs typeface="Calibri" pitchFamily="34" charset="0"/>
                </a:endParaRPr>
              </a:p>
              <a:p>
                <a:pPr>
                  <a:defRPr/>
                </a:pPr>
                <a:r>
                  <a:rPr lang="en-US" sz="1800" b="1" u="sng" dirty="0">
                    <a:solidFill>
                      <a:srgbClr val="0070C0"/>
                    </a:solidFill>
                    <a:latin typeface="Calibri" pitchFamily="34" charset="0"/>
                    <a:cs typeface="Calibri" pitchFamily="34" charset="0"/>
                  </a:rPr>
                  <a:t>A. Mota, I. Tezaur, C. Alleman (2017):</a:t>
                </a:r>
                <a:r>
                  <a:rPr lang="en-US" sz="1800" dirty="0">
                    <a:latin typeface="Calibri" pitchFamily="34" charset="0"/>
                    <a:cs typeface="Calibri" pitchFamily="34" charset="0"/>
                  </a:rPr>
                  <a:t> </a:t>
                </a:r>
                <a:r>
                  <a:rPr lang="en-US" sz="1800" kern="1200" dirty="0">
                    <a:latin typeface="Calibri" pitchFamily="34" charset="0"/>
                    <a:cs typeface="Calibri" pitchFamily="34" charset="0"/>
                  </a:rPr>
                  <a:t>proved </a:t>
                </a:r>
                <a:r>
                  <a:rPr lang="en-US" sz="1800" b="1" i="1" kern="1200" dirty="0">
                    <a:latin typeface="Calibri" pitchFamily="34" charset="0"/>
                    <a:cs typeface="Calibri" pitchFamily="34" charset="0"/>
                  </a:rPr>
                  <a:t>convergence </a:t>
                </a:r>
                <a:r>
                  <a:rPr lang="en-US" sz="1800" kern="1200" dirty="0">
                    <a:latin typeface="Calibri" pitchFamily="34" charset="0"/>
                    <a:cs typeface="Calibri" pitchFamily="34" charset="0"/>
                  </a:rPr>
                  <a:t>of the alternating Schwarz method for </a:t>
                </a:r>
                <a:r>
                  <a:rPr lang="en-US" sz="1800" b="1" i="1" kern="1200" dirty="0">
                    <a:latin typeface="Calibri" pitchFamily="34" charset="0"/>
                    <a:cs typeface="Calibri" pitchFamily="34" charset="0"/>
                  </a:rPr>
                  <a:t>finite deformation quasi-static nonlinear PDEs</a:t>
                </a:r>
                <a:r>
                  <a:rPr lang="en-US" sz="1800" kern="1200" dirty="0">
                    <a:latin typeface="Calibri" pitchFamily="34" charset="0"/>
                    <a:cs typeface="Calibri" pitchFamily="34" charset="0"/>
                  </a:rPr>
                  <a:t> (with energy functional </a:t>
                </a:r>
                <a14:m>
                  <m:oMath xmlns:m="http://schemas.openxmlformats.org/officeDocument/2006/math">
                    <m:r>
                      <a:rPr lang="el-GR" sz="1800" b="1" i="1" kern="1200" dirty="0" smtClean="0">
                        <a:latin typeface="Cambria Math" panose="02040503050406030204" pitchFamily="18" charset="0"/>
                        <a:ea typeface="Cambria Math" panose="02040503050406030204" pitchFamily="18" charset="0"/>
                        <a:cs typeface="Calibri" pitchFamily="34" charset="0"/>
                      </a:rPr>
                      <m:t>𝜱</m:t>
                    </m:r>
                    <m:r>
                      <a:rPr lang="en-US" sz="1800" b="0" i="1" kern="1200" dirty="0" smtClean="0">
                        <a:latin typeface="Cambria Math" panose="02040503050406030204" pitchFamily="18" charset="0"/>
                        <a:ea typeface="Cambria Math" panose="02040503050406030204" pitchFamily="18" charset="0"/>
                        <a:cs typeface="Calibri" pitchFamily="34" charset="0"/>
                      </a:rPr>
                      <m:t>[</m:t>
                    </m:r>
                    <m:r>
                      <a:rPr lang="en-US" sz="1800" b="1" i="1" kern="1200" dirty="0" smtClean="0">
                        <a:latin typeface="Cambria Math" panose="02040503050406030204" pitchFamily="18" charset="0"/>
                        <a:ea typeface="Cambria Math" panose="02040503050406030204" pitchFamily="18" charset="0"/>
                        <a:cs typeface="Calibri" pitchFamily="34" charset="0"/>
                      </a:rPr>
                      <m:t>𝝋</m:t>
                    </m:r>
                    <m:r>
                      <a:rPr lang="en-US" sz="1800" b="0" i="1" kern="1200" dirty="0" smtClean="0">
                        <a:latin typeface="Cambria Math" panose="02040503050406030204" pitchFamily="18" charset="0"/>
                        <a:ea typeface="Cambria Math" panose="02040503050406030204" pitchFamily="18" charset="0"/>
                        <a:cs typeface="Calibri" pitchFamily="34" charset="0"/>
                      </a:rPr>
                      <m:t>]</m:t>
                    </m:r>
                  </m:oMath>
                </a14:m>
                <a:r>
                  <a:rPr lang="en-US" sz="1800" kern="1200" dirty="0">
                    <a:latin typeface="Calibri" pitchFamily="34" charset="0"/>
                    <a:cs typeface="Calibri" pitchFamily="34" charset="0"/>
                  </a:rPr>
                  <a:t>) with a </a:t>
                </a:r>
                <a:r>
                  <a:rPr lang="en-US" sz="1800" b="1" i="1" kern="1200" dirty="0">
                    <a:latin typeface="Calibri" pitchFamily="34" charset="0"/>
                    <a:cs typeface="Calibri" pitchFamily="34" charset="0"/>
                  </a:rPr>
                  <a:t>geometric convergence rate.</a:t>
                </a:r>
                <a:endParaRPr lang="en-US" sz="1800" kern="1200" dirty="0">
                  <a:latin typeface="Calibri" pitchFamily="34" charset="0"/>
                  <a:cs typeface="Calibri" pitchFamily="34" charset="0"/>
                </a:endParaRPr>
              </a:p>
            </p:txBody>
          </p:sp>
        </mc:Choice>
        <mc:Fallback xmlns="">
          <p:sp>
            <p:nvSpPr>
              <p:cNvPr id="6" name="Content Placeholder 2"/>
              <p:cNvSpPr txBox="1">
                <a:spLocks noRot="1" noChangeAspect="1" noMove="1" noResize="1" noEditPoints="1" noAdjustHandles="1" noChangeArrowheads="1" noChangeShapeType="1" noTextEdit="1"/>
              </p:cNvSpPr>
              <p:nvPr/>
            </p:nvSpPr>
            <p:spPr bwMode="auto">
              <a:xfrm>
                <a:off x="57080" y="1549945"/>
                <a:ext cx="6050677" cy="4137150"/>
              </a:xfrm>
              <a:prstGeom prst="rect">
                <a:avLst/>
              </a:prstGeom>
              <a:blipFill>
                <a:blip r:embed="rId3"/>
                <a:stretch>
                  <a:fillRect l="-604" t="-736" r="-302"/>
                </a:stretch>
              </a:blipFill>
              <a:ln w="9525">
                <a:noFill/>
                <a:miter lim="800000"/>
                <a:headEnd/>
                <a:tailEnd/>
              </a:ln>
            </p:spPr>
            <p:txBody>
              <a:bodyPr/>
              <a:lstStyle/>
              <a:p>
                <a:r>
                  <a:rPr lang="en-US">
                    <a:noFill/>
                  </a:rPr>
                  <a:t> </a:t>
                </a:r>
              </a:p>
            </p:txBody>
          </p:sp>
        </mc:Fallback>
      </mc:AlternateContent>
      <p:pic>
        <p:nvPicPr>
          <p:cNvPr id="7" name="Picture 6" descr="Mikhlin.jpe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026374" y="2215615"/>
            <a:ext cx="1104250" cy="1276544"/>
          </a:xfrm>
          <a:prstGeom prst="rect">
            <a:avLst/>
          </a:prstGeom>
        </p:spPr>
      </p:pic>
      <p:sp>
        <p:nvSpPr>
          <p:cNvPr id="13" name="Subtitle 2"/>
          <p:cNvSpPr txBox="1">
            <a:spLocks/>
          </p:cNvSpPr>
          <p:nvPr/>
        </p:nvSpPr>
        <p:spPr bwMode="auto">
          <a:xfrm>
            <a:off x="5493549" y="3517728"/>
            <a:ext cx="2222951" cy="55428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200" dirty="0"/>
              <a:t>S.G. </a:t>
            </a:r>
            <a:r>
              <a:rPr lang="en-US" sz="1200" dirty="0" err="1"/>
              <a:t>Mikhlin</a:t>
            </a:r>
            <a:r>
              <a:rPr lang="en-US" sz="1200" dirty="0"/>
              <a:t> </a:t>
            </a:r>
          </a:p>
          <a:p>
            <a:pPr marL="0" indent="0" algn="ctr">
              <a:buNone/>
            </a:pPr>
            <a:r>
              <a:rPr lang="en-US" sz="1200" dirty="0"/>
              <a:t>(1908 – 1990)</a:t>
            </a:r>
            <a:endParaRPr lang="en-US" sz="1200" i="1" dirty="0"/>
          </a:p>
        </p:txBody>
      </p:sp>
      <p:pic>
        <p:nvPicPr>
          <p:cNvPr id="9" name="Picture 8" descr="Sobolev_SL_7.jp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799734" y="250000"/>
            <a:ext cx="1946152" cy="1571519"/>
          </a:xfrm>
          <a:prstGeom prst="rect">
            <a:avLst/>
          </a:prstGeom>
        </p:spPr>
      </p:pic>
      <p:sp>
        <p:nvSpPr>
          <p:cNvPr id="14" name="Subtitle 2"/>
          <p:cNvSpPr txBox="1">
            <a:spLocks/>
          </p:cNvSpPr>
          <p:nvPr/>
        </p:nvSpPr>
        <p:spPr bwMode="auto">
          <a:xfrm>
            <a:off x="6276931" y="1799317"/>
            <a:ext cx="2991757" cy="41930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200" dirty="0"/>
              <a:t>S.L. </a:t>
            </a:r>
            <a:r>
              <a:rPr lang="en-US" sz="1200" dirty="0" err="1"/>
              <a:t>Sobolev</a:t>
            </a:r>
            <a:r>
              <a:rPr lang="en-US" sz="1200" dirty="0"/>
              <a:t> (1908 – 1989)</a:t>
            </a:r>
            <a:endParaRPr lang="en-US" sz="1200" i="1" dirty="0"/>
          </a:p>
        </p:txBody>
      </p:sp>
      <mc:AlternateContent xmlns:mc="http://schemas.openxmlformats.org/markup-compatibility/2006">
        <mc:Choice xmlns:a14="http://schemas.microsoft.com/office/drawing/2010/main" Requires="a14">
          <p:sp>
            <p:nvSpPr>
              <p:cNvPr id="2" name="TextBox 1"/>
              <p:cNvSpPr txBox="1"/>
              <p:nvPr/>
            </p:nvSpPr>
            <p:spPr>
              <a:xfrm>
                <a:off x="398114" y="5414667"/>
                <a:ext cx="5510539" cy="996107"/>
              </a:xfrm>
              <a:prstGeom prst="rect">
                <a:avLst/>
              </a:prstGeom>
              <a:noFill/>
              <a:ln>
                <a:solidFill>
                  <a:schemeClr val="tx1"/>
                </a:solidFill>
              </a:ln>
            </p:spPr>
            <p:txBody>
              <a:bodyPr wrap="square" rtlCol="0">
                <a:spAutoFit/>
              </a:bodyPr>
              <a:lstStyle/>
              <a:p>
                <a:pPr algn="ctr"/>
                <a14:m>
                  <m:oMathPara xmlns:m="http://schemas.openxmlformats.org/officeDocument/2006/math">
                    <m:oMathParaPr>
                      <m:jc m:val="centerGroup"/>
                    </m:oMathParaPr>
                    <m:oMath xmlns:m="http://schemas.openxmlformats.org/officeDocument/2006/math">
                      <m:r>
                        <a:rPr lang="el-GR" sz="1700" b="1" i="1" smtClean="0">
                          <a:latin typeface="Cambria Math" panose="02040503050406030204" pitchFamily="18" charset="0"/>
                          <a:ea typeface="Cambria Math" panose="02040503050406030204" pitchFamily="18" charset="0"/>
                        </a:rPr>
                        <m:t>𝜱</m:t>
                      </m:r>
                      <m:d>
                        <m:dPr>
                          <m:begChr m:val="["/>
                          <m:endChr m:val="]"/>
                          <m:ctrlPr>
                            <a:rPr lang="en-US" sz="1700" b="0" i="1" smtClean="0">
                              <a:latin typeface="Cambria Math" panose="02040503050406030204" pitchFamily="18" charset="0"/>
                              <a:ea typeface="Cambria Math" panose="02040503050406030204" pitchFamily="18" charset="0"/>
                            </a:rPr>
                          </m:ctrlPr>
                        </m:dPr>
                        <m:e>
                          <m:r>
                            <a:rPr lang="en-US" sz="1700" b="1" i="1" smtClean="0">
                              <a:latin typeface="Cambria Math" panose="02040503050406030204" pitchFamily="18" charset="0"/>
                              <a:ea typeface="Cambria Math" panose="02040503050406030204" pitchFamily="18" charset="0"/>
                            </a:rPr>
                            <m:t>𝝋</m:t>
                          </m:r>
                        </m:e>
                      </m:d>
                      <m:r>
                        <a:rPr lang="en-US" sz="1700" b="0" i="1" smtClean="0">
                          <a:latin typeface="Cambria Math" panose="02040503050406030204" pitchFamily="18" charset="0"/>
                          <a:ea typeface="Cambria Math" panose="02040503050406030204" pitchFamily="18" charset="0"/>
                        </a:rPr>
                        <m:t>= </m:t>
                      </m:r>
                      <m:nary>
                        <m:naryPr>
                          <m:ctrlPr>
                            <a:rPr lang="en-US" sz="1700" b="0" i="1" smtClean="0">
                              <a:latin typeface="Cambria Math" panose="02040503050406030204" pitchFamily="18" charset="0"/>
                              <a:ea typeface="Cambria Math" panose="02040503050406030204" pitchFamily="18" charset="0"/>
                            </a:rPr>
                          </m:ctrlPr>
                        </m:naryPr>
                        <m:sub>
                          <m:r>
                            <m:rPr>
                              <m:brk m:alnAt="23"/>
                            </m:rPr>
                            <a:rPr lang="en-US" sz="1700" b="0" i="1" smtClean="0">
                              <a:latin typeface="Cambria Math" panose="02040503050406030204" pitchFamily="18" charset="0"/>
                              <a:ea typeface="Cambria Math" panose="02040503050406030204" pitchFamily="18" charset="0"/>
                            </a:rPr>
                            <m:t>𝐵</m:t>
                          </m:r>
                        </m:sub>
                        <m:sup/>
                        <m:e>
                          <m:r>
                            <a:rPr lang="en-US" sz="1700" b="0" i="1" smtClean="0">
                              <a:latin typeface="Cambria Math" panose="02040503050406030204" pitchFamily="18" charset="0"/>
                              <a:ea typeface="Cambria Math" panose="02040503050406030204" pitchFamily="18" charset="0"/>
                            </a:rPr>
                            <m:t>𝐴</m:t>
                          </m:r>
                          <m:d>
                            <m:dPr>
                              <m:ctrlPr>
                                <a:rPr lang="en-US" sz="1700" b="0" i="1" smtClean="0">
                                  <a:latin typeface="Cambria Math" panose="02040503050406030204" pitchFamily="18" charset="0"/>
                                  <a:ea typeface="Cambria Math" panose="02040503050406030204" pitchFamily="18" charset="0"/>
                                </a:rPr>
                              </m:ctrlPr>
                            </m:dPr>
                            <m:e>
                              <m:r>
                                <a:rPr lang="en-US" sz="1700" b="1" i="1" smtClean="0">
                                  <a:latin typeface="Cambria Math" panose="02040503050406030204" pitchFamily="18" charset="0"/>
                                  <a:ea typeface="Cambria Math" panose="02040503050406030204" pitchFamily="18" charset="0"/>
                                </a:rPr>
                                <m:t>𝑭</m:t>
                              </m:r>
                              <m:r>
                                <a:rPr lang="en-US" sz="1700" b="0" i="1" smtClean="0">
                                  <a:latin typeface="Cambria Math" panose="02040503050406030204" pitchFamily="18" charset="0"/>
                                  <a:ea typeface="Cambria Math" panose="02040503050406030204" pitchFamily="18" charset="0"/>
                                </a:rPr>
                                <m:t>,</m:t>
                              </m:r>
                              <m:r>
                                <a:rPr lang="en-US" sz="1700" b="1" i="1" smtClean="0">
                                  <a:latin typeface="Cambria Math" panose="02040503050406030204" pitchFamily="18" charset="0"/>
                                  <a:ea typeface="Cambria Math" panose="02040503050406030204" pitchFamily="18" charset="0"/>
                                </a:rPr>
                                <m:t>𝒁</m:t>
                              </m:r>
                            </m:e>
                          </m:d>
                          <m:r>
                            <a:rPr lang="en-US" sz="1700" b="0" i="1" smtClean="0">
                              <a:latin typeface="Cambria Math" panose="02040503050406030204" pitchFamily="18" charset="0"/>
                              <a:ea typeface="Cambria Math" panose="02040503050406030204" pitchFamily="18" charset="0"/>
                            </a:rPr>
                            <m:t> </m:t>
                          </m:r>
                          <m:r>
                            <a:rPr lang="en-US" sz="1700" b="0" i="1" smtClean="0">
                              <a:latin typeface="Cambria Math" panose="02040503050406030204" pitchFamily="18" charset="0"/>
                              <a:ea typeface="Cambria Math" panose="02040503050406030204" pitchFamily="18" charset="0"/>
                            </a:rPr>
                            <m:t>𝑑𝑉</m:t>
                          </m:r>
                          <m:r>
                            <a:rPr lang="en-US" sz="1700" b="0" i="1" smtClean="0">
                              <a:latin typeface="Cambria Math" panose="02040503050406030204" pitchFamily="18" charset="0"/>
                              <a:ea typeface="Cambria Math" panose="02040503050406030204" pitchFamily="18" charset="0"/>
                            </a:rPr>
                            <m:t>−</m:t>
                          </m:r>
                        </m:e>
                      </m:nary>
                      <m:nary>
                        <m:naryPr>
                          <m:ctrlPr>
                            <a:rPr lang="en-US" sz="1700" b="0" i="1" smtClean="0">
                              <a:latin typeface="Cambria Math" panose="02040503050406030204" pitchFamily="18" charset="0"/>
                              <a:ea typeface="Cambria Math" panose="02040503050406030204" pitchFamily="18" charset="0"/>
                            </a:rPr>
                          </m:ctrlPr>
                        </m:naryPr>
                        <m:sub>
                          <m:r>
                            <m:rPr>
                              <m:brk m:alnAt="23"/>
                            </m:rPr>
                            <a:rPr lang="en-US" sz="1700" b="0" i="1" smtClean="0">
                              <a:latin typeface="Cambria Math" panose="02040503050406030204" pitchFamily="18" charset="0"/>
                              <a:ea typeface="Cambria Math" panose="02040503050406030204" pitchFamily="18" charset="0"/>
                            </a:rPr>
                            <m:t>𝐵</m:t>
                          </m:r>
                        </m:sub>
                        <m:sup/>
                        <m:e>
                          <m:r>
                            <a:rPr lang="en-US" sz="1700" b="1" i="1">
                              <a:latin typeface="Cambria Math" panose="02040503050406030204" pitchFamily="18" charset="0"/>
                              <a:ea typeface="Cambria Math" panose="02040503050406030204" pitchFamily="18" charset="0"/>
                            </a:rPr>
                            <m:t>𝑩</m:t>
                          </m:r>
                          <m:r>
                            <a:rPr lang="en-US" sz="1700" i="1">
                              <a:latin typeface="Cambria Math" panose="02040503050406030204" pitchFamily="18" charset="0"/>
                              <a:ea typeface="Cambria Math" panose="02040503050406030204" pitchFamily="18" charset="0"/>
                            </a:rPr>
                            <m:t>∙</m:t>
                          </m:r>
                          <m:r>
                            <a:rPr lang="en-US" sz="1700" b="1" i="1">
                              <a:latin typeface="Cambria Math" panose="02040503050406030204" pitchFamily="18" charset="0"/>
                              <a:ea typeface="Cambria Math" panose="02040503050406030204" pitchFamily="18" charset="0"/>
                            </a:rPr>
                            <m:t>𝝋</m:t>
                          </m:r>
                          <m:r>
                            <a:rPr lang="en-US" sz="1700" b="0" i="1" smtClean="0">
                              <a:latin typeface="Cambria Math" panose="02040503050406030204" pitchFamily="18" charset="0"/>
                              <a:ea typeface="Cambria Math" panose="02040503050406030204" pitchFamily="18" charset="0"/>
                            </a:rPr>
                            <m:t> </m:t>
                          </m:r>
                          <m:r>
                            <a:rPr lang="en-US" sz="1700" i="1">
                              <a:latin typeface="Cambria Math" panose="02040503050406030204" pitchFamily="18" charset="0"/>
                              <a:ea typeface="Cambria Math" panose="02040503050406030204" pitchFamily="18" charset="0"/>
                            </a:rPr>
                            <m:t>𝑑𝑉</m:t>
                          </m:r>
                          <m:r>
                            <a:rPr lang="en-US" sz="1700" b="0" i="1" smtClean="0">
                              <a:latin typeface="Cambria Math" panose="02040503050406030204" pitchFamily="18" charset="0"/>
                              <a:ea typeface="Cambria Math" panose="02040503050406030204" pitchFamily="18" charset="0"/>
                            </a:rPr>
                            <m:t>−</m:t>
                          </m:r>
                        </m:e>
                      </m:nary>
                      <m:nary>
                        <m:naryPr>
                          <m:ctrlPr>
                            <a:rPr lang="en-US" sz="1700" i="1" dirty="0" smtClean="0">
                              <a:latin typeface="Cambria Math" panose="02040503050406030204" pitchFamily="18" charset="0"/>
                            </a:rPr>
                          </m:ctrlPr>
                        </m:naryPr>
                        <m:sub>
                          <m:sSub>
                            <m:sSubPr>
                              <m:ctrlPr>
                                <a:rPr lang="en-US" sz="1700" i="1" dirty="0" smtClean="0">
                                  <a:latin typeface="Cambria Math" panose="02040503050406030204" pitchFamily="18" charset="0"/>
                                </a:rPr>
                              </m:ctrlPr>
                            </m:sSubPr>
                            <m:e>
                              <m:r>
                                <a:rPr lang="en-US" sz="1700" i="1" dirty="0" smtClean="0">
                                  <a:latin typeface="Cambria Math" panose="02040503050406030204" pitchFamily="18" charset="0"/>
                                  <a:ea typeface="Cambria Math" panose="02040503050406030204" pitchFamily="18" charset="0"/>
                                </a:rPr>
                                <m:t>𝜕</m:t>
                              </m:r>
                            </m:e>
                            <m:sub>
                              <m:r>
                                <a:rPr lang="en-US" sz="1700" b="0" i="1" dirty="0" smtClean="0">
                                  <a:latin typeface="Cambria Math" panose="02040503050406030204" pitchFamily="18" charset="0"/>
                                </a:rPr>
                                <m:t>𝑇</m:t>
                              </m:r>
                            </m:sub>
                          </m:sSub>
                          <m:r>
                            <m:rPr>
                              <m:brk m:alnAt="23"/>
                            </m:rPr>
                            <a:rPr lang="en-US" sz="1700" b="0" i="1" dirty="0" smtClean="0">
                              <a:latin typeface="Cambria Math" panose="02040503050406030204" pitchFamily="18" charset="0"/>
                            </a:rPr>
                            <m:t>𝐵</m:t>
                          </m:r>
                        </m:sub>
                        <m:sup/>
                        <m:e>
                          <m:r>
                            <m:rPr>
                              <m:brk m:alnAt="23"/>
                            </m:rPr>
                            <a:rPr lang="en-US" sz="1700" b="1" i="1" dirty="0" smtClean="0">
                              <a:latin typeface="Cambria Math" panose="02040503050406030204" pitchFamily="18" charset="0"/>
                            </a:rPr>
                            <m:t>𝑻</m:t>
                          </m:r>
                          <m:r>
                            <m:rPr>
                              <m:brk m:alnAt="23"/>
                            </m:rPr>
                            <a:rPr lang="en-US" sz="1700" i="1" dirty="0" smtClean="0">
                              <a:latin typeface="Cambria Math" panose="02040503050406030204" pitchFamily="18" charset="0"/>
                              <a:ea typeface="Cambria Math" panose="02040503050406030204" pitchFamily="18" charset="0"/>
                            </a:rPr>
                            <m:t>∙</m:t>
                          </m:r>
                          <m:r>
                            <m:rPr>
                              <m:brk m:alnAt="23"/>
                            </m:rPr>
                            <a:rPr lang="en-US" sz="1700" b="1" i="1" dirty="0" smtClean="0">
                              <a:latin typeface="Cambria Math" panose="02040503050406030204" pitchFamily="18" charset="0"/>
                              <a:ea typeface="Cambria Math" panose="02040503050406030204" pitchFamily="18" charset="0"/>
                            </a:rPr>
                            <m:t>𝝋</m:t>
                          </m:r>
                          <m:r>
                            <a:rPr lang="en-US" sz="1700" b="1" i="1" dirty="0" smtClean="0">
                              <a:latin typeface="Cambria Math" panose="02040503050406030204" pitchFamily="18" charset="0"/>
                              <a:ea typeface="Cambria Math" panose="02040503050406030204" pitchFamily="18" charset="0"/>
                            </a:rPr>
                            <m:t> </m:t>
                          </m:r>
                          <m:r>
                            <m:rPr>
                              <m:brk m:alnAt="23"/>
                            </m:rPr>
                            <a:rPr lang="en-US" sz="1700" b="0" i="1" dirty="0" smtClean="0">
                              <a:latin typeface="Cambria Math" panose="02040503050406030204" pitchFamily="18" charset="0"/>
                              <a:ea typeface="Cambria Math" panose="02040503050406030204" pitchFamily="18" charset="0"/>
                            </a:rPr>
                            <m:t>𝑑</m:t>
                          </m:r>
                          <m:r>
                            <a:rPr lang="en-US" sz="1700" b="0" i="1" dirty="0" smtClean="0">
                              <a:latin typeface="Cambria Math" panose="02040503050406030204" pitchFamily="18" charset="0"/>
                              <a:ea typeface="Cambria Math" panose="02040503050406030204" pitchFamily="18" charset="0"/>
                            </a:rPr>
                            <m:t>𝑆</m:t>
                          </m:r>
                        </m:e>
                      </m:nary>
                    </m:oMath>
                  </m:oMathPara>
                </a14:m>
                <a:endParaRPr lang="en-US" sz="1700" dirty="0"/>
              </a:p>
              <a:p>
                <a:pPr algn="ctr"/>
                <a14:m>
                  <m:oMathPara xmlns:m="http://schemas.openxmlformats.org/officeDocument/2006/math">
                    <m:oMathParaPr>
                      <m:jc m:val="centerGroup"/>
                    </m:oMathParaPr>
                    <m:oMath xmlns:m="http://schemas.openxmlformats.org/officeDocument/2006/math">
                      <m:r>
                        <a:rPr lang="en-US" sz="1700" i="1" smtClean="0">
                          <a:latin typeface="Cambria Math" panose="02040503050406030204" pitchFamily="18" charset="0"/>
                          <a:ea typeface="Cambria Math" panose="02040503050406030204" pitchFamily="18" charset="0"/>
                        </a:rPr>
                        <m:t>𝛻</m:t>
                      </m:r>
                      <m:r>
                        <a:rPr lang="en-US" sz="1700" i="1" smtClean="0">
                          <a:latin typeface="Cambria Math" panose="02040503050406030204" pitchFamily="18" charset="0"/>
                          <a:ea typeface="Cambria Math" panose="02040503050406030204" pitchFamily="18" charset="0"/>
                        </a:rPr>
                        <m:t>∙</m:t>
                      </m:r>
                      <m:r>
                        <a:rPr lang="en-US" sz="1700" b="1" i="1" smtClean="0">
                          <a:latin typeface="Cambria Math" panose="02040503050406030204" pitchFamily="18" charset="0"/>
                          <a:ea typeface="Cambria Math" panose="02040503050406030204" pitchFamily="18" charset="0"/>
                        </a:rPr>
                        <m:t>𝑷</m:t>
                      </m:r>
                      <m:r>
                        <a:rPr lang="en-US" sz="1700" b="0" i="1" smtClean="0">
                          <a:latin typeface="Cambria Math" panose="02040503050406030204" pitchFamily="18" charset="0"/>
                          <a:ea typeface="Cambria Math" panose="02040503050406030204" pitchFamily="18" charset="0"/>
                        </a:rPr>
                        <m:t>+</m:t>
                      </m:r>
                      <m:r>
                        <a:rPr lang="en-US" sz="1700" b="1" i="1" smtClean="0">
                          <a:latin typeface="Cambria Math" panose="02040503050406030204" pitchFamily="18" charset="0"/>
                          <a:ea typeface="Cambria Math" panose="02040503050406030204" pitchFamily="18" charset="0"/>
                        </a:rPr>
                        <m:t>𝑩</m:t>
                      </m:r>
                      <m:r>
                        <a:rPr lang="en-US" sz="1700" b="0" i="1" smtClean="0">
                          <a:latin typeface="Cambria Math" panose="02040503050406030204" pitchFamily="18" charset="0"/>
                          <a:ea typeface="Cambria Math" panose="02040503050406030204" pitchFamily="18" charset="0"/>
                        </a:rPr>
                        <m:t>=</m:t>
                      </m:r>
                      <m:r>
                        <a:rPr lang="en-US" sz="1700" b="1" i="1" smtClean="0">
                          <a:latin typeface="Cambria Math" panose="02040503050406030204" pitchFamily="18" charset="0"/>
                          <a:ea typeface="Cambria Math" panose="02040503050406030204" pitchFamily="18" charset="0"/>
                        </a:rPr>
                        <m:t>𝟎</m:t>
                      </m:r>
                    </m:oMath>
                  </m:oMathPara>
                </a14:m>
                <a:endParaRPr lang="en-US" sz="1700" dirty="0"/>
              </a:p>
            </p:txBody>
          </p:sp>
        </mc:Choice>
        <mc:Fallback>
          <p:sp>
            <p:nvSpPr>
              <p:cNvPr id="2" name="TextBox 1"/>
              <p:cNvSpPr txBox="1">
                <a:spLocks noRot="1" noChangeAspect="1" noMove="1" noResize="1" noEditPoints="1" noAdjustHandles="1" noChangeArrowheads="1" noChangeShapeType="1" noTextEdit="1"/>
              </p:cNvSpPr>
              <p:nvPr/>
            </p:nvSpPr>
            <p:spPr>
              <a:xfrm>
                <a:off x="398114" y="5414667"/>
                <a:ext cx="5510539" cy="996107"/>
              </a:xfrm>
              <a:prstGeom prst="rect">
                <a:avLst/>
              </a:prstGeom>
              <a:blipFill>
                <a:blip r:embed="rId6"/>
                <a:stretch>
                  <a:fillRect/>
                </a:stretch>
              </a:blipFill>
              <a:ln>
                <a:solidFill>
                  <a:schemeClr val="tx1"/>
                </a:solidFill>
              </a:ln>
            </p:spPr>
            <p:txBody>
              <a:bodyPr/>
              <a:lstStyle/>
              <a:p>
                <a:r>
                  <a:rPr lang="en-US">
                    <a:noFill/>
                  </a:rPr>
                  <a:t> </a:t>
                </a:r>
              </a:p>
            </p:txBody>
          </p:sp>
        </mc:Fallback>
      </mc:AlternateContent>
      <p:pic>
        <p:nvPicPr>
          <p:cNvPr id="8" name="Picture 7"/>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7127910" y="4979991"/>
            <a:ext cx="872785" cy="1078992"/>
          </a:xfrm>
          <a:prstGeom prst="rect">
            <a:avLst/>
          </a:prstGeom>
        </p:spPr>
      </p:pic>
      <p:pic>
        <p:nvPicPr>
          <p:cNvPr id="11" name="Picture 10"/>
          <p:cNvPicPr>
            <a:picLocks noChangeAspect="1"/>
          </p:cNvPicPr>
          <p:nvPr/>
        </p:nvPicPr>
        <p:blipFill>
          <a:blip r:embed="rId8"/>
          <a:stretch>
            <a:fillRect/>
          </a:stretch>
        </p:blipFill>
        <p:spPr>
          <a:xfrm>
            <a:off x="8000695" y="4984399"/>
            <a:ext cx="1076399" cy="1074584"/>
          </a:xfrm>
          <a:prstGeom prst="rect">
            <a:avLst/>
          </a:prstGeom>
        </p:spPr>
      </p:pic>
      <p:sp>
        <p:nvSpPr>
          <p:cNvPr id="15" name="Subtitle 2"/>
          <p:cNvSpPr txBox="1">
            <a:spLocks/>
          </p:cNvSpPr>
          <p:nvPr/>
        </p:nvSpPr>
        <p:spPr bwMode="auto">
          <a:xfrm>
            <a:off x="6522935" y="6133634"/>
            <a:ext cx="2222951" cy="55428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200" dirty="0"/>
              <a:t>A. Mota, I. Tezaur, C. Alleman</a:t>
            </a:r>
            <a:endParaRPr lang="en-US" sz="1200" i="1" dirty="0"/>
          </a:p>
        </p:txBody>
      </p:sp>
      <p:sp>
        <p:nvSpPr>
          <p:cNvPr id="17" name="TextBox 16"/>
          <p:cNvSpPr txBox="1"/>
          <p:nvPr/>
        </p:nvSpPr>
        <p:spPr>
          <a:xfrm>
            <a:off x="269630" y="878955"/>
            <a:ext cx="6223329" cy="646331"/>
          </a:xfrm>
          <a:prstGeom prst="rect">
            <a:avLst/>
          </a:prstGeom>
          <a:solidFill>
            <a:schemeClr val="accent3">
              <a:lumMod val="20000"/>
              <a:lumOff val="80000"/>
            </a:schemeClr>
          </a:solidFill>
        </p:spPr>
        <p:txBody>
          <a:bodyPr wrap="square" rtlCol="0">
            <a:spAutoFit/>
          </a:bodyPr>
          <a:lstStyle/>
          <a:p>
            <a:pPr algn="ctr"/>
            <a:r>
              <a:rPr lang="en-US" dirty="0">
                <a:latin typeface="Calibri" panose="020F0502020204030204" pitchFamily="34" charset="0"/>
              </a:rPr>
              <a:t>Using the Schwarz alternating as a </a:t>
            </a:r>
            <a:r>
              <a:rPr lang="en-US" b="1" i="1" dirty="0">
                <a:latin typeface="Calibri" panose="020F0502020204030204" pitchFamily="34" charset="0"/>
              </a:rPr>
              <a:t>discretization method </a:t>
            </a:r>
            <a:r>
              <a:rPr lang="en-US" dirty="0">
                <a:latin typeface="Calibri" panose="020F0502020204030204" pitchFamily="34" charset="0"/>
              </a:rPr>
              <a:t>for PDEs is natural idea with a sound </a:t>
            </a:r>
            <a:r>
              <a:rPr lang="en-US" b="1" i="1" dirty="0">
                <a:latin typeface="Calibri" panose="020F0502020204030204" pitchFamily="34" charset="0"/>
              </a:rPr>
              <a:t>theoretical foundation</a:t>
            </a:r>
            <a:r>
              <a:rPr lang="en-US" dirty="0">
                <a:latin typeface="Calibri" panose="020F0502020204030204" pitchFamily="34" charset="0"/>
              </a:rPr>
              <a:t>.</a:t>
            </a:r>
            <a:endParaRPr lang="en-US" dirty="0"/>
          </a:p>
        </p:txBody>
      </p:sp>
      <p:sp>
        <p:nvSpPr>
          <p:cNvPr id="16" name="Title 1">
            <a:extLst>
              <a:ext uri="{FF2B5EF4-FFF2-40B4-BE49-F238E27FC236}">
                <a16:creationId xmlns:a16="http://schemas.microsoft.com/office/drawing/2014/main" id="{21D2F29D-FC37-4728-8E91-B88A20D53334}"/>
              </a:ext>
            </a:extLst>
          </p:cNvPr>
          <p:cNvSpPr txBox="1">
            <a:spLocks/>
          </p:cNvSpPr>
          <p:nvPr/>
        </p:nvSpPr>
        <p:spPr>
          <a:xfrm>
            <a:off x="98028" y="140359"/>
            <a:ext cx="6284068" cy="47661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Theoretical Foundation</a:t>
            </a:r>
          </a:p>
        </p:txBody>
      </p:sp>
      <p:pic>
        <p:nvPicPr>
          <p:cNvPr id="12" name="Picture 11">
            <a:extLst>
              <a:ext uri="{FF2B5EF4-FFF2-40B4-BE49-F238E27FC236}">
                <a16:creationId xmlns:a16="http://schemas.microsoft.com/office/drawing/2014/main" id="{48BA7EAD-31AC-4C24-8FF1-650AF61DC385}"/>
              </a:ext>
            </a:extLst>
          </p:cNvPr>
          <p:cNvPicPr>
            <a:picLocks noChangeAspect="1"/>
          </p:cNvPicPr>
          <p:nvPr/>
        </p:nvPicPr>
        <p:blipFill>
          <a:blip r:embed="rId9"/>
          <a:stretch>
            <a:fillRect/>
          </a:stretch>
        </p:blipFill>
        <p:spPr>
          <a:xfrm>
            <a:off x="6133209" y="5010490"/>
            <a:ext cx="994701" cy="1043461"/>
          </a:xfrm>
          <a:prstGeom prst="rect">
            <a:avLst/>
          </a:prstGeom>
        </p:spPr>
      </p:pic>
      <p:pic>
        <p:nvPicPr>
          <p:cNvPr id="5" name="Picture 4">
            <a:extLst>
              <a:ext uri="{FF2B5EF4-FFF2-40B4-BE49-F238E27FC236}">
                <a16:creationId xmlns:a16="http://schemas.microsoft.com/office/drawing/2014/main" id="{404E4C6C-020B-49D3-ACB2-38F1CF940EB8}"/>
              </a:ext>
            </a:extLst>
          </p:cNvPr>
          <p:cNvPicPr>
            <a:picLocks noChangeAspect="1"/>
          </p:cNvPicPr>
          <p:nvPr/>
        </p:nvPicPr>
        <p:blipFill>
          <a:blip r:embed="rId10"/>
          <a:stretch>
            <a:fillRect/>
          </a:stretch>
        </p:blipFill>
        <p:spPr>
          <a:xfrm>
            <a:off x="7344822" y="2383216"/>
            <a:ext cx="1508760" cy="2139696"/>
          </a:xfrm>
          <a:prstGeom prst="rect">
            <a:avLst/>
          </a:prstGeom>
        </p:spPr>
      </p:pic>
      <p:sp>
        <p:nvSpPr>
          <p:cNvPr id="18" name="Subtitle 2">
            <a:extLst>
              <a:ext uri="{FF2B5EF4-FFF2-40B4-BE49-F238E27FC236}">
                <a16:creationId xmlns:a16="http://schemas.microsoft.com/office/drawing/2014/main" id="{ED380E77-7437-4AA6-AE4C-C73D41E88712}"/>
              </a:ext>
            </a:extLst>
          </p:cNvPr>
          <p:cNvSpPr txBox="1">
            <a:spLocks/>
          </p:cNvSpPr>
          <p:nvPr/>
        </p:nvSpPr>
        <p:spPr bwMode="auto">
          <a:xfrm>
            <a:off x="6630559" y="4530709"/>
            <a:ext cx="2991757" cy="41930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200" dirty="0"/>
              <a:t>P.- L. Lions (1956-)</a:t>
            </a:r>
          </a:p>
        </p:txBody>
      </p:sp>
      <p:sp>
        <p:nvSpPr>
          <p:cNvPr id="3" name="Slide Number Placeholder 2">
            <a:extLst>
              <a:ext uri="{FF2B5EF4-FFF2-40B4-BE49-F238E27FC236}">
                <a16:creationId xmlns:a16="http://schemas.microsoft.com/office/drawing/2014/main" id="{27B04FFB-4C63-4480-A3B7-1FE9CFF404D9}"/>
              </a:ext>
            </a:extLst>
          </p:cNvPr>
          <p:cNvSpPr>
            <a:spLocks noGrp="1"/>
          </p:cNvSpPr>
          <p:nvPr>
            <p:ph type="sldNum" sz="quarter" idx="12"/>
          </p:nvPr>
        </p:nvSpPr>
        <p:spPr/>
        <p:txBody>
          <a:bodyPr/>
          <a:lstStyle/>
          <a:p>
            <a:fld id="{A5E55A7B-7854-E145-92D9-B491DF4BAE2D}" type="slidenum">
              <a:rPr lang="en-US" smtClean="0"/>
              <a:pPr/>
              <a:t>15</a:t>
            </a:fld>
            <a:endParaRPr lang="en-US" dirty="0"/>
          </a:p>
        </p:txBody>
      </p:sp>
    </p:spTree>
    <p:extLst>
      <p:ext uri="{BB962C8B-B14F-4D97-AF65-F5344CB8AC3E}">
        <p14:creationId xmlns:p14="http://schemas.microsoft.com/office/powerpoint/2010/main" val="2557665045"/>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p:cNvPicPr>
          <p:nvPr/>
        </p:nvPicPr>
        <p:blipFill>
          <a:blip r:embed="rId3">
            <a:extLst>
              <a:ext uri="{28A0092B-C50C-407E-A947-70E740481C1C}">
                <a14:useLocalDpi xmlns:a14="http://schemas.microsoft.com/office/drawing/2010/main" val="0"/>
              </a:ext>
            </a:extLst>
          </a:blip>
          <a:stretch>
            <a:fillRect/>
          </a:stretch>
        </p:blipFill>
        <p:spPr>
          <a:xfrm>
            <a:off x="4543341" y="926522"/>
            <a:ext cx="2119746" cy="2743200"/>
          </a:xfrm>
          <a:prstGeom prst="rect">
            <a:avLst/>
          </a:prstGeom>
        </p:spPr>
      </p:pic>
      <p:pic>
        <p:nvPicPr>
          <p:cNvPr id="6" name="Picture 5"/>
          <p:cNvPicPr>
            <a:picLocks/>
          </p:cNvPicPr>
          <p:nvPr/>
        </p:nvPicPr>
        <p:blipFill>
          <a:blip r:embed="rId4">
            <a:extLst>
              <a:ext uri="{28A0092B-C50C-407E-A947-70E740481C1C}">
                <a14:useLocalDpi xmlns:a14="http://schemas.microsoft.com/office/drawing/2010/main" val="0"/>
              </a:ext>
            </a:extLst>
          </a:blip>
          <a:stretch>
            <a:fillRect/>
          </a:stretch>
        </p:blipFill>
        <p:spPr>
          <a:xfrm>
            <a:off x="6885820" y="960598"/>
            <a:ext cx="2119746" cy="2743200"/>
          </a:xfrm>
          <a:prstGeom prst="rect">
            <a:avLst/>
          </a:prstGeom>
        </p:spPr>
      </p:pic>
      <p:pic>
        <p:nvPicPr>
          <p:cNvPr id="7" name="Picture 6"/>
          <p:cNvPicPr>
            <a:picLocks/>
          </p:cNvPicPr>
          <p:nvPr/>
        </p:nvPicPr>
        <p:blipFill>
          <a:blip r:embed="rId5">
            <a:extLst>
              <a:ext uri="{28A0092B-C50C-407E-A947-70E740481C1C}">
                <a14:useLocalDpi xmlns:a14="http://schemas.microsoft.com/office/drawing/2010/main" val="0"/>
              </a:ext>
            </a:extLst>
          </a:blip>
          <a:stretch>
            <a:fillRect/>
          </a:stretch>
        </p:blipFill>
        <p:spPr>
          <a:xfrm>
            <a:off x="159655" y="3682786"/>
            <a:ext cx="2119746" cy="2743200"/>
          </a:xfrm>
          <a:prstGeom prst="rect">
            <a:avLst/>
          </a:prstGeom>
        </p:spPr>
      </p:pic>
      <p:pic>
        <p:nvPicPr>
          <p:cNvPr id="9" name="Picture 8"/>
          <p:cNvPicPr>
            <a:picLocks/>
          </p:cNvPicPr>
          <p:nvPr/>
        </p:nvPicPr>
        <p:blipFill>
          <a:blip r:embed="rId6">
            <a:extLst>
              <a:ext uri="{28A0092B-C50C-407E-A947-70E740481C1C}">
                <a14:useLocalDpi xmlns:a14="http://schemas.microsoft.com/office/drawing/2010/main" val="0"/>
              </a:ext>
            </a:extLst>
          </a:blip>
          <a:stretch>
            <a:fillRect/>
          </a:stretch>
        </p:blipFill>
        <p:spPr>
          <a:xfrm>
            <a:off x="2423595" y="3669722"/>
            <a:ext cx="2119746" cy="2743200"/>
          </a:xfrm>
          <a:prstGeom prst="rect">
            <a:avLst/>
          </a:prstGeom>
        </p:spPr>
      </p:pic>
      <p:pic>
        <p:nvPicPr>
          <p:cNvPr id="10" name="Picture 9"/>
          <p:cNvPicPr>
            <a:picLocks/>
          </p:cNvPicPr>
          <p:nvPr/>
        </p:nvPicPr>
        <p:blipFill>
          <a:blip r:embed="rId7">
            <a:extLst>
              <a:ext uri="{28A0092B-C50C-407E-A947-70E740481C1C}">
                <a14:useLocalDpi xmlns:a14="http://schemas.microsoft.com/office/drawing/2010/main" val="0"/>
              </a:ext>
            </a:extLst>
          </a:blip>
          <a:stretch>
            <a:fillRect/>
          </a:stretch>
        </p:blipFill>
        <p:spPr>
          <a:xfrm>
            <a:off x="4611833" y="3669722"/>
            <a:ext cx="2119746" cy="2743200"/>
          </a:xfrm>
          <a:prstGeom prst="rect">
            <a:avLst/>
          </a:prstGeom>
        </p:spPr>
      </p:pic>
      <p:pic>
        <p:nvPicPr>
          <p:cNvPr id="11" name="Picture 10"/>
          <p:cNvPicPr>
            <a:picLocks/>
          </p:cNvPicPr>
          <p:nvPr/>
        </p:nvPicPr>
        <p:blipFill>
          <a:blip r:embed="rId8">
            <a:extLst>
              <a:ext uri="{28A0092B-C50C-407E-A947-70E740481C1C}">
                <a14:useLocalDpi xmlns:a14="http://schemas.microsoft.com/office/drawing/2010/main" val="0"/>
              </a:ext>
            </a:extLst>
          </a:blip>
          <a:stretch>
            <a:fillRect/>
          </a:stretch>
        </p:blipFill>
        <p:spPr>
          <a:xfrm>
            <a:off x="6868007" y="3686760"/>
            <a:ext cx="2119747" cy="2743200"/>
          </a:xfrm>
          <a:prstGeom prst="rect">
            <a:avLst/>
          </a:prstGeom>
        </p:spPr>
      </p:pic>
      <p:pic>
        <p:nvPicPr>
          <p:cNvPr id="13" name="Picture 12"/>
          <p:cNvPicPr>
            <a:picLocks/>
          </p:cNvPicPr>
          <p:nvPr/>
        </p:nvPicPr>
        <p:blipFill>
          <a:blip r:embed="rId9">
            <a:extLst>
              <a:ext uri="{28A0092B-C50C-407E-A947-70E740481C1C}">
                <a14:useLocalDpi xmlns:a14="http://schemas.microsoft.com/office/drawing/2010/main" val="0"/>
              </a:ext>
            </a:extLst>
          </a:blip>
          <a:stretch>
            <a:fillRect/>
          </a:stretch>
        </p:blipFill>
        <p:spPr>
          <a:xfrm>
            <a:off x="125409" y="943560"/>
            <a:ext cx="2119746" cy="2743200"/>
          </a:xfrm>
          <a:prstGeom prst="rect">
            <a:avLst/>
          </a:prstGeom>
        </p:spPr>
      </p:pic>
      <p:pic>
        <p:nvPicPr>
          <p:cNvPr id="14" name="Picture 13"/>
          <p:cNvPicPr>
            <a:picLocks/>
          </p:cNvPicPr>
          <p:nvPr/>
        </p:nvPicPr>
        <p:blipFill>
          <a:blip r:embed="rId10">
            <a:extLst>
              <a:ext uri="{28A0092B-C50C-407E-A947-70E740481C1C}">
                <a14:useLocalDpi xmlns:a14="http://schemas.microsoft.com/office/drawing/2010/main" val="0"/>
              </a:ext>
            </a:extLst>
          </a:blip>
          <a:stretch>
            <a:fillRect/>
          </a:stretch>
        </p:blipFill>
        <p:spPr>
          <a:xfrm>
            <a:off x="2423595" y="926522"/>
            <a:ext cx="2119746" cy="2743200"/>
          </a:xfrm>
          <a:prstGeom prst="rect">
            <a:avLst/>
          </a:prstGeom>
        </p:spPr>
      </p:pic>
      <p:sp>
        <p:nvSpPr>
          <p:cNvPr id="12" name="Title 1"/>
          <p:cNvSpPr txBox="1">
            <a:spLocks/>
          </p:cNvSpPr>
          <p:nvPr/>
        </p:nvSpPr>
        <p:spPr>
          <a:xfrm>
            <a:off x="172275" y="164645"/>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Convergence Proof*</a:t>
            </a:r>
          </a:p>
        </p:txBody>
      </p:sp>
      <p:sp>
        <p:nvSpPr>
          <p:cNvPr id="15" name="TextBox 14">
            <a:extLst>
              <a:ext uri="{FF2B5EF4-FFF2-40B4-BE49-F238E27FC236}">
                <a16:creationId xmlns:a16="http://schemas.microsoft.com/office/drawing/2014/main" id="{292298E0-95BC-490E-B8EA-1DB91E98A09D}"/>
              </a:ext>
            </a:extLst>
          </p:cNvPr>
          <p:cNvSpPr txBox="1"/>
          <p:nvPr/>
        </p:nvSpPr>
        <p:spPr>
          <a:xfrm>
            <a:off x="24874" y="6528816"/>
            <a:ext cx="9124353" cy="307777"/>
          </a:xfrm>
          <a:prstGeom prst="rect">
            <a:avLst/>
          </a:prstGeom>
          <a:noFill/>
        </p:spPr>
        <p:txBody>
          <a:bodyPr wrap="square" rtlCol="0">
            <a:spAutoFit/>
          </a:bodyPr>
          <a:lstStyle/>
          <a:p>
            <a:r>
              <a:rPr lang="en-US" sz="1400" dirty="0">
                <a:solidFill>
                  <a:schemeClr val="bg1"/>
                </a:solidFill>
                <a:latin typeface="Calibri" panose="020F0502020204030204" pitchFamily="34" charset="0"/>
              </a:rPr>
              <a:t>*A. Mota, </a:t>
            </a:r>
            <a:r>
              <a:rPr lang="en-US" sz="1400" b="1" dirty="0">
                <a:solidFill>
                  <a:schemeClr val="bg1"/>
                </a:solidFill>
                <a:latin typeface="Calibri" panose="020F0502020204030204" pitchFamily="34" charset="0"/>
              </a:rPr>
              <a:t>I. Tezaur</a:t>
            </a:r>
            <a:r>
              <a:rPr lang="en-US" sz="1400" dirty="0">
                <a:solidFill>
                  <a:schemeClr val="bg1"/>
                </a:solidFill>
                <a:latin typeface="Calibri" panose="020F0502020204030204" pitchFamily="34" charset="0"/>
              </a:rPr>
              <a:t>, C. Alleman. "The Schwarz Alternating Method in Solid Mechanics", </a:t>
            </a:r>
            <a:r>
              <a:rPr lang="en-US" sz="1400" i="1" dirty="0">
                <a:solidFill>
                  <a:schemeClr val="bg1"/>
                </a:solidFill>
                <a:latin typeface="Calibri" panose="020F0502020204030204" pitchFamily="34" charset="0"/>
              </a:rPr>
              <a:t>CMAME</a:t>
            </a:r>
            <a:r>
              <a:rPr lang="en-US" sz="1400" dirty="0">
                <a:solidFill>
                  <a:schemeClr val="bg1"/>
                </a:solidFill>
                <a:latin typeface="Calibri" panose="020F0502020204030204" pitchFamily="34" charset="0"/>
              </a:rPr>
              <a:t> </a:t>
            </a:r>
            <a:r>
              <a:rPr lang="en-US" sz="1400" dirty="0">
                <a:solidFill>
                  <a:schemeClr val="bg1"/>
                </a:solidFill>
                <a:latin typeface="Calibri" panose="020F0502020204030204" pitchFamily="34" charset="0"/>
                <a:cs typeface="Calibri" panose="020F0502020204030204" pitchFamily="34" charset="0"/>
              </a:rPr>
              <a:t>319 (2017), 19-51.</a:t>
            </a:r>
            <a:endParaRPr lang="en-US" sz="1400" dirty="0">
              <a:solidFill>
                <a:schemeClr val="bg1"/>
              </a:solidFill>
            </a:endParaRPr>
          </a:p>
        </p:txBody>
      </p:sp>
      <p:pic>
        <p:nvPicPr>
          <p:cNvPr id="16" name="Picture 15">
            <a:extLst>
              <a:ext uri="{FF2B5EF4-FFF2-40B4-BE49-F238E27FC236}">
                <a16:creationId xmlns:a16="http://schemas.microsoft.com/office/drawing/2014/main" id="{E00E6AD6-1213-4CA1-9F67-727194F9A1EB}"/>
              </a:ext>
            </a:extLst>
          </p:cNvPr>
          <p:cNvPicPr>
            <a:picLocks noChangeAspect="1"/>
          </p:cNvPicPr>
          <p:nvPr/>
        </p:nvPicPr>
        <p:blipFill>
          <a:blip r:embed="rId11"/>
          <a:stretch>
            <a:fillRect/>
          </a:stretch>
        </p:blipFill>
        <p:spPr>
          <a:xfrm>
            <a:off x="172275" y="2629600"/>
            <a:ext cx="8623578" cy="1637755"/>
          </a:xfrm>
          <a:prstGeom prst="rect">
            <a:avLst/>
          </a:prstGeom>
          <a:ln>
            <a:noFill/>
          </a:ln>
          <a:effectLst>
            <a:outerShdw blurRad="190500" algn="tl" rotWithShape="0">
              <a:srgbClr val="000000">
                <a:alpha val="70000"/>
              </a:srgbClr>
            </a:outerShdw>
          </a:effectLst>
        </p:spPr>
      </p:pic>
      <p:sp>
        <p:nvSpPr>
          <p:cNvPr id="2" name="Slide Number Placeholder 1">
            <a:extLst>
              <a:ext uri="{FF2B5EF4-FFF2-40B4-BE49-F238E27FC236}">
                <a16:creationId xmlns:a16="http://schemas.microsoft.com/office/drawing/2014/main" id="{DF9C8403-9032-47BD-857B-1DD2AE59CD52}"/>
              </a:ext>
            </a:extLst>
          </p:cNvPr>
          <p:cNvSpPr>
            <a:spLocks noGrp="1"/>
          </p:cNvSpPr>
          <p:nvPr>
            <p:ph type="sldNum" sz="quarter" idx="12"/>
          </p:nvPr>
        </p:nvSpPr>
        <p:spPr/>
        <p:txBody>
          <a:bodyPr/>
          <a:lstStyle/>
          <a:p>
            <a:fld id="{A5E55A7B-7854-E145-92D9-B491DF4BAE2D}" type="slidenum">
              <a:rPr lang="en-US" smtClean="0"/>
              <a:pPr/>
              <a:t>16</a:t>
            </a:fld>
            <a:endParaRPr lang="en-US" dirty="0"/>
          </a:p>
        </p:txBody>
      </p:sp>
    </p:spTree>
    <p:extLst>
      <p:ext uri="{BB962C8B-B14F-4D97-AF65-F5344CB8AC3E}">
        <p14:creationId xmlns:p14="http://schemas.microsoft.com/office/powerpoint/2010/main" val="2005143865"/>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304800" y="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102" name="TextShape 2"/>
          <p:cNvSpPr txBox="1"/>
          <p:nvPr/>
        </p:nvSpPr>
        <p:spPr>
          <a:xfrm>
            <a:off x="304800" y="884663"/>
            <a:ext cx="6774426" cy="5493834"/>
          </a:xfrm>
          <a:prstGeom prst="rect">
            <a:avLst/>
          </a:prstGeom>
          <a:noFill/>
          <a:ln>
            <a:noFill/>
          </a:ln>
        </p:spPr>
        <p:txBody>
          <a:bodyPr/>
          <a:lstStyle/>
          <a:p>
            <a:pPr marL="457200" indent="-457200">
              <a:lnSpc>
                <a:spcPct val="100000"/>
              </a:lnSpc>
              <a:buFont typeface="+mj-lt"/>
              <a:buAutoNum type="arabicPeriod"/>
            </a:pPr>
            <a:r>
              <a:rPr lang="en-US" sz="2400" dirty="0">
                <a:latin typeface="Calibri" panose="020F0502020204030204" pitchFamily="34" charset="0"/>
              </a:rPr>
              <a:t>Motivation &amp; Background</a:t>
            </a:r>
          </a:p>
          <a:p>
            <a:pPr marL="800100" lvl="1" indent="-342900">
              <a:buFont typeface="Arial" panose="020B0604020202020204" pitchFamily="34" charset="0"/>
              <a:buChar char="•"/>
            </a:pPr>
            <a:endParaRPr lang="en-US" sz="400" dirty="0">
              <a:latin typeface="Calibri" panose="020F0502020204030204" pitchFamily="34" charset="0"/>
            </a:endParaRPr>
          </a:p>
          <a:p>
            <a:pPr marL="457200" indent="-457200">
              <a:lnSpc>
                <a:spcPct val="100000"/>
              </a:lnSpc>
              <a:buAutoNum type="arabicPeriod" startAt="2"/>
            </a:pPr>
            <a:endParaRPr lang="en-US" sz="400" dirty="0">
              <a:latin typeface="Calibri" panose="020F0502020204030204" pitchFamily="34" charset="0"/>
            </a:endParaRPr>
          </a:p>
          <a:p>
            <a:pPr marL="457200" indent="-457200">
              <a:buAutoNum type="arabicPeriod" startAt="2"/>
            </a:pPr>
            <a:r>
              <a:rPr lang="en-US" sz="2400" b="1" dirty="0">
                <a:latin typeface="Calibri" panose="020F0502020204030204" pitchFamily="34" charset="0"/>
              </a:rPr>
              <a:t>Schwarz Alternating Method for Concurrent Multiscale Coupling for </a:t>
            </a:r>
            <a:r>
              <a:rPr lang="en-US" sz="2400" b="1" dirty="0" err="1">
                <a:latin typeface="Calibri" panose="020F0502020204030204" pitchFamily="34" charset="0"/>
              </a:rPr>
              <a:t>Quasistatics</a:t>
            </a:r>
            <a:r>
              <a:rPr lang="en-US" sz="2400" b="1" dirty="0">
                <a:latin typeface="Calibri" panose="020F0502020204030204" pitchFamily="34" charset="0"/>
              </a:rPr>
              <a:t> </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b="1"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3"/>
            </a:pPr>
            <a:r>
              <a:rPr lang="en-US" sz="2400" dirty="0">
                <a:latin typeface="Calibri" panose="020F0502020204030204" pitchFamily="34" charset="0"/>
              </a:rPr>
              <a:t>Schwarz Alternating Method for Concurrent Multiscale Coupling for Dynamics</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pPr marL="228600" indent="-228600">
              <a:buAutoNum type="arabicPeriod" startAt="4"/>
            </a:pPr>
            <a:endParaRPr lang="en-US" sz="400" dirty="0">
              <a:latin typeface="Calibri" panose="020F0502020204030204" pitchFamily="34" charset="0"/>
            </a:endParaRPr>
          </a:p>
          <a:p>
            <a:pPr marL="228600" indent="-228600">
              <a:buAutoNum type="arabicPeriod" startAt="4"/>
            </a:pPr>
            <a:endParaRPr lang="en-US" sz="400" dirty="0">
              <a:latin typeface="Calibri" panose="020F0502020204030204" pitchFamily="34" charset="0"/>
            </a:endParaRPr>
          </a:p>
          <a:p>
            <a:pPr marL="457200" indent="-457200">
              <a:buAutoNum type="arabicPeriod" startAt="4"/>
            </a:pPr>
            <a:r>
              <a:rPr lang="en-US" sz="2400" dirty="0">
                <a:latin typeface="Calibri" panose="020F0502020204030204" pitchFamily="34" charset="0"/>
              </a:rPr>
              <a:t>Summary </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5"/>
            </a:pPr>
            <a:r>
              <a:rPr lang="en-US" sz="2400" dirty="0">
                <a:latin typeface="Calibri" panose="020F0502020204030204" pitchFamily="34" charset="0"/>
              </a:rPr>
              <a:t>Ongoing/Future Work</a:t>
            </a:r>
          </a:p>
          <a:p>
            <a:endParaRPr lang="en-US" sz="24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endParaRPr sz="2400" dirty="0">
              <a:latin typeface="Calibri" panose="020F0502020204030204" pitchFamily="34" charset="0"/>
            </a:endParaRPr>
          </a:p>
        </p:txBody>
      </p:sp>
      <p:pic>
        <p:nvPicPr>
          <p:cNvPr id="4" name="Picture 3"/>
          <p:cNvPicPr>
            <a:picLocks noChangeAspect="1"/>
          </p:cNvPicPr>
          <p:nvPr/>
        </p:nvPicPr>
        <p:blipFill rotWithShape="1">
          <a:blip r:embed="rId3">
            <a:extLst>
              <a:ext uri="{28A0092B-C50C-407E-A947-70E740481C1C}">
                <a14:useLocalDpi xmlns:a14="http://schemas.microsoft.com/office/drawing/2010/main" val="0"/>
              </a:ext>
            </a:extLst>
          </a:blip>
          <a:srcRect l="36922" r="33534"/>
          <a:stretch/>
        </p:blipFill>
        <p:spPr>
          <a:xfrm rot="5400000">
            <a:off x="5488087" y="3119882"/>
            <a:ext cx="1472052" cy="4755247"/>
          </a:xfrm>
          <a:prstGeom prst="rect">
            <a:avLst/>
          </a:prstGeom>
        </p:spPr>
      </p:pic>
      <p:pic>
        <p:nvPicPr>
          <p:cNvPr id="5" name="Picture 4"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858680" y="1315259"/>
            <a:ext cx="1452190" cy="2606162"/>
          </a:xfrm>
          <a:prstGeom prst="rect">
            <a:avLst/>
          </a:prstGeom>
        </p:spPr>
      </p:pic>
      <p:sp>
        <p:nvSpPr>
          <p:cNvPr id="2" name="Slide Number Placeholder 1">
            <a:extLst>
              <a:ext uri="{FF2B5EF4-FFF2-40B4-BE49-F238E27FC236}">
                <a16:creationId xmlns:a16="http://schemas.microsoft.com/office/drawing/2014/main" id="{D2427565-5B81-44B0-B3FC-C98FADD379BF}"/>
              </a:ext>
            </a:extLst>
          </p:cNvPr>
          <p:cNvSpPr>
            <a:spLocks noGrp="1"/>
          </p:cNvSpPr>
          <p:nvPr>
            <p:ph type="sldNum" sz="quarter" idx="12"/>
          </p:nvPr>
        </p:nvSpPr>
        <p:spPr/>
        <p:txBody>
          <a:bodyPr/>
          <a:lstStyle/>
          <a:p>
            <a:fld id="{A5E55A7B-7854-E145-92D9-B491DF4BAE2D}" type="slidenum">
              <a:rPr lang="en-US" smtClean="0"/>
              <a:pPr/>
              <a:t>17</a:t>
            </a:fld>
            <a:endParaRPr lang="en-US" dirty="0"/>
          </a:p>
        </p:txBody>
      </p:sp>
    </p:spTree>
    <p:extLst>
      <p:ext uri="{BB962C8B-B14F-4D97-AF65-F5344CB8AC3E}">
        <p14:creationId xmlns:p14="http://schemas.microsoft.com/office/powerpoint/2010/main" val="4271329707"/>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90116" y="181833"/>
            <a:ext cx="8725284" cy="43358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Implementation in </a:t>
            </a:r>
            <a:r>
              <a:rPr lang="en-US" sz="3600" i="1" dirty="0">
                <a:solidFill>
                  <a:schemeClr val="tx1"/>
                </a:solidFill>
              </a:rPr>
              <a:t>Albany LCM</a:t>
            </a:r>
            <a:r>
              <a:rPr lang="en-US" sz="3600" dirty="0">
                <a:solidFill>
                  <a:schemeClr val="tx1"/>
                </a:solidFill>
              </a:rPr>
              <a:t> Code</a:t>
            </a:r>
            <a:endParaRPr lang="en-US" sz="3600" i="1" dirty="0">
              <a:solidFill>
                <a:schemeClr val="tx1"/>
              </a:solidFill>
            </a:endParaRPr>
          </a:p>
        </p:txBody>
      </p:sp>
      <p:sp>
        <p:nvSpPr>
          <p:cNvPr id="6" name="Content Placeholder 2"/>
          <p:cNvSpPr txBox="1">
            <a:spLocks/>
          </p:cNvSpPr>
          <p:nvPr/>
        </p:nvSpPr>
        <p:spPr bwMode="auto">
          <a:xfrm>
            <a:off x="190116" y="1902452"/>
            <a:ext cx="5857024" cy="5371125"/>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b="1" i="1" dirty="0">
                <a:latin typeface="Calibri" pitchFamily="34" charset="0"/>
                <a:cs typeface="Calibri" pitchFamily="34" charset="0"/>
              </a:rPr>
              <a:t>Component-based</a:t>
            </a:r>
            <a:r>
              <a:rPr lang="en-US" sz="1800" dirty="0">
                <a:latin typeface="Calibri" pitchFamily="34" charset="0"/>
                <a:cs typeface="Calibri" pitchFamily="34" charset="0"/>
              </a:rPr>
              <a:t> design for rapid development.</a:t>
            </a:r>
          </a:p>
          <a:p>
            <a:pPr marL="0" indent="0">
              <a:buNone/>
              <a:defRPr/>
            </a:pPr>
            <a:endParaRPr lang="en-US" sz="400" dirty="0">
              <a:latin typeface="Calibri" pitchFamily="34" charset="0"/>
              <a:cs typeface="Calibri" pitchFamily="34" charset="0"/>
            </a:endParaRPr>
          </a:p>
          <a:p>
            <a:pPr>
              <a:defRPr/>
            </a:pPr>
            <a:r>
              <a:rPr lang="en-US" sz="1800" dirty="0">
                <a:latin typeface="Calibri" pitchFamily="34" charset="0"/>
                <a:cs typeface="Calibri" pitchFamily="34" charset="0"/>
              </a:rPr>
              <a:t>Contains a wide variety of </a:t>
            </a:r>
            <a:r>
              <a:rPr lang="en-US" sz="1800" b="1" i="1" dirty="0">
                <a:latin typeface="Calibri" pitchFamily="34" charset="0"/>
                <a:cs typeface="Calibri" pitchFamily="34" charset="0"/>
              </a:rPr>
              <a:t>constitutive models</a:t>
            </a:r>
            <a:r>
              <a:rPr lang="en-US" sz="1800" dirty="0">
                <a:latin typeface="Calibri" pitchFamily="34" charset="0"/>
                <a:cs typeface="Calibri" pitchFamily="34" charset="0"/>
              </a:rPr>
              <a:t>.</a:t>
            </a:r>
          </a:p>
          <a:p>
            <a:pPr marL="0" indent="0">
              <a:buNone/>
              <a:defRPr/>
            </a:pPr>
            <a:endParaRPr lang="en-US" sz="400" dirty="0">
              <a:latin typeface="Calibri" pitchFamily="34" charset="0"/>
              <a:cs typeface="Calibri" pitchFamily="34" charset="0"/>
            </a:endParaRPr>
          </a:p>
          <a:p>
            <a:pPr>
              <a:defRPr/>
            </a:pPr>
            <a:r>
              <a:rPr lang="en-US" sz="1800" dirty="0">
                <a:latin typeface="Calibri" pitchFamily="34" charset="0"/>
                <a:cs typeface="Calibri" pitchFamily="34" charset="0"/>
              </a:rPr>
              <a:t>Extensive use of libraries from the open-source </a:t>
            </a:r>
            <a:r>
              <a:rPr lang="en-US" sz="1800" b="1" i="1" dirty="0">
                <a:latin typeface="Calibri" pitchFamily="34" charset="0"/>
                <a:cs typeface="Calibri" pitchFamily="34" charset="0"/>
              </a:rPr>
              <a:t>Trilinos</a:t>
            </a:r>
            <a:r>
              <a:rPr lang="en-US" sz="1800" dirty="0">
                <a:latin typeface="Calibri" pitchFamily="34" charset="0"/>
                <a:cs typeface="Calibri" pitchFamily="34" charset="0"/>
              </a:rPr>
              <a:t> project.</a:t>
            </a:r>
          </a:p>
          <a:p>
            <a:pPr lvl="1">
              <a:buClr>
                <a:schemeClr val="tx1"/>
              </a:buClr>
              <a:buFont typeface="Wingdings" panose="05000000000000000000" pitchFamily="2" charset="2"/>
              <a:buChar char="Ø"/>
              <a:defRPr/>
            </a:pPr>
            <a:r>
              <a:rPr lang="en-US" sz="1700" dirty="0">
                <a:latin typeface="Calibri" pitchFamily="34" charset="0"/>
                <a:cs typeface="Calibri" pitchFamily="34" charset="0"/>
              </a:rPr>
              <a:t>Use of the </a:t>
            </a:r>
            <a:r>
              <a:rPr lang="en-US" sz="1700" b="1" i="1" dirty="0">
                <a:latin typeface="Calibri" pitchFamily="34" charset="0"/>
                <a:cs typeface="Calibri" pitchFamily="34" charset="0"/>
              </a:rPr>
              <a:t>Phalanx</a:t>
            </a:r>
            <a:r>
              <a:rPr lang="en-US" sz="1700" dirty="0">
                <a:latin typeface="Calibri" pitchFamily="34" charset="0"/>
                <a:cs typeface="Calibri" pitchFamily="34" charset="0"/>
              </a:rPr>
              <a:t> package to decompose complex problem into simpler problems with managed dependencies.</a:t>
            </a:r>
          </a:p>
          <a:p>
            <a:pPr lvl="1">
              <a:buClr>
                <a:schemeClr val="tx1"/>
              </a:buClr>
              <a:buFont typeface="Wingdings" panose="05000000000000000000" pitchFamily="2" charset="2"/>
              <a:buChar char="Ø"/>
              <a:defRPr/>
            </a:pPr>
            <a:r>
              <a:rPr lang="en-US" sz="1700" dirty="0">
                <a:latin typeface="Calibri" pitchFamily="34" charset="0"/>
                <a:cs typeface="Calibri" pitchFamily="34" charset="0"/>
              </a:rPr>
              <a:t>Use of the </a:t>
            </a:r>
            <a:r>
              <a:rPr lang="en-US" sz="1700" b="1" i="1" dirty="0" err="1">
                <a:latin typeface="Calibri" pitchFamily="34" charset="0"/>
                <a:cs typeface="Calibri" pitchFamily="34" charset="0"/>
              </a:rPr>
              <a:t>Sacado</a:t>
            </a:r>
            <a:r>
              <a:rPr lang="en-US" sz="1700" b="1" i="1" dirty="0">
                <a:latin typeface="Calibri" pitchFamily="34" charset="0"/>
                <a:cs typeface="Calibri" pitchFamily="34" charset="0"/>
              </a:rPr>
              <a:t> </a:t>
            </a:r>
            <a:r>
              <a:rPr lang="en-US" sz="1700" dirty="0">
                <a:latin typeface="Calibri" pitchFamily="34" charset="0"/>
                <a:cs typeface="Calibri" pitchFamily="34" charset="0"/>
              </a:rPr>
              <a:t>package for </a:t>
            </a:r>
            <a:r>
              <a:rPr lang="en-US" sz="1700" b="1" i="1" dirty="0">
                <a:latin typeface="Calibri" pitchFamily="34" charset="0"/>
                <a:cs typeface="Calibri" pitchFamily="34" charset="0"/>
              </a:rPr>
              <a:t>automatic differentiation.</a:t>
            </a:r>
          </a:p>
          <a:p>
            <a:pPr lvl="1">
              <a:buClr>
                <a:schemeClr val="tx1"/>
              </a:buClr>
              <a:buFont typeface="Wingdings" panose="05000000000000000000" pitchFamily="2" charset="2"/>
              <a:buChar char="Ø"/>
              <a:defRPr/>
            </a:pPr>
            <a:r>
              <a:rPr lang="en-US" sz="1700" dirty="0">
                <a:latin typeface="Calibri" pitchFamily="34" charset="0"/>
                <a:cs typeface="Calibri" pitchFamily="34" charset="0"/>
              </a:rPr>
              <a:t>Use of </a:t>
            </a:r>
            <a:r>
              <a:rPr lang="en-US" sz="1700" b="1" i="1" dirty="0">
                <a:latin typeface="Calibri" pitchFamily="34" charset="0"/>
                <a:cs typeface="Calibri" pitchFamily="34" charset="0"/>
              </a:rPr>
              <a:t>Teko </a:t>
            </a:r>
            <a:r>
              <a:rPr lang="en-US" sz="1700" dirty="0">
                <a:latin typeface="Calibri" pitchFamily="34" charset="0"/>
                <a:cs typeface="Calibri" pitchFamily="34" charset="0"/>
              </a:rPr>
              <a:t>package for block preconditioning for Modified and Monolithic Schwarz variants.</a:t>
            </a:r>
          </a:p>
          <a:p>
            <a:pPr marL="457200" lvl="1" indent="0">
              <a:buNone/>
              <a:defRPr/>
            </a:pPr>
            <a:endParaRPr lang="en-US" sz="400" dirty="0">
              <a:latin typeface="Calibri" pitchFamily="34" charset="0"/>
              <a:cs typeface="Calibri" pitchFamily="34" charset="0"/>
            </a:endParaRPr>
          </a:p>
          <a:p>
            <a:pPr>
              <a:defRPr/>
            </a:pPr>
            <a:r>
              <a:rPr lang="en-US" sz="1800" b="1" i="1" dirty="0">
                <a:latin typeface="Calibri" pitchFamily="34" charset="0"/>
                <a:cs typeface="Calibri" pitchFamily="34" charset="0"/>
              </a:rPr>
              <a:t>Parallel</a:t>
            </a:r>
            <a:r>
              <a:rPr lang="en-US" sz="1800" dirty="0">
                <a:latin typeface="Calibri" pitchFamily="34" charset="0"/>
                <a:cs typeface="Calibri" pitchFamily="34" charset="0"/>
              </a:rPr>
              <a:t> implementation of Schwarz alternating method uses the </a:t>
            </a:r>
            <a:r>
              <a:rPr lang="en-US" sz="1800" b="1" i="1" dirty="0">
                <a:latin typeface="Calibri" pitchFamily="34" charset="0"/>
                <a:cs typeface="Calibri" pitchFamily="34" charset="0"/>
              </a:rPr>
              <a:t>Data Transfer Kit </a:t>
            </a:r>
            <a:r>
              <a:rPr lang="en-US" sz="1800" dirty="0">
                <a:latin typeface="Calibri" pitchFamily="34" charset="0"/>
                <a:cs typeface="Calibri" pitchFamily="34" charset="0"/>
              </a:rPr>
              <a:t>(</a:t>
            </a:r>
            <a:r>
              <a:rPr lang="en-US" sz="1800" b="1" i="1" dirty="0">
                <a:latin typeface="Calibri" pitchFamily="34" charset="0"/>
                <a:cs typeface="Calibri" pitchFamily="34" charset="0"/>
              </a:rPr>
              <a:t>DTK</a:t>
            </a:r>
            <a:r>
              <a:rPr lang="en-US" sz="1800" dirty="0">
                <a:latin typeface="Calibri" pitchFamily="34" charset="0"/>
                <a:cs typeface="Calibri" pitchFamily="34" charset="0"/>
              </a:rPr>
              <a:t>).</a:t>
            </a:r>
          </a:p>
          <a:p>
            <a:pPr marL="0" indent="0">
              <a:buNone/>
              <a:defRPr/>
            </a:pPr>
            <a:endParaRPr lang="en-US" sz="400" dirty="0">
              <a:latin typeface="Calibri" pitchFamily="34" charset="0"/>
              <a:cs typeface="Calibri" pitchFamily="34" charset="0"/>
            </a:endParaRPr>
          </a:p>
          <a:p>
            <a:pPr>
              <a:defRPr/>
            </a:pPr>
            <a:r>
              <a:rPr lang="en-US" sz="1800" dirty="0">
                <a:latin typeface="Calibri" pitchFamily="34" charset="0"/>
                <a:cs typeface="Calibri" pitchFamily="34" charset="0"/>
              </a:rPr>
              <a:t>All software available on </a:t>
            </a:r>
            <a:r>
              <a:rPr lang="en-US" sz="1800" b="1" i="1" dirty="0">
                <a:latin typeface="Calibri" pitchFamily="34" charset="0"/>
                <a:cs typeface="Calibri" pitchFamily="34" charset="0"/>
              </a:rPr>
              <a:t>GitHub</a:t>
            </a:r>
            <a:r>
              <a:rPr lang="en-US" sz="1800" dirty="0">
                <a:latin typeface="Calibri" pitchFamily="34" charset="0"/>
                <a:cs typeface="Calibri" pitchFamily="34" charset="0"/>
              </a:rPr>
              <a:t>.</a:t>
            </a:r>
          </a:p>
          <a:p>
            <a:pPr>
              <a:defRPr/>
            </a:pPr>
            <a:endParaRPr lang="en-US" sz="1800" dirty="0">
              <a:latin typeface="Calibri" pitchFamily="34" charset="0"/>
              <a:cs typeface="Calibri" pitchFamily="34" charset="0"/>
            </a:endParaRPr>
          </a:p>
        </p:txBody>
      </p:sp>
      <p:pic>
        <p:nvPicPr>
          <p:cNvPr id="2" name="Picture 1" descr="cropped-cropped-logo_trilinos_moon-e1431039522240.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321298" y="2709509"/>
            <a:ext cx="2188072" cy="912472"/>
          </a:xfrm>
          <a:prstGeom prst="rect">
            <a:avLst/>
          </a:prstGeom>
        </p:spPr>
      </p:pic>
      <p:pic>
        <p:nvPicPr>
          <p:cNvPr id="3" name="Picture 2" descr="albany_90.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427762" y="714584"/>
            <a:ext cx="2197100" cy="1143000"/>
          </a:xfrm>
          <a:prstGeom prst="rect">
            <a:avLst/>
          </a:prstGeom>
        </p:spPr>
      </p:pic>
      <p:sp>
        <p:nvSpPr>
          <p:cNvPr id="10" name="Subtitle 2"/>
          <p:cNvSpPr txBox="1">
            <a:spLocks/>
          </p:cNvSpPr>
          <p:nvPr/>
        </p:nvSpPr>
        <p:spPr bwMode="auto">
          <a:xfrm>
            <a:off x="5862438" y="3790424"/>
            <a:ext cx="3126748" cy="347671"/>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latin typeface="Calibri" panose="020F0502020204030204" pitchFamily="34" charset="0"/>
                <a:ea typeface="Andale Mono" charset="0"/>
                <a:cs typeface="Andale Mono" charset="0"/>
              </a:rPr>
              <a:t>https://</a:t>
            </a:r>
            <a:r>
              <a:rPr lang="en-US" sz="1400" dirty="0" err="1">
                <a:latin typeface="Calibri" panose="020F0502020204030204" pitchFamily="34" charset="0"/>
                <a:ea typeface="Andale Mono" charset="0"/>
                <a:cs typeface="Andale Mono" charset="0"/>
              </a:rPr>
              <a:t>github.com</a:t>
            </a:r>
            <a:r>
              <a:rPr lang="en-US" sz="1400" dirty="0">
                <a:latin typeface="Calibri" panose="020F0502020204030204" pitchFamily="34" charset="0"/>
                <a:ea typeface="Andale Mono" charset="0"/>
                <a:cs typeface="Andale Mono" charset="0"/>
              </a:rPr>
              <a:t>/</a:t>
            </a:r>
            <a:r>
              <a:rPr lang="en-US" sz="1400" dirty="0" err="1">
                <a:latin typeface="Calibri" panose="020F0502020204030204" pitchFamily="34" charset="0"/>
                <a:ea typeface="Andale Mono" charset="0"/>
                <a:cs typeface="Andale Mono" charset="0"/>
              </a:rPr>
              <a:t>trilinos</a:t>
            </a:r>
            <a:r>
              <a:rPr lang="en-US" sz="1400" dirty="0">
                <a:latin typeface="Calibri" panose="020F0502020204030204" pitchFamily="34" charset="0"/>
                <a:ea typeface="Andale Mono" charset="0"/>
                <a:cs typeface="Andale Mono" charset="0"/>
              </a:rPr>
              <a:t>/</a:t>
            </a:r>
            <a:r>
              <a:rPr lang="en-US" sz="1400" dirty="0" err="1">
                <a:latin typeface="Calibri" panose="020F0502020204030204" pitchFamily="34" charset="0"/>
                <a:ea typeface="Andale Mono" charset="0"/>
                <a:cs typeface="Andale Mono" charset="0"/>
              </a:rPr>
              <a:t>trilinos</a:t>
            </a:r>
            <a:endParaRPr lang="en-US" sz="1400" dirty="0">
              <a:latin typeface="Calibri" panose="020F0502020204030204" pitchFamily="34" charset="0"/>
              <a:ea typeface="Andale Mono" charset="0"/>
              <a:cs typeface="Andale Mono" charset="0"/>
            </a:endParaRPr>
          </a:p>
        </p:txBody>
      </p:sp>
      <p:sp>
        <p:nvSpPr>
          <p:cNvPr id="12" name="Subtitle 2"/>
          <p:cNvSpPr txBox="1">
            <a:spLocks/>
          </p:cNvSpPr>
          <p:nvPr/>
        </p:nvSpPr>
        <p:spPr bwMode="auto">
          <a:xfrm>
            <a:off x="6652722" y="1935596"/>
            <a:ext cx="1972140" cy="513503"/>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latin typeface="Calibri" panose="020F0502020204030204" pitchFamily="34" charset="0"/>
                <a:ea typeface="Andale Mono" charset="0"/>
                <a:cs typeface="Andale Mono" charset="0"/>
              </a:rPr>
              <a:t>https://github.com/SNLComputation/LCM</a:t>
            </a:r>
          </a:p>
        </p:txBody>
      </p:sp>
      <p:pic>
        <p:nvPicPr>
          <p:cNvPr id="4" name="Picture 3"/>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047140" y="4385066"/>
            <a:ext cx="2329247" cy="1251970"/>
          </a:xfrm>
          <a:prstGeom prst="rect">
            <a:avLst/>
          </a:prstGeom>
        </p:spPr>
      </p:pic>
      <p:sp>
        <p:nvSpPr>
          <p:cNvPr id="13" name="Subtitle 2"/>
          <p:cNvSpPr txBox="1">
            <a:spLocks/>
          </p:cNvSpPr>
          <p:nvPr/>
        </p:nvSpPr>
        <p:spPr bwMode="auto">
          <a:xfrm>
            <a:off x="5430416" y="5715048"/>
            <a:ext cx="3564294" cy="347671"/>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latin typeface="Calibri" panose="020F0502020204030204" pitchFamily="34" charset="0"/>
                <a:ea typeface="Andale Mono" charset="0"/>
                <a:cs typeface="Andale Mono" charset="0"/>
              </a:rPr>
              <a:t>https://</a:t>
            </a:r>
            <a:r>
              <a:rPr lang="en-US" sz="1400" dirty="0" err="1">
                <a:latin typeface="Calibri" panose="020F0502020204030204" pitchFamily="34" charset="0"/>
                <a:ea typeface="Andale Mono" charset="0"/>
                <a:cs typeface="Andale Mono" charset="0"/>
              </a:rPr>
              <a:t>github.com</a:t>
            </a:r>
            <a:r>
              <a:rPr lang="en-US" sz="1400" dirty="0">
                <a:latin typeface="Calibri" panose="020F0502020204030204" pitchFamily="34" charset="0"/>
                <a:ea typeface="Andale Mono" charset="0"/>
                <a:cs typeface="Andale Mono" charset="0"/>
              </a:rPr>
              <a:t>/ORNL-CEES/</a:t>
            </a:r>
            <a:r>
              <a:rPr lang="en-US" sz="1400" dirty="0" err="1">
                <a:latin typeface="Calibri" panose="020F0502020204030204" pitchFamily="34" charset="0"/>
                <a:ea typeface="Andale Mono" charset="0"/>
                <a:cs typeface="Andale Mono" charset="0"/>
              </a:rPr>
              <a:t>DataTransferKit</a:t>
            </a:r>
            <a:endParaRPr lang="en-US" sz="1400" dirty="0">
              <a:latin typeface="Calibri" panose="020F0502020204030204" pitchFamily="34" charset="0"/>
              <a:ea typeface="Andale Mono" charset="0"/>
              <a:cs typeface="Andale Mono" charset="0"/>
            </a:endParaRPr>
          </a:p>
        </p:txBody>
      </p:sp>
      <p:sp>
        <p:nvSpPr>
          <p:cNvPr id="7" name="TextBox 6"/>
          <p:cNvSpPr txBox="1"/>
          <p:nvPr/>
        </p:nvSpPr>
        <p:spPr>
          <a:xfrm>
            <a:off x="77382" y="867529"/>
            <a:ext cx="6014125" cy="923330"/>
          </a:xfrm>
          <a:prstGeom prst="rect">
            <a:avLst/>
          </a:prstGeom>
          <a:solidFill>
            <a:srgbClr val="FFFFCC"/>
          </a:solidFill>
        </p:spPr>
        <p:txBody>
          <a:bodyPr wrap="square" rtlCol="0">
            <a:spAutoFit/>
          </a:bodyPr>
          <a:lstStyle/>
          <a:p>
            <a:pPr algn="ctr"/>
            <a:r>
              <a:rPr lang="en-US" dirty="0">
                <a:latin typeface="Calibri" pitchFamily="34" charset="0"/>
                <a:cs typeface="Calibri" pitchFamily="34" charset="0"/>
              </a:rPr>
              <a:t>The proposed </a:t>
            </a:r>
            <a:r>
              <a:rPr lang="en-US" b="1" i="1" dirty="0" err="1">
                <a:latin typeface="Calibri" pitchFamily="34" charset="0"/>
                <a:cs typeface="Calibri" pitchFamily="34" charset="0"/>
              </a:rPr>
              <a:t>quasistatic</a:t>
            </a:r>
            <a:r>
              <a:rPr lang="en-US" b="1" i="1" dirty="0">
                <a:latin typeface="Calibri" pitchFamily="34" charset="0"/>
                <a:cs typeface="Calibri" pitchFamily="34" charset="0"/>
              </a:rPr>
              <a:t> alternating Schwarz method</a:t>
            </a:r>
            <a:r>
              <a:rPr lang="en-US" dirty="0">
                <a:latin typeface="Calibri" pitchFamily="34" charset="0"/>
                <a:cs typeface="Calibri" pitchFamily="34" charset="0"/>
              </a:rPr>
              <a:t> is implemented within the </a:t>
            </a:r>
            <a:r>
              <a:rPr lang="en-US" b="1" i="1" dirty="0">
                <a:latin typeface="Calibri" pitchFamily="34" charset="0"/>
                <a:cs typeface="Calibri" pitchFamily="34" charset="0"/>
              </a:rPr>
              <a:t>Albany</a:t>
            </a:r>
            <a:r>
              <a:rPr lang="en-US" dirty="0">
                <a:latin typeface="Calibri" pitchFamily="34" charset="0"/>
                <a:cs typeface="Calibri" pitchFamily="34" charset="0"/>
              </a:rPr>
              <a:t> </a:t>
            </a:r>
            <a:r>
              <a:rPr lang="en-US" b="1" i="1" dirty="0">
                <a:latin typeface="Calibri" pitchFamily="34" charset="0"/>
                <a:cs typeface="Calibri" pitchFamily="34" charset="0"/>
              </a:rPr>
              <a:t>LCM</a:t>
            </a:r>
            <a:r>
              <a:rPr lang="en-US" dirty="0">
                <a:latin typeface="Calibri" pitchFamily="34" charset="0"/>
                <a:cs typeface="Calibri" pitchFamily="34" charset="0"/>
              </a:rPr>
              <a:t> open-source parallel, C++, multi-physics, finite element code.</a:t>
            </a:r>
          </a:p>
        </p:txBody>
      </p:sp>
      <p:sp>
        <p:nvSpPr>
          <p:cNvPr id="8" name="Slide Number Placeholder 7">
            <a:extLst>
              <a:ext uri="{FF2B5EF4-FFF2-40B4-BE49-F238E27FC236}">
                <a16:creationId xmlns:a16="http://schemas.microsoft.com/office/drawing/2014/main" id="{2C52D2F1-0EEF-4481-A51C-C465B4A6AF6E}"/>
              </a:ext>
            </a:extLst>
          </p:cNvPr>
          <p:cNvSpPr>
            <a:spLocks noGrp="1"/>
          </p:cNvSpPr>
          <p:nvPr>
            <p:ph type="sldNum" sz="quarter" idx="12"/>
          </p:nvPr>
        </p:nvSpPr>
        <p:spPr/>
        <p:txBody>
          <a:bodyPr/>
          <a:lstStyle/>
          <a:p>
            <a:fld id="{A5E55A7B-7854-E145-92D9-B491DF4BAE2D}" type="slidenum">
              <a:rPr lang="en-US" smtClean="0"/>
              <a:pPr/>
              <a:t>18</a:t>
            </a:fld>
            <a:endParaRPr lang="en-US" dirty="0"/>
          </a:p>
        </p:txBody>
      </p:sp>
    </p:spTree>
    <p:extLst>
      <p:ext uri="{BB962C8B-B14F-4D97-AF65-F5344CB8AC3E}">
        <p14:creationId xmlns:p14="http://schemas.microsoft.com/office/powerpoint/2010/main" val="517565853"/>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304800" y="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102" name="TextShape 2"/>
          <p:cNvSpPr txBox="1"/>
          <p:nvPr/>
        </p:nvSpPr>
        <p:spPr>
          <a:xfrm>
            <a:off x="304800" y="884663"/>
            <a:ext cx="6774426" cy="5493834"/>
          </a:xfrm>
          <a:prstGeom prst="rect">
            <a:avLst/>
          </a:prstGeom>
          <a:noFill/>
          <a:ln>
            <a:noFill/>
          </a:ln>
        </p:spPr>
        <p:txBody>
          <a:bodyPr/>
          <a:lstStyle/>
          <a:p>
            <a:pPr marL="457200" indent="-457200">
              <a:lnSpc>
                <a:spcPct val="100000"/>
              </a:lnSpc>
              <a:buFont typeface="+mj-lt"/>
              <a:buAutoNum type="arabicPeriod"/>
            </a:pPr>
            <a:r>
              <a:rPr lang="en-US" sz="2400" dirty="0">
                <a:latin typeface="Calibri" panose="020F0502020204030204" pitchFamily="34" charset="0"/>
              </a:rPr>
              <a:t>Motivation &amp; Background</a:t>
            </a:r>
          </a:p>
          <a:p>
            <a:pPr marL="800100" lvl="1" indent="-342900">
              <a:buFont typeface="Arial" panose="020B0604020202020204" pitchFamily="34" charset="0"/>
              <a:buChar char="•"/>
            </a:pPr>
            <a:endParaRPr lang="en-US" sz="400" dirty="0">
              <a:latin typeface="Calibri" panose="020F0502020204030204" pitchFamily="34" charset="0"/>
            </a:endParaRPr>
          </a:p>
          <a:p>
            <a:pPr marL="457200" indent="-457200">
              <a:lnSpc>
                <a:spcPct val="100000"/>
              </a:lnSpc>
              <a:buAutoNum type="arabicPeriod" startAt="2"/>
            </a:pPr>
            <a:endParaRPr lang="en-US" sz="400" dirty="0">
              <a:latin typeface="Calibri" panose="020F0502020204030204" pitchFamily="34" charset="0"/>
            </a:endParaRPr>
          </a:p>
          <a:p>
            <a:pPr marL="457200" indent="-457200">
              <a:buAutoNum type="arabicPeriod" startAt="2"/>
            </a:pPr>
            <a:r>
              <a:rPr lang="en-US" sz="2400" b="1" dirty="0">
                <a:latin typeface="Calibri" panose="020F0502020204030204" pitchFamily="34" charset="0"/>
              </a:rPr>
              <a:t>Schwarz Alternating Method for Concurrent Multiscale Coupling for </a:t>
            </a:r>
            <a:r>
              <a:rPr lang="en-US" sz="2400" b="1" dirty="0" err="1">
                <a:latin typeface="Calibri" panose="020F0502020204030204" pitchFamily="34" charset="0"/>
              </a:rPr>
              <a:t>Quasistatics</a:t>
            </a:r>
            <a:r>
              <a:rPr lang="en-US" sz="2400" b="1" dirty="0">
                <a:latin typeface="Calibri" panose="020F0502020204030204" pitchFamily="34" charset="0"/>
              </a:rPr>
              <a:t> </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b="1" dirty="0">
                <a:latin typeface="Calibri" panose="020F0502020204030204" pitchFamily="34" charset="0"/>
              </a:rPr>
              <a:t>Numerical Examples</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3"/>
            </a:pPr>
            <a:r>
              <a:rPr lang="en-US" sz="2400" dirty="0">
                <a:latin typeface="Calibri" panose="020F0502020204030204" pitchFamily="34" charset="0"/>
              </a:rPr>
              <a:t>Schwarz Alternating Method for Concurrent Multiscale Coupling for Dynamics</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pPr marL="228600" indent="-228600">
              <a:buAutoNum type="arabicPeriod" startAt="4"/>
            </a:pPr>
            <a:endParaRPr lang="en-US" sz="400" dirty="0">
              <a:latin typeface="Calibri" panose="020F0502020204030204" pitchFamily="34" charset="0"/>
            </a:endParaRPr>
          </a:p>
          <a:p>
            <a:pPr marL="228600" indent="-228600">
              <a:buAutoNum type="arabicPeriod" startAt="4"/>
            </a:pPr>
            <a:endParaRPr lang="en-US" sz="400" dirty="0">
              <a:latin typeface="Calibri" panose="020F0502020204030204" pitchFamily="34" charset="0"/>
            </a:endParaRPr>
          </a:p>
          <a:p>
            <a:pPr marL="457200" indent="-457200">
              <a:buAutoNum type="arabicPeriod" startAt="4"/>
            </a:pPr>
            <a:r>
              <a:rPr lang="en-US" sz="2400" dirty="0">
                <a:latin typeface="Calibri" panose="020F0502020204030204" pitchFamily="34" charset="0"/>
              </a:rPr>
              <a:t>Summary </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5"/>
            </a:pPr>
            <a:r>
              <a:rPr lang="en-US" sz="2400" dirty="0">
                <a:latin typeface="Calibri" panose="020F0502020204030204" pitchFamily="34" charset="0"/>
              </a:rPr>
              <a:t>Ongoing/Future Work</a:t>
            </a:r>
          </a:p>
          <a:p>
            <a:endParaRPr lang="en-US" sz="24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endParaRPr sz="2400" dirty="0">
              <a:latin typeface="Calibri" panose="020F0502020204030204" pitchFamily="34" charset="0"/>
            </a:endParaRPr>
          </a:p>
        </p:txBody>
      </p:sp>
      <p:pic>
        <p:nvPicPr>
          <p:cNvPr id="4" name="Picture 3"/>
          <p:cNvPicPr>
            <a:picLocks noChangeAspect="1"/>
          </p:cNvPicPr>
          <p:nvPr/>
        </p:nvPicPr>
        <p:blipFill rotWithShape="1">
          <a:blip r:embed="rId3">
            <a:extLst>
              <a:ext uri="{28A0092B-C50C-407E-A947-70E740481C1C}">
                <a14:useLocalDpi xmlns:a14="http://schemas.microsoft.com/office/drawing/2010/main" val="0"/>
              </a:ext>
            </a:extLst>
          </a:blip>
          <a:srcRect l="36922" r="33534"/>
          <a:stretch/>
        </p:blipFill>
        <p:spPr>
          <a:xfrm rot="5400000">
            <a:off x="5488087" y="3119882"/>
            <a:ext cx="1472052" cy="4755247"/>
          </a:xfrm>
          <a:prstGeom prst="rect">
            <a:avLst/>
          </a:prstGeom>
        </p:spPr>
      </p:pic>
      <p:pic>
        <p:nvPicPr>
          <p:cNvPr id="5" name="Picture 4"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858680" y="1315259"/>
            <a:ext cx="1452190" cy="2606162"/>
          </a:xfrm>
          <a:prstGeom prst="rect">
            <a:avLst/>
          </a:prstGeom>
        </p:spPr>
      </p:pic>
      <p:sp>
        <p:nvSpPr>
          <p:cNvPr id="2" name="Slide Number Placeholder 1">
            <a:extLst>
              <a:ext uri="{FF2B5EF4-FFF2-40B4-BE49-F238E27FC236}">
                <a16:creationId xmlns:a16="http://schemas.microsoft.com/office/drawing/2014/main" id="{F8AE11AA-BA40-4657-8848-64715BBFA1A2}"/>
              </a:ext>
            </a:extLst>
          </p:cNvPr>
          <p:cNvSpPr>
            <a:spLocks noGrp="1"/>
          </p:cNvSpPr>
          <p:nvPr>
            <p:ph type="sldNum" sz="quarter" idx="12"/>
          </p:nvPr>
        </p:nvSpPr>
        <p:spPr/>
        <p:txBody>
          <a:bodyPr/>
          <a:lstStyle/>
          <a:p>
            <a:fld id="{A5E55A7B-7854-E145-92D9-B491DF4BAE2D}" type="slidenum">
              <a:rPr lang="en-US" smtClean="0"/>
              <a:pPr/>
              <a:t>19</a:t>
            </a:fld>
            <a:endParaRPr lang="en-US" dirty="0"/>
          </a:p>
        </p:txBody>
      </p:sp>
    </p:spTree>
    <p:extLst>
      <p:ext uri="{BB962C8B-B14F-4D97-AF65-F5344CB8AC3E}">
        <p14:creationId xmlns:p14="http://schemas.microsoft.com/office/powerpoint/2010/main" val="2361653972"/>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10" name="Group 9"/>
          <p:cNvGrpSpPr/>
          <p:nvPr/>
        </p:nvGrpSpPr>
        <p:grpSpPr>
          <a:xfrm>
            <a:off x="516041" y="3992135"/>
            <a:ext cx="8016599" cy="2451424"/>
            <a:chOff x="1487456" y="4603189"/>
            <a:chExt cx="7069969" cy="1933439"/>
          </a:xfrm>
        </p:grpSpPr>
        <p:grpSp>
          <p:nvGrpSpPr>
            <p:cNvPr id="11" name="Group 10"/>
            <p:cNvGrpSpPr/>
            <p:nvPr/>
          </p:nvGrpSpPr>
          <p:grpSpPr>
            <a:xfrm>
              <a:off x="1487456" y="4603189"/>
              <a:ext cx="7069969" cy="1933439"/>
              <a:chOff x="1182656" y="4501589"/>
              <a:chExt cx="7069969" cy="1933439"/>
            </a:xfrm>
          </p:grpSpPr>
          <p:pic>
            <p:nvPicPr>
              <p:cNvPr id="15" name="Picture 14" descr="CoupledSchwarz_Cubes_TestSmall_Step1_Iteration1.eps"/>
              <p:cNvPicPr>
                <a:picLocks noChangeAspect="1"/>
              </p:cNvPicPr>
              <p:nvPr/>
            </p:nvPicPr>
            <p:blipFill rotWithShape="1">
              <a:blip r:embed="rId3">
                <a:extLst>
                  <a:ext uri="{28A0092B-C50C-407E-A947-70E740481C1C}">
                    <a14:useLocalDpi xmlns:a14="http://schemas.microsoft.com/office/drawing/2010/main"/>
                  </a:ext>
                </a:extLst>
              </a:blip>
              <a:srcRect r="18081"/>
              <a:stretch/>
            </p:blipFill>
            <p:spPr>
              <a:xfrm>
                <a:off x="1182656" y="4606228"/>
                <a:ext cx="2213160" cy="1828800"/>
              </a:xfrm>
              <a:prstGeom prst="rect">
                <a:avLst/>
              </a:prstGeom>
            </p:spPr>
          </p:pic>
          <p:pic>
            <p:nvPicPr>
              <p:cNvPr id="16" name="Picture 15" descr="CoupledSchwarz_Cubes_TestSmall_Step1_Iteration2.eps"/>
              <p:cNvPicPr>
                <a:picLocks noChangeAspect="1"/>
              </p:cNvPicPr>
              <p:nvPr/>
            </p:nvPicPr>
            <p:blipFill rotWithShape="1">
              <a:blip r:embed="rId4">
                <a:extLst>
                  <a:ext uri="{28A0092B-C50C-407E-A947-70E740481C1C}">
                    <a14:useLocalDpi xmlns:a14="http://schemas.microsoft.com/office/drawing/2010/main"/>
                  </a:ext>
                </a:extLst>
              </a:blip>
              <a:srcRect r="18081"/>
              <a:stretch/>
            </p:blipFill>
            <p:spPr>
              <a:xfrm>
                <a:off x="3495368" y="4501589"/>
                <a:ext cx="2213160" cy="1828800"/>
              </a:xfrm>
              <a:prstGeom prst="rect">
                <a:avLst/>
              </a:prstGeom>
            </p:spPr>
          </p:pic>
          <p:pic>
            <p:nvPicPr>
              <p:cNvPr id="17" name="Picture 16" descr="CoupledSchwarz_Cubes_TestSmall_Step1_Iteration3.eps"/>
              <p:cNvPicPr>
                <a:picLocks noChangeAspect="1"/>
              </p:cNvPicPr>
              <p:nvPr/>
            </p:nvPicPr>
            <p:blipFill rotWithShape="1">
              <a:blip r:embed="rId5">
                <a:extLst>
                  <a:ext uri="{28A0092B-C50C-407E-A947-70E740481C1C}">
                    <a14:useLocalDpi xmlns:a14="http://schemas.microsoft.com/office/drawing/2010/main"/>
                  </a:ext>
                </a:extLst>
              </a:blip>
              <a:srcRect r="18081"/>
              <a:stretch/>
            </p:blipFill>
            <p:spPr>
              <a:xfrm>
                <a:off x="6039465" y="4501591"/>
                <a:ext cx="2213160" cy="1828800"/>
              </a:xfrm>
              <a:prstGeom prst="rect">
                <a:avLst/>
              </a:prstGeom>
            </p:spPr>
          </p:pic>
        </p:grpSp>
        <p:sp>
          <p:nvSpPr>
            <p:cNvPr id="12" name="TextBox 11"/>
            <p:cNvSpPr txBox="1"/>
            <p:nvPr/>
          </p:nvSpPr>
          <p:spPr>
            <a:xfrm>
              <a:off x="4154207" y="6222700"/>
              <a:ext cx="1597158" cy="291292"/>
            </a:xfrm>
            <a:prstGeom prst="rect">
              <a:avLst/>
            </a:prstGeom>
            <a:noFill/>
          </p:spPr>
          <p:txBody>
            <a:bodyPr wrap="none" rtlCol="0">
              <a:spAutoFit/>
            </a:bodyPr>
            <a:lstStyle/>
            <a:p>
              <a:r>
                <a:rPr lang="en-US" dirty="0">
                  <a:latin typeface="Calibri" panose="020F0502020204030204" pitchFamily="34" charset="0"/>
                </a:rPr>
                <a:t>Schwarz Iteration</a:t>
              </a:r>
            </a:p>
          </p:txBody>
        </p:sp>
        <p:cxnSp>
          <p:nvCxnSpPr>
            <p:cNvPr id="14" name="Straight Arrow Connector 13"/>
            <p:cNvCxnSpPr/>
            <p:nvPr/>
          </p:nvCxnSpPr>
          <p:spPr>
            <a:xfrm>
              <a:off x="2284177" y="6177638"/>
              <a:ext cx="5884250" cy="1791"/>
            </a:xfrm>
            <a:prstGeom prst="straightConnector1">
              <a:avLst/>
            </a:prstGeom>
            <a:ln w="3175" cmpd="sng">
              <a:solidFill>
                <a:srgbClr val="000000"/>
              </a:solidFill>
              <a:headEnd type="none"/>
              <a:tailEnd type="triangle" w="med" len="lg"/>
            </a:ln>
          </p:spPr>
          <p:style>
            <a:lnRef idx="2">
              <a:schemeClr val="accent1"/>
            </a:lnRef>
            <a:fillRef idx="0">
              <a:schemeClr val="accent1"/>
            </a:fillRef>
            <a:effectRef idx="1">
              <a:schemeClr val="accent1"/>
            </a:effectRef>
            <a:fontRef idx="minor">
              <a:schemeClr val="tx1"/>
            </a:fontRef>
          </p:style>
        </p:cxnSp>
      </p:grpSp>
      <p:sp>
        <p:nvSpPr>
          <p:cNvPr id="13" name="Title 1"/>
          <p:cNvSpPr txBox="1">
            <a:spLocks/>
          </p:cNvSpPr>
          <p:nvPr/>
        </p:nvSpPr>
        <p:spPr>
          <a:xfrm>
            <a:off x="119529" y="148574"/>
            <a:ext cx="8186271" cy="441012"/>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err="1">
                <a:solidFill>
                  <a:schemeClr val="tx1"/>
                </a:solidFill>
              </a:rPr>
              <a:t>Quasistatic</a:t>
            </a:r>
            <a:r>
              <a:rPr lang="en-US" sz="3600" dirty="0">
                <a:solidFill>
                  <a:schemeClr val="tx1"/>
                </a:solidFill>
              </a:rPr>
              <a:t> Example #1: Cuboid Problem</a:t>
            </a:r>
          </a:p>
        </p:txBody>
      </p:sp>
      <p:pic>
        <p:nvPicPr>
          <p:cNvPr id="18" name="Picture 17"/>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585659" y="894554"/>
            <a:ext cx="7946981" cy="2613040"/>
          </a:xfrm>
          <a:prstGeom prst="rect">
            <a:avLst/>
          </a:prstGeom>
        </p:spPr>
      </p:pic>
      <p:sp>
        <p:nvSpPr>
          <p:cNvPr id="19" name="TextBox 18"/>
          <p:cNvSpPr txBox="1"/>
          <p:nvPr/>
        </p:nvSpPr>
        <p:spPr>
          <a:xfrm>
            <a:off x="585659" y="3567945"/>
            <a:ext cx="5898995" cy="707886"/>
          </a:xfrm>
          <a:prstGeom prst="rect">
            <a:avLst/>
          </a:prstGeom>
          <a:solidFill>
            <a:schemeClr val="bg1"/>
          </a:solidFill>
          <a:ln>
            <a:solidFill>
              <a:schemeClr val="tx1"/>
            </a:solidFill>
          </a:ln>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rPr>
              <a:t>Coupling of </a:t>
            </a:r>
            <a:r>
              <a:rPr lang="en-US" b="1" i="1" dirty="0">
                <a:latin typeface="Calibri" panose="020F0502020204030204" pitchFamily="34" charset="0"/>
              </a:rPr>
              <a:t>two cuboids </a:t>
            </a:r>
            <a:r>
              <a:rPr lang="en-US" dirty="0">
                <a:latin typeface="Calibri" panose="020F0502020204030204" pitchFamily="34" charset="0"/>
              </a:rPr>
              <a:t>with square base (above).</a:t>
            </a:r>
          </a:p>
          <a:p>
            <a:endParaRPr lang="en-US" sz="400" dirty="0">
              <a:latin typeface="Calibri" panose="020F0502020204030204" pitchFamily="34" charset="0"/>
            </a:endParaRPr>
          </a:p>
          <a:p>
            <a:pPr marL="285750" indent="-285750">
              <a:buFont typeface="Arial" panose="020B0604020202020204" pitchFamily="34" charset="0"/>
              <a:buChar char="•"/>
            </a:pPr>
            <a:r>
              <a:rPr lang="en-US" b="1" i="1" dirty="0" err="1">
                <a:latin typeface="Calibri" panose="020F0502020204030204" pitchFamily="34" charset="0"/>
              </a:rPr>
              <a:t>Neohookean</a:t>
            </a:r>
            <a:r>
              <a:rPr lang="en-US" dirty="0">
                <a:latin typeface="Calibri" panose="020F0502020204030204" pitchFamily="34" charset="0"/>
              </a:rPr>
              <a:t>-type material model.</a:t>
            </a:r>
          </a:p>
        </p:txBody>
      </p:sp>
      <p:pic>
        <p:nvPicPr>
          <p:cNvPr id="20" name="Picture 19" descr="albany_90.png"/>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7128432" y="3529861"/>
            <a:ext cx="1507125" cy="784053"/>
          </a:xfrm>
          <a:prstGeom prst="rect">
            <a:avLst/>
          </a:prstGeom>
        </p:spPr>
      </p:pic>
      <p:sp>
        <p:nvSpPr>
          <p:cNvPr id="2" name="Slide Number Placeholder 1">
            <a:extLst>
              <a:ext uri="{FF2B5EF4-FFF2-40B4-BE49-F238E27FC236}">
                <a16:creationId xmlns:a16="http://schemas.microsoft.com/office/drawing/2014/main" id="{F1B1A4C1-240A-43B1-887A-FC13D12B6D17}"/>
              </a:ext>
            </a:extLst>
          </p:cNvPr>
          <p:cNvSpPr>
            <a:spLocks noGrp="1"/>
          </p:cNvSpPr>
          <p:nvPr>
            <p:ph type="sldNum" sz="quarter" idx="12"/>
          </p:nvPr>
        </p:nvSpPr>
        <p:spPr/>
        <p:txBody>
          <a:bodyPr/>
          <a:lstStyle/>
          <a:p>
            <a:fld id="{A5E55A7B-7854-E145-92D9-B491DF4BAE2D}" type="slidenum">
              <a:rPr lang="en-US" smtClean="0"/>
              <a:pPr/>
              <a:t>20</a:t>
            </a:fld>
            <a:endParaRPr lang="en-US" dirty="0"/>
          </a:p>
        </p:txBody>
      </p:sp>
    </p:spTree>
    <p:extLst>
      <p:ext uri="{BB962C8B-B14F-4D97-AF65-F5344CB8AC3E}">
        <p14:creationId xmlns:p14="http://schemas.microsoft.com/office/powerpoint/2010/main" val="3491319103"/>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377832" y="1054404"/>
            <a:ext cx="4766168" cy="2775117"/>
          </a:xfrm>
          <a:prstGeom prst="rect">
            <a:avLst/>
          </a:prstGeom>
        </p:spPr>
      </p:pic>
      <p:pic>
        <p:nvPicPr>
          <p:cNvPr id="10" name="Picture 9"/>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19529" y="3609457"/>
            <a:ext cx="4363261" cy="2811487"/>
          </a:xfrm>
          <a:prstGeom prst="rect">
            <a:avLst/>
          </a:prstGeom>
        </p:spPr>
      </p:pic>
      <p:sp>
        <p:nvSpPr>
          <p:cNvPr id="11" name="TextBox 10"/>
          <p:cNvSpPr txBox="1"/>
          <p:nvPr/>
        </p:nvSpPr>
        <p:spPr>
          <a:xfrm>
            <a:off x="267629" y="1516566"/>
            <a:ext cx="3501483" cy="1477328"/>
          </a:xfrm>
          <a:prstGeom prst="rect">
            <a:avLst/>
          </a:prstGeom>
          <a:noFill/>
          <a:ln>
            <a:solidFill>
              <a:schemeClr val="tx1"/>
            </a:solidFill>
          </a:ln>
        </p:spPr>
        <p:txBody>
          <a:bodyPr wrap="square" rtlCol="0">
            <a:spAutoFit/>
          </a:bodyPr>
          <a:lstStyle/>
          <a:p>
            <a:pPr algn="ctr"/>
            <a:r>
              <a:rPr lang="en-US" b="1" u="sng" dirty="0">
                <a:latin typeface="Calibri" panose="020F0502020204030204" pitchFamily="34" charset="0"/>
              </a:rPr>
              <a:t>Below:</a:t>
            </a:r>
            <a:r>
              <a:rPr lang="en-US" dirty="0">
                <a:latin typeface="Calibri" panose="020F0502020204030204" pitchFamily="34" charset="0"/>
              </a:rPr>
              <a:t> Convergence of the cuboid problem for different mesh sizes and fixed overlap volume fraction.  The Schwarz alternating method converges </a:t>
            </a:r>
            <a:r>
              <a:rPr lang="en-US" b="1" i="1" dirty="0">
                <a:latin typeface="Calibri" panose="020F0502020204030204" pitchFamily="34" charset="0"/>
              </a:rPr>
              <a:t>linearly</a:t>
            </a:r>
            <a:r>
              <a:rPr lang="en-US" dirty="0">
                <a:latin typeface="Calibri" panose="020F0502020204030204" pitchFamily="34" charset="0"/>
              </a:rPr>
              <a:t>.</a:t>
            </a:r>
          </a:p>
        </p:txBody>
      </p:sp>
      <mc:AlternateContent xmlns:mc="http://schemas.openxmlformats.org/markup-compatibility/2006" xmlns:a14="http://schemas.microsoft.com/office/drawing/2010/main">
        <mc:Choice Requires="a14">
          <p:sp>
            <p:nvSpPr>
              <p:cNvPr id="12" name="TextBox 11"/>
              <p:cNvSpPr txBox="1"/>
              <p:nvPr/>
            </p:nvSpPr>
            <p:spPr>
              <a:xfrm>
                <a:off x="4804317" y="4051068"/>
                <a:ext cx="3501483" cy="1477328"/>
              </a:xfrm>
              <a:prstGeom prst="rect">
                <a:avLst/>
              </a:prstGeom>
              <a:noFill/>
              <a:ln>
                <a:solidFill>
                  <a:schemeClr val="tx1"/>
                </a:solidFill>
              </a:ln>
            </p:spPr>
            <p:txBody>
              <a:bodyPr wrap="square" rtlCol="0">
                <a:spAutoFit/>
              </a:bodyPr>
              <a:lstStyle/>
              <a:p>
                <a:pPr algn="ctr"/>
                <a:r>
                  <a:rPr lang="en-US" b="1" u="sng" dirty="0">
                    <a:latin typeface="Calibri" panose="020F0502020204030204" pitchFamily="34" charset="0"/>
                  </a:rPr>
                  <a:t>Above:</a:t>
                </a:r>
                <a:r>
                  <a:rPr lang="en-US" dirty="0">
                    <a:latin typeface="Calibri" panose="020F0502020204030204" pitchFamily="34" charset="0"/>
                  </a:rPr>
                  <a:t> Convergence factor </a:t>
                </a:r>
                <a14:m>
                  <m:oMath xmlns:m="http://schemas.openxmlformats.org/officeDocument/2006/math">
                    <m:r>
                      <a:rPr lang="en-US" i="1" smtClean="0">
                        <a:latin typeface="Cambria Math" panose="02040503050406030204" pitchFamily="18" charset="0"/>
                        <a:ea typeface="Cambria Math" panose="02040503050406030204" pitchFamily="18" charset="0"/>
                      </a:rPr>
                      <m:t>𝜇</m:t>
                    </m:r>
                  </m:oMath>
                </a14:m>
                <a:r>
                  <a:rPr lang="en-US" dirty="0">
                    <a:latin typeface="Calibri" panose="020F0502020204030204" pitchFamily="34" charset="0"/>
                  </a:rPr>
                  <a:t> as a function of overlap volume and different mesh.  There is </a:t>
                </a:r>
                <a:r>
                  <a:rPr lang="en-US" b="1" i="1" dirty="0">
                    <a:latin typeface="Calibri" panose="020F0502020204030204" pitchFamily="34" charset="0"/>
                  </a:rPr>
                  <a:t>faster linear convergence</a:t>
                </a:r>
                <a:r>
                  <a:rPr lang="en-US" dirty="0">
                    <a:latin typeface="Calibri" panose="020F0502020204030204" pitchFamily="34" charset="0"/>
                  </a:rPr>
                  <a:t> with increasing </a:t>
                </a:r>
                <a:r>
                  <a:rPr lang="en-US" b="1" i="1" dirty="0">
                    <a:latin typeface="Calibri" panose="020F0502020204030204" pitchFamily="34" charset="0"/>
                  </a:rPr>
                  <a:t>overlap volume fraction</a:t>
                </a:r>
                <a:r>
                  <a:rPr lang="en-US" dirty="0">
                    <a:latin typeface="Calibri" panose="020F0502020204030204" pitchFamily="34" charset="0"/>
                  </a:rPr>
                  <a:t>.</a:t>
                </a:r>
              </a:p>
            </p:txBody>
          </p:sp>
        </mc:Choice>
        <mc:Fallback xmlns="">
          <p:sp>
            <p:nvSpPr>
              <p:cNvPr id="12" name="TextBox 11"/>
              <p:cNvSpPr txBox="1">
                <a:spLocks noRot="1" noChangeAspect="1" noMove="1" noResize="1" noEditPoints="1" noAdjustHandles="1" noChangeArrowheads="1" noChangeShapeType="1" noTextEdit="1"/>
              </p:cNvSpPr>
              <p:nvPr/>
            </p:nvSpPr>
            <p:spPr>
              <a:xfrm>
                <a:off x="4804317" y="4051068"/>
                <a:ext cx="3501483" cy="1477328"/>
              </a:xfrm>
              <a:prstGeom prst="rect">
                <a:avLst/>
              </a:prstGeom>
              <a:blipFill>
                <a:blip r:embed="rId5"/>
                <a:stretch>
                  <a:fillRect l="-520" t="-2049" r="-1386" b="-5328"/>
                </a:stretch>
              </a:blipFill>
              <a:ln>
                <a:solidFill>
                  <a:schemeClr val="tx1"/>
                </a:solidFill>
              </a:ln>
            </p:spPr>
            <p:txBody>
              <a:bodyPr/>
              <a:lstStyle/>
              <a:p>
                <a:r>
                  <a:rPr lang="en-US">
                    <a:noFill/>
                  </a:rPr>
                  <a:t> </a:t>
                </a:r>
              </a:p>
            </p:txBody>
          </p:sp>
        </mc:Fallback>
      </mc:AlternateContent>
      <p:pic>
        <p:nvPicPr>
          <p:cNvPr id="7" name="Picture 6" descr="albany_90.png"/>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6314240" y="1124539"/>
            <a:ext cx="1507125" cy="784053"/>
          </a:xfrm>
          <a:prstGeom prst="rect">
            <a:avLst/>
          </a:prstGeom>
        </p:spPr>
      </p:pic>
      <p:pic>
        <p:nvPicPr>
          <p:cNvPr id="8" name="Picture 7" descr="albany_90.png"/>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741555" y="3829521"/>
            <a:ext cx="1507125" cy="784053"/>
          </a:xfrm>
          <a:prstGeom prst="rect">
            <a:avLst/>
          </a:prstGeom>
        </p:spPr>
      </p:pic>
      <mc:AlternateContent xmlns:mc="http://schemas.openxmlformats.org/markup-compatibility/2006" xmlns:a14="http://schemas.microsoft.com/office/drawing/2010/main">
        <mc:Choice Requires="a14">
          <p:sp>
            <p:nvSpPr>
              <p:cNvPr id="2" name="TextBox 1"/>
              <p:cNvSpPr txBox="1"/>
              <p:nvPr/>
            </p:nvSpPr>
            <p:spPr>
              <a:xfrm>
                <a:off x="5529102" y="5736921"/>
                <a:ext cx="2292263" cy="392993"/>
              </a:xfrm>
              <a:prstGeom prst="rect">
                <a:avLst/>
              </a:prstGeom>
              <a:noFill/>
              <a:ln>
                <a:solidFill>
                  <a:schemeClr val="tx1"/>
                </a:solidFill>
              </a:ln>
            </p:spPr>
            <p:txBody>
              <a:bodyPr wrap="square" rtlCol="0">
                <a:spAutoFit/>
              </a:bodyPr>
              <a:lstStyle/>
              <a:p>
                <a:pPr/>
                <a14:m>
                  <m:oMathPara xmlns:m="http://schemas.openxmlformats.org/officeDocument/2006/math">
                    <m:oMathParaPr>
                      <m:jc m:val="centerGroup"/>
                    </m:oMathParaPr>
                    <m:oMath xmlns:m="http://schemas.openxmlformats.org/officeDocument/2006/math">
                      <m:r>
                        <a:rPr lang="en-US" i="1" smtClean="0">
                          <a:latin typeface="Cambria Math" panose="02040503050406030204" pitchFamily="18" charset="0"/>
                          <a:ea typeface="Cambria Math" panose="02040503050406030204" pitchFamily="18" charset="0"/>
                        </a:rPr>
                        <m:t>∆</m:t>
                      </m:r>
                      <m:sSup>
                        <m:sSupPr>
                          <m:ctrlPr>
                            <a:rPr lang="en-US" i="1" smtClean="0">
                              <a:latin typeface="Cambria Math" panose="02040503050406030204" pitchFamily="18" charset="0"/>
                              <a:ea typeface="Cambria Math" panose="02040503050406030204" pitchFamily="18" charset="0"/>
                            </a:rPr>
                          </m:ctrlPr>
                        </m:sSupPr>
                        <m:e>
                          <m:r>
                            <a:rPr lang="en-US" b="0" i="1" smtClean="0">
                              <a:latin typeface="Cambria Math" panose="02040503050406030204" pitchFamily="18" charset="0"/>
                              <a:ea typeface="Cambria Math" panose="02040503050406030204" pitchFamily="18" charset="0"/>
                            </a:rPr>
                            <m:t>𝑦</m:t>
                          </m:r>
                        </m:e>
                        <m:sup>
                          <m:r>
                            <a:rPr lang="en-US" b="0" i="1" smtClean="0">
                              <a:latin typeface="Cambria Math" panose="02040503050406030204" pitchFamily="18" charset="0"/>
                              <a:ea typeface="Cambria Math" panose="02040503050406030204" pitchFamily="18" charset="0"/>
                            </a:rPr>
                            <m:t>(</m:t>
                          </m:r>
                          <m:r>
                            <a:rPr lang="en-US" b="0" i="1" smtClean="0">
                              <a:latin typeface="Cambria Math" panose="02040503050406030204" pitchFamily="18" charset="0"/>
                              <a:ea typeface="Cambria Math" panose="02040503050406030204" pitchFamily="18" charset="0"/>
                            </a:rPr>
                            <m:t>𝑚</m:t>
                          </m:r>
                          <m:r>
                            <a:rPr lang="en-US" b="0" i="1" smtClean="0">
                              <a:latin typeface="Cambria Math" panose="02040503050406030204" pitchFamily="18" charset="0"/>
                              <a:ea typeface="Cambria Math" panose="02040503050406030204" pitchFamily="18" charset="0"/>
                            </a:rPr>
                            <m:t>+1)</m:t>
                          </m:r>
                        </m:sup>
                      </m:sSup>
                      <m:r>
                        <a:rPr lang="en-US" i="1" smtClean="0">
                          <a:latin typeface="Cambria Math" panose="02040503050406030204" pitchFamily="18" charset="0"/>
                          <a:ea typeface="Cambria Math" panose="02040503050406030204" pitchFamily="18" charset="0"/>
                        </a:rPr>
                        <m:t>≤</m:t>
                      </m:r>
                      <m:r>
                        <a:rPr lang="en-US" i="1" smtClean="0">
                          <a:latin typeface="Cambria Math" panose="02040503050406030204" pitchFamily="18" charset="0"/>
                          <a:ea typeface="Cambria Math" panose="02040503050406030204" pitchFamily="18" charset="0"/>
                        </a:rPr>
                        <m:t>𝜇</m:t>
                      </m:r>
                      <m:r>
                        <a:rPr lang="en-US" i="1">
                          <a:latin typeface="Cambria Math" panose="02040503050406030204" pitchFamily="18" charset="0"/>
                          <a:ea typeface="Cambria Math" panose="02040503050406030204" pitchFamily="18" charset="0"/>
                        </a:rPr>
                        <m:t>∆</m:t>
                      </m:r>
                      <m:sSup>
                        <m:sSupPr>
                          <m:ctrlPr>
                            <a:rPr lang="en-US" i="1">
                              <a:latin typeface="Cambria Math" panose="02040503050406030204" pitchFamily="18" charset="0"/>
                              <a:ea typeface="Cambria Math" panose="02040503050406030204" pitchFamily="18" charset="0"/>
                            </a:rPr>
                          </m:ctrlPr>
                        </m:sSupPr>
                        <m:e>
                          <m:r>
                            <a:rPr lang="en-US" i="1">
                              <a:latin typeface="Cambria Math" panose="02040503050406030204" pitchFamily="18" charset="0"/>
                              <a:ea typeface="Cambria Math" panose="02040503050406030204" pitchFamily="18" charset="0"/>
                            </a:rPr>
                            <m:t>𝑦</m:t>
                          </m:r>
                        </m:e>
                        <m:sup>
                          <m:r>
                            <a:rPr lang="en-US" i="1">
                              <a:latin typeface="Cambria Math" panose="02040503050406030204" pitchFamily="18" charset="0"/>
                              <a:ea typeface="Cambria Math" panose="02040503050406030204" pitchFamily="18" charset="0"/>
                            </a:rPr>
                            <m:t>(</m:t>
                          </m:r>
                          <m:r>
                            <a:rPr lang="en-US" i="1">
                              <a:latin typeface="Cambria Math" panose="02040503050406030204" pitchFamily="18" charset="0"/>
                              <a:ea typeface="Cambria Math" panose="02040503050406030204" pitchFamily="18" charset="0"/>
                            </a:rPr>
                            <m:t>𝑚</m:t>
                          </m:r>
                          <m:r>
                            <a:rPr lang="en-US" i="1">
                              <a:latin typeface="Cambria Math" panose="02040503050406030204" pitchFamily="18" charset="0"/>
                              <a:ea typeface="Cambria Math" panose="02040503050406030204" pitchFamily="18" charset="0"/>
                            </a:rPr>
                            <m:t>)</m:t>
                          </m:r>
                        </m:sup>
                      </m:sSup>
                    </m:oMath>
                  </m:oMathPara>
                </a14:m>
                <a:endParaRPr lang="en-US" dirty="0"/>
              </a:p>
            </p:txBody>
          </p:sp>
        </mc:Choice>
        <mc:Fallback xmlns="">
          <p:sp>
            <p:nvSpPr>
              <p:cNvPr id="2" name="TextBox 1"/>
              <p:cNvSpPr txBox="1">
                <a:spLocks noRot="1" noChangeAspect="1" noMove="1" noResize="1" noEditPoints="1" noAdjustHandles="1" noChangeArrowheads="1" noChangeShapeType="1" noTextEdit="1"/>
              </p:cNvSpPr>
              <p:nvPr/>
            </p:nvSpPr>
            <p:spPr>
              <a:xfrm>
                <a:off x="5529102" y="5736921"/>
                <a:ext cx="2292263" cy="392993"/>
              </a:xfrm>
              <a:prstGeom prst="rect">
                <a:avLst/>
              </a:prstGeom>
              <a:blipFill>
                <a:blip r:embed="rId7"/>
                <a:stretch>
                  <a:fillRect b="-2985"/>
                </a:stretch>
              </a:blipFill>
              <a:ln>
                <a:solidFill>
                  <a:schemeClr val="tx1"/>
                </a:solidFill>
              </a:ln>
            </p:spPr>
            <p:txBody>
              <a:bodyPr/>
              <a:lstStyle/>
              <a:p>
                <a:r>
                  <a:rPr lang="en-US">
                    <a:noFill/>
                  </a:rPr>
                  <a:t> </a:t>
                </a:r>
              </a:p>
            </p:txBody>
          </p:sp>
        </mc:Fallback>
      </mc:AlternateContent>
      <p:sp>
        <p:nvSpPr>
          <p:cNvPr id="5" name="Title 1"/>
          <p:cNvSpPr txBox="1">
            <a:spLocks/>
          </p:cNvSpPr>
          <p:nvPr/>
        </p:nvSpPr>
        <p:spPr>
          <a:xfrm>
            <a:off x="40740" y="67964"/>
            <a:ext cx="7486334" cy="441012"/>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Cuboid Problem: Convergence with Overlap &amp; Refinement</a:t>
            </a:r>
          </a:p>
        </p:txBody>
      </p:sp>
      <p:sp>
        <p:nvSpPr>
          <p:cNvPr id="3" name="Slide Number Placeholder 2">
            <a:extLst>
              <a:ext uri="{FF2B5EF4-FFF2-40B4-BE49-F238E27FC236}">
                <a16:creationId xmlns:a16="http://schemas.microsoft.com/office/drawing/2014/main" id="{18F58E97-B6D3-495E-8E59-7E5BEEDC0316}"/>
              </a:ext>
            </a:extLst>
          </p:cNvPr>
          <p:cNvSpPr>
            <a:spLocks noGrp="1"/>
          </p:cNvSpPr>
          <p:nvPr>
            <p:ph type="sldNum" sz="quarter" idx="12"/>
          </p:nvPr>
        </p:nvSpPr>
        <p:spPr/>
        <p:txBody>
          <a:bodyPr/>
          <a:lstStyle/>
          <a:p>
            <a:fld id="{A5E55A7B-7854-E145-92D9-B491DF4BAE2D}" type="slidenum">
              <a:rPr lang="en-US" smtClean="0"/>
              <a:pPr/>
              <a:t>21</a:t>
            </a:fld>
            <a:endParaRPr lang="en-US" dirty="0"/>
          </a:p>
        </p:txBody>
      </p:sp>
    </p:spTree>
    <p:extLst>
      <p:ext uri="{BB962C8B-B14F-4D97-AF65-F5344CB8AC3E}">
        <p14:creationId xmlns:p14="http://schemas.microsoft.com/office/powerpoint/2010/main" val="1500668360"/>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6200" y="86575"/>
            <a:ext cx="8229600" cy="991675"/>
          </a:xfrm>
        </p:spPr>
        <p:txBody>
          <a:bodyPr/>
          <a:lstStyle/>
          <a:p>
            <a:r>
              <a:rPr lang="en-US" sz="3600" dirty="0">
                <a:solidFill>
                  <a:schemeClr val="tx1"/>
                </a:solidFill>
              </a:rPr>
              <a:t>Cuboid Problem: Schwarz Error </a:t>
            </a:r>
          </a:p>
        </p:txBody>
      </p:sp>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1309400"/>
            <a:ext cx="9144000" cy="2272015"/>
          </a:xfrm>
          <a:prstGeom prst="rect">
            <a:avLst/>
          </a:prstGeom>
        </p:spPr>
      </p:pic>
      <p:pic>
        <p:nvPicPr>
          <p:cNvPr id="11" name="Picture 10"/>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24592" y="4496293"/>
            <a:ext cx="5840963" cy="1340894"/>
          </a:xfrm>
          <a:prstGeom prst="rect">
            <a:avLst/>
          </a:prstGeom>
        </p:spPr>
      </p:pic>
      <p:pic>
        <p:nvPicPr>
          <p:cNvPr id="5" name="Picture 4" descr="albany_90.pn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7148360" y="4971469"/>
            <a:ext cx="1507125" cy="784053"/>
          </a:xfrm>
          <a:prstGeom prst="rect">
            <a:avLst/>
          </a:prstGeom>
        </p:spPr>
      </p:pic>
      <p:sp>
        <p:nvSpPr>
          <p:cNvPr id="3" name="Slide Number Placeholder 2">
            <a:extLst>
              <a:ext uri="{FF2B5EF4-FFF2-40B4-BE49-F238E27FC236}">
                <a16:creationId xmlns:a16="http://schemas.microsoft.com/office/drawing/2014/main" id="{D7F77D81-1DD2-4ED7-9E79-7E23A3E0DF5D}"/>
              </a:ext>
            </a:extLst>
          </p:cNvPr>
          <p:cNvSpPr>
            <a:spLocks noGrp="1"/>
          </p:cNvSpPr>
          <p:nvPr>
            <p:ph type="sldNum" sz="quarter" idx="12"/>
          </p:nvPr>
        </p:nvSpPr>
        <p:spPr/>
        <p:txBody>
          <a:bodyPr/>
          <a:lstStyle/>
          <a:p>
            <a:fld id="{A5E55A7B-7854-E145-92D9-B491DF4BAE2D}" type="slidenum">
              <a:rPr lang="en-US" smtClean="0"/>
              <a:pPr/>
              <a:t>22</a:t>
            </a:fld>
            <a:endParaRPr lang="en-US" dirty="0"/>
          </a:p>
        </p:txBody>
      </p:sp>
    </p:spTree>
    <p:extLst>
      <p:ext uri="{BB962C8B-B14F-4D97-AF65-F5344CB8AC3E}">
        <p14:creationId xmlns:p14="http://schemas.microsoft.com/office/powerpoint/2010/main" val="1302102891"/>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19529" y="173108"/>
            <a:ext cx="8186271" cy="42320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err="1">
                <a:solidFill>
                  <a:schemeClr val="tx1"/>
                </a:solidFill>
              </a:rPr>
              <a:t>Quasistatic</a:t>
            </a:r>
            <a:r>
              <a:rPr lang="en-US" sz="3600" dirty="0">
                <a:solidFill>
                  <a:schemeClr val="tx1"/>
                </a:solidFill>
              </a:rPr>
              <a:t> Example #2: Notched Cylinder</a:t>
            </a:r>
          </a:p>
        </p:txBody>
      </p:sp>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2630" y="957597"/>
            <a:ext cx="8943584" cy="4056335"/>
          </a:xfrm>
          <a:prstGeom prst="rect">
            <a:avLst/>
          </a:prstGeom>
        </p:spPr>
      </p:pic>
      <p:sp>
        <p:nvSpPr>
          <p:cNvPr id="6" name="TextBox 5"/>
          <p:cNvSpPr txBox="1"/>
          <p:nvPr/>
        </p:nvSpPr>
        <p:spPr>
          <a:xfrm>
            <a:off x="1839951" y="5292713"/>
            <a:ext cx="5898996" cy="1046440"/>
          </a:xfrm>
          <a:prstGeom prst="rect">
            <a:avLst/>
          </a:prstGeom>
          <a:solidFill>
            <a:schemeClr val="bg1"/>
          </a:solidFill>
          <a:ln>
            <a:solidFill>
              <a:schemeClr val="tx1"/>
            </a:solidFill>
          </a:ln>
        </p:spPr>
        <p:txBody>
          <a:bodyPr wrap="square" rtlCol="0">
            <a:spAutoFit/>
          </a:bodyPr>
          <a:lstStyle/>
          <a:p>
            <a:pPr marL="285750" indent="-285750">
              <a:buFont typeface="Arial" panose="020B0604020202020204" pitchFamily="34" charset="0"/>
              <a:buChar char="•"/>
            </a:pPr>
            <a:r>
              <a:rPr lang="en-US" b="1" i="1" dirty="0">
                <a:latin typeface="Calibri" panose="020F0502020204030204" pitchFamily="34" charset="0"/>
              </a:rPr>
              <a:t>Notched cylinder </a:t>
            </a:r>
            <a:r>
              <a:rPr lang="en-US" dirty="0">
                <a:latin typeface="Calibri" panose="020F0502020204030204" pitchFamily="34" charset="0"/>
              </a:rPr>
              <a:t>that is stretched along its axial direction.</a:t>
            </a:r>
          </a:p>
          <a:p>
            <a:endParaRPr lang="en-US" sz="400" dirty="0">
              <a:latin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rPr>
              <a:t>Domain decomposed into </a:t>
            </a:r>
            <a:r>
              <a:rPr lang="en-US" b="1" i="1" dirty="0">
                <a:latin typeface="Calibri" panose="020F0502020204030204" pitchFamily="34" charset="0"/>
              </a:rPr>
              <a:t>two subdomains</a:t>
            </a:r>
            <a:r>
              <a:rPr lang="en-US" dirty="0">
                <a:latin typeface="Calibri" panose="020F0502020204030204" pitchFamily="34" charset="0"/>
              </a:rPr>
              <a:t>.</a:t>
            </a:r>
          </a:p>
          <a:p>
            <a:endParaRPr lang="en-US" sz="400" dirty="0">
              <a:latin typeface="Calibri" panose="020F0502020204030204" pitchFamily="34" charset="0"/>
            </a:endParaRPr>
          </a:p>
          <a:p>
            <a:pPr marL="285750" indent="-285750">
              <a:buFont typeface="Arial" panose="020B0604020202020204" pitchFamily="34" charset="0"/>
              <a:buChar char="•"/>
            </a:pPr>
            <a:r>
              <a:rPr lang="en-US" b="1" i="1" dirty="0" err="1">
                <a:latin typeface="Calibri" panose="020F0502020204030204" pitchFamily="34" charset="0"/>
              </a:rPr>
              <a:t>Neohookean</a:t>
            </a:r>
            <a:r>
              <a:rPr lang="en-US" dirty="0">
                <a:latin typeface="Calibri" panose="020F0502020204030204" pitchFamily="34" charset="0"/>
              </a:rPr>
              <a:t>-type material model.</a:t>
            </a:r>
          </a:p>
        </p:txBody>
      </p:sp>
      <p:pic>
        <p:nvPicPr>
          <p:cNvPr id="7" name="Picture 6" descr="albany_90.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512574" y="817233"/>
            <a:ext cx="1602210" cy="833519"/>
          </a:xfrm>
          <a:prstGeom prst="rect">
            <a:avLst/>
          </a:prstGeom>
        </p:spPr>
      </p:pic>
      <p:sp>
        <p:nvSpPr>
          <p:cNvPr id="2" name="Slide Number Placeholder 1">
            <a:extLst>
              <a:ext uri="{FF2B5EF4-FFF2-40B4-BE49-F238E27FC236}">
                <a16:creationId xmlns:a16="http://schemas.microsoft.com/office/drawing/2014/main" id="{3505024B-DCC4-4F0E-92E1-620612C3EA76}"/>
              </a:ext>
            </a:extLst>
          </p:cNvPr>
          <p:cNvSpPr>
            <a:spLocks noGrp="1"/>
          </p:cNvSpPr>
          <p:nvPr>
            <p:ph type="sldNum" sz="quarter" idx="12"/>
          </p:nvPr>
        </p:nvSpPr>
        <p:spPr/>
        <p:txBody>
          <a:bodyPr/>
          <a:lstStyle/>
          <a:p>
            <a:fld id="{A5E55A7B-7854-E145-92D9-B491DF4BAE2D}" type="slidenum">
              <a:rPr lang="en-US" smtClean="0"/>
              <a:pPr/>
              <a:t>23</a:t>
            </a:fld>
            <a:endParaRPr lang="en-US" dirty="0"/>
          </a:p>
        </p:txBody>
      </p:sp>
    </p:spTree>
    <p:extLst>
      <p:ext uri="{BB962C8B-B14F-4D97-AF65-F5344CB8AC3E}">
        <p14:creationId xmlns:p14="http://schemas.microsoft.com/office/powerpoint/2010/main" val="3072690897"/>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Content Placeholder 2"/>
          <p:cNvSpPr txBox="1">
            <a:spLocks/>
          </p:cNvSpPr>
          <p:nvPr/>
        </p:nvSpPr>
        <p:spPr bwMode="auto">
          <a:xfrm>
            <a:off x="144966" y="854314"/>
            <a:ext cx="8770434" cy="1450892"/>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dirty="0">
                <a:latin typeface="Calibri" pitchFamily="34" charset="0"/>
                <a:cs typeface="Calibri" pitchFamily="34" charset="0"/>
              </a:rPr>
              <a:t>The Schwarz alternating method is capable of coupling </a:t>
            </a:r>
            <a:r>
              <a:rPr lang="en-US" sz="1800" b="1" i="1" dirty="0">
                <a:latin typeface="Calibri" pitchFamily="34" charset="0"/>
                <a:cs typeface="Calibri" pitchFamily="34" charset="0"/>
              </a:rPr>
              <a:t>different mesh topologies</a:t>
            </a:r>
            <a:r>
              <a:rPr lang="en-US" sz="1800" dirty="0">
                <a:latin typeface="Calibri" pitchFamily="34" charset="0"/>
                <a:cs typeface="Calibri" pitchFamily="34" charset="0"/>
              </a:rPr>
              <a:t>.</a:t>
            </a:r>
          </a:p>
          <a:p>
            <a:pPr>
              <a:defRPr/>
            </a:pPr>
            <a:r>
              <a:rPr lang="en-US" sz="1800" dirty="0">
                <a:latin typeface="Calibri" pitchFamily="34" charset="0"/>
                <a:cs typeface="Calibri" pitchFamily="34" charset="0"/>
              </a:rPr>
              <a:t>The notched region, where stress concentrations are expected, is </a:t>
            </a:r>
            <a:r>
              <a:rPr lang="en-US" sz="1800" b="1" i="1" dirty="0">
                <a:latin typeface="Calibri" pitchFamily="34" charset="0"/>
                <a:cs typeface="Calibri" pitchFamily="34" charset="0"/>
              </a:rPr>
              <a:t>finely</a:t>
            </a:r>
            <a:r>
              <a:rPr lang="en-US" sz="1800" dirty="0">
                <a:latin typeface="Calibri" pitchFamily="34" charset="0"/>
                <a:cs typeface="Calibri" pitchFamily="34" charset="0"/>
              </a:rPr>
              <a:t> meshed with </a:t>
            </a:r>
            <a:r>
              <a:rPr lang="en-US" sz="1800" b="1" i="1" dirty="0">
                <a:latin typeface="Calibri" pitchFamily="34" charset="0"/>
                <a:cs typeface="Calibri" pitchFamily="34" charset="0"/>
              </a:rPr>
              <a:t>tetrahedral </a:t>
            </a:r>
            <a:r>
              <a:rPr lang="en-US" sz="1800" dirty="0">
                <a:latin typeface="Calibri" pitchFamily="34" charset="0"/>
                <a:cs typeface="Calibri" pitchFamily="34" charset="0"/>
              </a:rPr>
              <a:t>elements.</a:t>
            </a:r>
          </a:p>
          <a:p>
            <a:pPr>
              <a:defRPr/>
            </a:pPr>
            <a:r>
              <a:rPr lang="en-US" sz="1800" dirty="0">
                <a:latin typeface="Calibri" pitchFamily="34" charset="0"/>
                <a:cs typeface="Calibri" pitchFamily="34" charset="0"/>
              </a:rPr>
              <a:t>The top and bottom regions, presumably of less interest, are meshed with </a:t>
            </a:r>
            <a:r>
              <a:rPr lang="en-US" sz="1800" b="1" i="1" dirty="0">
                <a:latin typeface="Calibri" pitchFamily="34" charset="0"/>
                <a:cs typeface="Calibri" pitchFamily="34" charset="0"/>
              </a:rPr>
              <a:t>coarser hexahedral</a:t>
            </a:r>
            <a:r>
              <a:rPr lang="en-US" sz="1800" dirty="0">
                <a:latin typeface="Calibri" pitchFamily="34" charset="0"/>
                <a:cs typeface="Calibri" pitchFamily="34" charset="0"/>
              </a:rPr>
              <a:t> elements. </a:t>
            </a:r>
          </a:p>
        </p:txBody>
      </p:sp>
      <p:pic>
        <p:nvPicPr>
          <p:cNvPr id="5" name="Picture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rot="5400000">
            <a:off x="1100031" y="2065999"/>
            <a:ext cx="1212620" cy="2480655"/>
          </a:xfrm>
          <a:prstGeom prst="rect">
            <a:avLst/>
          </a:prstGeom>
        </p:spPr>
      </p:pic>
      <p:pic>
        <p:nvPicPr>
          <p:cNvPr id="9" name="Picture 8"/>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rot="5400000">
            <a:off x="1083613" y="3991725"/>
            <a:ext cx="1248307" cy="2483509"/>
          </a:xfrm>
          <a:prstGeom prst="rect">
            <a:avLst/>
          </a:prstGeom>
        </p:spPr>
      </p:pic>
      <p:pic>
        <p:nvPicPr>
          <p:cNvPr id="10" name="Picture 9"/>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rot="5400000">
            <a:off x="5482938" y="692237"/>
            <a:ext cx="1212620" cy="5228179"/>
          </a:xfrm>
          <a:prstGeom prst="rect">
            <a:avLst/>
          </a:prstGeom>
        </p:spPr>
      </p:pic>
      <p:pic>
        <p:nvPicPr>
          <p:cNvPr id="11" name="Picture 10"/>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rot="5400000">
            <a:off x="5447368" y="2663831"/>
            <a:ext cx="1251783" cy="5135821"/>
          </a:xfrm>
          <a:prstGeom prst="rect">
            <a:avLst/>
          </a:prstGeom>
        </p:spPr>
      </p:pic>
      <p:sp>
        <p:nvSpPr>
          <p:cNvPr id="12" name="Title 1"/>
          <p:cNvSpPr txBox="1">
            <a:spLocks/>
          </p:cNvSpPr>
          <p:nvPr/>
        </p:nvSpPr>
        <p:spPr>
          <a:xfrm>
            <a:off x="41469" y="86049"/>
            <a:ext cx="9102531" cy="696154"/>
          </a:xfrm>
          <a:prstGeom prst="rect">
            <a:avLst/>
          </a:prstGeom>
          <a:no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Notched Cylinder: TET - HEX Coupling</a:t>
            </a:r>
          </a:p>
        </p:txBody>
      </p:sp>
      <p:pic>
        <p:nvPicPr>
          <p:cNvPr id="8" name="Picture 7" descr="albany_90.png"/>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7408275" y="3867217"/>
            <a:ext cx="1507125" cy="784053"/>
          </a:xfrm>
          <a:prstGeom prst="rect">
            <a:avLst/>
          </a:prstGeom>
        </p:spPr>
      </p:pic>
      <p:sp>
        <p:nvSpPr>
          <p:cNvPr id="2" name="Slide Number Placeholder 1">
            <a:extLst>
              <a:ext uri="{FF2B5EF4-FFF2-40B4-BE49-F238E27FC236}">
                <a16:creationId xmlns:a16="http://schemas.microsoft.com/office/drawing/2014/main" id="{14E5DBD7-7697-48EC-BB6F-4E8E5205BEF8}"/>
              </a:ext>
            </a:extLst>
          </p:cNvPr>
          <p:cNvSpPr>
            <a:spLocks noGrp="1"/>
          </p:cNvSpPr>
          <p:nvPr>
            <p:ph type="sldNum" sz="quarter" idx="12"/>
          </p:nvPr>
        </p:nvSpPr>
        <p:spPr/>
        <p:txBody>
          <a:bodyPr/>
          <a:lstStyle/>
          <a:p>
            <a:fld id="{A5E55A7B-7854-E145-92D9-B491DF4BAE2D}" type="slidenum">
              <a:rPr lang="en-US" smtClean="0"/>
              <a:pPr/>
              <a:t>24</a:t>
            </a:fld>
            <a:endParaRPr lang="en-US" dirty="0"/>
          </a:p>
        </p:txBody>
      </p:sp>
    </p:spTree>
    <p:extLst>
      <p:ext uri="{BB962C8B-B14F-4D97-AF65-F5344CB8AC3E}">
        <p14:creationId xmlns:p14="http://schemas.microsoft.com/office/powerpoint/2010/main" val="3981647295"/>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ncs.mov-desktop.m4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1105350" y="1307912"/>
            <a:ext cx="6990011" cy="4771653"/>
          </a:xfrm>
          <a:prstGeom prst="rect">
            <a:avLst/>
          </a:prstGeom>
        </p:spPr>
      </p:pic>
      <p:sp>
        <p:nvSpPr>
          <p:cNvPr id="5" name="Title 1"/>
          <p:cNvSpPr txBox="1">
            <a:spLocks/>
          </p:cNvSpPr>
          <p:nvPr/>
        </p:nvSpPr>
        <p:spPr>
          <a:xfrm>
            <a:off x="41469" y="86049"/>
            <a:ext cx="9102531" cy="696154"/>
          </a:xfrm>
          <a:prstGeom prst="rect">
            <a:avLst/>
          </a:prstGeom>
          <a:no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Notched Cylinder: TET - HEX Coupling</a:t>
            </a:r>
          </a:p>
        </p:txBody>
      </p:sp>
      <p:pic>
        <p:nvPicPr>
          <p:cNvPr id="4" name="Picture 3" descr="albany_90.png"/>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7341798" y="663078"/>
            <a:ext cx="1507125" cy="784053"/>
          </a:xfrm>
          <a:prstGeom prst="rect">
            <a:avLst/>
          </a:prstGeom>
        </p:spPr>
      </p:pic>
      <p:sp>
        <p:nvSpPr>
          <p:cNvPr id="2" name="Slide Number Placeholder 1">
            <a:extLst>
              <a:ext uri="{FF2B5EF4-FFF2-40B4-BE49-F238E27FC236}">
                <a16:creationId xmlns:a16="http://schemas.microsoft.com/office/drawing/2014/main" id="{9E94B8C5-57F4-4337-A2FE-06512788D2D3}"/>
              </a:ext>
            </a:extLst>
          </p:cNvPr>
          <p:cNvSpPr>
            <a:spLocks noGrp="1"/>
          </p:cNvSpPr>
          <p:nvPr>
            <p:ph type="sldNum" sz="quarter" idx="12"/>
          </p:nvPr>
        </p:nvSpPr>
        <p:spPr/>
        <p:txBody>
          <a:bodyPr/>
          <a:lstStyle/>
          <a:p>
            <a:fld id="{A5E55A7B-7854-E145-92D9-B491DF4BAE2D}" type="slidenum">
              <a:rPr lang="en-US" smtClean="0"/>
              <a:pPr/>
              <a:t>25</a:t>
            </a:fld>
            <a:endParaRPr lang="en-US" dirty="0"/>
          </a:p>
        </p:txBody>
      </p:sp>
    </p:spTree>
    <p:extLst>
      <p:ext uri="{BB962C8B-B14F-4D97-AF65-F5344CB8AC3E}">
        <p14:creationId xmlns:p14="http://schemas.microsoft.com/office/powerpoint/2010/main" val="16615666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16683"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childTnLst>
        </p:cTn>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1469" y="1082875"/>
            <a:ext cx="8965897" cy="3121589"/>
          </a:xfrm>
          <a:prstGeom prst="rect">
            <a:avLst/>
          </a:prstGeom>
        </p:spPr>
      </p:pic>
      <p:pic>
        <p:nvPicPr>
          <p:cNvPr id="3" name="Picture 2"/>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848447" y="4861895"/>
            <a:ext cx="4516015" cy="913230"/>
          </a:xfrm>
          <a:prstGeom prst="rect">
            <a:avLst/>
          </a:prstGeom>
        </p:spPr>
      </p:pic>
      <p:sp>
        <p:nvSpPr>
          <p:cNvPr id="6" name="Title 1"/>
          <p:cNvSpPr txBox="1">
            <a:spLocks/>
          </p:cNvSpPr>
          <p:nvPr/>
        </p:nvSpPr>
        <p:spPr>
          <a:xfrm>
            <a:off x="41469" y="86049"/>
            <a:ext cx="7953955" cy="817200"/>
          </a:xfrm>
          <a:prstGeom prst="rect">
            <a:avLst/>
          </a:prstGeom>
          <a:no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Notched Cylinder: TET - HEX Coupling</a:t>
            </a:r>
          </a:p>
        </p:txBody>
      </p:sp>
      <p:pic>
        <p:nvPicPr>
          <p:cNvPr id="5" name="Picture 4" descr="albany_90.pn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3017292" y="1168653"/>
            <a:ext cx="1507125" cy="784053"/>
          </a:xfrm>
          <a:prstGeom prst="rect">
            <a:avLst/>
          </a:prstGeom>
        </p:spPr>
      </p:pic>
      <p:sp>
        <p:nvSpPr>
          <p:cNvPr id="4" name="Slide Number Placeholder 3">
            <a:extLst>
              <a:ext uri="{FF2B5EF4-FFF2-40B4-BE49-F238E27FC236}">
                <a16:creationId xmlns:a16="http://schemas.microsoft.com/office/drawing/2014/main" id="{8D8AFF7D-BDF9-4FE1-9544-314A36196C86}"/>
              </a:ext>
            </a:extLst>
          </p:cNvPr>
          <p:cNvSpPr>
            <a:spLocks noGrp="1"/>
          </p:cNvSpPr>
          <p:nvPr>
            <p:ph type="sldNum" sz="quarter" idx="12"/>
          </p:nvPr>
        </p:nvSpPr>
        <p:spPr/>
        <p:txBody>
          <a:bodyPr/>
          <a:lstStyle/>
          <a:p>
            <a:fld id="{A5E55A7B-7854-E145-92D9-B491DF4BAE2D}" type="slidenum">
              <a:rPr lang="en-US" smtClean="0"/>
              <a:pPr/>
              <a:t>26</a:t>
            </a:fld>
            <a:endParaRPr lang="en-US" dirty="0"/>
          </a:p>
        </p:txBody>
      </p:sp>
      <p:pic>
        <p:nvPicPr>
          <p:cNvPr id="8" name="Picture 7" descr="Surface chart&#10;&#10;Description automatically generated">
            <a:extLst>
              <a:ext uri="{FF2B5EF4-FFF2-40B4-BE49-F238E27FC236}">
                <a16:creationId xmlns:a16="http://schemas.microsoft.com/office/drawing/2014/main" id="{0EE71FC3-2CFD-47CA-9485-571526EBC680}"/>
              </a:ext>
            </a:extLst>
          </p:cNvPr>
          <p:cNvPicPr>
            <a:picLocks noChangeAspect="1"/>
          </p:cNvPicPr>
          <p:nvPr/>
        </p:nvPicPr>
        <p:blipFill>
          <a:blip r:embed="rId6"/>
          <a:stretch>
            <a:fillRect/>
          </a:stretch>
        </p:blipFill>
        <p:spPr>
          <a:xfrm rot="16200000">
            <a:off x="6484898" y="4033366"/>
            <a:ext cx="2039007" cy="2539422"/>
          </a:xfrm>
          <a:prstGeom prst="rect">
            <a:avLst/>
          </a:prstGeom>
        </p:spPr>
      </p:pic>
      <mc:AlternateContent xmlns:mc="http://schemas.openxmlformats.org/markup-compatibility/2006" xmlns:a14="http://schemas.microsoft.com/office/drawing/2010/main">
        <mc:Choice Requires="a14">
          <p:sp>
            <p:nvSpPr>
              <p:cNvPr id="10" name="TextBox 9">
                <a:extLst>
                  <a:ext uri="{FF2B5EF4-FFF2-40B4-BE49-F238E27FC236}">
                    <a16:creationId xmlns:a16="http://schemas.microsoft.com/office/drawing/2014/main" id="{6C535343-F746-40FF-9152-15B2B88C08D2}"/>
                  </a:ext>
                </a:extLst>
              </p:cNvPr>
              <p:cNvSpPr txBox="1"/>
              <p:nvPr/>
            </p:nvSpPr>
            <p:spPr>
              <a:xfrm>
                <a:off x="6574220" y="5943868"/>
                <a:ext cx="463204" cy="276999"/>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m:rPr>
                              <m:sty m:val="p"/>
                            </m:rPr>
                            <a:rPr lang="el-GR" i="1" smtClean="0">
                              <a:latin typeface="Cambria Math" panose="02040503050406030204" pitchFamily="18" charset="0"/>
                              <a:ea typeface="Cambria Math" panose="02040503050406030204" pitchFamily="18" charset="0"/>
                            </a:rPr>
                            <m:t>Ω</m:t>
                          </m:r>
                        </m:e>
                        <m:sub>
                          <m:r>
                            <m:rPr>
                              <m:sty m:val="p"/>
                            </m:rPr>
                            <a:rPr lang="en-US" b="0" i="0" smtClean="0">
                              <a:latin typeface="Cambria Math" panose="02040503050406030204" pitchFamily="18" charset="0"/>
                            </a:rPr>
                            <m:t>ref</m:t>
                          </m:r>
                        </m:sub>
                      </m:sSub>
                    </m:oMath>
                  </m:oMathPara>
                </a14:m>
                <a:endParaRPr lang="en-US" dirty="0"/>
              </a:p>
            </p:txBody>
          </p:sp>
        </mc:Choice>
        <mc:Fallback xmlns="">
          <p:sp>
            <p:nvSpPr>
              <p:cNvPr id="10" name="TextBox 9">
                <a:extLst>
                  <a:ext uri="{FF2B5EF4-FFF2-40B4-BE49-F238E27FC236}">
                    <a16:creationId xmlns:a16="http://schemas.microsoft.com/office/drawing/2014/main" id="{6C535343-F746-40FF-9152-15B2B88C08D2}"/>
                  </a:ext>
                </a:extLst>
              </p:cNvPr>
              <p:cNvSpPr txBox="1">
                <a:spLocks noRot="1" noChangeAspect="1" noMove="1" noResize="1" noEditPoints="1" noAdjustHandles="1" noChangeArrowheads="1" noChangeShapeType="1" noTextEdit="1"/>
              </p:cNvSpPr>
              <p:nvPr/>
            </p:nvSpPr>
            <p:spPr>
              <a:xfrm>
                <a:off x="6574220" y="5943868"/>
                <a:ext cx="463204" cy="276999"/>
              </a:xfrm>
              <a:prstGeom prst="rect">
                <a:avLst/>
              </a:prstGeom>
              <a:blipFill>
                <a:blip r:embed="rId7"/>
                <a:stretch>
                  <a:fillRect l="-10526" r="-5263" b="-22222"/>
                </a:stretch>
              </a:blipFill>
            </p:spPr>
            <p:txBody>
              <a:bodyPr/>
              <a:lstStyle/>
              <a:p>
                <a:r>
                  <a:rPr lang="en-US">
                    <a:noFill/>
                  </a:rPr>
                  <a:t> </a:t>
                </a:r>
              </a:p>
            </p:txBody>
          </p:sp>
        </mc:Fallback>
      </mc:AlternateContent>
    </p:spTree>
    <p:extLst>
      <p:ext uri="{BB962C8B-B14F-4D97-AF65-F5344CB8AC3E}">
        <p14:creationId xmlns:p14="http://schemas.microsoft.com/office/powerpoint/2010/main" val="1743987603"/>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Content Placeholder 2"/>
          <p:cNvSpPr txBox="1">
            <a:spLocks/>
          </p:cNvSpPr>
          <p:nvPr/>
        </p:nvSpPr>
        <p:spPr bwMode="auto">
          <a:xfrm>
            <a:off x="71360" y="1250663"/>
            <a:ext cx="8791509" cy="1031073"/>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dirty="0">
                <a:latin typeface="Calibri" pitchFamily="34" charset="0"/>
                <a:cs typeface="Calibri" pitchFamily="34" charset="0"/>
              </a:rPr>
              <a:t>Notched cylinder subjected to tensile load with an </a:t>
            </a:r>
            <a:r>
              <a:rPr lang="en-US" sz="1800" b="1" i="1" dirty="0">
                <a:latin typeface="Calibri" pitchFamily="34" charset="0"/>
                <a:cs typeface="Calibri" pitchFamily="34" charset="0"/>
              </a:rPr>
              <a:t>elastic </a:t>
            </a:r>
            <a:r>
              <a:rPr lang="en-US" sz="1800" dirty="0">
                <a:latin typeface="Calibri" pitchFamily="34" charset="0"/>
                <a:cs typeface="Calibri" pitchFamily="34" charset="0"/>
              </a:rPr>
              <a:t>and </a:t>
            </a:r>
            <a:r>
              <a:rPr lang="en-US" sz="1800" b="1" i="1" dirty="0">
                <a:latin typeface="Calibri" pitchFamily="34" charset="0"/>
                <a:cs typeface="Calibri" pitchFamily="34" charset="0"/>
              </a:rPr>
              <a:t>J2 </a:t>
            </a:r>
            <a:r>
              <a:rPr lang="en-US" sz="1800" b="1" i="1" dirty="0" err="1">
                <a:latin typeface="Calibri" pitchFamily="34" charset="0"/>
                <a:cs typeface="Calibri" pitchFamily="34" charset="0"/>
              </a:rPr>
              <a:t>elasto</a:t>
            </a:r>
            <a:r>
              <a:rPr lang="en-US" sz="1800" b="1" i="1" dirty="0">
                <a:latin typeface="Calibri" pitchFamily="34" charset="0"/>
                <a:cs typeface="Calibri" pitchFamily="34" charset="0"/>
              </a:rPr>
              <a:t>-plastic </a:t>
            </a:r>
            <a:r>
              <a:rPr lang="en-US" sz="1800" dirty="0">
                <a:latin typeface="Calibri" pitchFamily="34" charset="0"/>
                <a:cs typeface="Calibri" pitchFamily="34" charset="0"/>
              </a:rPr>
              <a:t>regions.</a:t>
            </a:r>
            <a:endParaRPr lang="en-US" sz="400" dirty="0">
              <a:latin typeface="Calibri" pitchFamily="34" charset="0"/>
              <a:cs typeface="Calibri" pitchFamily="34" charset="0"/>
            </a:endParaRPr>
          </a:p>
          <a:p>
            <a:pPr marL="0" indent="0">
              <a:buNone/>
              <a:defRPr/>
            </a:pPr>
            <a:r>
              <a:rPr lang="en-US" sz="400" dirty="0">
                <a:latin typeface="Calibri" pitchFamily="34" charset="0"/>
                <a:cs typeface="Calibri" pitchFamily="34" charset="0"/>
              </a:rPr>
              <a:t> </a:t>
            </a:r>
          </a:p>
          <a:p>
            <a:pPr>
              <a:defRPr/>
            </a:pPr>
            <a:r>
              <a:rPr lang="en-US" sz="1800" b="1" i="1" dirty="0">
                <a:latin typeface="Calibri" pitchFamily="34" charset="0"/>
                <a:cs typeface="Calibri" pitchFamily="34" charset="0"/>
              </a:rPr>
              <a:t>Coarse</a:t>
            </a:r>
            <a:r>
              <a:rPr lang="en-US" sz="1800" dirty="0">
                <a:latin typeface="Calibri" pitchFamily="34" charset="0"/>
                <a:cs typeface="Calibri" pitchFamily="34" charset="0"/>
              </a:rPr>
              <a:t> region is </a:t>
            </a:r>
            <a:r>
              <a:rPr lang="en-US" sz="1800" b="1" i="1" dirty="0">
                <a:latin typeface="Calibri" pitchFamily="34" charset="0"/>
                <a:cs typeface="Calibri" pitchFamily="34" charset="0"/>
              </a:rPr>
              <a:t>elastic</a:t>
            </a:r>
            <a:r>
              <a:rPr lang="en-US" sz="1800" dirty="0">
                <a:latin typeface="Calibri" pitchFamily="34" charset="0"/>
                <a:cs typeface="Calibri" pitchFamily="34" charset="0"/>
              </a:rPr>
              <a:t> and </a:t>
            </a:r>
            <a:r>
              <a:rPr lang="en-US" sz="1800" b="1" i="1" dirty="0">
                <a:latin typeface="Calibri" pitchFamily="34" charset="0"/>
                <a:cs typeface="Calibri" pitchFamily="34" charset="0"/>
              </a:rPr>
              <a:t>fine</a:t>
            </a:r>
            <a:r>
              <a:rPr lang="en-US" sz="1800" dirty="0">
                <a:latin typeface="Calibri" pitchFamily="34" charset="0"/>
                <a:cs typeface="Calibri" pitchFamily="34" charset="0"/>
              </a:rPr>
              <a:t> region is </a:t>
            </a:r>
            <a:r>
              <a:rPr lang="en-US" sz="1800" b="1" i="1" dirty="0" err="1">
                <a:latin typeface="Calibri" pitchFamily="34" charset="0"/>
                <a:cs typeface="Calibri" pitchFamily="34" charset="0"/>
              </a:rPr>
              <a:t>elasto</a:t>
            </a:r>
            <a:r>
              <a:rPr lang="en-US" sz="1800" b="1" i="1" dirty="0">
                <a:latin typeface="Calibri" pitchFamily="34" charset="0"/>
                <a:cs typeface="Calibri" pitchFamily="34" charset="0"/>
              </a:rPr>
              <a:t>-plastic</a:t>
            </a:r>
            <a:r>
              <a:rPr lang="en-US" sz="1800" dirty="0">
                <a:latin typeface="Calibri" pitchFamily="34" charset="0"/>
                <a:cs typeface="Calibri" pitchFamily="34" charset="0"/>
              </a:rPr>
              <a:t>. </a:t>
            </a:r>
          </a:p>
          <a:p>
            <a:pPr marL="0" indent="0">
              <a:buNone/>
              <a:defRPr/>
            </a:pPr>
            <a:endParaRPr lang="en-US" sz="400" dirty="0">
              <a:latin typeface="Calibri" pitchFamily="34" charset="0"/>
              <a:cs typeface="Calibri" pitchFamily="34" charset="0"/>
            </a:endParaRPr>
          </a:p>
          <a:p>
            <a:pPr>
              <a:defRPr/>
            </a:pPr>
            <a:r>
              <a:rPr lang="en-US" sz="1800" dirty="0">
                <a:latin typeface="Calibri" pitchFamily="34" charset="0"/>
                <a:cs typeface="Calibri" pitchFamily="34" charset="0"/>
              </a:rPr>
              <a:t>The </a:t>
            </a:r>
            <a:r>
              <a:rPr lang="en-US" sz="1800" b="1" i="1" dirty="0">
                <a:latin typeface="Calibri" pitchFamily="34" charset="0"/>
                <a:cs typeface="Calibri" pitchFamily="34" charset="0"/>
              </a:rPr>
              <a:t>overlap region </a:t>
            </a:r>
            <a:r>
              <a:rPr lang="en-US" sz="1800" dirty="0">
                <a:latin typeface="Calibri" pitchFamily="34" charset="0"/>
                <a:cs typeface="Calibri" pitchFamily="34" charset="0"/>
              </a:rPr>
              <a:t>in the first mesh is nearer the notch, where plastic behavior is expected.</a:t>
            </a:r>
            <a:endParaRPr lang="en-US" sz="1800" dirty="0"/>
          </a:p>
        </p:txBody>
      </p:sp>
      <p:pic>
        <p:nvPicPr>
          <p:cNvPr id="2" name="Picture 1" descr="two-overlaps.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403572" y="2796084"/>
            <a:ext cx="5949919" cy="3622388"/>
          </a:xfrm>
          <a:prstGeom prst="rect">
            <a:avLst/>
          </a:prstGeom>
        </p:spPr>
      </p:pic>
      <p:sp>
        <p:nvSpPr>
          <p:cNvPr id="9" name="Content Placeholder 2"/>
          <p:cNvSpPr txBox="1">
            <a:spLocks/>
          </p:cNvSpPr>
          <p:nvPr/>
        </p:nvSpPr>
        <p:spPr bwMode="auto">
          <a:xfrm>
            <a:off x="2403572" y="2544641"/>
            <a:ext cx="3000339" cy="32046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defRPr/>
            </a:pPr>
            <a:r>
              <a:rPr lang="en-US" sz="1400" dirty="0">
                <a:latin typeface="Calibri" pitchFamily="34" charset="0"/>
                <a:cs typeface="Calibri" pitchFamily="34" charset="0"/>
              </a:rPr>
              <a:t>Overlap far from notch.</a:t>
            </a:r>
            <a:endParaRPr lang="en-US" sz="1400" dirty="0"/>
          </a:p>
        </p:txBody>
      </p:sp>
      <p:sp>
        <p:nvSpPr>
          <p:cNvPr id="10" name="Content Placeholder 2"/>
          <p:cNvSpPr txBox="1">
            <a:spLocks/>
          </p:cNvSpPr>
          <p:nvPr/>
        </p:nvSpPr>
        <p:spPr bwMode="auto">
          <a:xfrm>
            <a:off x="5353152" y="2555792"/>
            <a:ext cx="3000339" cy="32046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defRPr/>
            </a:pPr>
            <a:r>
              <a:rPr lang="en-US" sz="1400" dirty="0">
                <a:latin typeface="Calibri" pitchFamily="34" charset="0"/>
                <a:cs typeface="Calibri" pitchFamily="34" charset="0"/>
              </a:rPr>
              <a:t>Overlap near notch.</a:t>
            </a:r>
            <a:endParaRPr lang="en-US" sz="1400" dirty="0"/>
          </a:p>
        </p:txBody>
      </p:sp>
      <p:sp>
        <p:nvSpPr>
          <p:cNvPr id="11" name="Content Placeholder 2"/>
          <p:cNvSpPr txBox="1">
            <a:spLocks/>
          </p:cNvSpPr>
          <p:nvPr/>
        </p:nvSpPr>
        <p:spPr bwMode="auto">
          <a:xfrm>
            <a:off x="71360" y="3323557"/>
            <a:ext cx="2013838" cy="32046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defRPr/>
            </a:pPr>
            <a:r>
              <a:rPr lang="en-US" sz="1400" dirty="0">
                <a:latin typeface="Calibri" pitchFamily="34" charset="0"/>
                <a:cs typeface="Calibri" pitchFamily="34" charset="0"/>
              </a:rPr>
              <a:t>Coupled regions</a:t>
            </a:r>
            <a:endParaRPr lang="en-US" sz="1400" dirty="0"/>
          </a:p>
        </p:txBody>
      </p:sp>
      <p:sp>
        <p:nvSpPr>
          <p:cNvPr id="12" name="Content Placeholder 2"/>
          <p:cNvSpPr txBox="1">
            <a:spLocks/>
          </p:cNvSpPr>
          <p:nvPr/>
        </p:nvSpPr>
        <p:spPr bwMode="auto">
          <a:xfrm>
            <a:off x="23882" y="4475088"/>
            <a:ext cx="2108794" cy="32046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defRPr/>
            </a:pPr>
            <a:r>
              <a:rPr lang="en-US" sz="1400" dirty="0">
                <a:latin typeface="Calibri" pitchFamily="34" charset="0"/>
                <a:cs typeface="Calibri" pitchFamily="34" charset="0"/>
              </a:rPr>
              <a:t>Coarse, elastic region</a:t>
            </a:r>
            <a:endParaRPr lang="en-US" sz="1400" dirty="0"/>
          </a:p>
        </p:txBody>
      </p:sp>
      <p:sp>
        <p:nvSpPr>
          <p:cNvPr id="13" name="Content Placeholder 2"/>
          <p:cNvSpPr txBox="1">
            <a:spLocks/>
          </p:cNvSpPr>
          <p:nvPr/>
        </p:nvSpPr>
        <p:spPr bwMode="auto">
          <a:xfrm>
            <a:off x="142" y="5652005"/>
            <a:ext cx="2132534" cy="366813"/>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defRPr/>
            </a:pPr>
            <a:r>
              <a:rPr lang="en-US" sz="1400" dirty="0">
                <a:latin typeface="Calibri" pitchFamily="34" charset="0"/>
                <a:cs typeface="Calibri" pitchFamily="34" charset="0"/>
              </a:rPr>
              <a:t>Fine, </a:t>
            </a:r>
            <a:r>
              <a:rPr lang="en-US" sz="1400" dirty="0" err="1">
                <a:latin typeface="Calibri" pitchFamily="34" charset="0"/>
                <a:cs typeface="Calibri" pitchFamily="34" charset="0"/>
              </a:rPr>
              <a:t>elasto</a:t>
            </a:r>
            <a:r>
              <a:rPr lang="en-US" sz="1400" dirty="0">
                <a:latin typeface="Calibri" pitchFamily="34" charset="0"/>
                <a:cs typeface="Calibri" pitchFamily="34" charset="0"/>
              </a:rPr>
              <a:t>-plastic region</a:t>
            </a:r>
            <a:endParaRPr lang="en-US" sz="1400" dirty="0"/>
          </a:p>
        </p:txBody>
      </p:sp>
      <p:sp>
        <p:nvSpPr>
          <p:cNvPr id="14" name="Title 1"/>
          <p:cNvSpPr txBox="1">
            <a:spLocks/>
          </p:cNvSpPr>
          <p:nvPr/>
        </p:nvSpPr>
        <p:spPr>
          <a:xfrm>
            <a:off x="41469" y="86049"/>
            <a:ext cx="9102531" cy="696154"/>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Notched Cylinder: Coupling Different Materials</a:t>
            </a:r>
          </a:p>
        </p:txBody>
      </p:sp>
      <p:sp>
        <p:nvSpPr>
          <p:cNvPr id="3" name="TextBox 2"/>
          <p:cNvSpPr txBox="1"/>
          <p:nvPr/>
        </p:nvSpPr>
        <p:spPr>
          <a:xfrm>
            <a:off x="506257" y="725164"/>
            <a:ext cx="8147089" cy="369332"/>
          </a:xfrm>
          <a:prstGeom prst="rect">
            <a:avLst/>
          </a:prstGeom>
          <a:solidFill>
            <a:srgbClr val="99FF99"/>
          </a:solidFill>
        </p:spPr>
        <p:txBody>
          <a:bodyPr wrap="square" rtlCol="0">
            <a:spAutoFit/>
          </a:bodyPr>
          <a:lstStyle/>
          <a:p>
            <a:r>
              <a:rPr lang="en-US" dirty="0">
                <a:latin typeface="Calibri" panose="020F0502020204030204" pitchFamily="34" charset="0"/>
              </a:rPr>
              <a:t>The Schwarz </a:t>
            </a:r>
            <a:r>
              <a:rPr lang="en-US" dirty="0">
                <a:latin typeface="Calibri" pitchFamily="34" charset="0"/>
                <a:cs typeface="Calibri" pitchFamily="34" charset="0"/>
              </a:rPr>
              <a:t>method is capable of coupling regions with </a:t>
            </a:r>
            <a:r>
              <a:rPr lang="en-US" b="1" i="1" dirty="0">
                <a:latin typeface="Calibri" pitchFamily="34" charset="0"/>
                <a:cs typeface="Calibri" pitchFamily="34" charset="0"/>
              </a:rPr>
              <a:t>different material models</a:t>
            </a:r>
            <a:r>
              <a:rPr lang="en-US" dirty="0">
                <a:latin typeface="Calibri" pitchFamily="34" charset="0"/>
                <a:cs typeface="Calibri" pitchFamily="34" charset="0"/>
              </a:rPr>
              <a:t>.</a:t>
            </a:r>
            <a:endParaRPr lang="en-US" dirty="0">
              <a:latin typeface="Calibri" panose="020F0502020204030204" pitchFamily="34" charset="0"/>
            </a:endParaRPr>
          </a:p>
        </p:txBody>
      </p:sp>
      <p:sp>
        <p:nvSpPr>
          <p:cNvPr id="4" name="Slide Number Placeholder 3">
            <a:extLst>
              <a:ext uri="{FF2B5EF4-FFF2-40B4-BE49-F238E27FC236}">
                <a16:creationId xmlns:a16="http://schemas.microsoft.com/office/drawing/2014/main" id="{550714B1-3F29-4391-AC85-9C063FC3FD72}"/>
              </a:ext>
            </a:extLst>
          </p:cNvPr>
          <p:cNvSpPr>
            <a:spLocks noGrp="1"/>
          </p:cNvSpPr>
          <p:nvPr>
            <p:ph type="sldNum" sz="quarter" idx="12"/>
          </p:nvPr>
        </p:nvSpPr>
        <p:spPr/>
        <p:txBody>
          <a:bodyPr/>
          <a:lstStyle/>
          <a:p>
            <a:fld id="{A5E55A7B-7854-E145-92D9-B491DF4BAE2D}" type="slidenum">
              <a:rPr lang="en-US" smtClean="0"/>
              <a:pPr/>
              <a:t>27</a:t>
            </a:fld>
            <a:endParaRPr lang="en-US" dirty="0"/>
          </a:p>
        </p:txBody>
      </p:sp>
    </p:spTree>
    <p:extLst>
      <p:ext uri="{BB962C8B-B14F-4D97-AF65-F5344CB8AC3E}">
        <p14:creationId xmlns:p14="http://schemas.microsoft.com/office/powerpoint/2010/main" val="4054963180"/>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Content Placeholder 2"/>
          <p:cNvSpPr txBox="1">
            <a:spLocks/>
          </p:cNvSpPr>
          <p:nvPr/>
        </p:nvSpPr>
        <p:spPr bwMode="auto">
          <a:xfrm>
            <a:off x="41468" y="1453590"/>
            <a:ext cx="8873931" cy="1556327"/>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dirty="0">
                <a:latin typeface="Calibri" pitchFamily="34" charset="0"/>
                <a:cs typeface="Calibri" pitchFamily="34" charset="0"/>
              </a:rPr>
              <a:t>When the </a:t>
            </a:r>
            <a:r>
              <a:rPr lang="en-US" sz="1800" b="1" i="1" dirty="0">
                <a:latin typeface="Calibri" pitchFamily="34" charset="0"/>
                <a:cs typeface="Calibri" pitchFamily="34" charset="0"/>
              </a:rPr>
              <a:t>overlap </a:t>
            </a:r>
            <a:r>
              <a:rPr lang="en-US" sz="1800" dirty="0">
                <a:latin typeface="Calibri" pitchFamily="34" charset="0"/>
                <a:cs typeface="Calibri" pitchFamily="34" charset="0"/>
              </a:rPr>
              <a:t>region is </a:t>
            </a:r>
            <a:r>
              <a:rPr lang="en-US" sz="1800" b="1" i="1" dirty="0">
                <a:latin typeface="Calibri" pitchFamily="34" charset="0"/>
                <a:cs typeface="Calibri" pitchFamily="34" charset="0"/>
              </a:rPr>
              <a:t>far from the notch</a:t>
            </a:r>
            <a:r>
              <a:rPr lang="en-US" sz="1800" dirty="0">
                <a:latin typeface="Calibri" pitchFamily="34" charset="0"/>
                <a:cs typeface="Calibri" pitchFamily="34" charset="0"/>
              </a:rPr>
              <a:t>, no plastic deformation exists in it: the coarse and fine regions predict the </a:t>
            </a:r>
            <a:r>
              <a:rPr lang="en-US" sz="1800" b="1" i="1" dirty="0">
                <a:latin typeface="Calibri" pitchFamily="34" charset="0"/>
                <a:cs typeface="Calibri" pitchFamily="34" charset="0"/>
              </a:rPr>
              <a:t>same behavior</a:t>
            </a:r>
            <a:r>
              <a:rPr lang="en-US" sz="1800" dirty="0">
                <a:latin typeface="Calibri" pitchFamily="34" charset="0"/>
                <a:cs typeface="Calibri" pitchFamily="34" charset="0"/>
              </a:rPr>
              <a:t>. </a:t>
            </a:r>
          </a:p>
          <a:p>
            <a:pPr marL="0" indent="0">
              <a:buNone/>
              <a:defRPr/>
            </a:pPr>
            <a:endParaRPr lang="en-US" sz="400" dirty="0">
              <a:latin typeface="Calibri" pitchFamily="34" charset="0"/>
              <a:cs typeface="Calibri" pitchFamily="34" charset="0"/>
            </a:endParaRPr>
          </a:p>
          <a:p>
            <a:pPr>
              <a:defRPr/>
            </a:pPr>
            <a:r>
              <a:rPr lang="en-US" sz="1800" dirty="0">
                <a:latin typeface="Calibri" pitchFamily="34" charset="0"/>
                <a:cs typeface="Calibri" pitchFamily="34" charset="0"/>
              </a:rPr>
              <a:t>When the </a:t>
            </a:r>
            <a:r>
              <a:rPr lang="en-US" sz="1800" b="1" i="1" dirty="0">
                <a:latin typeface="Calibri" pitchFamily="34" charset="0"/>
                <a:cs typeface="Calibri" pitchFamily="34" charset="0"/>
              </a:rPr>
              <a:t>overlap</a:t>
            </a:r>
            <a:r>
              <a:rPr lang="en-US" sz="1800" dirty="0">
                <a:latin typeface="Calibri" pitchFamily="34" charset="0"/>
                <a:cs typeface="Calibri" pitchFamily="34" charset="0"/>
              </a:rPr>
              <a:t> region is </a:t>
            </a:r>
            <a:r>
              <a:rPr lang="en-US" sz="1800" b="1" i="1" dirty="0">
                <a:latin typeface="Calibri" pitchFamily="34" charset="0"/>
                <a:cs typeface="Calibri" pitchFamily="34" charset="0"/>
              </a:rPr>
              <a:t>near the notch</a:t>
            </a:r>
            <a:r>
              <a:rPr lang="en-US" sz="1800" dirty="0">
                <a:latin typeface="Calibri" pitchFamily="34" charset="0"/>
                <a:cs typeface="Calibri" pitchFamily="34" charset="0"/>
              </a:rPr>
              <a:t>, plastic deformation spills onto it and the two models predict different behavior, affecting convergence </a:t>
            </a:r>
            <a:r>
              <a:rPr lang="en-US" sz="1800" b="1" i="1" dirty="0">
                <a:latin typeface="Calibri" pitchFamily="34" charset="0"/>
                <a:cs typeface="Calibri" pitchFamily="34" charset="0"/>
              </a:rPr>
              <a:t>adversely</a:t>
            </a:r>
            <a:r>
              <a:rPr lang="en-US" sz="1800" dirty="0">
                <a:latin typeface="Calibri" pitchFamily="34" charset="0"/>
                <a:cs typeface="Calibri" pitchFamily="34" charset="0"/>
              </a:rPr>
              <a:t>.</a:t>
            </a:r>
            <a:endParaRPr lang="en-US" sz="1800" dirty="0"/>
          </a:p>
        </p:txBody>
      </p:sp>
      <p:sp>
        <p:nvSpPr>
          <p:cNvPr id="9" name="Content Placeholder 2"/>
          <p:cNvSpPr txBox="1">
            <a:spLocks/>
          </p:cNvSpPr>
          <p:nvPr/>
        </p:nvSpPr>
        <p:spPr bwMode="auto">
          <a:xfrm>
            <a:off x="1960557" y="6132836"/>
            <a:ext cx="2761065" cy="32046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defRPr/>
            </a:pPr>
            <a:r>
              <a:rPr lang="en-US" sz="1600" dirty="0">
                <a:latin typeface="Calibri" pitchFamily="34" charset="0"/>
                <a:cs typeface="Calibri" pitchFamily="34" charset="0"/>
              </a:rPr>
              <a:t>Overlap far from notch.</a:t>
            </a:r>
            <a:endParaRPr lang="en-US" sz="1600" dirty="0"/>
          </a:p>
        </p:txBody>
      </p:sp>
      <p:sp>
        <p:nvSpPr>
          <p:cNvPr id="10" name="Content Placeholder 2"/>
          <p:cNvSpPr txBox="1">
            <a:spLocks/>
          </p:cNvSpPr>
          <p:nvPr/>
        </p:nvSpPr>
        <p:spPr bwMode="auto">
          <a:xfrm>
            <a:off x="4757116" y="6132836"/>
            <a:ext cx="2563823" cy="32046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defRPr/>
            </a:pPr>
            <a:r>
              <a:rPr lang="en-US" sz="1600" dirty="0">
                <a:latin typeface="Calibri" pitchFamily="34" charset="0"/>
                <a:cs typeface="Calibri" pitchFamily="34" charset="0"/>
              </a:rPr>
              <a:t>Overlap near notch.</a:t>
            </a:r>
            <a:endParaRPr lang="en-US" sz="1600" dirty="0"/>
          </a:p>
        </p:txBody>
      </p:sp>
      <p:sp>
        <p:nvSpPr>
          <p:cNvPr id="12" name="Title 1"/>
          <p:cNvSpPr txBox="1">
            <a:spLocks/>
          </p:cNvSpPr>
          <p:nvPr/>
        </p:nvSpPr>
        <p:spPr>
          <a:xfrm>
            <a:off x="41469" y="86049"/>
            <a:ext cx="9102531" cy="696154"/>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Notched Cylinder: Coupling Different Materials</a:t>
            </a:r>
          </a:p>
        </p:txBody>
      </p:sp>
      <p:sp>
        <p:nvSpPr>
          <p:cNvPr id="7" name="TextBox 6"/>
          <p:cNvSpPr txBox="1"/>
          <p:nvPr/>
        </p:nvSpPr>
        <p:spPr>
          <a:xfrm>
            <a:off x="1353747" y="725164"/>
            <a:ext cx="5950300" cy="646331"/>
          </a:xfrm>
          <a:prstGeom prst="rect">
            <a:avLst/>
          </a:prstGeom>
          <a:solidFill>
            <a:schemeClr val="accent1">
              <a:lumMod val="20000"/>
              <a:lumOff val="80000"/>
            </a:schemeClr>
          </a:solidFill>
        </p:spPr>
        <p:txBody>
          <a:bodyPr wrap="square" rtlCol="0">
            <a:spAutoFit/>
          </a:bodyPr>
          <a:lstStyle/>
          <a:p>
            <a:pPr algn="ctr"/>
            <a:r>
              <a:rPr lang="en-US" dirty="0">
                <a:latin typeface="Calibri" panose="020F0502020204030204" pitchFamily="34" charset="0"/>
              </a:rPr>
              <a:t>Need to be careful to do domain decomposition so that material models are </a:t>
            </a:r>
            <a:r>
              <a:rPr lang="en-US" b="1" i="1" dirty="0">
                <a:latin typeface="Calibri" panose="020F0502020204030204" pitchFamily="34" charset="0"/>
              </a:rPr>
              <a:t>consistent</a:t>
            </a:r>
            <a:r>
              <a:rPr lang="en-US" dirty="0">
                <a:latin typeface="Calibri" panose="020F0502020204030204" pitchFamily="34" charset="0"/>
              </a:rPr>
              <a:t> in overlap region.</a:t>
            </a:r>
          </a:p>
        </p:txBody>
      </p:sp>
      <p:pic>
        <p:nvPicPr>
          <p:cNvPr id="8" name="Picture 7" descr="albany_90.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94871" y="3921887"/>
            <a:ext cx="1507125" cy="784053"/>
          </a:xfrm>
          <a:prstGeom prst="rect">
            <a:avLst/>
          </a:prstGeom>
        </p:spPr>
      </p:pic>
      <p:sp>
        <p:nvSpPr>
          <p:cNvPr id="2" name="Slide Number Placeholder 1">
            <a:extLst>
              <a:ext uri="{FF2B5EF4-FFF2-40B4-BE49-F238E27FC236}">
                <a16:creationId xmlns:a16="http://schemas.microsoft.com/office/drawing/2014/main" id="{1FAD23F0-95FA-4361-9521-A55B3F8C274E}"/>
              </a:ext>
            </a:extLst>
          </p:cNvPr>
          <p:cNvSpPr>
            <a:spLocks noGrp="1"/>
          </p:cNvSpPr>
          <p:nvPr>
            <p:ph type="sldNum" sz="quarter" idx="12"/>
          </p:nvPr>
        </p:nvSpPr>
        <p:spPr/>
        <p:txBody>
          <a:bodyPr/>
          <a:lstStyle/>
          <a:p>
            <a:fld id="{A5E55A7B-7854-E145-92D9-B491DF4BAE2D}" type="slidenum">
              <a:rPr lang="en-US" smtClean="0"/>
              <a:pPr/>
              <a:t>28</a:t>
            </a:fld>
            <a:endParaRPr lang="en-US" dirty="0"/>
          </a:p>
        </p:txBody>
      </p:sp>
      <p:pic>
        <p:nvPicPr>
          <p:cNvPr id="5" name="Picture 4" descr="Chart&#10;&#10;Description automatically generated">
            <a:extLst>
              <a:ext uri="{FF2B5EF4-FFF2-40B4-BE49-F238E27FC236}">
                <a16:creationId xmlns:a16="http://schemas.microsoft.com/office/drawing/2014/main" id="{44280BCF-C076-445C-86FC-1FEEBD9CDCA0}"/>
              </a:ext>
            </a:extLst>
          </p:cNvPr>
          <p:cNvPicPr>
            <a:picLocks noChangeAspect="1"/>
          </p:cNvPicPr>
          <p:nvPr/>
        </p:nvPicPr>
        <p:blipFill>
          <a:blip r:embed="rId4"/>
          <a:stretch>
            <a:fillRect/>
          </a:stretch>
        </p:blipFill>
        <p:spPr>
          <a:xfrm>
            <a:off x="1960557" y="2926308"/>
            <a:ext cx="5125733" cy="3123639"/>
          </a:xfrm>
          <a:prstGeom prst="rect">
            <a:avLst/>
          </a:prstGeom>
        </p:spPr>
      </p:pic>
    </p:spTree>
    <p:extLst>
      <p:ext uri="{BB962C8B-B14F-4D97-AF65-F5344CB8AC3E}">
        <p14:creationId xmlns:p14="http://schemas.microsoft.com/office/powerpoint/2010/main" val="2938084444"/>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44607"/>
            <a:ext cx="8686800" cy="802104"/>
          </a:xfrm>
        </p:spPr>
        <p:txBody>
          <a:bodyPr/>
          <a:lstStyle/>
          <a:p>
            <a:r>
              <a:rPr lang="en-US" sz="3600" dirty="0" err="1">
                <a:solidFill>
                  <a:schemeClr val="tx1"/>
                </a:solidFill>
              </a:rPr>
              <a:t>Quasistatic</a:t>
            </a:r>
            <a:r>
              <a:rPr lang="en-US" sz="3600" dirty="0">
                <a:solidFill>
                  <a:schemeClr val="tx1"/>
                </a:solidFill>
              </a:rPr>
              <a:t> Example #3: Laser Weld</a:t>
            </a:r>
          </a:p>
        </p:txBody>
      </p:sp>
      <p:grpSp>
        <p:nvGrpSpPr>
          <p:cNvPr id="13" name="Group 12"/>
          <p:cNvGrpSpPr/>
          <p:nvPr/>
        </p:nvGrpSpPr>
        <p:grpSpPr>
          <a:xfrm>
            <a:off x="217960" y="1007268"/>
            <a:ext cx="3657600" cy="2455988"/>
            <a:chOff x="217960" y="1241442"/>
            <a:chExt cx="3657600" cy="2455988"/>
          </a:xfrm>
        </p:grpSpPr>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17960" y="1732854"/>
              <a:ext cx="3657600" cy="1964576"/>
            </a:xfrm>
            <a:prstGeom prst="rect">
              <a:avLst/>
            </a:prstGeom>
          </p:spPr>
        </p:pic>
        <p:sp>
          <p:nvSpPr>
            <p:cNvPr id="7" name="TextBox 6"/>
            <p:cNvSpPr txBox="1"/>
            <p:nvPr/>
          </p:nvSpPr>
          <p:spPr>
            <a:xfrm>
              <a:off x="464801" y="1241442"/>
              <a:ext cx="3163919" cy="369332"/>
            </a:xfrm>
            <a:prstGeom prst="rect">
              <a:avLst/>
            </a:prstGeom>
            <a:noFill/>
          </p:spPr>
          <p:txBody>
            <a:bodyPr wrap="square" rtlCol="0">
              <a:spAutoFit/>
            </a:bodyPr>
            <a:lstStyle/>
            <a:p>
              <a:pPr algn="ctr"/>
              <a:r>
                <a:rPr lang="en-US" dirty="0">
                  <a:latin typeface="Calibri" panose="020F0502020204030204" pitchFamily="34" charset="0"/>
                </a:rPr>
                <a:t>Laser weld specimen</a:t>
              </a:r>
            </a:p>
          </p:txBody>
        </p:sp>
      </p:grpSp>
      <p:sp>
        <p:nvSpPr>
          <p:cNvPr id="8" name="TextBox 7"/>
          <p:cNvSpPr txBox="1"/>
          <p:nvPr/>
        </p:nvSpPr>
        <p:spPr>
          <a:xfrm>
            <a:off x="167856" y="4301422"/>
            <a:ext cx="4193186" cy="1877437"/>
          </a:xfrm>
          <a:prstGeom prst="rect">
            <a:avLst/>
          </a:prstGeom>
          <a:noFill/>
        </p:spPr>
        <p:txBody>
          <a:bodyPr wrap="square" rtlCol="0">
            <a:spAutoFit/>
          </a:bodyPr>
          <a:lstStyle/>
          <a:p>
            <a:pPr marL="285750" indent="-285750">
              <a:buFont typeface="Arial"/>
              <a:buChar char="•"/>
            </a:pPr>
            <a:r>
              <a:rPr lang="en-US" dirty="0">
                <a:latin typeface="Calibri" panose="020F0502020204030204" pitchFamily="34" charset="0"/>
              </a:rPr>
              <a:t>Problem of </a:t>
            </a:r>
            <a:r>
              <a:rPr lang="en-US" b="1" i="1" dirty="0">
                <a:latin typeface="Calibri" panose="020F0502020204030204" pitchFamily="34" charset="0"/>
              </a:rPr>
              <a:t>practical scale.</a:t>
            </a:r>
          </a:p>
          <a:p>
            <a:endParaRPr lang="en-US" sz="400" b="1" i="1" dirty="0">
              <a:latin typeface="Calibri" panose="020F0502020204030204" pitchFamily="34" charset="0"/>
            </a:endParaRPr>
          </a:p>
          <a:p>
            <a:pPr marL="285750" indent="-285750">
              <a:buFont typeface="Arial"/>
              <a:buChar char="•"/>
            </a:pPr>
            <a:r>
              <a:rPr lang="en-US" b="1" i="1" dirty="0">
                <a:latin typeface="Calibri" panose="020F0502020204030204" pitchFamily="34" charset="0"/>
              </a:rPr>
              <a:t>Isotropic elasticity</a:t>
            </a:r>
            <a:r>
              <a:rPr lang="en-US" dirty="0">
                <a:latin typeface="Calibri" panose="020F0502020204030204" pitchFamily="34" charset="0"/>
              </a:rPr>
              <a:t> and </a:t>
            </a:r>
            <a:r>
              <a:rPr lang="en-US" b="1" i="1" dirty="0">
                <a:latin typeface="Calibri" panose="020F0502020204030204" pitchFamily="34" charset="0"/>
              </a:rPr>
              <a:t>J</a:t>
            </a:r>
            <a:r>
              <a:rPr lang="en-US" b="1" i="1" baseline="-25000" dirty="0">
                <a:latin typeface="Calibri" panose="020F0502020204030204" pitchFamily="34" charset="0"/>
              </a:rPr>
              <a:t>2</a:t>
            </a:r>
            <a:r>
              <a:rPr lang="en-US" b="1" i="1" dirty="0">
                <a:latin typeface="Calibri" panose="020F0502020204030204" pitchFamily="34" charset="0"/>
              </a:rPr>
              <a:t> plasticity </a:t>
            </a:r>
            <a:r>
              <a:rPr lang="en-US" dirty="0">
                <a:latin typeface="Calibri" panose="020F0502020204030204" pitchFamily="34" charset="0"/>
              </a:rPr>
              <a:t>with linear isotropic hardening.</a:t>
            </a:r>
          </a:p>
          <a:p>
            <a:endParaRPr lang="en-US" sz="400" dirty="0">
              <a:latin typeface="Calibri" panose="020F0502020204030204" pitchFamily="34" charset="0"/>
            </a:endParaRPr>
          </a:p>
          <a:p>
            <a:pPr marL="285750" indent="-285750">
              <a:buFont typeface="Arial"/>
              <a:buChar char="•"/>
            </a:pPr>
            <a:r>
              <a:rPr lang="en-US" b="1" i="1" dirty="0">
                <a:latin typeface="Calibri" panose="020F0502020204030204" pitchFamily="34" charset="0"/>
              </a:rPr>
              <a:t>Identical parameters </a:t>
            </a:r>
            <a:r>
              <a:rPr lang="en-US" dirty="0">
                <a:latin typeface="Calibri" panose="020F0502020204030204" pitchFamily="34" charset="0"/>
              </a:rPr>
              <a:t>for weld and base materials for proof of concept, to become independent models.</a:t>
            </a:r>
          </a:p>
        </p:txBody>
      </p:sp>
      <p:grpSp>
        <p:nvGrpSpPr>
          <p:cNvPr id="15" name="Group 14"/>
          <p:cNvGrpSpPr/>
          <p:nvPr/>
        </p:nvGrpSpPr>
        <p:grpSpPr>
          <a:xfrm>
            <a:off x="4529673" y="3629112"/>
            <a:ext cx="3657600" cy="2735911"/>
            <a:chOff x="4529673" y="3629112"/>
            <a:chExt cx="3657600" cy="2735911"/>
          </a:xfrm>
        </p:grpSpPr>
        <p:pic>
          <p:nvPicPr>
            <p:cNvPr id="4" name="Picture 3" descr="laserWeldSimplified_CoupledSchwarz_strain0p02.eps"/>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529673" y="4400233"/>
              <a:ext cx="3657600" cy="1964790"/>
            </a:xfrm>
            <a:prstGeom prst="rect">
              <a:avLst/>
            </a:prstGeom>
          </p:spPr>
        </p:pic>
        <p:sp>
          <p:nvSpPr>
            <p:cNvPr id="9" name="TextBox 8"/>
            <p:cNvSpPr txBox="1"/>
            <p:nvPr/>
          </p:nvSpPr>
          <p:spPr>
            <a:xfrm>
              <a:off x="4529673" y="3629112"/>
              <a:ext cx="3657600" cy="646331"/>
            </a:xfrm>
            <a:prstGeom prst="rect">
              <a:avLst/>
            </a:prstGeom>
            <a:noFill/>
          </p:spPr>
          <p:txBody>
            <a:bodyPr wrap="square" rtlCol="0">
              <a:spAutoFit/>
            </a:bodyPr>
            <a:lstStyle/>
            <a:p>
              <a:pPr algn="ctr"/>
              <a:r>
                <a:rPr lang="en-US" dirty="0">
                  <a:latin typeface="Calibri" panose="020F0502020204030204" pitchFamily="34" charset="0"/>
                </a:rPr>
                <a:t>Coupled Schwarz discretization</a:t>
              </a:r>
            </a:p>
            <a:p>
              <a:pPr algn="ctr"/>
              <a:r>
                <a:rPr lang="en-US" dirty="0">
                  <a:latin typeface="Calibri" panose="020F0502020204030204" pitchFamily="34" charset="0"/>
                </a:rPr>
                <a:t>(50% reduction in model size)</a:t>
              </a:r>
            </a:p>
          </p:txBody>
        </p:sp>
      </p:grpSp>
      <p:grpSp>
        <p:nvGrpSpPr>
          <p:cNvPr id="14" name="Group 13"/>
          <p:cNvGrpSpPr/>
          <p:nvPr/>
        </p:nvGrpSpPr>
        <p:grpSpPr>
          <a:xfrm>
            <a:off x="4529673" y="978724"/>
            <a:ext cx="3657600" cy="2514450"/>
            <a:chOff x="4529673" y="978724"/>
            <a:chExt cx="3657600" cy="2514450"/>
          </a:xfrm>
        </p:grpSpPr>
        <p:pic>
          <p:nvPicPr>
            <p:cNvPr id="5" name="Picture 4"/>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4529673" y="1528598"/>
              <a:ext cx="3657600" cy="1964576"/>
            </a:xfrm>
            <a:prstGeom prst="rect">
              <a:avLst/>
            </a:prstGeom>
          </p:spPr>
        </p:pic>
        <p:sp>
          <p:nvSpPr>
            <p:cNvPr id="10" name="TextBox 9"/>
            <p:cNvSpPr txBox="1"/>
            <p:nvPr/>
          </p:nvSpPr>
          <p:spPr>
            <a:xfrm>
              <a:off x="4529673" y="978724"/>
              <a:ext cx="3657600" cy="369332"/>
            </a:xfrm>
            <a:prstGeom prst="rect">
              <a:avLst/>
            </a:prstGeom>
            <a:noFill/>
          </p:spPr>
          <p:txBody>
            <a:bodyPr wrap="square" rtlCol="0">
              <a:spAutoFit/>
            </a:bodyPr>
            <a:lstStyle/>
            <a:p>
              <a:pPr algn="ctr"/>
              <a:r>
                <a:rPr lang="en-US" dirty="0">
                  <a:latin typeface="Calibri" panose="020F0502020204030204" pitchFamily="34" charset="0"/>
                </a:rPr>
                <a:t>Single domain discretization</a:t>
              </a:r>
            </a:p>
          </p:txBody>
        </p:sp>
      </p:grpSp>
      <p:pic>
        <p:nvPicPr>
          <p:cNvPr id="16" name="Picture 15" descr="albany_90.png"/>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3240524" y="3371125"/>
            <a:ext cx="1507125" cy="784053"/>
          </a:xfrm>
          <a:prstGeom prst="rect">
            <a:avLst/>
          </a:prstGeom>
        </p:spPr>
      </p:pic>
      <p:sp>
        <p:nvSpPr>
          <p:cNvPr id="3" name="Slide Number Placeholder 2">
            <a:extLst>
              <a:ext uri="{FF2B5EF4-FFF2-40B4-BE49-F238E27FC236}">
                <a16:creationId xmlns:a16="http://schemas.microsoft.com/office/drawing/2014/main" id="{D7353515-2F04-450E-9C07-47E5EF88FF12}"/>
              </a:ext>
            </a:extLst>
          </p:cNvPr>
          <p:cNvSpPr>
            <a:spLocks noGrp="1"/>
          </p:cNvSpPr>
          <p:nvPr>
            <p:ph type="sldNum" sz="quarter" idx="12"/>
          </p:nvPr>
        </p:nvSpPr>
        <p:spPr/>
        <p:txBody>
          <a:bodyPr/>
          <a:lstStyle/>
          <a:p>
            <a:fld id="{A5E55A7B-7854-E145-92D9-B491DF4BAE2D}" type="slidenum">
              <a:rPr lang="en-US" smtClean="0"/>
              <a:pPr/>
              <a:t>29</a:t>
            </a:fld>
            <a:endParaRPr lang="en-US" dirty="0"/>
          </a:p>
        </p:txBody>
      </p:sp>
    </p:spTree>
    <p:extLst>
      <p:ext uri="{BB962C8B-B14F-4D97-AF65-F5344CB8AC3E}">
        <p14:creationId xmlns:p14="http://schemas.microsoft.com/office/powerpoint/2010/main" val="2402361299"/>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7" descr="laserWeldSimplified_CoupledSchwarz_Specimen.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68106" y="899342"/>
            <a:ext cx="4875835" cy="3209925"/>
          </a:xfrm>
          <a:prstGeom prst="rect">
            <a:avLst/>
          </a:prstGeom>
        </p:spPr>
      </p:pic>
      <p:sp>
        <p:nvSpPr>
          <p:cNvPr id="2" name="Title 1"/>
          <p:cNvSpPr>
            <a:spLocks noGrp="1"/>
          </p:cNvSpPr>
          <p:nvPr>
            <p:ph type="title"/>
          </p:nvPr>
        </p:nvSpPr>
        <p:spPr>
          <a:xfrm>
            <a:off x="168106" y="237151"/>
            <a:ext cx="8229600" cy="991675"/>
          </a:xfrm>
        </p:spPr>
        <p:txBody>
          <a:bodyPr/>
          <a:lstStyle/>
          <a:p>
            <a:r>
              <a:rPr lang="en-US" sz="3600" dirty="0">
                <a:solidFill>
                  <a:schemeClr val="tx1"/>
                </a:solidFill>
              </a:rPr>
              <a:t>Laser Weld: Strong Scalability of Parallel Schwarz with DTK</a:t>
            </a:r>
          </a:p>
        </p:txBody>
      </p:sp>
      <p:sp>
        <p:nvSpPr>
          <p:cNvPr id="7" name="TextBox 6"/>
          <p:cNvSpPr txBox="1"/>
          <p:nvPr/>
        </p:nvSpPr>
        <p:spPr>
          <a:xfrm>
            <a:off x="333268" y="4081873"/>
            <a:ext cx="5146913" cy="369332"/>
          </a:xfrm>
          <a:prstGeom prst="rect">
            <a:avLst/>
          </a:prstGeom>
          <a:noFill/>
        </p:spPr>
        <p:txBody>
          <a:bodyPr wrap="square" rtlCol="0">
            <a:spAutoFit/>
          </a:bodyPr>
          <a:lstStyle/>
          <a:p>
            <a:pPr marL="285750" indent="-285750">
              <a:buFont typeface="Arial" panose="020B0604020202020204" pitchFamily="34" charset="0"/>
              <a:buChar char="•"/>
            </a:pPr>
            <a:r>
              <a:rPr lang="en-US" b="1" i="1" dirty="0">
                <a:latin typeface="Calibri" panose="020F0502020204030204" pitchFamily="34" charset="0"/>
              </a:rPr>
              <a:t>Near-ideal linear speedup </a:t>
            </a:r>
            <a:r>
              <a:rPr lang="en-US" dirty="0">
                <a:latin typeface="Calibri" panose="020F0502020204030204" pitchFamily="34" charset="0"/>
              </a:rPr>
              <a:t>(64-1024 cores).</a:t>
            </a:r>
          </a:p>
        </p:txBody>
      </p:sp>
      <p:pic>
        <p:nvPicPr>
          <p:cNvPr id="10" name="Picture 9"/>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17934" y="4828516"/>
            <a:ext cx="4820816" cy="1310744"/>
          </a:xfrm>
          <a:prstGeom prst="rect">
            <a:avLst/>
          </a:prstGeom>
        </p:spPr>
      </p:pic>
      <p:pic>
        <p:nvPicPr>
          <p:cNvPr id="11" name="Picture 10"/>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5322756" y="1273760"/>
            <a:ext cx="3512238" cy="3412835"/>
          </a:xfrm>
          <a:prstGeom prst="rect">
            <a:avLst/>
          </a:prstGeom>
        </p:spPr>
      </p:pic>
      <p:pic>
        <p:nvPicPr>
          <p:cNvPr id="9" name="Picture 8" descr="albany_90.png"/>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168106" y="1479270"/>
            <a:ext cx="1507125" cy="784053"/>
          </a:xfrm>
          <a:prstGeom prst="rect">
            <a:avLst/>
          </a:prstGeom>
        </p:spPr>
      </p:pic>
      <p:pic>
        <p:nvPicPr>
          <p:cNvPr id="12" name="Picture 11"/>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6366344" y="4829360"/>
            <a:ext cx="2031362" cy="1091857"/>
          </a:xfrm>
          <a:prstGeom prst="rect">
            <a:avLst/>
          </a:prstGeom>
        </p:spPr>
      </p:pic>
      <p:sp>
        <p:nvSpPr>
          <p:cNvPr id="3" name="TextBox 2"/>
          <p:cNvSpPr txBox="1"/>
          <p:nvPr/>
        </p:nvSpPr>
        <p:spPr>
          <a:xfrm>
            <a:off x="6225436" y="6012493"/>
            <a:ext cx="2455101" cy="369332"/>
          </a:xfrm>
          <a:prstGeom prst="rect">
            <a:avLst/>
          </a:prstGeom>
          <a:noFill/>
        </p:spPr>
        <p:txBody>
          <a:bodyPr wrap="square" rtlCol="0">
            <a:spAutoFit/>
          </a:bodyPr>
          <a:lstStyle/>
          <a:p>
            <a:r>
              <a:rPr lang="en-US" dirty="0">
                <a:latin typeface="Calibri" panose="020F0502020204030204" pitchFamily="34" charset="0"/>
              </a:rPr>
              <a:t>Data Transfer Kit (DTK)</a:t>
            </a:r>
          </a:p>
        </p:txBody>
      </p:sp>
      <p:sp>
        <p:nvSpPr>
          <p:cNvPr id="4" name="Slide Number Placeholder 3">
            <a:extLst>
              <a:ext uri="{FF2B5EF4-FFF2-40B4-BE49-F238E27FC236}">
                <a16:creationId xmlns:a16="http://schemas.microsoft.com/office/drawing/2014/main" id="{2013DE7E-03DE-4505-8943-94D30EA43CA5}"/>
              </a:ext>
            </a:extLst>
          </p:cNvPr>
          <p:cNvSpPr>
            <a:spLocks noGrp="1"/>
          </p:cNvSpPr>
          <p:nvPr>
            <p:ph type="sldNum" sz="quarter" idx="12"/>
          </p:nvPr>
        </p:nvSpPr>
        <p:spPr/>
        <p:txBody>
          <a:bodyPr/>
          <a:lstStyle/>
          <a:p>
            <a:fld id="{A5E55A7B-7854-E145-92D9-B491DF4BAE2D}" type="slidenum">
              <a:rPr lang="en-US" smtClean="0"/>
              <a:pPr/>
              <a:t>30</a:t>
            </a:fld>
            <a:endParaRPr lang="en-US" dirty="0"/>
          </a:p>
        </p:txBody>
      </p:sp>
    </p:spTree>
    <p:extLst>
      <p:ext uri="{BB962C8B-B14F-4D97-AF65-F5344CB8AC3E}">
        <p14:creationId xmlns:p14="http://schemas.microsoft.com/office/powerpoint/2010/main" val="1178325143"/>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Title 2"/>
          <p:cNvSpPr>
            <a:spLocks noGrp="1"/>
          </p:cNvSpPr>
          <p:nvPr>
            <p:ph type="title"/>
          </p:nvPr>
        </p:nvSpPr>
        <p:spPr>
          <a:xfrm>
            <a:off x="182880" y="50974"/>
            <a:ext cx="8298678" cy="779462"/>
          </a:xfrm>
        </p:spPr>
        <p:txBody>
          <a:bodyPr/>
          <a:lstStyle/>
          <a:p>
            <a:pPr algn="l"/>
            <a:r>
              <a:rPr lang="en-US" sz="3600" dirty="0" err="1">
                <a:solidFill>
                  <a:schemeClr val="tx1"/>
                </a:solidFill>
                <a:latin typeface="Calibri" charset="0"/>
                <a:ea typeface="Calibri" charset="0"/>
                <a:cs typeface="Calibri" charset="0"/>
              </a:rPr>
              <a:t>Quasistatic</a:t>
            </a:r>
            <a:r>
              <a:rPr lang="en-US" sz="3600" dirty="0">
                <a:solidFill>
                  <a:schemeClr val="tx1"/>
                </a:solidFill>
                <a:latin typeface="Calibri" charset="0"/>
                <a:ea typeface="Calibri" charset="0"/>
                <a:cs typeface="Calibri" charset="0"/>
              </a:rPr>
              <a:t> Example #4: Tensile Bar</a:t>
            </a:r>
          </a:p>
        </p:txBody>
      </p:sp>
      <p:sp>
        <p:nvSpPr>
          <p:cNvPr id="3" name="TextBox 2">
            <a:extLst>
              <a:ext uri="{FF2B5EF4-FFF2-40B4-BE49-F238E27FC236}">
                <a16:creationId xmlns:a16="http://schemas.microsoft.com/office/drawing/2014/main" id="{C39B9064-BD15-445B-897A-A9DBF17C317D}"/>
              </a:ext>
            </a:extLst>
          </p:cNvPr>
          <p:cNvSpPr txBox="1"/>
          <p:nvPr/>
        </p:nvSpPr>
        <p:spPr>
          <a:xfrm>
            <a:off x="144612" y="890172"/>
            <a:ext cx="8810368" cy="769441"/>
          </a:xfrm>
          <a:prstGeom prst="rect">
            <a:avLst/>
          </a:prstGeom>
          <a:solidFill>
            <a:srgbClr val="99FFCC"/>
          </a:solidFill>
        </p:spPr>
        <p:txBody>
          <a:bodyPr wrap="square" rtlCol="0">
            <a:spAutoFit/>
          </a:bodyPr>
          <a:lstStyle/>
          <a:p>
            <a:pPr algn="ctr"/>
            <a:r>
              <a:rPr lang="en-US" sz="2200" dirty="0">
                <a:latin typeface="Calibri" panose="020F0502020204030204" pitchFamily="34" charset="0"/>
                <a:cs typeface="Calibri" panose="020F0502020204030204" pitchFamily="34" charset="0"/>
              </a:rPr>
              <a:t>The alternating Schwarz method can be used as part of a </a:t>
            </a:r>
            <a:r>
              <a:rPr lang="en-US" sz="2200" b="1" i="1" dirty="0">
                <a:latin typeface="Calibri" panose="020F0502020204030204" pitchFamily="34" charset="0"/>
                <a:cs typeface="Calibri" panose="020F0502020204030204" pitchFamily="34" charset="0"/>
              </a:rPr>
              <a:t>homogenization</a:t>
            </a:r>
            <a:r>
              <a:rPr lang="en-US" sz="2200" dirty="0">
                <a:latin typeface="Calibri" panose="020F0502020204030204" pitchFamily="34" charset="0"/>
                <a:cs typeface="Calibri" panose="020F0502020204030204" pitchFamily="34" charset="0"/>
              </a:rPr>
              <a:t> (upscaling) process to bridge gap b/w </a:t>
            </a:r>
            <a:r>
              <a:rPr lang="en-US" sz="2200" b="1" i="1" dirty="0">
                <a:latin typeface="Calibri" panose="020F0502020204030204" pitchFamily="34" charset="0"/>
                <a:cs typeface="Calibri" panose="020F0502020204030204" pitchFamily="34" charset="0"/>
              </a:rPr>
              <a:t>microscopic</a:t>
            </a:r>
            <a:r>
              <a:rPr lang="en-US" sz="2200" dirty="0">
                <a:latin typeface="Calibri" panose="020F0502020204030204" pitchFamily="34" charset="0"/>
                <a:cs typeface="Calibri" panose="020F0502020204030204" pitchFamily="34" charset="0"/>
              </a:rPr>
              <a:t> and </a:t>
            </a:r>
            <a:r>
              <a:rPr lang="en-US" sz="2200" b="1" i="1" dirty="0">
                <a:latin typeface="Calibri" panose="020F0502020204030204" pitchFamily="34" charset="0"/>
                <a:cs typeface="Calibri" panose="020F0502020204030204" pitchFamily="34" charset="0"/>
              </a:rPr>
              <a:t>macroscopic</a:t>
            </a:r>
            <a:r>
              <a:rPr lang="en-US" sz="2200" dirty="0">
                <a:latin typeface="Calibri" panose="020F0502020204030204" pitchFamily="34" charset="0"/>
                <a:cs typeface="Calibri" panose="020F0502020204030204" pitchFamily="34" charset="0"/>
              </a:rPr>
              <a:t> regions</a:t>
            </a:r>
          </a:p>
        </p:txBody>
      </p:sp>
      <p:pic>
        <p:nvPicPr>
          <p:cNvPr id="26" name="Picture 25">
            <a:extLst>
              <a:ext uri="{FF2B5EF4-FFF2-40B4-BE49-F238E27FC236}">
                <a16:creationId xmlns:a16="http://schemas.microsoft.com/office/drawing/2014/main" id="{EC914CF8-95AC-47B6-A0E6-2C544E87E706}"/>
              </a:ext>
            </a:extLst>
          </p:cNvPr>
          <p:cNvPicPr>
            <a:picLocks noChangeAspect="1"/>
          </p:cNvPicPr>
          <p:nvPr/>
        </p:nvPicPr>
        <p:blipFill rotWithShape="1">
          <a:blip r:embed="rId3">
            <a:extLst>
              <a:ext uri="{28A0092B-C50C-407E-A947-70E740481C1C}">
                <a14:useLocalDpi xmlns:a14="http://schemas.microsoft.com/office/drawing/2010/main" val="0"/>
              </a:ext>
            </a:extLst>
          </a:blip>
          <a:srcRect l="36922" r="33534"/>
          <a:stretch/>
        </p:blipFill>
        <p:spPr>
          <a:xfrm>
            <a:off x="4779594" y="2123519"/>
            <a:ext cx="1300367" cy="4200643"/>
          </a:xfrm>
          <a:prstGeom prst="rect">
            <a:avLst/>
          </a:prstGeom>
        </p:spPr>
      </p:pic>
      <p:sp>
        <p:nvSpPr>
          <p:cNvPr id="7" name="Rectangle 6">
            <a:extLst>
              <a:ext uri="{FF2B5EF4-FFF2-40B4-BE49-F238E27FC236}">
                <a16:creationId xmlns:a16="http://schemas.microsoft.com/office/drawing/2014/main" id="{3853DECB-39EF-41CC-A4B8-4FE1FEF6DA83}"/>
              </a:ext>
            </a:extLst>
          </p:cNvPr>
          <p:cNvSpPr/>
          <p:nvPr/>
        </p:nvSpPr>
        <p:spPr>
          <a:xfrm>
            <a:off x="4779594" y="3262184"/>
            <a:ext cx="1300367" cy="1853513"/>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9" name="Straight Connector 8">
            <a:extLst>
              <a:ext uri="{FF2B5EF4-FFF2-40B4-BE49-F238E27FC236}">
                <a16:creationId xmlns:a16="http://schemas.microsoft.com/office/drawing/2014/main" id="{60EF8E15-6970-4B58-8892-0014EAC5C4E5}"/>
              </a:ext>
            </a:extLst>
          </p:cNvPr>
          <p:cNvCxnSpPr>
            <a:cxnSpLocks/>
          </p:cNvCxnSpPr>
          <p:nvPr/>
        </p:nvCxnSpPr>
        <p:spPr>
          <a:xfrm flipV="1">
            <a:off x="6079961" y="2258389"/>
            <a:ext cx="740969" cy="1003796"/>
          </a:xfrm>
          <a:prstGeom prst="line">
            <a:avLst/>
          </a:prstGeom>
          <a:ln>
            <a:solidFill>
              <a:schemeClr val="tx1"/>
            </a:solidFill>
          </a:ln>
        </p:spPr>
        <p:style>
          <a:lnRef idx="1">
            <a:schemeClr val="accent6"/>
          </a:lnRef>
          <a:fillRef idx="0">
            <a:schemeClr val="accent6"/>
          </a:fillRef>
          <a:effectRef idx="0">
            <a:schemeClr val="accent6"/>
          </a:effectRef>
          <a:fontRef idx="minor">
            <a:schemeClr val="tx1"/>
          </a:fontRef>
        </p:style>
      </p:cxnSp>
      <p:cxnSp>
        <p:nvCxnSpPr>
          <p:cNvPr id="27" name="Straight Connector 26">
            <a:extLst>
              <a:ext uri="{FF2B5EF4-FFF2-40B4-BE49-F238E27FC236}">
                <a16:creationId xmlns:a16="http://schemas.microsoft.com/office/drawing/2014/main" id="{08CC5EF9-8148-42AA-AEDC-730398ECD143}"/>
              </a:ext>
            </a:extLst>
          </p:cNvPr>
          <p:cNvCxnSpPr>
            <a:cxnSpLocks/>
          </p:cNvCxnSpPr>
          <p:nvPr/>
        </p:nvCxnSpPr>
        <p:spPr>
          <a:xfrm>
            <a:off x="6079961" y="5110601"/>
            <a:ext cx="740969" cy="536437"/>
          </a:xfrm>
          <a:prstGeom prst="line">
            <a:avLst/>
          </a:prstGeom>
          <a:ln>
            <a:solidFill>
              <a:schemeClr val="tx1"/>
            </a:solidFill>
          </a:ln>
        </p:spPr>
        <p:style>
          <a:lnRef idx="1">
            <a:schemeClr val="accent6"/>
          </a:lnRef>
          <a:fillRef idx="0">
            <a:schemeClr val="accent6"/>
          </a:fillRef>
          <a:effectRef idx="0">
            <a:schemeClr val="accent6"/>
          </a:effectRef>
          <a:fontRef idx="minor">
            <a:schemeClr val="tx1"/>
          </a:fontRef>
        </p:style>
      </p:cxnSp>
      <p:pic>
        <p:nvPicPr>
          <p:cNvPr id="5" name="Picture 4" descr="A picture containing photo, shirt, room, bed&#10;&#10;Description automatically generated">
            <a:extLst>
              <a:ext uri="{FF2B5EF4-FFF2-40B4-BE49-F238E27FC236}">
                <a16:creationId xmlns:a16="http://schemas.microsoft.com/office/drawing/2014/main" id="{3BD0AF02-44A7-491B-B8B7-F4086BFDBB1A}"/>
              </a:ext>
            </a:extLst>
          </p:cNvPr>
          <p:cNvPicPr>
            <a:picLocks noChangeAspect="1"/>
          </p:cNvPicPr>
          <p:nvPr/>
        </p:nvPicPr>
        <p:blipFill>
          <a:blip r:embed="rId4"/>
          <a:stretch>
            <a:fillRect/>
          </a:stretch>
        </p:blipFill>
        <p:spPr>
          <a:xfrm>
            <a:off x="6722668" y="2258389"/>
            <a:ext cx="2075344" cy="3388649"/>
          </a:xfrm>
          <a:prstGeom prst="rect">
            <a:avLst/>
          </a:prstGeom>
          <a:ln>
            <a:noFill/>
          </a:ln>
          <a:effectLst>
            <a:outerShdw blurRad="292100" dist="139700" dir="2700000" algn="tl" rotWithShape="0">
              <a:srgbClr val="333333">
                <a:alpha val="65000"/>
              </a:srgbClr>
            </a:outerShdw>
          </a:effectLst>
        </p:spPr>
      </p:pic>
      <p:sp>
        <p:nvSpPr>
          <p:cNvPr id="31" name="TextBox 30">
            <a:extLst>
              <a:ext uri="{FF2B5EF4-FFF2-40B4-BE49-F238E27FC236}">
                <a16:creationId xmlns:a16="http://schemas.microsoft.com/office/drawing/2014/main" id="{EFDB9496-6FA9-483A-BB95-3F7E5BE9B8FC}"/>
              </a:ext>
            </a:extLst>
          </p:cNvPr>
          <p:cNvSpPr txBox="1"/>
          <p:nvPr/>
        </p:nvSpPr>
        <p:spPr>
          <a:xfrm>
            <a:off x="3888346" y="2448346"/>
            <a:ext cx="1139790" cy="646331"/>
          </a:xfrm>
          <a:prstGeom prst="rect">
            <a:avLst/>
          </a:prstGeom>
          <a:noFill/>
        </p:spPr>
        <p:txBody>
          <a:bodyPr wrap="square" rtlCol="0">
            <a:spAutoFit/>
          </a:bodyPr>
          <a:lstStyle/>
          <a:p>
            <a:pPr algn="ctr"/>
            <a:r>
              <a:rPr lang="en-US" dirty="0">
                <a:latin typeface="Calibri" panose="020F0502020204030204" pitchFamily="34" charset="0"/>
                <a:cs typeface="Calibri" panose="020F0502020204030204" pitchFamily="34" charset="0"/>
              </a:rPr>
              <a:t>macro-scale</a:t>
            </a:r>
          </a:p>
        </p:txBody>
      </p:sp>
      <p:sp>
        <p:nvSpPr>
          <p:cNvPr id="32" name="TextBox 31">
            <a:extLst>
              <a:ext uri="{FF2B5EF4-FFF2-40B4-BE49-F238E27FC236}">
                <a16:creationId xmlns:a16="http://schemas.microsoft.com/office/drawing/2014/main" id="{52C97FE1-B0AE-4312-9292-B0FD66F57BAA}"/>
              </a:ext>
            </a:extLst>
          </p:cNvPr>
          <p:cNvSpPr txBox="1"/>
          <p:nvPr/>
        </p:nvSpPr>
        <p:spPr>
          <a:xfrm>
            <a:off x="3639656" y="3933429"/>
            <a:ext cx="1245266" cy="646331"/>
          </a:xfrm>
          <a:prstGeom prst="rect">
            <a:avLst/>
          </a:prstGeom>
          <a:noFill/>
        </p:spPr>
        <p:txBody>
          <a:bodyPr wrap="square" rtlCol="0">
            <a:spAutoFit/>
          </a:bodyPr>
          <a:lstStyle/>
          <a:p>
            <a:pPr algn="ctr"/>
            <a:r>
              <a:rPr lang="en-US" dirty="0">
                <a:latin typeface="Calibri" panose="020F0502020204030204" pitchFamily="34" charset="0"/>
                <a:cs typeface="Calibri" panose="020F0502020204030204" pitchFamily="34" charset="0"/>
              </a:rPr>
              <a:t>micro-structure</a:t>
            </a:r>
          </a:p>
        </p:txBody>
      </p:sp>
      <p:sp>
        <p:nvSpPr>
          <p:cNvPr id="33" name="TextBox 32">
            <a:extLst>
              <a:ext uri="{FF2B5EF4-FFF2-40B4-BE49-F238E27FC236}">
                <a16:creationId xmlns:a16="http://schemas.microsoft.com/office/drawing/2014/main" id="{C2733C94-AEE6-4E06-9610-BCC57FAE4F0F}"/>
              </a:ext>
            </a:extLst>
          </p:cNvPr>
          <p:cNvSpPr txBox="1"/>
          <p:nvPr/>
        </p:nvSpPr>
        <p:spPr>
          <a:xfrm>
            <a:off x="3913076" y="5418512"/>
            <a:ext cx="1139790" cy="646331"/>
          </a:xfrm>
          <a:prstGeom prst="rect">
            <a:avLst/>
          </a:prstGeom>
          <a:noFill/>
        </p:spPr>
        <p:txBody>
          <a:bodyPr wrap="square" rtlCol="0">
            <a:spAutoFit/>
          </a:bodyPr>
          <a:lstStyle/>
          <a:p>
            <a:pPr algn="ctr"/>
            <a:r>
              <a:rPr lang="en-US" dirty="0">
                <a:latin typeface="Calibri" panose="020F0502020204030204" pitchFamily="34" charset="0"/>
                <a:cs typeface="Calibri" panose="020F0502020204030204" pitchFamily="34" charset="0"/>
              </a:rPr>
              <a:t>macro-scale</a:t>
            </a:r>
          </a:p>
        </p:txBody>
      </p:sp>
      <p:sp>
        <p:nvSpPr>
          <p:cNvPr id="35" name="TextBox 34">
            <a:extLst>
              <a:ext uri="{FF2B5EF4-FFF2-40B4-BE49-F238E27FC236}">
                <a16:creationId xmlns:a16="http://schemas.microsoft.com/office/drawing/2014/main" id="{D4F85E94-1578-4792-BDE3-C86CB2868CE6}"/>
              </a:ext>
            </a:extLst>
          </p:cNvPr>
          <p:cNvSpPr txBox="1"/>
          <p:nvPr/>
        </p:nvSpPr>
        <p:spPr>
          <a:xfrm>
            <a:off x="6105084" y="5880508"/>
            <a:ext cx="3111500" cy="523220"/>
          </a:xfrm>
          <a:prstGeom prst="rect">
            <a:avLst/>
          </a:prstGeom>
          <a:noFill/>
        </p:spPr>
        <p:txBody>
          <a:bodyPr wrap="square" rtlCol="0">
            <a:spAutoFit/>
          </a:bodyPr>
          <a:lstStyle/>
          <a:p>
            <a:pPr algn="ctr"/>
            <a:r>
              <a:rPr lang="en-US" sz="1400" dirty="0">
                <a:latin typeface="Calibri"/>
                <a:cs typeface="Calibri"/>
              </a:rPr>
              <a:t>Work by C. </a:t>
            </a:r>
            <a:r>
              <a:rPr lang="en-US" sz="1400" dirty="0" err="1">
                <a:latin typeface="Calibri"/>
                <a:cs typeface="Calibri"/>
              </a:rPr>
              <a:t>Alleman</a:t>
            </a:r>
            <a:r>
              <a:rPr lang="en-US" sz="1400" dirty="0">
                <a:latin typeface="Calibri"/>
                <a:cs typeface="Calibri"/>
              </a:rPr>
              <a:t>, J. </a:t>
            </a:r>
            <a:r>
              <a:rPr lang="en-US" sz="1400" dirty="0" err="1">
                <a:latin typeface="Calibri"/>
                <a:cs typeface="Calibri"/>
              </a:rPr>
              <a:t>Foulk</a:t>
            </a:r>
            <a:r>
              <a:rPr lang="en-US" sz="1400" dirty="0">
                <a:latin typeface="Calibri"/>
                <a:cs typeface="Calibri"/>
              </a:rPr>
              <a:t>,</a:t>
            </a:r>
          </a:p>
          <a:p>
            <a:pPr algn="ctr"/>
            <a:r>
              <a:rPr lang="en-US" sz="1400" dirty="0">
                <a:latin typeface="Calibri"/>
                <a:cs typeface="Calibri"/>
              </a:rPr>
              <a:t>D. Littlewood, G. </a:t>
            </a:r>
            <a:r>
              <a:rPr lang="en-US" sz="1400" dirty="0" err="1">
                <a:latin typeface="Calibri"/>
                <a:cs typeface="Calibri"/>
              </a:rPr>
              <a:t>Bergel</a:t>
            </a:r>
            <a:endParaRPr lang="en-US" sz="1400" dirty="0">
              <a:latin typeface="Calibri"/>
              <a:cs typeface="Calibri"/>
            </a:endParaRPr>
          </a:p>
        </p:txBody>
      </p:sp>
      <p:sp>
        <p:nvSpPr>
          <p:cNvPr id="36" name="Rectangle 35">
            <a:extLst>
              <a:ext uri="{FF2B5EF4-FFF2-40B4-BE49-F238E27FC236}">
                <a16:creationId xmlns:a16="http://schemas.microsoft.com/office/drawing/2014/main" id="{6DBFF51B-61F5-4367-B81A-00E4E916FD6A}"/>
              </a:ext>
            </a:extLst>
          </p:cNvPr>
          <p:cNvSpPr/>
          <p:nvPr/>
        </p:nvSpPr>
        <p:spPr>
          <a:xfrm>
            <a:off x="131932" y="1783487"/>
            <a:ext cx="3970948" cy="2185214"/>
          </a:xfrm>
          <a:prstGeom prst="rect">
            <a:avLst/>
          </a:prstGeom>
        </p:spPr>
        <p:txBody>
          <a:bodyPr wrap="square">
            <a:spAutoFit/>
          </a:bodyPr>
          <a:lstStyle/>
          <a:p>
            <a:pPr marL="298450" lvl="1" indent="-285750">
              <a:buFont typeface="Arial" panose="020B0604020202020204" pitchFamily="34" charset="0"/>
              <a:buChar char="•"/>
            </a:pPr>
            <a:r>
              <a:rPr lang="en-US" b="1" i="1" dirty="0">
                <a:latin typeface="Calibri" panose="020F0502020204030204" pitchFamily="34" charset="0"/>
              </a:rPr>
              <a:t>Microstructure</a:t>
            </a:r>
            <a:r>
              <a:rPr lang="en-US" dirty="0">
                <a:latin typeface="Calibri" panose="020F0502020204030204" pitchFamily="34" charset="0"/>
              </a:rPr>
              <a:t> embedded in ASTM tensile geometry (right).</a:t>
            </a:r>
          </a:p>
          <a:p>
            <a:pPr marL="298450" lvl="1" indent="-285750">
              <a:buFont typeface="Arial" panose="020B0604020202020204" pitchFamily="34" charset="0"/>
              <a:buChar char="•"/>
            </a:pPr>
            <a:endParaRPr lang="en-US" sz="200" dirty="0">
              <a:latin typeface="Calibri" panose="020F0502020204030204" pitchFamily="34" charset="0"/>
            </a:endParaRPr>
          </a:p>
          <a:p>
            <a:pPr marL="298450" lvl="1" indent="-285750">
              <a:buFont typeface="Arial" panose="020B0604020202020204" pitchFamily="34" charset="0"/>
              <a:buChar char="•"/>
            </a:pPr>
            <a:endParaRPr lang="en-US" sz="200" dirty="0">
              <a:latin typeface="Calibri" panose="020F0502020204030204" pitchFamily="34" charset="0"/>
            </a:endParaRPr>
          </a:p>
          <a:p>
            <a:pPr marL="298450" lvl="1" indent="-285750">
              <a:buFont typeface="Arial" panose="020B0604020202020204" pitchFamily="34" charset="0"/>
              <a:buChar char="•"/>
            </a:pPr>
            <a:r>
              <a:rPr lang="en-US" dirty="0">
                <a:latin typeface="Calibri" panose="020F0502020204030204" pitchFamily="34" charset="0"/>
              </a:rPr>
              <a:t>Fix microstructure, investigate          </a:t>
            </a:r>
            <a:r>
              <a:rPr lang="en-US" b="1" i="1" dirty="0">
                <a:latin typeface="Calibri" panose="020F0502020204030204" pitchFamily="34" charset="0"/>
              </a:rPr>
              <a:t>ensemble</a:t>
            </a:r>
            <a:r>
              <a:rPr lang="en-US" dirty="0">
                <a:latin typeface="Calibri" panose="020F0502020204030204" pitchFamily="34" charset="0"/>
              </a:rPr>
              <a:t> of uniaxial loads. </a:t>
            </a:r>
          </a:p>
          <a:p>
            <a:pPr marL="298450" lvl="1" indent="-285750">
              <a:buFont typeface="Arial" panose="020B0604020202020204" pitchFamily="34" charset="0"/>
              <a:buChar char="•"/>
            </a:pPr>
            <a:endParaRPr lang="en-US" sz="200" dirty="0">
              <a:latin typeface="Calibri" panose="020F0502020204030204" pitchFamily="34" charset="0"/>
            </a:endParaRPr>
          </a:p>
          <a:p>
            <a:pPr marL="298450" lvl="1" indent="-285750">
              <a:buFont typeface="Arial" panose="020B0604020202020204" pitchFamily="34" charset="0"/>
              <a:buChar char="•"/>
            </a:pPr>
            <a:endParaRPr lang="en-US" sz="200" dirty="0">
              <a:latin typeface="Calibri" panose="020F0502020204030204" pitchFamily="34" charset="0"/>
            </a:endParaRPr>
          </a:p>
          <a:p>
            <a:pPr marL="298450" lvl="1" indent="-285750">
              <a:buFont typeface="Arial" panose="020B0604020202020204" pitchFamily="34" charset="0"/>
              <a:buChar char="•"/>
            </a:pPr>
            <a:r>
              <a:rPr lang="en-US" dirty="0">
                <a:latin typeface="Calibri" panose="020F0502020204030204" pitchFamily="34" charset="0"/>
              </a:rPr>
              <a:t>Fit flow curves with a </a:t>
            </a:r>
            <a:r>
              <a:rPr lang="en-US" b="1" i="1" dirty="0">
                <a:latin typeface="Calibri" panose="020F0502020204030204" pitchFamily="34" charset="0"/>
              </a:rPr>
              <a:t>macroscale</a:t>
            </a:r>
            <a:r>
              <a:rPr lang="en-US" dirty="0">
                <a:latin typeface="Calibri" panose="020F0502020204030204" pitchFamily="34" charset="0"/>
              </a:rPr>
              <a:t> J</a:t>
            </a:r>
            <a:r>
              <a:rPr lang="en-US" baseline="-25000" dirty="0">
                <a:latin typeface="Calibri" panose="020F0502020204030204" pitchFamily="34" charset="0"/>
              </a:rPr>
              <a:t>2</a:t>
            </a:r>
            <a:r>
              <a:rPr lang="en-US" dirty="0">
                <a:latin typeface="Calibri" panose="020F0502020204030204" pitchFamily="34" charset="0"/>
              </a:rPr>
              <a:t> plasticity model (below).</a:t>
            </a:r>
          </a:p>
          <a:p>
            <a:pPr marL="298450" lvl="1" indent="-285750">
              <a:buFont typeface="Arial" panose="020B0604020202020204" pitchFamily="34" charset="0"/>
              <a:buChar char="•"/>
            </a:pPr>
            <a:endParaRPr lang="en-US" sz="200" dirty="0">
              <a:latin typeface="Calibri" panose="020F0502020204030204" pitchFamily="34" charset="0"/>
            </a:endParaRPr>
          </a:p>
          <a:p>
            <a:pPr marL="298450" lvl="1" indent="-285750">
              <a:buFont typeface="Arial" panose="020B0604020202020204" pitchFamily="34" charset="0"/>
              <a:buChar char="•"/>
            </a:pPr>
            <a:endParaRPr lang="en-US" dirty="0">
              <a:latin typeface="Calibri" panose="020F0502020204030204" pitchFamily="34" charset="0"/>
            </a:endParaRPr>
          </a:p>
        </p:txBody>
      </p:sp>
      <p:pic>
        <p:nvPicPr>
          <p:cNvPr id="37" name="Picture 36">
            <a:extLst>
              <a:ext uri="{FF2B5EF4-FFF2-40B4-BE49-F238E27FC236}">
                <a16:creationId xmlns:a16="http://schemas.microsoft.com/office/drawing/2014/main" id="{1A5FB86B-7954-44B5-B7CD-154AB3FAD198}"/>
              </a:ext>
            </a:extLst>
          </p:cNvPr>
          <p:cNvPicPr>
            <a:picLocks noChangeAspect="1"/>
          </p:cNvPicPr>
          <p:nvPr/>
        </p:nvPicPr>
        <p:blipFill rotWithShape="1">
          <a:blip r:embed="rId5">
            <a:extLst>
              <a:ext uri="{28A0092B-C50C-407E-A947-70E740481C1C}">
                <a14:useLocalDpi xmlns:a14="http://schemas.microsoft.com/office/drawing/2010/main" val="0"/>
              </a:ext>
            </a:extLst>
          </a:blip>
          <a:srcRect r="2143"/>
          <a:stretch/>
        </p:blipFill>
        <p:spPr>
          <a:xfrm>
            <a:off x="309107" y="3688190"/>
            <a:ext cx="3504871" cy="2686228"/>
          </a:xfrm>
          <a:prstGeom prst="rect">
            <a:avLst/>
          </a:prstGeom>
        </p:spPr>
      </p:pic>
      <p:pic>
        <p:nvPicPr>
          <p:cNvPr id="39" name="Picture 38" descr="A close up of a logo&#10;&#10;Description automatically generated">
            <a:extLst>
              <a:ext uri="{FF2B5EF4-FFF2-40B4-BE49-F238E27FC236}">
                <a16:creationId xmlns:a16="http://schemas.microsoft.com/office/drawing/2014/main" id="{812D475C-F523-458E-8F3B-C0A24F4E60E3}"/>
              </a:ext>
            </a:extLst>
          </p:cNvPr>
          <p:cNvPicPr>
            <a:picLocks noChangeAspect="1"/>
          </p:cNvPicPr>
          <p:nvPr/>
        </p:nvPicPr>
        <p:blipFill>
          <a:blip r:embed="rId6"/>
          <a:stretch>
            <a:fillRect/>
          </a:stretch>
        </p:blipFill>
        <p:spPr>
          <a:xfrm>
            <a:off x="8137721" y="4259360"/>
            <a:ext cx="660291" cy="873401"/>
          </a:xfrm>
          <a:prstGeom prst="rect">
            <a:avLst/>
          </a:prstGeom>
        </p:spPr>
      </p:pic>
      <p:sp>
        <p:nvSpPr>
          <p:cNvPr id="40" name="Rectangle 39">
            <a:extLst>
              <a:ext uri="{FF2B5EF4-FFF2-40B4-BE49-F238E27FC236}">
                <a16:creationId xmlns:a16="http://schemas.microsoft.com/office/drawing/2014/main" id="{165DB0E8-6C71-40DF-BD69-84B491FA0EC9}"/>
              </a:ext>
            </a:extLst>
          </p:cNvPr>
          <p:cNvSpPr/>
          <p:nvPr/>
        </p:nvSpPr>
        <p:spPr>
          <a:xfrm>
            <a:off x="4262289" y="1737650"/>
            <a:ext cx="4688656" cy="369332"/>
          </a:xfrm>
          <a:prstGeom prst="rect">
            <a:avLst/>
          </a:prstGeom>
          <a:ln>
            <a:solidFill>
              <a:schemeClr val="tx1"/>
            </a:solidFill>
          </a:ln>
        </p:spPr>
        <p:txBody>
          <a:bodyPr wrap="none">
            <a:spAutoFit/>
          </a:bodyPr>
          <a:lstStyle/>
          <a:p>
            <a:pPr marL="12700" lvl="1" algn="ctr"/>
            <a:r>
              <a:rPr lang="en-US" b="1" i="1" dirty="0">
                <a:latin typeface="Calibri" panose="020F0502020204030204" pitchFamily="34" charset="0"/>
              </a:rPr>
              <a:t>Goal: </a:t>
            </a:r>
            <a:r>
              <a:rPr lang="en-US" i="1" dirty="0">
                <a:latin typeface="Calibri" panose="020F0502020204030204" pitchFamily="34" charset="0"/>
              </a:rPr>
              <a:t>study strain localization in microstructure.</a:t>
            </a:r>
          </a:p>
        </p:txBody>
      </p:sp>
      <p:sp>
        <p:nvSpPr>
          <p:cNvPr id="2" name="Slide Number Placeholder 1">
            <a:extLst>
              <a:ext uri="{FF2B5EF4-FFF2-40B4-BE49-F238E27FC236}">
                <a16:creationId xmlns:a16="http://schemas.microsoft.com/office/drawing/2014/main" id="{74F258F8-8C4E-4643-931D-928298B76C3F}"/>
              </a:ext>
            </a:extLst>
          </p:cNvPr>
          <p:cNvSpPr>
            <a:spLocks noGrp="1"/>
          </p:cNvSpPr>
          <p:nvPr>
            <p:ph type="sldNum" sz="quarter" idx="12"/>
          </p:nvPr>
        </p:nvSpPr>
        <p:spPr/>
        <p:txBody>
          <a:bodyPr/>
          <a:lstStyle/>
          <a:p>
            <a:fld id="{A5E55A7B-7854-E145-92D9-B491DF4BAE2D}" type="slidenum">
              <a:rPr lang="en-US" smtClean="0"/>
              <a:pPr/>
              <a:t>31</a:t>
            </a:fld>
            <a:endParaRPr lang="en-US" dirty="0"/>
          </a:p>
        </p:txBody>
      </p:sp>
    </p:spTree>
    <p:extLst>
      <p:ext uri="{BB962C8B-B14F-4D97-AF65-F5344CB8AC3E}">
        <p14:creationId xmlns:p14="http://schemas.microsoft.com/office/powerpoint/2010/main" val="4174984477"/>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304800" y="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102" name="TextShape 2"/>
          <p:cNvSpPr txBox="1"/>
          <p:nvPr/>
        </p:nvSpPr>
        <p:spPr>
          <a:xfrm>
            <a:off x="304800" y="884663"/>
            <a:ext cx="6774426" cy="5493834"/>
          </a:xfrm>
          <a:prstGeom prst="rect">
            <a:avLst/>
          </a:prstGeom>
          <a:noFill/>
          <a:ln>
            <a:noFill/>
          </a:ln>
        </p:spPr>
        <p:txBody>
          <a:bodyPr/>
          <a:lstStyle/>
          <a:p>
            <a:pPr marL="457200" indent="-457200">
              <a:lnSpc>
                <a:spcPct val="100000"/>
              </a:lnSpc>
              <a:buFont typeface="+mj-lt"/>
              <a:buAutoNum type="arabicPeriod"/>
            </a:pPr>
            <a:r>
              <a:rPr lang="en-US" sz="2400" dirty="0">
                <a:latin typeface="Calibri" panose="020F0502020204030204" pitchFamily="34" charset="0"/>
              </a:rPr>
              <a:t>Motivation &amp; Background</a:t>
            </a:r>
          </a:p>
          <a:p>
            <a:pPr marL="800100" lvl="1" indent="-342900">
              <a:buFont typeface="Arial" panose="020B0604020202020204" pitchFamily="34" charset="0"/>
              <a:buChar char="•"/>
            </a:pPr>
            <a:endParaRPr lang="en-US" sz="400" dirty="0">
              <a:latin typeface="Calibri" panose="020F0502020204030204" pitchFamily="34" charset="0"/>
            </a:endParaRPr>
          </a:p>
          <a:p>
            <a:pPr marL="457200" indent="-457200">
              <a:lnSpc>
                <a:spcPct val="100000"/>
              </a:lnSpc>
              <a:buAutoNum type="arabicPeriod" startAt="2"/>
            </a:pPr>
            <a:endParaRPr lang="en-US" sz="400" dirty="0">
              <a:latin typeface="Calibri" panose="020F0502020204030204" pitchFamily="34" charset="0"/>
            </a:endParaRPr>
          </a:p>
          <a:p>
            <a:pPr marL="457200" indent="-457200">
              <a:buAutoNum type="arabicPeriod" startAt="2"/>
            </a:pPr>
            <a:r>
              <a:rPr lang="en-US" sz="2400" dirty="0">
                <a:latin typeface="Calibri" panose="020F0502020204030204" pitchFamily="34" charset="0"/>
              </a:rPr>
              <a:t>Schwarz Alternating Method for Concurrent Multiscale Coupling for </a:t>
            </a:r>
            <a:r>
              <a:rPr lang="en-US" sz="2400" dirty="0" err="1">
                <a:latin typeface="Calibri" panose="020F0502020204030204" pitchFamily="34" charset="0"/>
              </a:rPr>
              <a:t>Quasistatics</a:t>
            </a:r>
            <a:r>
              <a:rPr lang="en-US" sz="2400" dirty="0">
                <a:latin typeface="Calibri" panose="020F0502020204030204" pitchFamily="34" charset="0"/>
              </a:rPr>
              <a:t> </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3"/>
            </a:pPr>
            <a:r>
              <a:rPr lang="en-US" sz="2400" b="1" dirty="0">
                <a:latin typeface="Calibri" panose="020F0502020204030204" pitchFamily="34" charset="0"/>
              </a:rPr>
              <a:t>Schwarz Alternating Method for Concurrent Multiscale Coupling for Dynamics</a:t>
            </a:r>
          </a:p>
          <a:p>
            <a:pPr marL="800100" lvl="1" indent="-342900">
              <a:buFont typeface="Arial" panose="020B0604020202020204" pitchFamily="34" charset="0"/>
              <a:buChar char="•"/>
            </a:pPr>
            <a:r>
              <a:rPr lang="en-US" sz="2400" b="1"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pPr marL="228600" indent="-228600">
              <a:buAutoNum type="arabicPeriod" startAt="4"/>
            </a:pPr>
            <a:endParaRPr lang="en-US" sz="400" dirty="0">
              <a:latin typeface="Calibri" panose="020F0502020204030204" pitchFamily="34" charset="0"/>
            </a:endParaRPr>
          </a:p>
          <a:p>
            <a:pPr marL="228600" indent="-228600">
              <a:buAutoNum type="arabicPeriod" startAt="4"/>
            </a:pPr>
            <a:endParaRPr lang="en-US" sz="400" dirty="0">
              <a:latin typeface="Calibri" panose="020F0502020204030204" pitchFamily="34" charset="0"/>
            </a:endParaRPr>
          </a:p>
          <a:p>
            <a:pPr marL="457200" indent="-457200">
              <a:buAutoNum type="arabicPeriod" startAt="4"/>
            </a:pPr>
            <a:r>
              <a:rPr lang="en-US" sz="2400" dirty="0">
                <a:latin typeface="Calibri" panose="020F0502020204030204" pitchFamily="34" charset="0"/>
              </a:rPr>
              <a:t>Summary </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5"/>
            </a:pPr>
            <a:r>
              <a:rPr lang="en-US" sz="2400" dirty="0">
                <a:latin typeface="Calibri" panose="020F0502020204030204" pitchFamily="34" charset="0"/>
              </a:rPr>
              <a:t>Ongoing/Future Work</a:t>
            </a:r>
          </a:p>
          <a:p>
            <a:endParaRPr lang="en-US" sz="24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endParaRPr sz="2400" dirty="0">
              <a:latin typeface="Calibri" panose="020F0502020204030204" pitchFamily="34" charset="0"/>
            </a:endParaRPr>
          </a:p>
        </p:txBody>
      </p:sp>
      <p:pic>
        <p:nvPicPr>
          <p:cNvPr id="4" name="Picture 3"/>
          <p:cNvPicPr>
            <a:picLocks noChangeAspect="1"/>
          </p:cNvPicPr>
          <p:nvPr/>
        </p:nvPicPr>
        <p:blipFill rotWithShape="1">
          <a:blip r:embed="rId3">
            <a:extLst>
              <a:ext uri="{28A0092B-C50C-407E-A947-70E740481C1C}">
                <a14:useLocalDpi xmlns:a14="http://schemas.microsoft.com/office/drawing/2010/main" val="0"/>
              </a:ext>
            </a:extLst>
          </a:blip>
          <a:srcRect l="36922" r="33534"/>
          <a:stretch/>
        </p:blipFill>
        <p:spPr>
          <a:xfrm rot="5400000">
            <a:off x="5488087" y="3119882"/>
            <a:ext cx="1472052" cy="4755247"/>
          </a:xfrm>
          <a:prstGeom prst="rect">
            <a:avLst/>
          </a:prstGeom>
        </p:spPr>
      </p:pic>
      <p:pic>
        <p:nvPicPr>
          <p:cNvPr id="5" name="Picture 4"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858680" y="1315259"/>
            <a:ext cx="1452190" cy="2606162"/>
          </a:xfrm>
          <a:prstGeom prst="rect">
            <a:avLst/>
          </a:prstGeom>
        </p:spPr>
      </p:pic>
      <p:sp>
        <p:nvSpPr>
          <p:cNvPr id="2" name="Slide Number Placeholder 1">
            <a:extLst>
              <a:ext uri="{FF2B5EF4-FFF2-40B4-BE49-F238E27FC236}">
                <a16:creationId xmlns:a16="http://schemas.microsoft.com/office/drawing/2014/main" id="{59D0AAB0-1A04-4429-A9C7-56BA3FC6545F}"/>
              </a:ext>
            </a:extLst>
          </p:cNvPr>
          <p:cNvSpPr>
            <a:spLocks noGrp="1"/>
          </p:cNvSpPr>
          <p:nvPr>
            <p:ph type="sldNum" sz="quarter" idx="12"/>
          </p:nvPr>
        </p:nvSpPr>
        <p:spPr/>
        <p:txBody>
          <a:bodyPr/>
          <a:lstStyle/>
          <a:p>
            <a:fld id="{A5E55A7B-7854-E145-92D9-B491DF4BAE2D}" type="slidenum">
              <a:rPr lang="en-US" smtClean="0"/>
              <a:pPr/>
              <a:t>32</a:t>
            </a:fld>
            <a:endParaRPr lang="en-US" dirty="0"/>
          </a:p>
        </p:txBody>
      </p:sp>
    </p:spTree>
    <p:extLst>
      <p:ext uri="{BB962C8B-B14F-4D97-AF65-F5344CB8AC3E}">
        <p14:creationId xmlns:p14="http://schemas.microsoft.com/office/powerpoint/2010/main" val="991632367"/>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31477" y="16994"/>
            <a:ext cx="7752435" cy="607474"/>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Dynamics</a:t>
            </a:r>
          </a:p>
          <a:p>
            <a:br>
              <a:rPr lang="en-US" sz="3600" dirty="0">
                <a:solidFill>
                  <a:schemeClr val="tx1"/>
                </a:solidFill>
              </a:rPr>
            </a:br>
            <a:endParaRPr lang="en-US" sz="3600" dirty="0">
              <a:solidFill>
                <a:schemeClr val="tx1"/>
              </a:solidFill>
            </a:endParaRPr>
          </a:p>
        </p:txBody>
      </p:sp>
      <p:sp>
        <p:nvSpPr>
          <p:cNvPr id="6" name="Content Placeholder 2"/>
          <p:cNvSpPr txBox="1">
            <a:spLocks/>
          </p:cNvSpPr>
          <p:nvPr/>
        </p:nvSpPr>
        <p:spPr bwMode="auto">
          <a:xfrm>
            <a:off x="131477" y="1301980"/>
            <a:ext cx="4853118" cy="241137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2200" dirty="0">
                <a:latin typeface="Calibri" pitchFamily="34" charset="0"/>
                <a:cs typeface="Calibri" pitchFamily="34" charset="0"/>
              </a:rPr>
              <a:t>In the literature the Schwarz method is applied to dynamics by using </a:t>
            </a:r>
            <a:r>
              <a:rPr lang="en-US" sz="2200" b="1" i="1" dirty="0">
                <a:latin typeface="Calibri" pitchFamily="34" charset="0"/>
                <a:cs typeface="Calibri" pitchFamily="34" charset="0"/>
              </a:rPr>
              <a:t>space-time </a:t>
            </a:r>
            <a:r>
              <a:rPr lang="en-US" sz="2200" b="1" i="1" dirty="0" err="1">
                <a:latin typeface="Calibri" pitchFamily="34" charset="0"/>
                <a:cs typeface="Calibri" pitchFamily="34" charset="0"/>
              </a:rPr>
              <a:t>discretizations</a:t>
            </a:r>
            <a:r>
              <a:rPr lang="en-US" sz="2200" dirty="0">
                <a:latin typeface="Calibri" pitchFamily="34" charset="0"/>
                <a:cs typeface="Calibri" pitchFamily="34" charset="0"/>
              </a:rPr>
              <a:t>.</a:t>
            </a:r>
          </a:p>
        </p:txBody>
      </p:sp>
      <p:pic>
        <p:nvPicPr>
          <p:cNvPr id="10" name="Picture 9" descr="SpaceTime-Nonmatching.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417544" y="1427115"/>
            <a:ext cx="3509893" cy="3977691"/>
          </a:xfrm>
          <a:prstGeom prst="rect">
            <a:avLst/>
          </a:prstGeom>
        </p:spPr>
      </p:pic>
      <p:sp>
        <p:nvSpPr>
          <p:cNvPr id="11" name="TextBox 10"/>
          <p:cNvSpPr txBox="1"/>
          <p:nvPr/>
        </p:nvSpPr>
        <p:spPr>
          <a:xfrm>
            <a:off x="5306032" y="5622084"/>
            <a:ext cx="3148969" cy="523220"/>
          </a:xfrm>
          <a:prstGeom prst="rect">
            <a:avLst/>
          </a:prstGeom>
          <a:noFill/>
        </p:spPr>
        <p:txBody>
          <a:bodyPr wrap="square" rtlCol="0">
            <a:spAutoFit/>
          </a:bodyPr>
          <a:lstStyle/>
          <a:p>
            <a:pPr algn="ctr"/>
            <a:r>
              <a:rPr lang="en-US" sz="1400" dirty="0">
                <a:latin typeface="Calibri"/>
                <a:cs typeface="Calibri"/>
              </a:rPr>
              <a:t>Overlapping non-matching meshes and time steps in dynamics.</a:t>
            </a:r>
          </a:p>
        </p:txBody>
      </p:sp>
      <p:sp>
        <p:nvSpPr>
          <p:cNvPr id="2" name="Slide Number Placeholder 1">
            <a:extLst>
              <a:ext uri="{FF2B5EF4-FFF2-40B4-BE49-F238E27FC236}">
                <a16:creationId xmlns:a16="http://schemas.microsoft.com/office/drawing/2014/main" id="{B321D136-EEC1-4F91-A9B2-85DF6F58D851}"/>
              </a:ext>
            </a:extLst>
          </p:cNvPr>
          <p:cNvSpPr>
            <a:spLocks noGrp="1"/>
          </p:cNvSpPr>
          <p:nvPr>
            <p:ph type="sldNum" sz="quarter" idx="12"/>
          </p:nvPr>
        </p:nvSpPr>
        <p:spPr/>
        <p:txBody>
          <a:bodyPr/>
          <a:lstStyle/>
          <a:p>
            <a:fld id="{A5E55A7B-7854-E145-92D9-B491DF4BAE2D}" type="slidenum">
              <a:rPr lang="en-US" smtClean="0"/>
              <a:pPr/>
              <a:t>33</a:t>
            </a:fld>
            <a:endParaRPr lang="en-US" dirty="0"/>
          </a:p>
        </p:txBody>
      </p:sp>
    </p:spTree>
    <p:extLst>
      <p:ext uri="{BB962C8B-B14F-4D97-AF65-F5344CB8AC3E}">
        <p14:creationId xmlns:p14="http://schemas.microsoft.com/office/powerpoint/2010/main" val="107603252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1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p:bld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Content Placeholder 2"/>
          <p:cNvSpPr txBox="1">
            <a:spLocks/>
          </p:cNvSpPr>
          <p:nvPr/>
        </p:nvSpPr>
        <p:spPr bwMode="auto">
          <a:xfrm>
            <a:off x="131477" y="1301980"/>
            <a:ext cx="4853118" cy="241137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2200" dirty="0">
                <a:latin typeface="Calibri" pitchFamily="34" charset="0"/>
                <a:cs typeface="Calibri" pitchFamily="34" charset="0"/>
              </a:rPr>
              <a:t>In the literature the Schwarz method is applied to dynamics by using </a:t>
            </a:r>
            <a:r>
              <a:rPr lang="en-US" sz="2200" b="1" i="1" dirty="0">
                <a:latin typeface="Calibri" pitchFamily="34" charset="0"/>
                <a:cs typeface="Calibri" pitchFamily="34" charset="0"/>
              </a:rPr>
              <a:t>space-time </a:t>
            </a:r>
            <a:r>
              <a:rPr lang="en-US" sz="2200" b="1" i="1" dirty="0" err="1">
                <a:latin typeface="Calibri" pitchFamily="34" charset="0"/>
                <a:cs typeface="Calibri" pitchFamily="34" charset="0"/>
              </a:rPr>
              <a:t>discretizations</a:t>
            </a:r>
            <a:r>
              <a:rPr lang="en-US" sz="2200" dirty="0">
                <a:latin typeface="Calibri" pitchFamily="34" charset="0"/>
                <a:cs typeface="Calibri" pitchFamily="34" charset="0"/>
              </a:rPr>
              <a:t>.</a:t>
            </a:r>
          </a:p>
        </p:txBody>
      </p:sp>
      <p:pic>
        <p:nvPicPr>
          <p:cNvPr id="10" name="Picture 9" descr="SpaceTime-Nonmatching.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5417544" y="1427115"/>
            <a:ext cx="3509893" cy="3977691"/>
          </a:xfrm>
          <a:prstGeom prst="rect">
            <a:avLst/>
          </a:prstGeom>
        </p:spPr>
      </p:pic>
      <p:sp>
        <p:nvSpPr>
          <p:cNvPr id="11" name="TextBox 10"/>
          <p:cNvSpPr txBox="1"/>
          <p:nvPr/>
        </p:nvSpPr>
        <p:spPr>
          <a:xfrm>
            <a:off x="5306032" y="5622084"/>
            <a:ext cx="3148969" cy="523220"/>
          </a:xfrm>
          <a:prstGeom prst="rect">
            <a:avLst/>
          </a:prstGeom>
          <a:noFill/>
        </p:spPr>
        <p:txBody>
          <a:bodyPr wrap="square" rtlCol="0">
            <a:spAutoFit/>
          </a:bodyPr>
          <a:lstStyle/>
          <a:p>
            <a:pPr algn="ctr"/>
            <a:r>
              <a:rPr lang="en-US" sz="1400" dirty="0">
                <a:latin typeface="Calibri"/>
                <a:cs typeface="Calibri"/>
              </a:rPr>
              <a:t>Overlapping non-matching meshes and time steps in dynamics.</a:t>
            </a:r>
          </a:p>
        </p:txBody>
      </p:sp>
      <p:sp>
        <p:nvSpPr>
          <p:cNvPr id="2" name="TextBox 1">
            <a:extLst>
              <a:ext uri="{FF2B5EF4-FFF2-40B4-BE49-F238E27FC236}">
                <a16:creationId xmlns:a16="http://schemas.microsoft.com/office/drawing/2014/main" id="{CDDAF726-1682-4B9C-8414-DCFE0FAE39E8}"/>
              </a:ext>
            </a:extLst>
          </p:cNvPr>
          <p:cNvSpPr txBox="1"/>
          <p:nvPr/>
        </p:nvSpPr>
        <p:spPr>
          <a:xfrm>
            <a:off x="434898" y="2683189"/>
            <a:ext cx="4549697" cy="1938992"/>
          </a:xfrm>
          <a:prstGeom prst="rect">
            <a:avLst/>
          </a:prstGeom>
          <a:noFill/>
          <a:ln>
            <a:solidFill>
              <a:schemeClr val="tx1"/>
            </a:solidFill>
          </a:ln>
        </p:spPr>
        <p:txBody>
          <a:bodyPr wrap="square" rtlCol="0">
            <a:spAutoFit/>
          </a:bodyPr>
          <a:lstStyle/>
          <a:p>
            <a:endParaRPr lang="en-US" sz="1000" b="1" dirty="0">
              <a:solidFill>
                <a:srgbClr val="006600"/>
              </a:solidFill>
              <a:latin typeface="Calibri" panose="020F0502020204030204" pitchFamily="34" charset="0"/>
              <a:cs typeface="Calibri" panose="020F0502020204030204" pitchFamily="34" charset="0"/>
            </a:endParaRPr>
          </a:p>
          <a:p>
            <a:pPr algn="ctr"/>
            <a:r>
              <a:rPr lang="en-US" sz="2000" b="1" dirty="0">
                <a:solidFill>
                  <a:srgbClr val="006600"/>
                </a:solidFill>
                <a:latin typeface="Calibri" panose="020F0502020204030204" pitchFamily="34" charset="0"/>
                <a:cs typeface="Calibri" panose="020F0502020204030204" pitchFamily="34" charset="0"/>
              </a:rPr>
              <a:t>Pro </a:t>
            </a:r>
            <a:r>
              <a:rPr lang="en-US" sz="2000" b="1" dirty="0">
                <a:solidFill>
                  <a:srgbClr val="006600"/>
                </a:solidFill>
                <a:latin typeface="Calibri" panose="020F0502020204030204" pitchFamily="34" charset="0"/>
                <a:cs typeface="Calibri" panose="020F0502020204030204" pitchFamily="34" charset="0"/>
                <a:sym typeface="Wingdings" panose="05000000000000000000" pitchFamily="2" charset="2"/>
              </a:rPr>
              <a:t></a:t>
            </a:r>
            <a:r>
              <a:rPr lang="en-US" sz="2000" dirty="0">
                <a:solidFill>
                  <a:srgbClr val="006600"/>
                </a:solidFill>
                <a:latin typeface="Calibri" panose="020F0502020204030204" pitchFamily="34" charset="0"/>
                <a:cs typeface="Calibri" panose="020F0502020204030204" pitchFamily="34" charset="0"/>
              </a:rPr>
              <a:t>: Can use </a:t>
            </a:r>
            <a:r>
              <a:rPr lang="en-US" sz="2000" b="1" i="1" dirty="0">
                <a:solidFill>
                  <a:srgbClr val="006600"/>
                </a:solidFill>
                <a:latin typeface="Calibri" panose="020F0502020204030204" pitchFamily="34" charset="0"/>
                <a:cs typeface="Calibri" panose="020F0502020204030204" pitchFamily="34" charset="0"/>
              </a:rPr>
              <a:t>non-matching</a:t>
            </a:r>
            <a:r>
              <a:rPr lang="en-US" sz="2000" dirty="0">
                <a:solidFill>
                  <a:srgbClr val="006600"/>
                </a:solidFill>
                <a:latin typeface="Calibri" panose="020F0502020204030204" pitchFamily="34" charset="0"/>
                <a:cs typeface="Calibri" panose="020F0502020204030204" pitchFamily="34" charset="0"/>
              </a:rPr>
              <a:t> meshes and time-steps (see right figure).</a:t>
            </a:r>
          </a:p>
          <a:p>
            <a:endParaRPr lang="en-US" sz="2000" dirty="0">
              <a:latin typeface="Calibri" panose="020F0502020204030204" pitchFamily="34" charset="0"/>
              <a:cs typeface="Calibri" panose="020F0502020204030204" pitchFamily="34" charset="0"/>
            </a:endParaRPr>
          </a:p>
          <a:p>
            <a:pPr algn="ctr"/>
            <a:r>
              <a:rPr lang="en-US" sz="2000" b="1" dirty="0">
                <a:solidFill>
                  <a:srgbClr val="C00000"/>
                </a:solidFill>
                <a:latin typeface="Calibri" panose="020F0502020204030204" pitchFamily="34" charset="0"/>
                <a:cs typeface="Calibri" panose="020F0502020204030204" pitchFamily="34" charset="0"/>
              </a:rPr>
              <a:t>Con </a:t>
            </a:r>
            <a:r>
              <a:rPr lang="en-US" sz="2000" b="1" dirty="0">
                <a:solidFill>
                  <a:srgbClr val="C00000"/>
                </a:solidFill>
                <a:latin typeface="Calibri" panose="020F0502020204030204" pitchFamily="34" charset="0"/>
                <a:cs typeface="Calibri" panose="020F0502020204030204" pitchFamily="34" charset="0"/>
                <a:sym typeface="Wingdings" panose="05000000000000000000" pitchFamily="2" charset="2"/>
              </a:rPr>
              <a:t></a:t>
            </a:r>
            <a:r>
              <a:rPr lang="en-US" sz="2000" dirty="0">
                <a:solidFill>
                  <a:srgbClr val="C00000"/>
                </a:solidFill>
                <a:latin typeface="Calibri" panose="020F0502020204030204" pitchFamily="34" charset="0"/>
                <a:cs typeface="Calibri" panose="020F0502020204030204" pitchFamily="34" charset="0"/>
              </a:rPr>
              <a:t>: </a:t>
            </a:r>
            <a:r>
              <a:rPr lang="en-US" sz="2000" b="1" i="1" dirty="0">
                <a:solidFill>
                  <a:srgbClr val="C00000"/>
                </a:solidFill>
                <a:latin typeface="Calibri" panose="020F0502020204030204" pitchFamily="34" charset="0"/>
                <a:cs typeface="Calibri" pitchFamily="34" charset="0"/>
              </a:rPr>
              <a:t>Unfeasible</a:t>
            </a:r>
            <a:r>
              <a:rPr lang="en-US" sz="2000" dirty="0">
                <a:solidFill>
                  <a:srgbClr val="C00000"/>
                </a:solidFill>
                <a:latin typeface="Calibri" panose="020F0502020204030204" pitchFamily="34" charset="0"/>
                <a:cs typeface="Calibri" pitchFamily="34" charset="0"/>
              </a:rPr>
              <a:t> given the design of our current codes and size of simulations.</a:t>
            </a:r>
          </a:p>
          <a:p>
            <a:endParaRPr lang="en-US" sz="1000" dirty="0">
              <a:solidFill>
                <a:srgbClr val="C00000"/>
              </a:solidFill>
              <a:latin typeface="Calibri" panose="020F0502020204030204" pitchFamily="34" charset="0"/>
              <a:cs typeface="Calibri" panose="020F0502020204030204" pitchFamily="34" charset="0"/>
            </a:endParaRPr>
          </a:p>
        </p:txBody>
      </p:sp>
      <p:sp>
        <p:nvSpPr>
          <p:cNvPr id="7" name="Title 1">
            <a:extLst>
              <a:ext uri="{FF2B5EF4-FFF2-40B4-BE49-F238E27FC236}">
                <a16:creationId xmlns:a16="http://schemas.microsoft.com/office/drawing/2014/main" id="{8A46E42F-1A44-414A-97A7-CF8EEB518156}"/>
              </a:ext>
            </a:extLst>
          </p:cNvPr>
          <p:cNvSpPr txBox="1">
            <a:spLocks/>
          </p:cNvSpPr>
          <p:nvPr/>
        </p:nvSpPr>
        <p:spPr>
          <a:xfrm>
            <a:off x="131477" y="16994"/>
            <a:ext cx="7752435" cy="607474"/>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Dynamics</a:t>
            </a:r>
          </a:p>
          <a:p>
            <a:br>
              <a:rPr lang="en-US" sz="3600" dirty="0">
                <a:solidFill>
                  <a:schemeClr val="tx1"/>
                </a:solidFill>
              </a:rPr>
            </a:br>
            <a:endParaRPr lang="en-US" sz="3600" dirty="0">
              <a:solidFill>
                <a:schemeClr val="tx1"/>
              </a:solidFill>
            </a:endParaRPr>
          </a:p>
        </p:txBody>
      </p:sp>
      <p:sp>
        <p:nvSpPr>
          <p:cNvPr id="3" name="Slide Number Placeholder 2">
            <a:extLst>
              <a:ext uri="{FF2B5EF4-FFF2-40B4-BE49-F238E27FC236}">
                <a16:creationId xmlns:a16="http://schemas.microsoft.com/office/drawing/2014/main" id="{93CBC07A-E3A6-4B85-8878-8CCF580B3E56}"/>
              </a:ext>
            </a:extLst>
          </p:cNvPr>
          <p:cNvSpPr>
            <a:spLocks noGrp="1"/>
          </p:cNvSpPr>
          <p:nvPr>
            <p:ph type="sldNum" sz="quarter" idx="12"/>
          </p:nvPr>
        </p:nvSpPr>
        <p:spPr/>
        <p:txBody>
          <a:bodyPr/>
          <a:lstStyle/>
          <a:p>
            <a:fld id="{A5E55A7B-7854-E145-92D9-B491DF4BAE2D}" type="slidenum">
              <a:rPr lang="en-US" smtClean="0"/>
              <a:pPr/>
              <a:t>34</a:t>
            </a:fld>
            <a:endParaRPr lang="en-US" dirty="0"/>
          </a:p>
        </p:txBody>
      </p:sp>
    </p:spTree>
    <p:extLst>
      <p:ext uri="{BB962C8B-B14F-4D97-AF65-F5344CB8AC3E}">
        <p14:creationId xmlns:p14="http://schemas.microsoft.com/office/powerpoint/2010/main" val="377158603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1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p:bld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7" name="Group 6">
            <a:extLst>
              <a:ext uri="{FF2B5EF4-FFF2-40B4-BE49-F238E27FC236}">
                <a16:creationId xmlns:a16="http://schemas.microsoft.com/office/drawing/2014/main" id="{5BD26BC6-F112-4EB9-A1D3-64629F95F827}"/>
              </a:ext>
            </a:extLst>
          </p:cNvPr>
          <p:cNvGrpSpPr/>
          <p:nvPr/>
        </p:nvGrpSpPr>
        <p:grpSpPr>
          <a:xfrm>
            <a:off x="353202" y="1315272"/>
            <a:ext cx="8632600" cy="2104379"/>
            <a:chOff x="538359" y="2231154"/>
            <a:chExt cx="8632600" cy="2104379"/>
          </a:xfrm>
        </p:grpSpPr>
        <p:pic>
          <p:nvPicPr>
            <p:cNvPr id="47" name="Picture 46" descr="Schwarz-time-integration.png">
              <a:extLst>
                <a:ext uri="{FF2B5EF4-FFF2-40B4-BE49-F238E27FC236}">
                  <a16:creationId xmlns:a16="http://schemas.microsoft.com/office/drawing/2014/main" id="{32A42544-9648-4CF9-A474-ADB9BFDDBF0B}"/>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086968" y="2406149"/>
              <a:ext cx="4898136" cy="1929384"/>
            </a:xfrm>
            <a:prstGeom prst="rect">
              <a:avLst/>
            </a:prstGeom>
          </p:spPr>
        </p:pic>
        <p:pic>
          <p:nvPicPr>
            <p:cNvPr id="48" name="Picture 47" descr="Schwarz-domains.png">
              <a:extLst>
                <a:ext uri="{FF2B5EF4-FFF2-40B4-BE49-F238E27FC236}">
                  <a16:creationId xmlns:a16="http://schemas.microsoft.com/office/drawing/2014/main" id="{7304B109-EC55-4AA1-84E9-D853D4E46641}"/>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38359" y="2231154"/>
              <a:ext cx="1150530" cy="2064791"/>
            </a:xfrm>
            <a:prstGeom prst="rect">
              <a:avLst/>
            </a:prstGeom>
          </p:spPr>
        </p:pic>
        <p:sp>
          <p:nvSpPr>
            <p:cNvPr id="49" name="Content Placeholder 2">
              <a:extLst>
                <a:ext uri="{FF2B5EF4-FFF2-40B4-BE49-F238E27FC236}">
                  <a16:creationId xmlns:a16="http://schemas.microsoft.com/office/drawing/2014/main" id="{05AB513E-6F91-43C7-9895-C91FDF0641BC}"/>
                </a:ext>
              </a:extLst>
            </p:cNvPr>
            <p:cNvSpPr txBox="1">
              <a:spLocks/>
            </p:cNvSpPr>
            <p:nvPr/>
          </p:nvSpPr>
          <p:spPr bwMode="auto">
            <a:xfrm>
              <a:off x="6985104" y="2570627"/>
              <a:ext cx="2185855" cy="109069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600" dirty="0">
                  <a:latin typeface="Calibri" pitchFamily="34" charset="0"/>
                  <a:cs typeface="Calibri" pitchFamily="34" charset="0"/>
                </a:rPr>
                <a:t>Controller time stepper</a:t>
              </a: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1</a:t>
              </a:r>
              <a:endParaRPr lang="en-US" sz="1600" dirty="0">
                <a:latin typeface="Calibri" pitchFamily="34" charset="0"/>
                <a:cs typeface="Calibri" pitchFamily="34" charset="0"/>
              </a:endParaRP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2</a:t>
              </a:r>
              <a:endParaRPr lang="en-US" sz="1600" dirty="0">
                <a:latin typeface="Calibri" pitchFamily="34" charset="0"/>
                <a:cs typeface="Calibri" pitchFamily="34" charset="0"/>
              </a:endParaRPr>
            </a:p>
          </p:txBody>
        </p:sp>
        <mc:AlternateContent xmlns:mc="http://schemas.openxmlformats.org/markup-compatibility/2006" xmlns:a14="http://schemas.microsoft.com/office/drawing/2010/main">
          <mc:Choice Requires="a14">
            <p:sp>
              <p:nvSpPr>
                <p:cNvPr id="50" name="TextBox 49">
                  <a:extLst>
                    <a:ext uri="{FF2B5EF4-FFF2-40B4-BE49-F238E27FC236}">
                      <a16:creationId xmlns:a16="http://schemas.microsoft.com/office/drawing/2014/main" id="{D15334C3-9C67-40DC-91D5-47AD4405FF28}"/>
                    </a:ext>
                  </a:extLst>
                </p:cNvPr>
                <p:cNvSpPr txBox="1"/>
                <p:nvPr/>
              </p:nvSpPr>
              <p:spPr>
                <a:xfrm>
                  <a:off x="1962614" y="2257496"/>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0</m:t>
                            </m:r>
                          </m:sub>
                        </m:sSub>
                      </m:oMath>
                    </m:oMathPara>
                  </a14:m>
                  <a:endParaRPr lang="en-US" dirty="0"/>
                </a:p>
              </p:txBody>
            </p:sp>
          </mc:Choice>
          <mc:Fallback xmlns="">
            <p:sp>
              <p:nvSpPr>
                <p:cNvPr id="50" name="TextBox 49">
                  <a:extLst>
                    <a:ext uri="{FF2B5EF4-FFF2-40B4-BE49-F238E27FC236}">
                      <a16:creationId xmlns:a16="http://schemas.microsoft.com/office/drawing/2014/main" id="{D15334C3-9C67-40DC-91D5-47AD4405FF28}"/>
                    </a:ext>
                  </a:extLst>
                </p:cNvPr>
                <p:cNvSpPr txBox="1">
                  <a:spLocks noRot="1" noChangeAspect="1" noMove="1" noResize="1" noEditPoints="1" noAdjustHandles="1" noChangeArrowheads="1" noChangeShapeType="1" noTextEdit="1"/>
                </p:cNvSpPr>
                <p:nvPr/>
              </p:nvSpPr>
              <p:spPr>
                <a:xfrm>
                  <a:off x="1962614" y="2257496"/>
                  <a:ext cx="802888" cy="369332"/>
                </a:xfrm>
                <a:prstGeom prst="rect">
                  <a:avLst/>
                </a:prstGeom>
                <a:blipFill>
                  <a:blip r:embed="rId5"/>
                  <a:stretch>
                    <a:fillRect/>
                  </a:stretch>
                </a:blipFill>
              </p:spPr>
              <p:txBody>
                <a:bodyPr/>
                <a:lstStyle/>
                <a:p>
                  <a:r>
                    <a:rPr lang="en-US">
                      <a:noFill/>
                    </a:rPr>
                    <a:t> </a:t>
                  </a:r>
                </a:p>
              </p:txBody>
            </p:sp>
          </mc:Fallback>
        </mc:AlternateContent>
      </p:grpSp>
      <p:sp>
        <p:nvSpPr>
          <p:cNvPr id="2" name="Rectangle 1">
            <a:extLst>
              <a:ext uri="{FF2B5EF4-FFF2-40B4-BE49-F238E27FC236}">
                <a16:creationId xmlns:a16="http://schemas.microsoft.com/office/drawing/2014/main" id="{0B1193EA-EF52-4AF7-B5B9-DD55F8AA0430}"/>
              </a:ext>
            </a:extLst>
          </p:cNvPr>
          <p:cNvSpPr/>
          <p:nvPr/>
        </p:nvSpPr>
        <p:spPr>
          <a:xfrm>
            <a:off x="4371529" y="1341615"/>
            <a:ext cx="2428418" cy="2096736"/>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mc:AlternateContent xmlns:mc="http://schemas.openxmlformats.org/markup-compatibility/2006" xmlns:a14="http://schemas.microsoft.com/office/drawing/2010/main">
        <mc:Choice Requires="a14">
          <p:sp>
            <p:nvSpPr>
              <p:cNvPr id="13" name="TextBox 12">
                <a:extLst>
                  <a:ext uri="{FF2B5EF4-FFF2-40B4-BE49-F238E27FC236}">
                    <a16:creationId xmlns:a16="http://schemas.microsoft.com/office/drawing/2014/main" id="{F73B8D5F-8741-4326-9960-1D85EB66DE98}"/>
                  </a:ext>
                </a:extLst>
              </p:cNvPr>
              <p:cNvSpPr txBox="1"/>
              <p:nvPr/>
            </p:nvSpPr>
            <p:spPr>
              <a:xfrm>
                <a:off x="4183130" y="1371353"/>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1</m:t>
                          </m:r>
                        </m:sub>
                      </m:sSub>
                    </m:oMath>
                  </m:oMathPara>
                </a14:m>
                <a:endParaRPr lang="en-US" dirty="0"/>
              </a:p>
            </p:txBody>
          </p:sp>
        </mc:Choice>
        <mc:Fallback xmlns="">
          <p:sp>
            <p:nvSpPr>
              <p:cNvPr id="13" name="TextBox 12">
                <a:extLst>
                  <a:ext uri="{FF2B5EF4-FFF2-40B4-BE49-F238E27FC236}">
                    <a16:creationId xmlns:a16="http://schemas.microsoft.com/office/drawing/2014/main" id="{F73B8D5F-8741-4326-9960-1D85EB66DE98}"/>
                  </a:ext>
                </a:extLst>
              </p:cNvPr>
              <p:cNvSpPr txBox="1">
                <a:spLocks noRot="1" noChangeAspect="1" noMove="1" noResize="1" noEditPoints="1" noAdjustHandles="1" noChangeArrowheads="1" noChangeShapeType="1" noTextEdit="1"/>
              </p:cNvSpPr>
              <p:nvPr/>
            </p:nvSpPr>
            <p:spPr>
              <a:xfrm>
                <a:off x="4183130" y="1371353"/>
                <a:ext cx="802888" cy="369332"/>
              </a:xfrm>
              <a:prstGeom prst="rect">
                <a:avLst/>
              </a:prstGeom>
              <a:blipFill>
                <a:blip r:embed="rId6"/>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1" name="TextBox 10">
                <a:extLst>
                  <a:ext uri="{FF2B5EF4-FFF2-40B4-BE49-F238E27FC236}">
                    <a16:creationId xmlns:a16="http://schemas.microsoft.com/office/drawing/2014/main" id="{B52FC674-40CB-41D6-B669-3F840A0D49C2}"/>
                  </a:ext>
                </a:extLst>
              </p:cNvPr>
              <p:cNvSpPr txBox="1"/>
              <p:nvPr/>
            </p:nvSpPr>
            <p:spPr>
              <a:xfrm>
                <a:off x="143136" y="3528015"/>
                <a:ext cx="8798312" cy="2277547"/>
              </a:xfrm>
              <a:prstGeom prst="rect">
                <a:avLst/>
              </a:prstGeom>
              <a:noFill/>
            </p:spPr>
            <p:txBody>
              <a:bodyPr wrap="square" rtlCol="0">
                <a:spAutoFit/>
              </a:bodyPr>
              <a:lstStyle/>
              <a:p>
                <a:r>
                  <a:rPr lang="en-US" sz="1900" b="1" i="1" u="sng" dirty="0">
                    <a:latin typeface="Calibri" panose="020F0502020204030204" pitchFamily="34" charset="0"/>
                    <a:cs typeface="Calibri" panose="020F0502020204030204" pitchFamily="34" charset="0"/>
                  </a:rPr>
                  <a:t>Step 0</a:t>
                </a:r>
                <a:r>
                  <a:rPr lang="en-US" sz="1900" b="1"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Initialize </a:t>
                </a:r>
                <a14:m>
                  <m:oMath xmlns:m="http://schemas.openxmlformats.org/officeDocument/2006/math">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=0 </m:t>
                    </m:r>
                    <m:r>
                      <m:rPr>
                        <m:nor/>
                      </m:rPr>
                      <a:rPr lang="en-US" sz="1900" dirty="0">
                        <a:latin typeface="Calibri" panose="020F0502020204030204" pitchFamily="34" charset="0"/>
                        <a:cs typeface="Calibri" panose="020F0502020204030204" pitchFamily="34" charset="0"/>
                      </a:rPr>
                      <m:t>(</m:t>
                    </m:r>
                    <m:r>
                      <m:rPr>
                        <m:nor/>
                      </m:rPr>
                      <a:rPr lang="en-US" sz="1900" dirty="0">
                        <a:latin typeface="Calibri" panose="020F0502020204030204" pitchFamily="34" charset="0"/>
                        <a:cs typeface="Calibri" panose="020F0502020204030204" pitchFamily="34" charset="0"/>
                      </a:rPr>
                      <m:t>controller</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time</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index</m:t>
                    </m:r>
                    <m:r>
                      <m:rPr>
                        <m:nor/>
                      </m:rPr>
                      <a:rPr lang="en-US" sz="1900" dirty="0">
                        <a:latin typeface="Calibri" panose="020F0502020204030204" pitchFamily="34" charset="0"/>
                        <a:cs typeface="Calibri" panose="020F0502020204030204" pitchFamily="34" charset="0"/>
                      </a:rPr>
                      <m:t>).</m:t>
                    </m:r>
                  </m:oMath>
                </a14:m>
                <a:endParaRPr lang="en-US" sz="19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1900" dirty="0">
                  <a:latin typeface="Calibri" panose="020F0502020204030204" pitchFamily="34" charset="0"/>
                </a:endParaRPr>
              </a:p>
              <a:p>
                <a:endParaRPr lang="en-US" sz="1900" dirty="0">
                  <a:latin typeface="Calibri" panose="020F0502020204030204" pitchFamily="34" charset="0"/>
                </a:endParaRPr>
              </a:p>
              <a:p>
                <a:endParaRPr lang="en-US" sz="1900" i="1" dirty="0">
                  <a:latin typeface="Calibri" panose="020F0502020204030204" pitchFamily="34" charset="0"/>
                  <a:cs typeface="Calibri" panose="020F0502020204030204" pitchFamily="34" charset="0"/>
                </a:endParaRPr>
              </a:p>
              <a:p>
                <a:endParaRPr lang="en-US" sz="1900" dirty="0">
                  <a:latin typeface="Calibri" panose="020F0502020204030204" pitchFamily="34" charset="0"/>
                </a:endParaRPr>
              </a:p>
              <a:p>
                <a:endParaRPr lang="en-US" sz="1900" dirty="0">
                  <a:latin typeface="Calibri" panose="020F0502020204030204" pitchFamily="34" charset="0"/>
                  <a:cs typeface="Calibri" panose="020F0502020204030204" pitchFamily="34" charset="0"/>
                </a:endParaRPr>
              </a:p>
              <a:p>
                <a:endParaRPr lang="en-US" sz="400" b="1" i="1" dirty="0">
                  <a:latin typeface="Calibri" panose="020F0502020204030204" pitchFamily="34" charset="0"/>
                  <a:cs typeface="Calibri" panose="020F0502020204030204" pitchFamily="34" charset="0"/>
                </a:endParaRPr>
              </a:p>
              <a:p>
                <a:endParaRPr lang="en-US" sz="2000" b="1" i="1" dirty="0">
                  <a:latin typeface="Calibri" panose="020F0502020204030204" pitchFamily="34" charset="0"/>
                  <a:cs typeface="Calibri" panose="020F0502020204030204" pitchFamily="34" charset="0"/>
                </a:endParaRPr>
              </a:p>
            </p:txBody>
          </p:sp>
        </mc:Choice>
        <mc:Fallback xmlns="">
          <p:sp>
            <p:nvSpPr>
              <p:cNvPr id="11" name="TextBox 10">
                <a:extLst>
                  <a:ext uri="{FF2B5EF4-FFF2-40B4-BE49-F238E27FC236}">
                    <a16:creationId xmlns:a16="http://schemas.microsoft.com/office/drawing/2014/main" id="{B52FC674-40CB-41D6-B669-3F840A0D49C2}"/>
                  </a:ext>
                </a:extLst>
              </p:cNvPr>
              <p:cNvSpPr txBox="1">
                <a:spLocks noRot="1" noChangeAspect="1" noMove="1" noResize="1" noEditPoints="1" noAdjustHandles="1" noChangeArrowheads="1" noChangeShapeType="1" noTextEdit="1"/>
              </p:cNvSpPr>
              <p:nvPr/>
            </p:nvSpPr>
            <p:spPr>
              <a:xfrm>
                <a:off x="143136" y="3528015"/>
                <a:ext cx="8798312" cy="2277547"/>
              </a:xfrm>
              <a:prstGeom prst="rect">
                <a:avLst/>
              </a:prstGeom>
              <a:blipFill>
                <a:blip r:embed="rId7"/>
                <a:stretch>
                  <a:fillRect l="-623" t="-1340"/>
                </a:stretch>
              </a:blipFill>
            </p:spPr>
            <p:txBody>
              <a:bodyPr/>
              <a:lstStyle/>
              <a:p>
                <a:r>
                  <a:rPr lang="en-US">
                    <a:noFill/>
                  </a:rPr>
                  <a:t> </a:t>
                </a:r>
              </a:p>
            </p:txBody>
          </p:sp>
        </mc:Fallback>
      </mc:AlternateContent>
      <p:sp>
        <p:nvSpPr>
          <p:cNvPr id="3" name="Slide Number Placeholder 2">
            <a:extLst>
              <a:ext uri="{FF2B5EF4-FFF2-40B4-BE49-F238E27FC236}">
                <a16:creationId xmlns:a16="http://schemas.microsoft.com/office/drawing/2014/main" id="{BB3DB1C1-3159-4983-AAF9-BBE63BE2CF95}"/>
              </a:ext>
            </a:extLst>
          </p:cNvPr>
          <p:cNvSpPr>
            <a:spLocks noGrp="1"/>
          </p:cNvSpPr>
          <p:nvPr>
            <p:ph type="sldNum" sz="quarter" idx="12"/>
          </p:nvPr>
        </p:nvSpPr>
        <p:spPr/>
        <p:txBody>
          <a:bodyPr/>
          <a:lstStyle/>
          <a:p>
            <a:fld id="{A5E55A7B-7854-E145-92D9-B491DF4BAE2D}" type="slidenum">
              <a:rPr lang="en-US" smtClean="0"/>
              <a:pPr/>
              <a:t>35</a:t>
            </a:fld>
            <a:endParaRPr lang="en-US" dirty="0"/>
          </a:p>
        </p:txBody>
      </p:sp>
      <p:sp>
        <p:nvSpPr>
          <p:cNvPr id="14" name="Title 1">
            <a:extLst>
              <a:ext uri="{FF2B5EF4-FFF2-40B4-BE49-F238E27FC236}">
                <a16:creationId xmlns:a16="http://schemas.microsoft.com/office/drawing/2014/main" id="{51873BF6-C033-44A5-9D43-BC668C64C3CA}"/>
              </a:ext>
            </a:extLst>
          </p:cNvPr>
          <p:cNvSpPr txBox="1">
            <a:spLocks/>
          </p:cNvSpPr>
          <p:nvPr/>
        </p:nvSpPr>
        <p:spPr>
          <a:xfrm>
            <a:off x="231844" y="68849"/>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 Multiscale Coupling</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mc:AlternateContent xmlns:mc="http://schemas.openxmlformats.org/markup-compatibility/2006" xmlns:a14="http://schemas.microsoft.com/office/drawing/2010/main">
        <mc:Choice Requires="a14">
          <p:sp>
            <p:nvSpPr>
              <p:cNvPr id="15" name="Rectangle 14">
                <a:extLst>
                  <a:ext uri="{FF2B5EF4-FFF2-40B4-BE49-F238E27FC236}">
                    <a16:creationId xmlns:a16="http://schemas.microsoft.com/office/drawing/2014/main" id="{ACF1A0DB-2506-4BEB-82DD-C51BB9EC5BC4}"/>
                  </a:ext>
                </a:extLst>
              </p:cNvPr>
              <p:cNvSpPr/>
              <p:nvPr/>
            </p:nvSpPr>
            <p:spPr>
              <a:xfrm>
                <a:off x="4809431" y="675824"/>
                <a:ext cx="4224615" cy="646331"/>
              </a:xfrm>
              <a:prstGeom prst="rect">
                <a:avLst/>
              </a:prstGeom>
              <a:solidFill>
                <a:schemeClr val="tx2">
                  <a:lumMod val="10000"/>
                  <a:lumOff val="90000"/>
                </a:schemeClr>
              </a:solidFill>
            </p:spPr>
            <p:txBody>
              <a:bodyPr wrap="square">
                <a:spAutoFit/>
              </a:bodyPr>
              <a:lstStyle/>
              <a:p>
                <a:pPr algn="ctr"/>
                <a:r>
                  <a:rPr lang="en-US" b="1" i="1" dirty="0">
                    <a:latin typeface="Calibri" panose="020F0502020204030204" pitchFamily="34" charset="0"/>
                    <a:cs typeface="Calibri" panose="020F0502020204030204" pitchFamily="34" charset="0"/>
                  </a:rPr>
                  <a:t>Controller time stepper: </a:t>
                </a:r>
                <a:r>
                  <a:rPr lang="en-US" i="1" dirty="0">
                    <a:latin typeface="Calibri" panose="020F0502020204030204" pitchFamily="34" charset="0"/>
                    <a:cs typeface="Calibri" panose="020F0502020204030204" pitchFamily="34" charset="0"/>
                  </a:rPr>
                  <a:t>defines global </a:t>
                </a:r>
                <a14:m>
                  <m:oMath xmlns:m="http://schemas.openxmlformats.org/officeDocument/2006/math">
                    <m:r>
                      <m:rPr>
                        <m:sty m:val="p"/>
                      </m:rPr>
                      <a:rPr lang="el-GR" i="1" dirty="0" smtClean="0">
                        <a:latin typeface="Cambria Math" panose="02040503050406030204" pitchFamily="18" charset="0"/>
                        <a:ea typeface="Cambria Math" panose="02040503050406030204" pitchFamily="18" charset="0"/>
                        <a:cs typeface="Calibri" panose="020F0502020204030204" pitchFamily="34" charset="0"/>
                      </a:rPr>
                      <m:t>Δ</m:t>
                    </m:r>
                    <m:r>
                      <a:rPr lang="en-US" b="0" i="1" dirty="0" smtClean="0">
                        <a:latin typeface="Cambria Math" panose="02040503050406030204" pitchFamily="18" charset="0"/>
                        <a:ea typeface="Cambria Math" panose="02040503050406030204" pitchFamily="18" charset="0"/>
                        <a:cs typeface="Calibri" panose="020F0502020204030204" pitchFamily="34" charset="0"/>
                      </a:rPr>
                      <m:t>𝑇</m:t>
                    </m:r>
                  </m:oMath>
                </a14:m>
                <a:r>
                  <a:rPr lang="en-US" i="1" dirty="0">
                    <a:latin typeface="Calibri" panose="020F0502020204030204" pitchFamily="34" charset="0"/>
                    <a:cs typeface="Calibri" panose="020F0502020204030204" pitchFamily="34" charset="0"/>
                  </a:rPr>
                  <a:t>s at which subdomains are synchronized</a:t>
                </a:r>
                <a:endParaRPr lang="en-US" dirty="0"/>
              </a:p>
            </p:txBody>
          </p:sp>
        </mc:Choice>
        <mc:Fallback xmlns="">
          <p:sp>
            <p:nvSpPr>
              <p:cNvPr id="15" name="Rectangle 14">
                <a:extLst>
                  <a:ext uri="{FF2B5EF4-FFF2-40B4-BE49-F238E27FC236}">
                    <a16:creationId xmlns:a16="http://schemas.microsoft.com/office/drawing/2014/main" id="{ACF1A0DB-2506-4BEB-82DD-C51BB9EC5BC4}"/>
                  </a:ext>
                </a:extLst>
              </p:cNvPr>
              <p:cNvSpPr>
                <a:spLocks noRot="1" noChangeAspect="1" noMove="1" noResize="1" noEditPoints="1" noAdjustHandles="1" noChangeArrowheads="1" noChangeShapeType="1" noTextEdit="1"/>
              </p:cNvSpPr>
              <p:nvPr/>
            </p:nvSpPr>
            <p:spPr>
              <a:xfrm>
                <a:off x="4809431" y="675824"/>
                <a:ext cx="4224615" cy="646331"/>
              </a:xfrm>
              <a:prstGeom prst="rect">
                <a:avLst/>
              </a:prstGeom>
              <a:blipFill>
                <a:blip r:embed="rId8"/>
                <a:stretch>
                  <a:fillRect l="-1010" t="-5660" r="-2309" b="-14151"/>
                </a:stretch>
              </a:blipFill>
            </p:spPr>
            <p:txBody>
              <a:bodyPr/>
              <a:lstStyle/>
              <a:p>
                <a:r>
                  <a:rPr lang="en-US">
                    <a:noFill/>
                  </a:rPr>
                  <a:t> </a:t>
                </a:r>
              </a:p>
            </p:txBody>
          </p:sp>
        </mc:Fallback>
      </mc:AlternateContent>
    </p:spTree>
    <p:extLst>
      <p:ext uri="{BB962C8B-B14F-4D97-AF65-F5344CB8AC3E}">
        <p14:creationId xmlns:p14="http://schemas.microsoft.com/office/powerpoint/2010/main" val="2651025784"/>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 name="Picture 14" descr="Schwarz-time-integration.png">
            <a:extLst>
              <a:ext uri="{FF2B5EF4-FFF2-40B4-BE49-F238E27FC236}">
                <a16:creationId xmlns:a16="http://schemas.microsoft.com/office/drawing/2014/main" id="{4C6CA790-BC50-480F-ADED-71D28762A1B4}"/>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901811" y="1490267"/>
            <a:ext cx="4898136" cy="1929384"/>
          </a:xfrm>
          <a:prstGeom prst="rect">
            <a:avLst/>
          </a:prstGeom>
        </p:spPr>
      </p:pic>
      <p:grpSp>
        <p:nvGrpSpPr>
          <p:cNvPr id="7" name="Group 6">
            <a:extLst>
              <a:ext uri="{FF2B5EF4-FFF2-40B4-BE49-F238E27FC236}">
                <a16:creationId xmlns:a16="http://schemas.microsoft.com/office/drawing/2014/main" id="{5BD26BC6-F112-4EB9-A1D3-64629F95F827}"/>
              </a:ext>
            </a:extLst>
          </p:cNvPr>
          <p:cNvGrpSpPr/>
          <p:nvPr/>
        </p:nvGrpSpPr>
        <p:grpSpPr>
          <a:xfrm>
            <a:off x="353202" y="1315272"/>
            <a:ext cx="2227143" cy="2064791"/>
            <a:chOff x="538359" y="2231154"/>
            <a:chExt cx="2227143" cy="2064791"/>
          </a:xfrm>
        </p:grpSpPr>
        <p:pic>
          <p:nvPicPr>
            <p:cNvPr id="48" name="Picture 47" descr="Schwarz-domains.png">
              <a:extLst>
                <a:ext uri="{FF2B5EF4-FFF2-40B4-BE49-F238E27FC236}">
                  <a16:creationId xmlns:a16="http://schemas.microsoft.com/office/drawing/2014/main" id="{7304B109-EC55-4AA1-84E9-D853D4E46641}"/>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38359" y="2231154"/>
              <a:ext cx="1150530" cy="2064791"/>
            </a:xfrm>
            <a:prstGeom prst="rect">
              <a:avLst/>
            </a:prstGeom>
          </p:spPr>
        </p:pic>
        <mc:AlternateContent xmlns:mc="http://schemas.openxmlformats.org/markup-compatibility/2006" xmlns:a14="http://schemas.microsoft.com/office/drawing/2010/main">
          <mc:Choice Requires="a14">
            <p:sp>
              <p:nvSpPr>
                <p:cNvPr id="50" name="TextBox 49">
                  <a:extLst>
                    <a:ext uri="{FF2B5EF4-FFF2-40B4-BE49-F238E27FC236}">
                      <a16:creationId xmlns:a16="http://schemas.microsoft.com/office/drawing/2014/main" id="{D15334C3-9C67-40DC-91D5-47AD4405FF28}"/>
                    </a:ext>
                  </a:extLst>
                </p:cNvPr>
                <p:cNvSpPr txBox="1"/>
                <p:nvPr/>
              </p:nvSpPr>
              <p:spPr>
                <a:xfrm>
                  <a:off x="1962614" y="2257496"/>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0</m:t>
                            </m:r>
                          </m:sub>
                        </m:sSub>
                      </m:oMath>
                    </m:oMathPara>
                  </a14:m>
                  <a:endParaRPr lang="en-US" dirty="0"/>
                </a:p>
              </p:txBody>
            </p:sp>
          </mc:Choice>
          <mc:Fallback xmlns="">
            <p:sp>
              <p:nvSpPr>
                <p:cNvPr id="50" name="TextBox 49">
                  <a:extLst>
                    <a:ext uri="{FF2B5EF4-FFF2-40B4-BE49-F238E27FC236}">
                      <a16:creationId xmlns:a16="http://schemas.microsoft.com/office/drawing/2014/main" id="{D15334C3-9C67-40DC-91D5-47AD4405FF28}"/>
                    </a:ext>
                  </a:extLst>
                </p:cNvPr>
                <p:cNvSpPr txBox="1">
                  <a:spLocks noRot="1" noChangeAspect="1" noMove="1" noResize="1" noEditPoints="1" noAdjustHandles="1" noChangeArrowheads="1" noChangeShapeType="1" noTextEdit="1"/>
                </p:cNvSpPr>
                <p:nvPr/>
              </p:nvSpPr>
              <p:spPr>
                <a:xfrm>
                  <a:off x="1962614" y="2257496"/>
                  <a:ext cx="802888" cy="369332"/>
                </a:xfrm>
                <a:prstGeom prst="rect">
                  <a:avLst/>
                </a:prstGeom>
                <a:blipFill>
                  <a:blip r:embed="rId5"/>
                  <a:stretch>
                    <a:fillRect/>
                  </a:stretch>
                </a:blipFill>
              </p:spPr>
              <p:txBody>
                <a:bodyPr/>
                <a:lstStyle/>
                <a:p>
                  <a:r>
                    <a:rPr lang="en-US">
                      <a:noFill/>
                    </a:rPr>
                    <a:t> </a:t>
                  </a:r>
                </a:p>
              </p:txBody>
            </p:sp>
          </mc:Fallback>
        </mc:AlternateContent>
      </p:grpSp>
      <p:sp>
        <p:nvSpPr>
          <p:cNvPr id="2" name="Rectangle 1">
            <a:extLst>
              <a:ext uri="{FF2B5EF4-FFF2-40B4-BE49-F238E27FC236}">
                <a16:creationId xmlns:a16="http://schemas.microsoft.com/office/drawing/2014/main" id="{0B1193EA-EF52-4AF7-B5B9-DD55F8AA0430}"/>
              </a:ext>
            </a:extLst>
          </p:cNvPr>
          <p:cNvSpPr/>
          <p:nvPr/>
        </p:nvSpPr>
        <p:spPr>
          <a:xfrm>
            <a:off x="4371529" y="1341614"/>
            <a:ext cx="2439569" cy="2038449"/>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mc:AlternateContent xmlns:mc="http://schemas.openxmlformats.org/markup-compatibility/2006" xmlns:a14="http://schemas.microsoft.com/office/drawing/2010/main">
        <mc:Choice Requires="a14">
          <p:sp>
            <p:nvSpPr>
              <p:cNvPr id="13" name="TextBox 12">
                <a:extLst>
                  <a:ext uri="{FF2B5EF4-FFF2-40B4-BE49-F238E27FC236}">
                    <a16:creationId xmlns:a16="http://schemas.microsoft.com/office/drawing/2014/main" id="{F73B8D5F-8741-4326-9960-1D85EB66DE98}"/>
                  </a:ext>
                </a:extLst>
              </p:cNvPr>
              <p:cNvSpPr txBox="1"/>
              <p:nvPr/>
            </p:nvSpPr>
            <p:spPr>
              <a:xfrm>
                <a:off x="4171255" y="1371353"/>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1</m:t>
                          </m:r>
                        </m:sub>
                      </m:sSub>
                    </m:oMath>
                  </m:oMathPara>
                </a14:m>
                <a:endParaRPr lang="en-US" dirty="0"/>
              </a:p>
            </p:txBody>
          </p:sp>
        </mc:Choice>
        <mc:Fallback xmlns="">
          <p:sp>
            <p:nvSpPr>
              <p:cNvPr id="13" name="TextBox 12">
                <a:extLst>
                  <a:ext uri="{FF2B5EF4-FFF2-40B4-BE49-F238E27FC236}">
                    <a16:creationId xmlns:a16="http://schemas.microsoft.com/office/drawing/2014/main" id="{F73B8D5F-8741-4326-9960-1D85EB66DE98}"/>
                  </a:ext>
                </a:extLst>
              </p:cNvPr>
              <p:cNvSpPr txBox="1">
                <a:spLocks noRot="1" noChangeAspect="1" noMove="1" noResize="1" noEditPoints="1" noAdjustHandles="1" noChangeArrowheads="1" noChangeShapeType="1" noTextEdit="1"/>
              </p:cNvSpPr>
              <p:nvPr/>
            </p:nvSpPr>
            <p:spPr>
              <a:xfrm>
                <a:off x="4171255" y="1371353"/>
                <a:ext cx="802888" cy="369332"/>
              </a:xfrm>
              <a:prstGeom prst="rect">
                <a:avLst/>
              </a:prstGeom>
              <a:blipFill>
                <a:blip r:embed="rId7"/>
                <a:stretch>
                  <a:fillRect/>
                </a:stretch>
              </a:blipFill>
            </p:spPr>
            <p:txBody>
              <a:bodyPr/>
              <a:lstStyle/>
              <a:p>
                <a:r>
                  <a:rPr lang="en-US">
                    <a:noFill/>
                  </a:rPr>
                  <a:t> </a:t>
                </a:r>
              </a:p>
            </p:txBody>
          </p:sp>
        </mc:Fallback>
      </mc:AlternateContent>
      <p:sp>
        <p:nvSpPr>
          <p:cNvPr id="3" name="Rectangle 2">
            <a:extLst>
              <a:ext uri="{FF2B5EF4-FFF2-40B4-BE49-F238E27FC236}">
                <a16:creationId xmlns:a16="http://schemas.microsoft.com/office/drawing/2014/main" id="{1324FEBE-662B-4B7A-833E-BF2BDAB3874E}"/>
              </a:ext>
            </a:extLst>
          </p:cNvPr>
          <p:cNvSpPr/>
          <p:nvPr/>
        </p:nvSpPr>
        <p:spPr>
          <a:xfrm>
            <a:off x="319749" y="1292970"/>
            <a:ext cx="1230271" cy="1227206"/>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8" name="Straight Arrow Connector 7">
            <a:extLst>
              <a:ext uri="{FF2B5EF4-FFF2-40B4-BE49-F238E27FC236}">
                <a16:creationId xmlns:a16="http://schemas.microsoft.com/office/drawing/2014/main" id="{1E40E7E7-F843-434B-9C4E-C6024393CB22}"/>
              </a:ext>
            </a:extLst>
          </p:cNvPr>
          <p:cNvCxnSpPr>
            <a:cxnSpLocks/>
          </p:cNvCxnSpPr>
          <p:nvPr/>
        </p:nvCxnSpPr>
        <p:spPr>
          <a:xfrm>
            <a:off x="1901811" y="2341754"/>
            <a:ext cx="2469718" cy="0"/>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14" name="TextBox 13">
                <a:extLst>
                  <a:ext uri="{FF2B5EF4-FFF2-40B4-BE49-F238E27FC236}">
                    <a16:creationId xmlns:a16="http://schemas.microsoft.com/office/drawing/2014/main" id="{80F6E993-5657-46CC-8BF3-D0E450887E89}"/>
                  </a:ext>
                </a:extLst>
              </p:cNvPr>
              <p:cNvSpPr txBox="1"/>
              <p:nvPr/>
            </p:nvSpPr>
            <p:spPr>
              <a:xfrm>
                <a:off x="2481970" y="1983200"/>
                <a:ext cx="3378569" cy="307777"/>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Integrate using </a:t>
                </a:r>
                <a14:m>
                  <m:oMath xmlns:m="http://schemas.openxmlformats.org/officeDocument/2006/math">
                    <m:sSub>
                      <m:sSubPr>
                        <m:ctrlPr>
                          <a:rPr lang="en-US" sz="1400" i="1">
                            <a:latin typeface="Cambria Math" panose="02040503050406030204" pitchFamily="18" charset="0"/>
                          </a:rPr>
                        </m:ctrlPr>
                      </m:sSubPr>
                      <m:e>
                        <m:r>
                          <a:rPr lang="en-US" sz="1400" i="1">
                            <a:latin typeface="Cambria Math" panose="02040503050406030204" pitchFamily="18" charset="0"/>
                            <a:ea typeface="Cambria Math" panose="02040503050406030204" pitchFamily="18" charset="0"/>
                            <a:cs typeface="Calibri" panose="020F0502020204030204" pitchFamily="34" charset="0"/>
                          </a:rPr>
                          <m:t>𝛥</m:t>
                        </m:r>
                        <m:r>
                          <a:rPr lang="en-US" sz="1400" i="1">
                            <a:latin typeface="Cambria Math" panose="02040503050406030204" pitchFamily="18" charset="0"/>
                            <a:ea typeface="Cambria Math" panose="02040503050406030204" pitchFamily="18" charset="0"/>
                            <a:cs typeface="Calibri" panose="020F0502020204030204" pitchFamily="34" charset="0"/>
                          </a:rPr>
                          <m:t>𝑡</m:t>
                        </m:r>
                      </m:e>
                      <m:sub>
                        <m:r>
                          <a:rPr lang="en-US" sz="1400" i="1">
                            <a:latin typeface="Cambria Math" panose="02040503050406030204" pitchFamily="18" charset="0"/>
                          </a:rPr>
                          <m:t>1</m:t>
                        </m:r>
                      </m:sub>
                    </m:sSub>
                  </m:oMath>
                </a14:m>
                <a:endParaRPr lang="en-US" sz="1400" dirty="0">
                  <a:latin typeface="Calibri" panose="020F0502020204030204" pitchFamily="34" charset="0"/>
                  <a:cs typeface="Calibri" panose="020F0502020204030204" pitchFamily="34" charset="0"/>
                </a:endParaRPr>
              </a:p>
            </p:txBody>
          </p:sp>
        </mc:Choice>
        <mc:Fallback xmlns="">
          <p:sp>
            <p:nvSpPr>
              <p:cNvPr id="14" name="TextBox 13">
                <a:extLst>
                  <a:ext uri="{FF2B5EF4-FFF2-40B4-BE49-F238E27FC236}">
                    <a16:creationId xmlns:a16="http://schemas.microsoft.com/office/drawing/2014/main" id="{80F6E993-5657-46CC-8BF3-D0E450887E89}"/>
                  </a:ext>
                </a:extLst>
              </p:cNvPr>
              <p:cNvSpPr txBox="1">
                <a:spLocks noRot="1" noChangeAspect="1" noMove="1" noResize="1" noEditPoints="1" noAdjustHandles="1" noChangeArrowheads="1" noChangeShapeType="1" noTextEdit="1"/>
              </p:cNvSpPr>
              <p:nvPr/>
            </p:nvSpPr>
            <p:spPr>
              <a:xfrm>
                <a:off x="2481970" y="1983200"/>
                <a:ext cx="3378569" cy="307777"/>
              </a:xfrm>
              <a:prstGeom prst="rect">
                <a:avLst/>
              </a:prstGeom>
              <a:blipFill>
                <a:blip r:embed="rId8"/>
                <a:stretch>
                  <a:fillRect l="-542" t="-1961" b="-19608"/>
                </a:stretch>
              </a:blipFill>
            </p:spPr>
            <p:txBody>
              <a:bodyPr/>
              <a:lstStyle/>
              <a:p>
                <a:r>
                  <a:rPr lang="en-US">
                    <a:noFill/>
                  </a:rPr>
                  <a:t> </a:t>
                </a:r>
              </a:p>
            </p:txBody>
          </p:sp>
        </mc:Fallback>
      </mc:AlternateContent>
      <p:sp>
        <p:nvSpPr>
          <p:cNvPr id="16" name="Rectangle 15">
            <a:extLst>
              <a:ext uri="{FF2B5EF4-FFF2-40B4-BE49-F238E27FC236}">
                <a16:creationId xmlns:a16="http://schemas.microsoft.com/office/drawing/2014/main" id="{D7D3038C-DD48-4771-BBFA-9BA834C5FC27}"/>
              </a:ext>
            </a:extLst>
          </p:cNvPr>
          <p:cNvSpPr/>
          <p:nvPr/>
        </p:nvSpPr>
        <p:spPr>
          <a:xfrm>
            <a:off x="4377928" y="1453956"/>
            <a:ext cx="2439569" cy="2038449"/>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cxnSp>
        <p:nvCxnSpPr>
          <p:cNvPr id="23" name="Straight Arrow Connector 22">
            <a:extLst>
              <a:ext uri="{FF2B5EF4-FFF2-40B4-BE49-F238E27FC236}">
                <a16:creationId xmlns:a16="http://schemas.microsoft.com/office/drawing/2014/main" id="{FF14536D-8480-451A-B3BB-4D13B652910C}"/>
              </a:ext>
            </a:extLst>
          </p:cNvPr>
          <p:cNvCxnSpPr>
            <a:cxnSpLocks/>
          </p:cNvCxnSpPr>
          <p:nvPr/>
        </p:nvCxnSpPr>
        <p:spPr>
          <a:xfrm flipV="1">
            <a:off x="2820771" y="2635800"/>
            <a:ext cx="227375" cy="144936"/>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24" name="Straight Arrow Connector 23">
            <a:extLst>
              <a:ext uri="{FF2B5EF4-FFF2-40B4-BE49-F238E27FC236}">
                <a16:creationId xmlns:a16="http://schemas.microsoft.com/office/drawing/2014/main" id="{18EFB4E7-F294-411C-AEFC-ECB36BAAD7A2}"/>
              </a:ext>
            </a:extLst>
          </p:cNvPr>
          <p:cNvCxnSpPr>
            <a:cxnSpLocks/>
          </p:cNvCxnSpPr>
          <p:nvPr/>
        </p:nvCxnSpPr>
        <p:spPr>
          <a:xfrm flipH="1" flipV="1">
            <a:off x="3226118" y="2635800"/>
            <a:ext cx="208956" cy="144938"/>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25" name="TextBox 24">
                <a:extLst>
                  <a:ext uri="{FF2B5EF4-FFF2-40B4-BE49-F238E27FC236}">
                    <a16:creationId xmlns:a16="http://schemas.microsoft.com/office/drawing/2014/main" id="{72C0A68D-E232-45C6-AC5C-02BFCFFB91E8}"/>
                  </a:ext>
                </a:extLst>
              </p:cNvPr>
              <p:cNvSpPr txBox="1"/>
              <p:nvPr/>
            </p:nvSpPr>
            <p:spPr>
              <a:xfrm>
                <a:off x="3438150" y="2398923"/>
                <a:ext cx="1462058" cy="523220"/>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Interpolate from </a:t>
                </a:r>
                <a14:m>
                  <m:oMath xmlns:m="http://schemas.openxmlformats.org/officeDocument/2006/math">
                    <m:sSub>
                      <m:sSubPr>
                        <m:ctrlPr>
                          <a:rPr lang="en-US" sz="1400" i="1">
                            <a:latin typeface="Cambria Math" panose="02040503050406030204" pitchFamily="18" charset="0"/>
                          </a:rPr>
                        </m:ctrlPr>
                      </m:sSubPr>
                      <m:e>
                        <m:r>
                          <m:rPr>
                            <m:sty m:val="p"/>
                          </m:rPr>
                          <a:rPr lang="el-GR" sz="1400" i="1">
                            <a:latin typeface="Cambria Math" panose="02040503050406030204" pitchFamily="18" charset="0"/>
                            <a:ea typeface="Cambria Math" panose="02040503050406030204" pitchFamily="18" charset="0"/>
                          </a:rPr>
                          <m:t>Ω</m:t>
                        </m:r>
                      </m:e>
                      <m:sub>
                        <m:r>
                          <a:rPr lang="en-US" sz="1400" i="1">
                            <a:latin typeface="Cambria Math" panose="02040503050406030204" pitchFamily="18" charset="0"/>
                          </a:rPr>
                          <m:t>2</m:t>
                        </m:r>
                      </m:sub>
                    </m:sSub>
                  </m:oMath>
                </a14:m>
                <a:r>
                  <a:rPr lang="en-US" sz="1400" dirty="0">
                    <a:latin typeface="Calibri" panose="020F0502020204030204" pitchFamily="34" charset="0"/>
                    <a:cs typeface="Calibri" panose="020F0502020204030204" pitchFamily="34" charset="0"/>
                  </a:rPr>
                  <a:t> to </a:t>
                </a:r>
                <a14:m>
                  <m:oMath xmlns:m="http://schemas.openxmlformats.org/officeDocument/2006/math">
                    <m:sSub>
                      <m:sSubPr>
                        <m:ctrlPr>
                          <a:rPr lang="en-US" sz="1400" i="1">
                            <a:latin typeface="Cambria Math" panose="02040503050406030204" pitchFamily="18" charset="0"/>
                            <a:cs typeface="Calibri" panose="020F0502020204030204" pitchFamily="34" charset="0"/>
                          </a:rPr>
                        </m:ctrlPr>
                      </m:sSubPr>
                      <m:e>
                        <m:r>
                          <m:rPr>
                            <m:sty m:val="p"/>
                          </m:rPr>
                          <a:rPr lang="el-GR" sz="1400" i="1">
                            <a:latin typeface="Cambria Math" panose="02040503050406030204" pitchFamily="18" charset="0"/>
                            <a:ea typeface="Cambria Math" panose="02040503050406030204" pitchFamily="18" charset="0"/>
                            <a:cs typeface="Calibri" panose="020F0502020204030204" pitchFamily="34" charset="0"/>
                          </a:rPr>
                          <m:t>Γ</m:t>
                        </m:r>
                      </m:e>
                      <m:sub>
                        <m:r>
                          <a:rPr lang="en-US" sz="1400" i="1">
                            <a:latin typeface="Cambria Math" panose="02040503050406030204" pitchFamily="18" charset="0"/>
                            <a:cs typeface="Calibri" panose="020F0502020204030204" pitchFamily="34" charset="0"/>
                          </a:rPr>
                          <m:t>1</m:t>
                        </m:r>
                      </m:sub>
                    </m:sSub>
                  </m:oMath>
                </a14:m>
                <a:r>
                  <a:rPr lang="en-US" sz="1400" dirty="0">
                    <a:latin typeface="Calibri" panose="020F0502020204030204" pitchFamily="34" charset="0"/>
                    <a:cs typeface="Calibri" panose="020F0502020204030204" pitchFamily="34" charset="0"/>
                  </a:rPr>
                  <a:t> </a:t>
                </a:r>
              </a:p>
            </p:txBody>
          </p:sp>
        </mc:Choice>
        <mc:Fallback xmlns="">
          <p:sp>
            <p:nvSpPr>
              <p:cNvPr id="25" name="TextBox 24">
                <a:extLst>
                  <a:ext uri="{FF2B5EF4-FFF2-40B4-BE49-F238E27FC236}">
                    <a16:creationId xmlns:a16="http://schemas.microsoft.com/office/drawing/2014/main" id="{72C0A68D-E232-45C6-AC5C-02BFCFFB91E8}"/>
                  </a:ext>
                </a:extLst>
              </p:cNvPr>
              <p:cNvSpPr txBox="1">
                <a:spLocks noRot="1" noChangeAspect="1" noMove="1" noResize="1" noEditPoints="1" noAdjustHandles="1" noChangeArrowheads="1" noChangeShapeType="1" noTextEdit="1"/>
              </p:cNvSpPr>
              <p:nvPr/>
            </p:nvSpPr>
            <p:spPr>
              <a:xfrm>
                <a:off x="3438150" y="2398923"/>
                <a:ext cx="1462058" cy="523220"/>
              </a:xfrm>
              <a:prstGeom prst="rect">
                <a:avLst/>
              </a:prstGeom>
              <a:blipFill>
                <a:blip r:embed="rId9"/>
                <a:stretch>
                  <a:fillRect l="-1250" t="-2353" b="-11765"/>
                </a:stretch>
              </a:blipFill>
            </p:spPr>
            <p:txBody>
              <a:bodyPr/>
              <a:lstStyle/>
              <a:p>
                <a:r>
                  <a:rPr lang="en-US">
                    <a:noFill/>
                  </a:rPr>
                  <a:t> </a:t>
                </a:r>
              </a:p>
            </p:txBody>
          </p:sp>
        </mc:Fallback>
      </mc:AlternateContent>
      <p:sp>
        <p:nvSpPr>
          <p:cNvPr id="21" name="Content Placeholder 2">
            <a:extLst>
              <a:ext uri="{FF2B5EF4-FFF2-40B4-BE49-F238E27FC236}">
                <a16:creationId xmlns:a16="http://schemas.microsoft.com/office/drawing/2014/main" id="{5A940E5E-C9EA-4340-AF9B-45B2314ADB12}"/>
              </a:ext>
            </a:extLst>
          </p:cNvPr>
          <p:cNvSpPr txBox="1">
            <a:spLocks/>
          </p:cNvSpPr>
          <p:nvPr/>
        </p:nvSpPr>
        <p:spPr bwMode="auto">
          <a:xfrm>
            <a:off x="6799947" y="1654745"/>
            <a:ext cx="2185855" cy="109069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600" dirty="0">
                <a:latin typeface="Calibri" pitchFamily="34" charset="0"/>
                <a:cs typeface="Calibri" pitchFamily="34" charset="0"/>
              </a:rPr>
              <a:t>Controller time stepper</a:t>
            </a: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1</a:t>
            </a:r>
            <a:endParaRPr lang="en-US" sz="1600" dirty="0">
              <a:latin typeface="Calibri" pitchFamily="34" charset="0"/>
              <a:cs typeface="Calibri" pitchFamily="34" charset="0"/>
            </a:endParaRP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2</a:t>
            </a:r>
            <a:endParaRPr lang="en-US" sz="1600" dirty="0">
              <a:latin typeface="Calibri" pitchFamily="34" charset="0"/>
              <a:cs typeface="Calibri" pitchFamily="34" charset="0"/>
            </a:endParaRPr>
          </a:p>
        </p:txBody>
      </p:sp>
      <mc:AlternateContent xmlns:mc="http://schemas.openxmlformats.org/markup-compatibility/2006" xmlns:a14="http://schemas.microsoft.com/office/drawing/2010/main">
        <mc:Choice Requires="a14">
          <p:sp>
            <p:nvSpPr>
              <p:cNvPr id="22" name="TextBox 21">
                <a:extLst>
                  <a:ext uri="{FF2B5EF4-FFF2-40B4-BE49-F238E27FC236}">
                    <a16:creationId xmlns:a16="http://schemas.microsoft.com/office/drawing/2014/main" id="{D2C687C8-2F70-453A-B6A3-211AF6044B14}"/>
                  </a:ext>
                </a:extLst>
              </p:cNvPr>
              <p:cNvSpPr txBox="1"/>
              <p:nvPr/>
            </p:nvSpPr>
            <p:spPr>
              <a:xfrm>
                <a:off x="4183130" y="1371353"/>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1</m:t>
                          </m:r>
                        </m:sub>
                      </m:sSub>
                    </m:oMath>
                  </m:oMathPara>
                </a14:m>
                <a:endParaRPr lang="en-US" dirty="0"/>
              </a:p>
            </p:txBody>
          </p:sp>
        </mc:Choice>
        <mc:Fallback xmlns="">
          <p:sp>
            <p:nvSpPr>
              <p:cNvPr id="22" name="TextBox 21">
                <a:extLst>
                  <a:ext uri="{FF2B5EF4-FFF2-40B4-BE49-F238E27FC236}">
                    <a16:creationId xmlns:a16="http://schemas.microsoft.com/office/drawing/2014/main" id="{D2C687C8-2F70-453A-B6A3-211AF6044B14}"/>
                  </a:ext>
                </a:extLst>
              </p:cNvPr>
              <p:cNvSpPr txBox="1">
                <a:spLocks noRot="1" noChangeAspect="1" noMove="1" noResize="1" noEditPoints="1" noAdjustHandles="1" noChangeArrowheads="1" noChangeShapeType="1" noTextEdit="1"/>
              </p:cNvSpPr>
              <p:nvPr/>
            </p:nvSpPr>
            <p:spPr>
              <a:xfrm>
                <a:off x="4183130" y="1371353"/>
                <a:ext cx="802888" cy="369332"/>
              </a:xfrm>
              <a:prstGeom prst="rect">
                <a:avLst/>
              </a:prstGeom>
              <a:blipFill>
                <a:blip r:embed="rId10"/>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6" name="TextBox 25">
                <a:extLst>
                  <a:ext uri="{FF2B5EF4-FFF2-40B4-BE49-F238E27FC236}">
                    <a16:creationId xmlns:a16="http://schemas.microsoft.com/office/drawing/2014/main" id="{23C70790-2EA1-440C-9DAB-4645A344D5A0}"/>
                  </a:ext>
                </a:extLst>
              </p:cNvPr>
              <p:cNvSpPr txBox="1"/>
              <p:nvPr/>
            </p:nvSpPr>
            <p:spPr>
              <a:xfrm>
                <a:off x="143136" y="3528015"/>
                <a:ext cx="8798312" cy="3046988"/>
              </a:xfrm>
              <a:prstGeom prst="rect">
                <a:avLst/>
              </a:prstGeom>
              <a:noFill/>
            </p:spPr>
            <p:txBody>
              <a:bodyPr wrap="square" rtlCol="0">
                <a:spAutoFit/>
              </a:bodyPr>
              <a:lstStyle/>
              <a:p>
                <a:r>
                  <a:rPr lang="en-US" sz="1900" b="1" i="1" u="sng" dirty="0">
                    <a:latin typeface="Calibri" panose="020F0502020204030204" pitchFamily="34" charset="0"/>
                    <a:cs typeface="Calibri" panose="020F0502020204030204" pitchFamily="34" charset="0"/>
                  </a:rPr>
                  <a:t>Step 0</a:t>
                </a:r>
                <a:r>
                  <a:rPr lang="en-US" sz="1900" b="1"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Initialize </a:t>
                </a:r>
                <a14:m>
                  <m:oMath xmlns:m="http://schemas.openxmlformats.org/officeDocument/2006/math">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=0 </m:t>
                    </m:r>
                    <m:r>
                      <m:rPr>
                        <m:nor/>
                      </m:rPr>
                      <a:rPr lang="en-US" sz="1900" dirty="0">
                        <a:latin typeface="Calibri" panose="020F0502020204030204" pitchFamily="34" charset="0"/>
                        <a:cs typeface="Calibri" panose="020F0502020204030204" pitchFamily="34" charset="0"/>
                      </a:rPr>
                      <m:t>(</m:t>
                    </m:r>
                    <m:r>
                      <m:rPr>
                        <m:nor/>
                      </m:rPr>
                      <a:rPr lang="en-US" sz="1900" dirty="0">
                        <a:latin typeface="Calibri" panose="020F0502020204030204" pitchFamily="34" charset="0"/>
                        <a:cs typeface="Calibri" panose="020F0502020204030204" pitchFamily="34" charset="0"/>
                      </a:rPr>
                      <m:t>controller</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time</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index</m:t>
                    </m:r>
                    <m:r>
                      <m:rPr>
                        <m:nor/>
                      </m:rPr>
                      <a:rPr lang="en-US" sz="1900" dirty="0">
                        <a:latin typeface="Calibri" panose="020F0502020204030204" pitchFamily="34" charset="0"/>
                        <a:cs typeface="Calibri" panose="020F0502020204030204" pitchFamily="34" charset="0"/>
                      </a:rPr>
                      <m:t>).</m:t>
                    </m:r>
                  </m:oMath>
                </a14:m>
                <a:endParaRPr lang="en-US" sz="19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1</a:t>
                </a:r>
                <a:r>
                  <a:rPr lang="en-US" sz="1900" b="1" i="1" dirty="0">
                    <a:latin typeface="Calibri" panose="020F0502020204030204" pitchFamily="34" charset="0"/>
                    <a:cs typeface="Calibri" panose="020F0502020204030204" pitchFamily="34" charset="0"/>
                  </a:rPr>
                  <a:t>:</a:t>
                </a:r>
                <a:r>
                  <a:rPr lang="en-US" sz="1900" dirty="0">
                    <a:latin typeface="Calibri" panose="020F0502020204030204" pitchFamily="34" charset="0"/>
                    <a:cs typeface="Calibri" panose="020F0502020204030204" pitchFamily="34" charset="0"/>
                  </a:rPr>
                  <a:t> 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1</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m:t>
                    </m:r>
                  </m:oMath>
                </a14:m>
                <a:endParaRPr lang="en-US" sz="19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endParaRPr lang="en-US" sz="1900" dirty="0">
                  <a:latin typeface="Calibri" panose="020F0502020204030204" pitchFamily="34" charset="0"/>
                </a:endParaRPr>
              </a:p>
              <a:p>
                <a:endParaRPr lang="en-US" sz="1900" dirty="0">
                  <a:latin typeface="Calibri" panose="020F0502020204030204" pitchFamily="34" charset="0"/>
                </a:endParaRPr>
              </a:p>
              <a:p>
                <a:endParaRPr lang="en-US" sz="1900" i="1" dirty="0">
                  <a:latin typeface="Calibri" panose="020F0502020204030204" pitchFamily="34" charset="0"/>
                  <a:cs typeface="Calibri" panose="020F0502020204030204" pitchFamily="34" charset="0"/>
                </a:endParaRPr>
              </a:p>
              <a:p>
                <a:endParaRPr lang="en-US" sz="1900" dirty="0">
                  <a:latin typeface="Calibri" panose="020F0502020204030204" pitchFamily="34" charset="0"/>
                </a:endParaRPr>
              </a:p>
              <a:p>
                <a:endParaRPr lang="en-US" sz="1900" dirty="0">
                  <a:latin typeface="Calibri" panose="020F0502020204030204" pitchFamily="34" charset="0"/>
                  <a:cs typeface="Calibri" panose="020F0502020204030204" pitchFamily="34" charset="0"/>
                </a:endParaRPr>
              </a:p>
              <a:p>
                <a:endParaRPr lang="en-US" sz="400" b="1" i="1" dirty="0">
                  <a:latin typeface="Calibri" panose="020F0502020204030204" pitchFamily="34" charset="0"/>
                  <a:cs typeface="Calibri" panose="020F0502020204030204" pitchFamily="34" charset="0"/>
                </a:endParaRPr>
              </a:p>
              <a:p>
                <a:endParaRPr lang="en-US" sz="2000" b="1" i="1" dirty="0">
                  <a:latin typeface="Calibri" panose="020F0502020204030204" pitchFamily="34" charset="0"/>
                  <a:cs typeface="Calibri" panose="020F0502020204030204" pitchFamily="34" charset="0"/>
                </a:endParaRPr>
              </a:p>
            </p:txBody>
          </p:sp>
        </mc:Choice>
        <mc:Fallback xmlns="">
          <p:sp>
            <p:nvSpPr>
              <p:cNvPr id="26" name="TextBox 25">
                <a:extLst>
                  <a:ext uri="{FF2B5EF4-FFF2-40B4-BE49-F238E27FC236}">
                    <a16:creationId xmlns:a16="http://schemas.microsoft.com/office/drawing/2014/main" id="{23C70790-2EA1-440C-9DAB-4645A344D5A0}"/>
                  </a:ext>
                </a:extLst>
              </p:cNvPr>
              <p:cNvSpPr txBox="1">
                <a:spLocks noRot="1" noChangeAspect="1" noMove="1" noResize="1" noEditPoints="1" noAdjustHandles="1" noChangeArrowheads="1" noChangeShapeType="1" noTextEdit="1"/>
              </p:cNvSpPr>
              <p:nvPr/>
            </p:nvSpPr>
            <p:spPr>
              <a:xfrm>
                <a:off x="143136" y="3528015"/>
                <a:ext cx="8798312" cy="3046988"/>
              </a:xfrm>
              <a:prstGeom prst="rect">
                <a:avLst/>
              </a:prstGeom>
              <a:blipFill>
                <a:blip r:embed="rId11"/>
                <a:stretch>
                  <a:fillRect l="-623" t="-1000"/>
                </a:stretch>
              </a:blipFill>
            </p:spPr>
            <p:txBody>
              <a:bodyPr/>
              <a:lstStyle/>
              <a:p>
                <a:r>
                  <a:rPr lang="en-US">
                    <a:noFill/>
                  </a:rPr>
                  <a:t> </a:t>
                </a:r>
              </a:p>
            </p:txBody>
          </p:sp>
        </mc:Fallback>
      </mc:AlternateContent>
      <p:sp>
        <p:nvSpPr>
          <p:cNvPr id="4" name="Slide Number Placeholder 3">
            <a:extLst>
              <a:ext uri="{FF2B5EF4-FFF2-40B4-BE49-F238E27FC236}">
                <a16:creationId xmlns:a16="http://schemas.microsoft.com/office/drawing/2014/main" id="{83085DBB-8FFF-43AA-9CCE-632030A4AB73}"/>
              </a:ext>
            </a:extLst>
          </p:cNvPr>
          <p:cNvSpPr>
            <a:spLocks noGrp="1"/>
          </p:cNvSpPr>
          <p:nvPr>
            <p:ph type="sldNum" sz="quarter" idx="12"/>
          </p:nvPr>
        </p:nvSpPr>
        <p:spPr/>
        <p:txBody>
          <a:bodyPr/>
          <a:lstStyle/>
          <a:p>
            <a:fld id="{A5E55A7B-7854-E145-92D9-B491DF4BAE2D}" type="slidenum">
              <a:rPr lang="en-US" smtClean="0"/>
              <a:pPr/>
              <a:t>36</a:t>
            </a:fld>
            <a:endParaRPr lang="en-US" dirty="0"/>
          </a:p>
        </p:txBody>
      </p:sp>
      <p:sp>
        <p:nvSpPr>
          <p:cNvPr id="27" name="Title 1">
            <a:extLst>
              <a:ext uri="{FF2B5EF4-FFF2-40B4-BE49-F238E27FC236}">
                <a16:creationId xmlns:a16="http://schemas.microsoft.com/office/drawing/2014/main" id="{080D1763-EF4A-4E8A-A946-66B14B3C457D}"/>
              </a:ext>
            </a:extLst>
          </p:cNvPr>
          <p:cNvSpPr txBox="1">
            <a:spLocks/>
          </p:cNvSpPr>
          <p:nvPr/>
        </p:nvSpPr>
        <p:spPr>
          <a:xfrm>
            <a:off x="231844" y="68849"/>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 Multiscale Coupling</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mc:AlternateContent xmlns:mc="http://schemas.openxmlformats.org/markup-compatibility/2006" xmlns:a14="http://schemas.microsoft.com/office/drawing/2010/main">
        <mc:Choice Requires="a14">
          <p:sp>
            <p:nvSpPr>
              <p:cNvPr id="29" name="Rectangle 28">
                <a:extLst>
                  <a:ext uri="{FF2B5EF4-FFF2-40B4-BE49-F238E27FC236}">
                    <a16:creationId xmlns:a16="http://schemas.microsoft.com/office/drawing/2014/main" id="{05F38BD5-FB1A-47D0-9B7F-E2BC4C99A13B}"/>
                  </a:ext>
                </a:extLst>
              </p:cNvPr>
              <p:cNvSpPr/>
              <p:nvPr/>
            </p:nvSpPr>
            <p:spPr>
              <a:xfrm>
                <a:off x="4809431" y="675824"/>
                <a:ext cx="4224615" cy="646331"/>
              </a:xfrm>
              <a:prstGeom prst="rect">
                <a:avLst/>
              </a:prstGeom>
              <a:solidFill>
                <a:schemeClr val="tx2">
                  <a:lumMod val="10000"/>
                  <a:lumOff val="90000"/>
                </a:schemeClr>
              </a:solidFill>
            </p:spPr>
            <p:txBody>
              <a:bodyPr wrap="square">
                <a:spAutoFit/>
              </a:bodyPr>
              <a:lstStyle/>
              <a:p>
                <a:pPr algn="ctr"/>
                <a:r>
                  <a:rPr lang="en-US" b="1" i="1" dirty="0">
                    <a:latin typeface="Calibri" panose="020F0502020204030204" pitchFamily="34" charset="0"/>
                    <a:cs typeface="Calibri" panose="020F0502020204030204" pitchFamily="34" charset="0"/>
                  </a:rPr>
                  <a:t>Controller time stepper: </a:t>
                </a:r>
                <a:r>
                  <a:rPr lang="en-US" i="1" dirty="0">
                    <a:latin typeface="Calibri" panose="020F0502020204030204" pitchFamily="34" charset="0"/>
                    <a:cs typeface="Calibri" panose="020F0502020204030204" pitchFamily="34" charset="0"/>
                  </a:rPr>
                  <a:t>defines global </a:t>
                </a:r>
                <a14:m>
                  <m:oMath xmlns:m="http://schemas.openxmlformats.org/officeDocument/2006/math">
                    <m:r>
                      <m:rPr>
                        <m:sty m:val="p"/>
                      </m:rPr>
                      <a:rPr lang="el-GR" i="1" dirty="0" smtClean="0">
                        <a:latin typeface="Cambria Math" panose="02040503050406030204" pitchFamily="18" charset="0"/>
                        <a:ea typeface="Cambria Math" panose="02040503050406030204" pitchFamily="18" charset="0"/>
                        <a:cs typeface="Calibri" panose="020F0502020204030204" pitchFamily="34" charset="0"/>
                      </a:rPr>
                      <m:t>Δ</m:t>
                    </m:r>
                    <m:r>
                      <a:rPr lang="en-US" b="0" i="1" dirty="0" smtClean="0">
                        <a:latin typeface="Cambria Math" panose="02040503050406030204" pitchFamily="18" charset="0"/>
                        <a:ea typeface="Cambria Math" panose="02040503050406030204" pitchFamily="18" charset="0"/>
                        <a:cs typeface="Calibri" panose="020F0502020204030204" pitchFamily="34" charset="0"/>
                      </a:rPr>
                      <m:t>𝑇</m:t>
                    </m:r>
                  </m:oMath>
                </a14:m>
                <a:r>
                  <a:rPr lang="en-US" i="1" dirty="0">
                    <a:latin typeface="Calibri" panose="020F0502020204030204" pitchFamily="34" charset="0"/>
                    <a:cs typeface="Calibri" panose="020F0502020204030204" pitchFamily="34" charset="0"/>
                  </a:rPr>
                  <a:t>s at which subdomains are synchronized</a:t>
                </a:r>
                <a:endParaRPr lang="en-US" dirty="0"/>
              </a:p>
            </p:txBody>
          </p:sp>
        </mc:Choice>
        <mc:Fallback xmlns="">
          <p:sp>
            <p:nvSpPr>
              <p:cNvPr id="29" name="Rectangle 28">
                <a:extLst>
                  <a:ext uri="{FF2B5EF4-FFF2-40B4-BE49-F238E27FC236}">
                    <a16:creationId xmlns:a16="http://schemas.microsoft.com/office/drawing/2014/main" id="{05F38BD5-FB1A-47D0-9B7F-E2BC4C99A13B}"/>
                  </a:ext>
                </a:extLst>
              </p:cNvPr>
              <p:cNvSpPr>
                <a:spLocks noRot="1" noChangeAspect="1" noMove="1" noResize="1" noEditPoints="1" noAdjustHandles="1" noChangeArrowheads="1" noChangeShapeType="1" noTextEdit="1"/>
              </p:cNvSpPr>
              <p:nvPr/>
            </p:nvSpPr>
            <p:spPr>
              <a:xfrm>
                <a:off x="4809431" y="675824"/>
                <a:ext cx="4224615" cy="646331"/>
              </a:xfrm>
              <a:prstGeom prst="rect">
                <a:avLst/>
              </a:prstGeom>
              <a:blipFill>
                <a:blip r:embed="rId12"/>
                <a:stretch>
                  <a:fillRect l="-1010" t="-5660" r="-2309" b="-14151"/>
                </a:stretch>
              </a:blipFill>
            </p:spPr>
            <p:txBody>
              <a:bodyPr/>
              <a:lstStyle/>
              <a:p>
                <a:r>
                  <a:rPr lang="en-US">
                    <a:noFill/>
                  </a:rPr>
                  <a:t> </a:t>
                </a:r>
              </a:p>
            </p:txBody>
          </p:sp>
        </mc:Fallback>
      </mc:AlternateContent>
    </p:spTree>
    <p:extLst>
      <p:ext uri="{BB962C8B-B14F-4D97-AF65-F5344CB8AC3E}">
        <p14:creationId xmlns:p14="http://schemas.microsoft.com/office/powerpoint/2010/main" val="2865860008"/>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7" name="Group 6">
            <a:extLst>
              <a:ext uri="{FF2B5EF4-FFF2-40B4-BE49-F238E27FC236}">
                <a16:creationId xmlns:a16="http://schemas.microsoft.com/office/drawing/2014/main" id="{5BD26BC6-F112-4EB9-A1D3-64629F95F827}"/>
              </a:ext>
            </a:extLst>
          </p:cNvPr>
          <p:cNvGrpSpPr/>
          <p:nvPr/>
        </p:nvGrpSpPr>
        <p:grpSpPr>
          <a:xfrm>
            <a:off x="353202" y="1315272"/>
            <a:ext cx="8632600" cy="2104379"/>
            <a:chOff x="538359" y="2231154"/>
            <a:chExt cx="8632600" cy="2104379"/>
          </a:xfrm>
        </p:grpSpPr>
        <p:pic>
          <p:nvPicPr>
            <p:cNvPr id="47" name="Picture 46" descr="Schwarz-time-integration.png">
              <a:extLst>
                <a:ext uri="{FF2B5EF4-FFF2-40B4-BE49-F238E27FC236}">
                  <a16:creationId xmlns:a16="http://schemas.microsoft.com/office/drawing/2014/main" id="{32A42544-9648-4CF9-A474-ADB9BFDDBF0B}"/>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086968" y="2406149"/>
              <a:ext cx="4898136" cy="1929384"/>
            </a:xfrm>
            <a:prstGeom prst="rect">
              <a:avLst/>
            </a:prstGeom>
          </p:spPr>
        </p:pic>
        <p:pic>
          <p:nvPicPr>
            <p:cNvPr id="48" name="Picture 47" descr="Schwarz-domains.png">
              <a:extLst>
                <a:ext uri="{FF2B5EF4-FFF2-40B4-BE49-F238E27FC236}">
                  <a16:creationId xmlns:a16="http://schemas.microsoft.com/office/drawing/2014/main" id="{7304B109-EC55-4AA1-84E9-D853D4E46641}"/>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38359" y="2231154"/>
              <a:ext cx="1150530" cy="2064791"/>
            </a:xfrm>
            <a:prstGeom prst="rect">
              <a:avLst/>
            </a:prstGeom>
          </p:spPr>
        </p:pic>
        <p:sp>
          <p:nvSpPr>
            <p:cNvPr id="49" name="Content Placeholder 2">
              <a:extLst>
                <a:ext uri="{FF2B5EF4-FFF2-40B4-BE49-F238E27FC236}">
                  <a16:creationId xmlns:a16="http://schemas.microsoft.com/office/drawing/2014/main" id="{05AB513E-6F91-43C7-9895-C91FDF0641BC}"/>
                </a:ext>
              </a:extLst>
            </p:cNvPr>
            <p:cNvSpPr txBox="1">
              <a:spLocks/>
            </p:cNvSpPr>
            <p:nvPr/>
          </p:nvSpPr>
          <p:spPr bwMode="auto">
            <a:xfrm>
              <a:off x="6985104" y="2570627"/>
              <a:ext cx="2185855" cy="109069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600" dirty="0">
                  <a:latin typeface="Calibri" pitchFamily="34" charset="0"/>
                  <a:cs typeface="Calibri" pitchFamily="34" charset="0"/>
                </a:rPr>
                <a:t>Controller time stepper</a:t>
              </a: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1</a:t>
              </a:r>
              <a:endParaRPr lang="en-US" sz="1600" dirty="0">
                <a:latin typeface="Calibri" pitchFamily="34" charset="0"/>
                <a:cs typeface="Calibri" pitchFamily="34" charset="0"/>
              </a:endParaRP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2</a:t>
              </a:r>
              <a:endParaRPr lang="en-US" sz="1600" dirty="0">
                <a:latin typeface="Calibri" pitchFamily="34" charset="0"/>
                <a:cs typeface="Calibri" pitchFamily="34" charset="0"/>
              </a:endParaRPr>
            </a:p>
          </p:txBody>
        </p:sp>
        <mc:AlternateContent xmlns:mc="http://schemas.openxmlformats.org/markup-compatibility/2006" xmlns:a14="http://schemas.microsoft.com/office/drawing/2010/main">
          <mc:Choice Requires="a14">
            <p:sp>
              <p:nvSpPr>
                <p:cNvPr id="50" name="TextBox 49">
                  <a:extLst>
                    <a:ext uri="{FF2B5EF4-FFF2-40B4-BE49-F238E27FC236}">
                      <a16:creationId xmlns:a16="http://schemas.microsoft.com/office/drawing/2014/main" id="{D15334C3-9C67-40DC-91D5-47AD4405FF28}"/>
                    </a:ext>
                  </a:extLst>
                </p:cNvPr>
                <p:cNvSpPr txBox="1"/>
                <p:nvPr/>
              </p:nvSpPr>
              <p:spPr>
                <a:xfrm>
                  <a:off x="1962614" y="2257496"/>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0</m:t>
                            </m:r>
                          </m:sub>
                        </m:sSub>
                      </m:oMath>
                    </m:oMathPara>
                  </a14:m>
                  <a:endParaRPr lang="en-US" dirty="0"/>
                </a:p>
              </p:txBody>
            </p:sp>
          </mc:Choice>
          <mc:Fallback xmlns="">
            <p:sp>
              <p:nvSpPr>
                <p:cNvPr id="50" name="TextBox 49">
                  <a:extLst>
                    <a:ext uri="{FF2B5EF4-FFF2-40B4-BE49-F238E27FC236}">
                      <a16:creationId xmlns:a16="http://schemas.microsoft.com/office/drawing/2014/main" id="{D15334C3-9C67-40DC-91D5-47AD4405FF28}"/>
                    </a:ext>
                  </a:extLst>
                </p:cNvPr>
                <p:cNvSpPr txBox="1">
                  <a:spLocks noRot="1" noChangeAspect="1" noMove="1" noResize="1" noEditPoints="1" noAdjustHandles="1" noChangeArrowheads="1" noChangeShapeType="1" noTextEdit="1"/>
                </p:cNvSpPr>
                <p:nvPr/>
              </p:nvSpPr>
              <p:spPr>
                <a:xfrm>
                  <a:off x="1962614" y="2257496"/>
                  <a:ext cx="802888" cy="369332"/>
                </a:xfrm>
                <a:prstGeom prst="rect">
                  <a:avLst/>
                </a:prstGeom>
                <a:blipFill>
                  <a:blip r:embed="rId5"/>
                  <a:stretch>
                    <a:fillRect/>
                  </a:stretch>
                </a:blipFill>
              </p:spPr>
              <p:txBody>
                <a:bodyPr/>
                <a:lstStyle/>
                <a:p>
                  <a:r>
                    <a:rPr lang="en-US">
                      <a:noFill/>
                    </a:rPr>
                    <a:t> </a:t>
                  </a:r>
                </a:p>
              </p:txBody>
            </p:sp>
          </mc:Fallback>
        </mc:AlternateContent>
      </p:grpSp>
      <p:sp>
        <p:nvSpPr>
          <p:cNvPr id="2" name="Rectangle 1">
            <a:extLst>
              <a:ext uri="{FF2B5EF4-FFF2-40B4-BE49-F238E27FC236}">
                <a16:creationId xmlns:a16="http://schemas.microsoft.com/office/drawing/2014/main" id="{0B1193EA-EF52-4AF7-B5B9-DD55F8AA0430}"/>
              </a:ext>
            </a:extLst>
          </p:cNvPr>
          <p:cNvSpPr/>
          <p:nvPr/>
        </p:nvSpPr>
        <p:spPr>
          <a:xfrm>
            <a:off x="4371529" y="1341615"/>
            <a:ext cx="2469718" cy="2186400"/>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31" name="Rectangle 30">
            <a:extLst>
              <a:ext uri="{FF2B5EF4-FFF2-40B4-BE49-F238E27FC236}">
                <a16:creationId xmlns:a16="http://schemas.microsoft.com/office/drawing/2014/main" id="{E52DCA6E-A42B-41E3-AEFA-D502C9A54624}"/>
              </a:ext>
            </a:extLst>
          </p:cNvPr>
          <p:cNvSpPr/>
          <p:nvPr/>
        </p:nvSpPr>
        <p:spPr>
          <a:xfrm>
            <a:off x="368198" y="2145487"/>
            <a:ext cx="1135534" cy="1274164"/>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18" name="Straight Arrow Connector 17">
            <a:extLst>
              <a:ext uri="{FF2B5EF4-FFF2-40B4-BE49-F238E27FC236}">
                <a16:creationId xmlns:a16="http://schemas.microsoft.com/office/drawing/2014/main" id="{5B6FE576-10A0-4479-B4CC-A5E86B5D6365}"/>
              </a:ext>
            </a:extLst>
          </p:cNvPr>
          <p:cNvCxnSpPr>
            <a:cxnSpLocks/>
          </p:cNvCxnSpPr>
          <p:nvPr/>
        </p:nvCxnSpPr>
        <p:spPr>
          <a:xfrm>
            <a:off x="1890660" y="3133201"/>
            <a:ext cx="2469718" cy="0"/>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19" name="TextBox 18">
                <a:extLst>
                  <a:ext uri="{FF2B5EF4-FFF2-40B4-BE49-F238E27FC236}">
                    <a16:creationId xmlns:a16="http://schemas.microsoft.com/office/drawing/2014/main" id="{FD1F5763-324B-4101-A59F-DD03A6A60989}"/>
                  </a:ext>
                </a:extLst>
              </p:cNvPr>
              <p:cNvSpPr txBox="1"/>
              <p:nvPr/>
            </p:nvSpPr>
            <p:spPr>
              <a:xfrm>
                <a:off x="2398118" y="3171487"/>
                <a:ext cx="3378569" cy="307777"/>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Integrate using </a:t>
                </a:r>
                <a14:m>
                  <m:oMath xmlns:m="http://schemas.openxmlformats.org/officeDocument/2006/math">
                    <m:sSub>
                      <m:sSubPr>
                        <m:ctrlPr>
                          <a:rPr lang="en-US" sz="1400" i="1">
                            <a:latin typeface="Cambria Math" panose="02040503050406030204" pitchFamily="18" charset="0"/>
                          </a:rPr>
                        </m:ctrlPr>
                      </m:sSubPr>
                      <m:e>
                        <m:r>
                          <a:rPr lang="en-US" sz="1400" i="1">
                            <a:latin typeface="Cambria Math" panose="02040503050406030204" pitchFamily="18" charset="0"/>
                            <a:ea typeface="Cambria Math" panose="02040503050406030204" pitchFamily="18" charset="0"/>
                            <a:cs typeface="Calibri" panose="020F0502020204030204" pitchFamily="34" charset="0"/>
                          </a:rPr>
                          <m:t>𝛥</m:t>
                        </m:r>
                        <m:r>
                          <a:rPr lang="en-US" sz="1400" i="1">
                            <a:latin typeface="Cambria Math" panose="02040503050406030204" pitchFamily="18" charset="0"/>
                            <a:ea typeface="Cambria Math" panose="02040503050406030204" pitchFamily="18" charset="0"/>
                            <a:cs typeface="Calibri" panose="020F0502020204030204" pitchFamily="34" charset="0"/>
                          </a:rPr>
                          <m:t>𝑡</m:t>
                        </m:r>
                      </m:e>
                      <m:sub>
                        <m:r>
                          <a:rPr lang="en-US" sz="1400" b="0" i="1" smtClean="0">
                            <a:latin typeface="Cambria Math" panose="02040503050406030204" pitchFamily="18" charset="0"/>
                          </a:rPr>
                          <m:t>2</m:t>
                        </m:r>
                      </m:sub>
                    </m:sSub>
                  </m:oMath>
                </a14:m>
                <a:endParaRPr lang="en-US" sz="1400" dirty="0">
                  <a:latin typeface="Calibri" panose="020F0502020204030204" pitchFamily="34" charset="0"/>
                  <a:cs typeface="Calibri" panose="020F0502020204030204" pitchFamily="34" charset="0"/>
                </a:endParaRPr>
              </a:p>
            </p:txBody>
          </p:sp>
        </mc:Choice>
        <mc:Fallback xmlns="">
          <p:sp>
            <p:nvSpPr>
              <p:cNvPr id="19" name="TextBox 18">
                <a:extLst>
                  <a:ext uri="{FF2B5EF4-FFF2-40B4-BE49-F238E27FC236}">
                    <a16:creationId xmlns:a16="http://schemas.microsoft.com/office/drawing/2014/main" id="{FD1F5763-324B-4101-A59F-DD03A6A60989}"/>
                  </a:ext>
                </a:extLst>
              </p:cNvPr>
              <p:cNvSpPr txBox="1">
                <a:spLocks noRot="1" noChangeAspect="1" noMove="1" noResize="1" noEditPoints="1" noAdjustHandles="1" noChangeArrowheads="1" noChangeShapeType="1" noTextEdit="1"/>
              </p:cNvSpPr>
              <p:nvPr/>
            </p:nvSpPr>
            <p:spPr>
              <a:xfrm>
                <a:off x="2398118" y="3171487"/>
                <a:ext cx="3378569" cy="307777"/>
              </a:xfrm>
              <a:prstGeom prst="rect">
                <a:avLst/>
              </a:prstGeom>
              <a:blipFill>
                <a:blip r:embed="rId6"/>
                <a:stretch>
                  <a:fillRect l="-541" t="-1961" b="-19608"/>
                </a:stretch>
              </a:blipFill>
            </p:spPr>
            <p:txBody>
              <a:bodyPr/>
              <a:lstStyle/>
              <a:p>
                <a:r>
                  <a:rPr lang="en-US">
                    <a:noFill/>
                  </a:rPr>
                  <a:t> </a:t>
                </a:r>
              </a:p>
            </p:txBody>
          </p:sp>
        </mc:Fallback>
      </mc:AlternateContent>
      <p:cxnSp>
        <p:nvCxnSpPr>
          <p:cNvPr id="15" name="Straight Arrow Connector 14">
            <a:extLst>
              <a:ext uri="{FF2B5EF4-FFF2-40B4-BE49-F238E27FC236}">
                <a16:creationId xmlns:a16="http://schemas.microsoft.com/office/drawing/2014/main" id="{F788D646-94CB-4115-9F36-01013E0CE557}"/>
              </a:ext>
            </a:extLst>
          </p:cNvPr>
          <p:cNvCxnSpPr>
            <a:cxnSpLocks/>
          </p:cNvCxnSpPr>
          <p:nvPr/>
        </p:nvCxnSpPr>
        <p:spPr>
          <a:xfrm flipH="1">
            <a:off x="2797595" y="2678532"/>
            <a:ext cx="236966" cy="127176"/>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16" name="Straight Arrow Connector 15">
            <a:extLst>
              <a:ext uri="{FF2B5EF4-FFF2-40B4-BE49-F238E27FC236}">
                <a16:creationId xmlns:a16="http://schemas.microsoft.com/office/drawing/2014/main" id="{0C06AE90-72FF-4FDA-9963-CC59D30B8415}"/>
              </a:ext>
            </a:extLst>
          </p:cNvPr>
          <p:cNvCxnSpPr>
            <a:cxnSpLocks/>
          </p:cNvCxnSpPr>
          <p:nvPr/>
        </p:nvCxnSpPr>
        <p:spPr>
          <a:xfrm>
            <a:off x="3241152" y="2685966"/>
            <a:ext cx="242409" cy="127176"/>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20" name="TextBox 19">
                <a:extLst>
                  <a:ext uri="{FF2B5EF4-FFF2-40B4-BE49-F238E27FC236}">
                    <a16:creationId xmlns:a16="http://schemas.microsoft.com/office/drawing/2014/main" id="{48871148-C1B0-4F6B-AD90-177E2E6CDDF6}"/>
                  </a:ext>
                </a:extLst>
              </p:cNvPr>
              <p:cNvSpPr txBox="1"/>
              <p:nvPr/>
            </p:nvSpPr>
            <p:spPr>
              <a:xfrm>
                <a:off x="3447858" y="2441215"/>
                <a:ext cx="1302838" cy="523220"/>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Interpolate from </a:t>
                </a:r>
                <a14:m>
                  <m:oMath xmlns:m="http://schemas.openxmlformats.org/officeDocument/2006/math">
                    <m:sSub>
                      <m:sSubPr>
                        <m:ctrlPr>
                          <a:rPr lang="en-US" sz="1400" i="1" smtClean="0">
                            <a:latin typeface="Cambria Math" panose="02040503050406030204" pitchFamily="18" charset="0"/>
                          </a:rPr>
                        </m:ctrlPr>
                      </m:sSubPr>
                      <m:e>
                        <m:r>
                          <m:rPr>
                            <m:sty m:val="p"/>
                          </m:rPr>
                          <a:rPr lang="el-GR" sz="1400" i="1">
                            <a:latin typeface="Cambria Math" panose="02040503050406030204" pitchFamily="18" charset="0"/>
                            <a:ea typeface="Cambria Math" panose="02040503050406030204" pitchFamily="18" charset="0"/>
                          </a:rPr>
                          <m:t>Ω</m:t>
                        </m:r>
                      </m:e>
                      <m:sub>
                        <m:r>
                          <a:rPr lang="en-US" sz="1400" b="0" i="1" smtClean="0">
                            <a:latin typeface="Cambria Math" panose="02040503050406030204" pitchFamily="18" charset="0"/>
                          </a:rPr>
                          <m:t>1</m:t>
                        </m:r>
                      </m:sub>
                    </m:sSub>
                  </m:oMath>
                </a14:m>
                <a:r>
                  <a:rPr lang="en-US" sz="1400" dirty="0">
                    <a:latin typeface="Calibri" panose="020F0502020204030204" pitchFamily="34" charset="0"/>
                    <a:cs typeface="Calibri" panose="020F0502020204030204" pitchFamily="34" charset="0"/>
                  </a:rPr>
                  <a:t> to </a:t>
                </a:r>
                <a14:m>
                  <m:oMath xmlns:m="http://schemas.openxmlformats.org/officeDocument/2006/math">
                    <m:sSub>
                      <m:sSubPr>
                        <m:ctrlPr>
                          <a:rPr lang="en-US" sz="1400" i="1" smtClean="0">
                            <a:latin typeface="Cambria Math" panose="02040503050406030204" pitchFamily="18" charset="0"/>
                            <a:cs typeface="Calibri" panose="020F0502020204030204" pitchFamily="34" charset="0"/>
                          </a:rPr>
                        </m:ctrlPr>
                      </m:sSubPr>
                      <m:e>
                        <m:r>
                          <m:rPr>
                            <m:sty m:val="p"/>
                          </m:rPr>
                          <a:rPr lang="el-GR" sz="1400" i="1">
                            <a:latin typeface="Cambria Math" panose="02040503050406030204" pitchFamily="18" charset="0"/>
                            <a:ea typeface="Cambria Math" panose="02040503050406030204" pitchFamily="18" charset="0"/>
                            <a:cs typeface="Calibri" panose="020F0502020204030204" pitchFamily="34" charset="0"/>
                          </a:rPr>
                          <m:t>Γ</m:t>
                        </m:r>
                      </m:e>
                      <m:sub>
                        <m:r>
                          <a:rPr lang="en-US" sz="1400" b="0" i="1" smtClean="0">
                            <a:latin typeface="Cambria Math" panose="02040503050406030204" pitchFamily="18" charset="0"/>
                            <a:ea typeface="Cambria Math" panose="02040503050406030204" pitchFamily="18" charset="0"/>
                            <a:cs typeface="Calibri" panose="020F0502020204030204" pitchFamily="34" charset="0"/>
                          </a:rPr>
                          <m:t>2</m:t>
                        </m:r>
                      </m:sub>
                    </m:sSub>
                  </m:oMath>
                </a14:m>
                <a:r>
                  <a:rPr lang="en-US" sz="1400" dirty="0">
                    <a:latin typeface="Calibri" panose="020F0502020204030204" pitchFamily="34" charset="0"/>
                    <a:cs typeface="Calibri" panose="020F0502020204030204" pitchFamily="34" charset="0"/>
                  </a:rPr>
                  <a:t> </a:t>
                </a:r>
              </a:p>
            </p:txBody>
          </p:sp>
        </mc:Choice>
        <mc:Fallback xmlns="">
          <p:sp>
            <p:nvSpPr>
              <p:cNvPr id="20" name="TextBox 19">
                <a:extLst>
                  <a:ext uri="{FF2B5EF4-FFF2-40B4-BE49-F238E27FC236}">
                    <a16:creationId xmlns:a16="http://schemas.microsoft.com/office/drawing/2014/main" id="{48871148-C1B0-4F6B-AD90-177E2E6CDDF6}"/>
                  </a:ext>
                </a:extLst>
              </p:cNvPr>
              <p:cNvSpPr txBox="1">
                <a:spLocks noRot="1" noChangeAspect="1" noMove="1" noResize="1" noEditPoints="1" noAdjustHandles="1" noChangeArrowheads="1" noChangeShapeType="1" noTextEdit="1"/>
              </p:cNvSpPr>
              <p:nvPr/>
            </p:nvSpPr>
            <p:spPr>
              <a:xfrm>
                <a:off x="3447858" y="2441215"/>
                <a:ext cx="1302838" cy="523220"/>
              </a:xfrm>
              <a:prstGeom prst="rect">
                <a:avLst/>
              </a:prstGeom>
              <a:blipFill>
                <a:blip r:embed="rId7"/>
                <a:stretch>
                  <a:fillRect l="-1408" t="-1163" b="-11628"/>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1" name="TextBox 20">
                <a:extLst>
                  <a:ext uri="{FF2B5EF4-FFF2-40B4-BE49-F238E27FC236}">
                    <a16:creationId xmlns:a16="http://schemas.microsoft.com/office/drawing/2014/main" id="{482EE9B4-FE91-4F31-AC78-73CE7AA455DE}"/>
                  </a:ext>
                </a:extLst>
              </p:cNvPr>
              <p:cNvSpPr txBox="1"/>
              <p:nvPr/>
            </p:nvSpPr>
            <p:spPr>
              <a:xfrm>
                <a:off x="4183130" y="1371353"/>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1</m:t>
                          </m:r>
                        </m:sub>
                      </m:sSub>
                    </m:oMath>
                  </m:oMathPara>
                </a14:m>
                <a:endParaRPr lang="en-US" dirty="0"/>
              </a:p>
            </p:txBody>
          </p:sp>
        </mc:Choice>
        <mc:Fallback xmlns="">
          <p:sp>
            <p:nvSpPr>
              <p:cNvPr id="21" name="TextBox 20">
                <a:extLst>
                  <a:ext uri="{FF2B5EF4-FFF2-40B4-BE49-F238E27FC236}">
                    <a16:creationId xmlns:a16="http://schemas.microsoft.com/office/drawing/2014/main" id="{482EE9B4-FE91-4F31-AC78-73CE7AA455DE}"/>
                  </a:ext>
                </a:extLst>
              </p:cNvPr>
              <p:cNvSpPr txBox="1">
                <a:spLocks noRot="1" noChangeAspect="1" noMove="1" noResize="1" noEditPoints="1" noAdjustHandles="1" noChangeArrowheads="1" noChangeShapeType="1" noTextEdit="1"/>
              </p:cNvSpPr>
              <p:nvPr/>
            </p:nvSpPr>
            <p:spPr>
              <a:xfrm>
                <a:off x="4183130" y="1371353"/>
                <a:ext cx="802888" cy="369332"/>
              </a:xfrm>
              <a:prstGeom prst="rect">
                <a:avLst/>
              </a:prstGeom>
              <a:blipFill>
                <a:blip r:embed="rId8"/>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2" name="TextBox 21">
                <a:extLst>
                  <a:ext uri="{FF2B5EF4-FFF2-40B4-BE49-F238E27FC236}">
                    <a16:creationId xmlns:a16="http://schemas.microsoft.com/office/drawing/2014/main" id="{3CD4AAD1-0C84-4224-8019-C1B8D140DF21}"/>
                  </a:ext>
                </a:extLst>
              </p:cNvPr>
              <p:cNvSpPr txBox="1"/>
              <p:nvPr/>
            </p:nvSpPr>
            <p:spPr>
              <a:xfrm>
                <a:off x="143136" y="3528015"/>
                <a:ext cx="8798312" cy="3400931"/>
              </a:xfrm>
              <a:prstGeom prst="rect">
                <a:avLst/>
              </a:prstGeom>
              <a:noFill/>
            </p:spPr>
            <p:txBody>
              <a:bodyPr wrap="square" rtlCol="0">
                <a:spAutoFit/>
              </a:bodyPr>
              <a:lstStyle/>
              <a:p>
                <a:r>
                  <a:rPr lang="en-US" sz="1900" b="1" i="1" u="sng" dirty="0">
                    <a:latin typeface="Calibri" panose="020F0502020204030204" pitchFamily="34" charset="0"/>
                    <a:cs typeface="Calibri" panose="020F0502020204030204" pitchFamily="34" charset="0"/>
                  </a:rPr>
                  <a:t>Step 0</a:t>
                </a:r>
                <a:r>
                  <a:rPr lang="en-US" sz="1900" b="1"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Initialize </a:t>
                </a:r>
                <a14:m>
                  <m:oMath xmlns:m="http://schemas.openxmlformats.org/officeDocument/2006/math">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=0 </m:t>
                    </m:r>
                    <m:r>
                      <m:rPr>
                        <m:nor/>
                      </m:rPr>
                      <a:rPr lang="en-US" sz="1900" dirty="0">
                        <a:latin typeface="Calibri" panose="020F0502020204030204" pitchFamily="34" charset="0"/>
                        <a:cs typeface="Calibri" panose="020F0502020204030204" pitchFamily="34" charset="0"/>
                      </a:rPr>
                      <m:t>(</m:t>
                    </m:r>
                    <m:r>
                      <m:rPr>
                        <m:nor/>
                      </m:rPr>
                      <a:rPr lang="en-US" sz="1900" dirty="0">
                        <a:latin typeface="Calibri" panose="020F0502020204030204" pitchFamily="34" charset="0"/>
                        <a:cs typeface="Calibri" panose="020F0502020204030204" pitchFamily="34" charset="0"/>
                      </a:rPr>
                      <m:t>controller</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time</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index</m:t>
                    </m:r>
                    <m:r>
                      <m:rPr>
                        <m:nor/>
                      </m:rPr>
                      <a:rPr lang="en-US" sz="1900" dirty="0">
                        <a:latin typeface="Calibri" panose="020F0502020204030204" pitchFamily="34" charset="0"/>
                        <a:cs typeface="Calibri" panose="020F0502020204030204" pitchFamily="34" charset="0"/>
                      </a:rPr>
                      <m:t>).</m:t>
                    </m:r>
                  </m:oMath>
                </a14:m>
                <a:endParaRPr lang="en-US" sz="19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1</a:t>
                </a:r>
                <a:r>
                  <a:rPr lang="en-US" sz="1900" b="1" i="1" dirty="0">
                    <a:latin typeface="Calibri" panose="020F0502020204030204" pitchFamily="34" charset="0"/>
                    <a:cs typeface="Calibri" panose="020F0502020204030204" pitchFamily="34" charset="0"/>
                  </a:rPr>
                  <a:t>:</a:t>
                </a:r>
                <a:r>
                  <a:rPr lang="en-US" sz="1900" dirty="0">
                    <a:latin typeface="Calibri" panose="020F0502020204030204" pitchFamily="34" charset="0"/>
                    <a:cs typeface="Calibri" panose="020F0502020204030204" pitchFamily="34" charset="0"/>
                  </a:rPr>
                  <a:t> 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1</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m:t>
                    </m:r>
                  </m:oMath>
                </a14:m>
                <a:endParaRPr lang="en-US" sz="19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2</a:t>
                </a:r>
                <a:r>
                  <a:rPr lang="en-US" sz="1900" b="1" i="1" dirty="0">
                    <a:latin typeface="Calibri" panose="020F0502020204030204" pitchFamily="34" charset="0"/>
                    <a:cs typeface="Calibri" panose="020F0502020204030204" pitchFamily="34" charset="0"/>
                  </a:rPr>
                  <a:t>:</a:t>
                </a:r>
                <a:r>
                  <a:rPr lang="en-US" sz="1900"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2</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oMath>
                </a14:m>
                <a:r>
                  <a:rPr lang="en-US" sz="1900" dirty="0">
                    <a:latin typeface="Calibri" panose="020F0502020204030204" pitchFamily="34" charset="0"/>
                  </a:rPr>
                  <a:t>.</a:t>
                </a:r>
              </a:p>
              <a:p>
                <a:endParaRPr lang="en-US" sz="400" b="1" i="1" u="sng" dirty="0">
                  <a:latin typeface="Calibri" panose="020F0502020204030204" pitchFamily="34" charset="0"/>
                </a:endParaRPr>
              </a:p>
              <a:p>
                <a:endParaRPr lang="en-US" sz="1900" dirty="0">
                  <a:latin typeface="Calibri" panose="020F0502020204030204" pitchFamily="34" charset="0"/>
                </a:endParaRPr>
              </a:p>
              <a:p>
                <a:endParaRPr lang="en-US" sz="1900" i="1" dirty="0">
                  <a:latin typeface="Calibri" panose="020F0502020204030204" pitchFamily="34" charset="0"/>
                  <a:cs typeface="Calibri" panose="020F0502020204030204" pitchFamily="34" charset="0"/>
                </a:endParaRPr>
              </a:p>
              <a:p>
                <a:endParaRPr lang="en-US" sz="1900" dirty="0">
                  <a:latin typeface="Calibri" panose="020F0502020204030204" pitchFamily="34" charset="0"/>
                </a:endParaRPr>
              </a:p>
              <a:p>
                <a:endParaRPr lang="en-US" sz="1900" dirty="0">
                  <a:latin typeface="Calibri" panose="020F0502020204030204" pitchFamily="34" charset="0"/>
                  <a:cs typeface="Calibri" panose="020F0502020204030204" pitchFamily="34" charset="0"/>
                </a:endParaRPr>
              </a:p>
              <a:p>
                <a:endParaRPr lang="en-US" sz="400" b="1" i="1" dirty="0">
                  <a:latin typeface="Calibri" panose="020F0502020204030204" pitchFamily="34" charset="0"/>
                  <a:cs typeface="Calibri" panose="020F0502020204030204" pitchFamily="34" charset="0"/>
                </a:endParaRPr>
              </a:p>
              <a:p>
                <a:endParaRPr lang="en-US" sz="2000" b="1" i="1" dirty="0">
                  <a:latin typeface="Calibri" panose="020F0502020204030204" pitchFamily="34" charset="0"/>
                  <a:cs typeface="Calibri" panose="020F0502020204030204" pitchFamily="34" charset="0"/>
                </a:endParaRPr>
              </a:p>
            </p:txBody>
          </p:sp>
        </mc:Choice>
        <mc:Fallback xmlns="">
          <p:sp>
            <p:nvSpPr>
              <p:cNvPr id="22" name="TextBox 21">
                <a:extLst>
                  <a:ext uri="{FF2B5EF4-FFF2-40B4-BE49-F238E27FC236}">
                    <a16:creationId xmlns:a16="http://schemas.microsoft.com/office/drawing/2014/main" id="{3CD4AAD1-0C84-4224-8019-C1B8D140DF21}"/>
                  </a:ext>
                </a:extLst>
              </p:cNvPr>
              <p:cNvSpPr txBox="1">
                <a:spLocks noRot="1" noChangeAspect="1" noMove="1" noResize="1" noEditPoints="1" noAdjustHandles="1" noChangeArrowheads="1" noChangeShapeType="1" noTextEdit="1"/>
              </p:cNvSpPr>
              <p:nvPr/>
            </p:nvSpPr>
            <p:spPr>
              <a:xfrm>
                <a:off x="143136" y="3528015"/>
                <a:ext cx="8798312" cy="3400931"/>
              </a:xfrm>
              <a:prstGeom prst="rect">
                <a:avLst/>
              </a:prstGeom>
              <a:blipFill>
                <a:blip r:embed="rId9"/>
                <a:stretch>
                  <a:fillRect l="-623" t="-896"/>
                </a:stretch>
              </a:blipFill>
            </p:spPr>
            <p:txBody>
              <a:bodyPr/>
              <a:lstStyle/>
              <a:p>
                <a:r>
                  <a:rPr lang="en-US">
                    <a:noFill/>
                  </a:rPr>
                  <a:t> </a:t>
                </a:r>
              </a:p>
            </p:txBody>
          </p:sp>
        </mc:Fallback>
      </mc:AlternateContent>
      <p:sp>
        <p:nvSpPr>
          <p:cNvPr id="3" name="Slide Number Placeholder 2">
            <a:extLst>
              <a:ext uri="{FF2B5EF4-FFF2-40B4-BE49-F238E27FC236}">
                <a16:creationId xmlns:a16="http://schemas.microsoft.com/office/drawing/2014/main" id="{05D5D5C2-FA51-4BBA-8502-FDEC7DD969A2}"/>
              </a:ext>
            </a:extLst>
          </p:cNvPr>
          <p:cNvSpPr>
            <a:spLocks noGrp="1"/>
          </p:cNvSpPr>
          <p:nvPr>
            <p:ph type="sldNum" sz="quarter" idx="12"/>
          </p:nvPr>
        </p:nvSpPr>
        <p:spPr/>
        <p:txBody>
          <a:bodyPr/>
          <a:lstStyle/>
          <a:p>
            <a:fld id="{A5E55A7B-7854-E145-92D9-B491DF4BAE2D}" type="slidenum">
              <a:rPr lang="en-US" smtClean="0"/>
              <a:pPr/>
              <a:t>37</a:t>
            </a:fld>
            <a:endParaRPr lang="en-US" dirty="0"/>
          </a:p>
        </p:txBody>
      </p:sp>
      <p:sp>
        <p:nvSpPr>
          <p:cNvPr id="24" name="Title 1">
            <a:extLst>
              <a:ext uri="{FF2B5EF4-FFF2-40B4-BE49-F238E27FC236}">
                <a16:creationId xmlns:a16="http://schemas.microsoft.com/office/drawing/2014/main" id="{07E00C4A-7760-46BD-8597-BCE31DB36506}"/>
              </a:ext>
            </a:extLst>
          </p:cNvPr>
          <p:cNvSpPr txBox="1">
            <a:spLocks/>
          </p:cNvSpPr>
          <p:nvPr/>
        </p:nvSpPr>
        <p:spPr>
          <a:xfrm>
            <a:off x="231844" y="68849"/>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 Multiscale Coupling</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mc:AlternateContent xmlns:mc="http://schemas.openxmlformats.org/markup-compatibility/2006" xmlns:a14="http://schemas.microsoft.com/office/drawing/2010/main">
        <mc:Choice Requires="a14">
          <p:sp>
            <p:nvSpPr>
              <p:cNvPr id="25" name="Rectangle 24">
                <a:extLst>
                  <a:ext uri="{FF2B5EF4-FFF2-40B4-BE49-F238E27FC236}">
                    <a16:creationId xmlns:a16="http://schemas.microsoft.com/office/drawing/2014/main" id="{3219B35B-370B-4140-8899-E1827803224B}"/>
                  </a:ext>
                </a:extLst>
              </p:cNvPr>
              <p:cNvSpPr/>
              <p:nvPr/>
            </p:nvSpPr>
            <p:spPr>
              <a:xfrm>
                <a:off x="4809431" y="675824"/>
                <a:ext cx="4224615" cy="646331"/>
              </a:xfrm>
              <a:prstGeom prst="rect">
                <a:avLst/>
              </a:prstGeom>
              <a:solidFill>
                <a:schemeClr val="tx2">
                  <a:lumMod val="10000"/>
                  <a:lumOff val="90000"/>
                </a:schemeClr>
              </a:solidFill>
            </p:spPr>
            <p:txBody>
              <a:bodyPr wrap="square">
                <a:spAutoFit/>
              </a:bodyPr>
              <a:lstStyle/>
              <a:p>
                <a:pPr algn="ctr"/>
                <a:r>
                  <a:rPr lang="en-US" b="1" i="1" dirty="0">
                    <a:latin typeface="Calibri" panose="020F0502020204030204" pitchFamily="34" charset="0"/>
                    <a:cs typeface="Calibri" panose="020F0502020204030204" pitchFamily="34" charset="0"/>
                  </a:rPr>
                  <a:t>Controller time stepper: </a:t>
                </a:r>
                <a:r>
                  <a:rPr lang="en-US" i="1" dirty="0">
                    <a:latin typeface="Calibri" panose="020F0502020204030204" pitchFamily="34" charset="0"/>
                    <a:cs typeface="Calibri" panose="020F0502020204030204" pitchFamily="34" charset="0"/>
                  </a:rPr>
                  <a:t>defines global </a:t>
                </a:r>
                <a14:m>
                  <m:oMath xmlns:m="http://schemas.openxmlformats.org/officeDocument/2006/math">
                    <m:r>
                      <m:rPr>
                        <m:sty m:val="p"/>
                      </m:rPr>
                      <a:rPr lang="el-GR" i="1" dirty="0" smtClean="0">
                        <a:latin typeface="Cambria Math" panose="02040503050406030204" pitchFamily="18" charset="0"/>
                        <a:ea typeface="Cambria Math" panose="02040503050406030204" pitchFamily="18" charset="0"/>
                        <a:cs typeface="Calibri" panose="020F0502020204030204" pitchFamily="34" charset="0"/>
                      </a:rPr>
                      <m:t>Δ</m:t>
                    </m:r>
                    <m:r>
                      <a:rPr lang="en-US" b="0" i="1" dirty="0" smtClean="0">
                        <a:latin typeface="Cambria Math" panose="02040503050406030204" pitchFamily="18" charset="0"/>
                        <a:ea typeface="Cambria Math" panose="02040503050406030204" pitchFamily="18" charset="0"/>
                        <a:cs typeface="Calibri" panose="020F0502020204030204" pitchFamily="34" charset="0"/>
                      </a:rPr>
                      <m:t>𝑇</m:t>
                    </m:r>
                  </m:oMath>
                </a14:m>
                <a:r>
                  <a:rPr lang="en-US" i="1" dirty="0">
                    <a:latin typeface="Calibri" panose="020F0502020204030204" pitchFamily="34" charset="0"/>
                    <a:cs typeface="Calibri" panose="020F0502020204030204" pitchFamily="34" charset="0"/>
                  </a:rPr>
                  <a:t>s at which subdomains are synchronized</a:t>
                </a:r>
                <a:endParaRPr lang="en-US" dirty="0"/>
              </a:p>
            </p:txBody>
          </p:sp>
        </mc:Choice>
        <mc:Fallback xmlns="">
          <p:sp>
            <p:nvSpPr>
              <p:cNvPr id="25" name="Rectangle 24">
                <a:extLst>
                  <a:ext uri="{FF2B5EF4-FFF2-40B4-BE49-F238E27FC236}">
                    <a16:creationId xmlns:a16="http://schemas.microsoft.com/office/drawing/2014/main" id="{3219B35B-370B-4140-8899-E1827803224B}"/>
                  </a:ext>
                </a:extLst>
              </p:cNvPr>
              <p:cNvSpPr>
                <a:spLocks noRot="1" noChangeAspect="1" noMove="1" noResize="1" noEditPoints="1" noAdjustHandles="1" noChangeArrowheads="1" noChangeShapeType="1" noTextEdit="1"/>
              </p:cNvSpPr>
              <p:nvPr/>
            </p:nvSpPr>
            <p:spPr>
              <a:xfrm>
                <a:off x="4809431" y="675824"/>
                <a:ext cx="4224615" cy="646331"/>
              </a:xfrm>
              <a:prstGeom prst="rect">
                <a:avLst/>
              </a:prstGeom>
              <a:blipFill>
                <a:blip r:embed="rId10"/>
                <a:stretch>
                  <a:fillRect l="-1010" t="-5660" r="-2309" b="-14151"/>
                </a:stretch>
              </a:blipFill>
            </p:spPr>
            <p:txBody>
              <a:bodyPr/>
              <a:lstStyle/>
              <a:p>
                <a:r>
                  <a:rPr lang="en-US">
                    <a:noFill/>
                  </a:rPr>
                  <a:t> </a:t>
                </a:r>
              </a:p>
            </p:txBody>
          </p:sp>
        </mc:Fallback>
      </mc:AlternateContent>
    </p:spTree>
    <p:extLst>
      <p:ext uri="{BB962C8B-B14F-4D97-AF65-F5344CB8AC3E}">
        <p14:creationId xmlns:p14="http://schemas.microsoft.com/office/powerpoint/2010/main" val="1795879707"/>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7" name="Group 6">
            <a:extLst>
              <a:ext uri="{FF2B5EF4-FFF2-40B4-BE49-F238E27FC236}">
                <a16:creationId xmlns:a16="http://schemas.microsoft.com/office/drawing/2014/main" id="{5BD26BC6-F112-4EB9-A1D3-64629F95F827}"/>
              </a:ext>
            </a:extLst>
          </p:cNvPr>
          <p:cNvGrpSpPr/>
          <p:nvPr/>
        </p:nvGrpSpPr>
        <p:grpSpPr>
          <a:xfrm>
            <a:off x="353202" y="1315272"/>
            <a:ext cx="8632600" cy="2104379"/>
            <a:chOff x="538359" y="2231154"/>
            <a:chExt cx="8632600" cy="2104379"/>
          </a:xfrm>
        </p:grpSpPr>
        <p:pic>
          <p:nvPicPr>
            <p:cNvPr id="47" name="Picture 46" descr="Schwarz-time-integration.png">
              <a:extLst>
                <a:ext uri="{FF2B5EF4-FFF2-40B4-BE49-F238E27FC236}">
                  <a16:creationId xmlns:a16="http://schemas.microsoft.com/office/drawing/2014/main" id="{32A42544-9648-4CF9-A474-ADB9BFDDBF0B}"/>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086968" y="2406149"/>
              <a:ext cx="4898136" cy="1929384"/>
            </a:xfrm>
            <a:prstGeom prst="rect">
              <a:avLst/>
            </a:prstGeom>
          </p:spPr>
        </p:pic>
        <p:pic>
          <p:nvPicPr>
            <p:cNvPr id="48" name="Picture 47" descr="Schwarz-domains.png">
              <a:extLst>
                <a:ext uri="{FF2B5EF4-FFF2-40B4-BE49-F238E27FC236}">
                  <a16:creationId xmlns:a16="http://schemas.microsoft.com/office/drawing/2014/main" id="{7304B109-EC55-4AA1-84E9-D853D4E46641}"/>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38359" y="2231154"/>
              <a:ext cx="1150530" cy="2064791"/>
            </a:xfrm>
            <a:prstGeom prst="rect">
              <a:avLst/>
            </a:prstGeom>
          </p:spPr>
        </p:pic>
        <mc:AlternateContent xmlns:mc="http://schemas.openxmlformats.org/markup-compatibility/2006" xmlns:a14="http://schemas.microsoft.com/office/drawing/2010/main">
          <mc:Choice Requires="a14">
            <p:sp>
              <p:nvSpPr>
                <p:cNvPr id="50" name="TextBox 49">
                  <a:extLst>
                    <a:ext uri="{FF2B5EF4-FFF2-40B4-BE49-F238E27FC236}">
                      <a16:creationId xmlns:a16="http://schemas.microsoft.com/office/drawing/2014/main" id="{D15334C3-9C67-40DC-91D5-47AD4405FF28}"/>
                    </a:ext>
                  </a:extLst>
                </p:cNvPr>
                <p:cNvSpPr txBox="1"/>
                <p:nvPr/>
              </p:nvSpPr>
              <p:spPr>
                <a:xfrm>
                  <a:off x="1962614" y="2257496"/>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0</m:t>
                            </m:r>
                          </m:sub>
                        </m:sSub>
                      </m:oMath>
                    </m:oMathPara>
                  </a14:m>
                  <a:endParaRPr lang="en-US" dirty="0"/>
                </a:p>
              </p:txBody>
            </p:sp>
          </mc:Choice>
          <mc:Fallback xmlns="">
            <p:sp>
              <p:nvSpPr>
                <p:cNvPr id="50" name="TextBox 49">
                  <a:extLst>
                    <a:ext uri="{FF2B5EF4-FFF2-40B4-BE49-F238E27FC236}">
                      <a16:creationId xmlns:a16="http://schemas.microsoft.com/office/drawing/2014/main" id="{D15334C3-9C67-40DC-91D5-47AD4405FF28}"/>
                    </a:ext>
                  </a:extLst>
                </p:cNvPr>
                <p:cNvSpPr txBox="1">
                  <a:spLocks noRot="1" noChangeAspect="1" noMove="1" noResize="1" noEditPoints="1" noAdjustHandles="1" noChangeArrowheads="1" noChangeShapeType="1" noTextEdit="1"/>
                </p:cNvSpPr>
                <p:nvPr/>
              </p:nvSpPr>
              <p:spPr>
                <a:xfrm>
                  <a:off x="1962614" y="2257496"/>
                  <a:ext cx="802888" cy="369332"/>
                </a:xfrm>
                <a:prstGeom prst="rect">
                  <a:avLst/>
                </a:prstGeom>
                <a:blipFill>
                  <a:blip r:embed="rId5"/>
                  <a:stretch>
                    <a:fillRect/>
                  </a:stretch>
                </a:blipFill>
              </p:spPr>
              <p:txBody>
                <a:bodyPr/>
                <a:lstStyle/>
                <a:p>
                  <a:r>
                    <a:rPr lang="en-US">
                      <a:noFill/>
                    </a:rPr>
                    <a:t> </a:t>
                  </a:r>
                </a:p>
              </p:txBody>
            </p:sp>
          </mc:Fallback>
        </mc:AlternateContent>
        <p:sp>
          <p:nvSpPr>
            <p:cNvPr id="49" name="Content Placeholder 2">
              <a:extLst>
                <a:ext uri="{FF2B5EF4-FFF2-40B4-BE49-F238E27FC236}">
                  <a16:creationId xmlns:a16="http://schemas.microsoft.com/office/drawing/2014/main" id="{05AB513E-6F91-43C7-9895-C91FDF0641BC}"/>
                </a:ext>
              </a:extLst>
            </p:cNvPr>
            <p:cNvSpPr txBox="1">
              <a:spLocks/>
            </p:cNvSpPr>
            <p:nvPr/>
          </p:nvSpPr>
          <p:spPr bwMode="auto">
            <a:xfrm>
              <a:off x="6985104" y="2570627"/>
              <a:ext cx="2185855" cy="109069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600" dirty="0">
                  <a:latin typeface="Calibri" pitchFamily="34" charset="0"/>
                  <a:cs typeface="Calibri" pitchFamily="34" charset="0"/>
                </a:rPr>
                <a:t>Controller time stepper</a:t>
              </a: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1</a:t>
              </a:r>
              <a:endParaRPr lang="en-US" sz="1600" dirty="0">
                <a:latin typeface="Calibri" pitchFamily="34" charset="0"/>
                <a:cs typeface="Calibri" pitchFamily="34" charset="0"/>
              </a:endParaRP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2</a:t>
              </a:r>
              <a:endParaRPr lang="en-US" sz="1600" dirty="0">
                <a:latin typeface="Calibri" pitchFamily="34" charset="0"/>
                <a:cs typeface="Calibri" pitchFamily="34" charset="0"/>
              </a:endParaRPr>
            </a:p>
          </p:txBody>
        </p:sp>
      </p:grpSp>
      <p:sp>
        <p:nvSpPr>
          <p:cNvPr id="2" name="Rectangle 1">
            <a:extLst>
              <a:ext uri="{FF2B5EF4-FFF2-40B4-BE49-F238E27FC236}">
                <a16:creationId xmlns:a16="http://schemas.microsoft.com/office/drawing/2014/main" id="{0B1193EA-EF52-4AF7-B5B9-DD55F8AA0430}"/>
              </a:ext>
            </a:extLst>
          </p:cNvPr>
          <p:cNvSpPr/>
          <p:nvPr/>
        </p:nvSpPr>
        <p:spPr>
          <a:xfrm>
            <a:off x="4371529" y="1341614"/>
            <a:ext cx="2436371" cy="2151261"/>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5" name="Rectangle 14">
            <a:extLst>
              <a:ext uri="{FF2B5EF4-FFF2-40B4-BE49-F238E27FC236}">
                <a16:creationId xmlns:a16="http://schemas.microsoft.com/office/drawing/2014/main" id="{A7848223-7F76-4D95-B30E-75D96F2EBD58}"/>
              </a:ext>
            </a:extLst>
          </p:cNvPr>
          <p:cNvSpPr/>
          <p:nvPr/>
        </p:nvSpPr>
        <p:spPr>
          <a:xfrm>
            <a:off x="4171255" y="1415921"/>
            <a:ext cx="580847" cy="2076954"/>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mc:AlternateContent xmlns:mc="http://schemas.openxmlformats.org/markup-compatibility/2006" xmlns:a14="http://schemas.microsoft.com/office/drawing/2010/main">
        <mc:Choice Requires="a14">
          <p:sp>
            <p:nvSpPr>
              <p:cNvPr id="14" name="TextBox 13">
                <a:extLst>
                  <a:ext uri="{FF2B5EF4-FFF2-40B4-BE49-F238E27FC236}">
                    <a16:creationId xmlns:a16="http://schemas.microsoft.com/office/drawing/2014/main" id="{0DF5137F-2272-43BC-A94C-6B2CE6B2DFEC}"/>
                  </a:ext>
                </a:extLst>
              </p:cNvPr>
              <p:cNvSpPr txBox="1"/>
              <p:nvPr/>
            </p:nvSpPr>
            <p:spPr>
              <a:xfrm>
                <a:off x="4183130" y="1371353"/>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1</m:t>
                          </m:r>
                        </m:sub>
                      </m:sSub>
                    </m:oMath>
                  </m:oMathPara>
                </a14:m>
                <a:endParaRPr lang="en-US" dirty="0"/>
              </a:p>
            </p:txBody>
          </p:sp>
        </mc:Choice>
        <mc:Fallback xmlns="">
          <p:sp>
            <p:nvSpPr>
              <p:cNvPr id="14" name="TextBox 13">
                <a:extLst>
                  <a:ext uri="{FF2B5EF4-FFF2-40B4-BE49-F238E27FC236}">
                    <a16:creationId xmlns:a16="http://schemas.microsoft.com/office/drawing/2014/main" id="{0DF5137F-2272-43BC-A94C-6B2CE6B2DFEC}"/>
                  </a:ext>
                </a:extLst>
              </p:cNvPr>
              <p:cNvSpPr txBox="1">
                <a:spLocks noRot="1" noChangeAspect="1" noMove="1" noResize="1" noEditPoints="1" noAdjustHandles="1" noChangeArrowheads="1" noChangeShapeType="1" noTextEdit="1"/>
              </p:cNvSpPr>
              <p:nvPr/>
            </p:nvSpPr>
            <p:spPr>
              <a:xfrm>
                <a:off x="4183130" y="1371353"/>
                <a:ext cx="802888" cy="369332"/>
              </a:xfrm>
              <a:prstGeom prst="rect">
                <a:avLst/>
              </a:prstGeom>
              <a:blipFill>
                <a:blip r:embed="rId6"/>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6" name="TextBox 15">
                <a:extLst>
                  <a:ext uri="{FF2B5EF4-FFF2-40B4-BE49-F238E27FC236}">
                    <a16:creationId xmlns:a16="http://schemas.microsoft.com/office/drawing/2014/main" id="{90A143CA-63FE-4D8A-9B51-4864284D9E17}"/>
                  </a:ext>
                </a:extLst>
              </p:cNvPr>
              <p:cNvSpPr txBox="1"/>
              <p:nvPr/>
            </p:nvSpPr>
            <p:spPr>
              <a:xfrm>
                <a:off x="143136" y="3528015"/>
                <a:ext cx="8798312" cy="4047262"/>
              </a:xfrm>
              <a:prstGeom prst="rect">
                <a:avLst/>
              </a:prstGeom>
              <a:noFill/>
            </p:spPr>
            <p:txBody>
              <a:bodyPr wrap="square" rtlCol="0">
                <a:spAutoFit/>
              </a:bodyPr>
              <a:lstStyle/>
              <a:p>
                <a:r>
                  <a:rPr lang="en-US" sz="1900" b="1" i="1" u="sng" dirty="0">
                    <a:latin typeface="Calibri" panose="020F0502020204030204" pitchFamily="34" charset="0"/>
                    <a:cs typeface="Calibri" panose="020F0502020204030204" pitchFamily="34" charset="0"/>
                  </a:rPr>
                  <a:t>Step 0</a:t>
                </a:r>
                <a:r>
                  <a:rPr lang="en-US" sz="1900" b="1"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Initialize </a:t>
                </a:r>
                <a14:m>
                  <m:oMath xmlns:m="http://schemas.openxmlformats.org/officeDocument/2006/math">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=0 </m:t>
                    </m:r>
                    <m:r>
                      <m:rPr>
                        <m:nor/>
                      </m:rPr>
                      <a:rPr lang="en-US" sz="1900" dirty="0">
                        <a:latin typeface="Calibri" panose="020F0502020204030204" pitchFamily="34" charset="0"/>
                        <a:cs typeface="Calibri" panose="020F0502020204030204" pitchFamily="34" charset="0"/>
                      </a:rPr>
                      <m:t>(</m:t>
                    </m:r>
                    <m:r>
                      <m:rPr>
                        <m:nor/>
                      </m:rPr>
                      <a:rPr lang="en-US" sz="1900" dirty="0">
                        <a:latin typeface="Calibri" panose="020F0502020204030204" pitchFamily="34" charset="0"/>
                        <a:cs typeface="Calibri" panose="020F0502020204030204" pitchFamily="34" charset="0"/>
                      </a:rPr>
                      <m:t>controller</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time</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index</m:t>
                    </m:r>
                    <m:r>
                      <m:rPr>
                        <m:nor/>
                      </m:rPr>
                      <a:rPr lang="en-US" sz="1900" dirty="0">
                        <a:latin typeface="Calibri" panose="020F0502020204030204" pitchFamily="34" charset="0"/>
                        <a:cs typeface="Calibri" panose="020F0502020204030204" pitchFamily="34" charset="0"/>
                      </a:rPr>
                      <m:t>).</m:t>
                    </m:r>
                  </m:oMath>
                </a14:m>
                <a:endParaRPr lang="en-US" sz="19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1</a:t>
                </a:r>
                <a:r>
                  <a:rPr lang="en-US" sz="1900" b="1" i="1" dirty="0">
                    <a:latin typeface="Calibri" panose="020F0502020204030204" pitchFamily="34" charset="0"/>
                    <a:cs typeface="Calibri" panose="020F0502020204030204" pitchFamily="34" charset="0"/>
                  </a:rPr>
                  <a:t>:</a:t>
                </a:r>
                <a:r>
                  <a:rPr lang="en-US" sz="1900" dirty="0">
                    <a:latin typeface="Calibri" panose="020F0502020204030204" pitchFamily="34" charset="0"/>
                    <a:cs typeface="Calibri" panose="020F0502020204030204" pitchFamily="34" charset="0"/>
                  </a:rPr>
                  <a:t> 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1</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m:t>
                    </m:r>
                  </m:oMath>
                </a14:m>
                <a:endParaRPr lang="en-US" sz="19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2</a:t>
                </a:r>
                <a:r>
                  <a:rPr lang="en-US" sz="1900" b="1" i="1" dirty="0">
                    <a:latin typeface="Calibri" panose="020F0502020204030204" pitchFamily="34" charset="0"/>
                    <a:cs typeface="Calibri" panose="020F0502020204030204" pitchFamily="34" charset="0"/>
                  </a:rPr>
                  <a:t>:</a:t>
                </a:r>
                <a:r>
                  <a:rPr lang="en-US" sz="1900"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2</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oMath>
                </a14:m>
                <a:r>
                  <a:rPr lang="en-US" sz="1900" dirty="0">
                    <a:latin typeface="Calibri" panose="020F0502020204030204" pitchFamily="34" charset="0"/>
                  </a:rPr>
                  <a:t>.</a:t>
                </a:r>
              </a:p>
              <a:p>
                <a:endParaRPr lang="en-US" sz="400" b="1" i="1" u="sng" dirty="0">
                  <a:latin typeface="Calibri" panose="020F0502020204030204" pitchFamily="34" charset="0"/>
                </a:endParaRPr>
              </a:p>
              <a:p>
                <a:endParaRPr lang="en-US" sz="400" b="1" i="1" u="sng" dirty="0">
                  <a:latin typeface="Calibri" panose="020F0502020204030204" pitchFamily="34" charset="0"/>
                </a:endParaRPr>
              </a:p>
              <a:p>
                <a:r>
                  <a:rPr lang="en-US" sz="1900" b="1" i="1" u="sng" dirty="0">
                    <a:latin typeface="Calibri" panose="020F0502020204030204" pitchFamily="34" charset="0"/>
                  </a:rPr>
                  <a:t>Step 3</a:t>
                </a:r>
                <a:r>
                  <a:rPr lang="en-US" sz="1900" b="1" i="1" dirty="0">
                    <a:latin typeface="Calibri" panose="020F0502020204030204" pitchFamily="34" charset="0"/>
                  </a:rPr>
                  <a:t>: </a:t>
                </a:r>
                <a:r>
                  <a:rPr lang="en-US" sz="1900" dirty="0">
                    <a:latin typeface="Calibri" panose="020F0502020204030204" pitchFamily="34" charset="0"/>
                  </a:rPr>
                  <a:t>Check for convergence at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a:t>
                </a:r>
              </a:p>
              <a:p>
                <a:endParaRPr lang="en-US" sz="1900" dirty="0">
                  <a:latin typeface="Calibri" panose="020F0502020204030204" pitchFamily="34" charset="0"/>
                </a:endParaRPr>
              </a:p>
              <a:p>
                <a:endParaRPr lang="en-US" sz="1900" dirty="0">
                  <a:latin typeface="Calibri" panose="020F0502020204030204" pitchFamily="34" charset="0"/>
                </a:endParaRPr>
              </a:p>
              <a:p>
                <a:endParaRPr lang="en-US" sz="1900" i="1" dirty="0">
                  <a:latin typeface="Calibri" panose="020F0502020204030204" pitchFamily="34" charset="0"/>
                  <a:cs typeface="Calibri" panose="020F0502020204030204" pitchFamily="34" charset="0"/>
                </a:endParaRPr>
              </a:p>
              <a:p>
                <a:endParaRPr lang="en-US" sz="1900" dirty="0">
                  <a:latin typeface="Calibri" panose="020F0502020204030204" pitchFamily="34" charset="0"/>
                </a:endParaRPr>
              </a:p>
              <a:p>
                <a:endParaRPr lang="en-US" sz="1900" dirty="0">
                  <a:latin typeface="Calibri" panose="020F0502020204030204" pitchFamily="34" charset="0"/>
                  <a:cs typeface="Calibri" panose="020F0502020204030204" pitchFamily="34" charset="0"/>
                </a:endParaRPr>
              </a:p>
              <a:p>
                <a:endParaRPr lang="en-US" sz="400" b="1" i="1" dirty="0">
                  <a:latin typeface="Calibri" panose="020F0502020204030204" pitchFamily="34" charset="0"/>
                  <a:cs typeface="Calibri" panose="020F0502020204030204" pitchFamily="34" charset="0"/>
                </a:endParaRPr>
              </a:p>
              <a:p>
                <a:endParaRPr lang="en-US" sz="2000" b="1" i="1" dirty="0">
                  <a:latin typeface="Calibri" panose="020F0502020204030204" pitchFamily="34" charset="0"/>
                  <a:cs typeface="Calibri" panose="020F0502020204030204" pitchFamily="34" charset="0"/>
                </a:endParaRPr>
              </a:p>
            </p:txBody>
          </p:sp>
        </mc:Choice>
        <mc:Fallback xmlns="">
          <p:sp>
            <p:nvSpPr>
              <p:cNvPr id="16" name="TextBox 15">
                <a:extLst>
                  <a:ext uri="{FF2B5EF4-FFF2-40B4-BE49-F238E27FC236}">
                    <a16:creationId xmlns:a16="http://schemas.microsoft.com/office/drawing/2014/main" id="{90A143CA-63FE-4D8A-9B51-4864284D9E17}"/>
                  </a:ext>
                </a:extLst>
              </p:cNvPr>
              <p:cNvSpPr txBox="1">
                <a:spLocks noRot="1" noChangeAspect="1" noMove="1" noResize="1" noEditPoints="1" noAdjustHandles="1" noChangeArrowheads="1" noChangeShapeType="1" noTextEdit="1"/>
              </p:cNvSpPr>
              <p:nvPr/>
            </p:nvSpPr>
            <p:spPr>
              <a:xfrm>
                <a:off x="143136" y="3528015"/>
                <a:ext cx="8798312" cy="4047262"/>
              </a:xfrm>
              <a:prstGeom prst="rect">
                <a:avLst/>
              </a:prstGeom>
              <a:blipFill>
                <a:blip r:embed="rId7"/>
                <a:stretch>
                  <a:fillRect l="-623" t="-753"/>
                </a:stretch>
              </a:blipFill>
            </p:spPr>
            <p:txBody>
              <a:bodyPr/>
              <a:lstStyle/>
              <a:p>
                <a:r>
                  <a:rPr lang="en-US">
                    <a:noFill/>
                  </a:rPr>
                  <a:t> </a:t>
                </a:r>
              </a:p>
            </p:txBody>
          </p:sp>
        </mc:Fallback>
      </mc:AlternateContent>
      <p:sp>
        <p:nvSpPr>
          <p:cNvPr id="3" name="Slide Number Placeholder 2">
            <a:extLst>
              <a:ext uri="{FF2B5EF4-FFF2-40B4-BE49-F238E27FC236}">
                <a16:creationId xmlns:a16="http://schemas.microsoft.com/office/drawing/2014/main" id="{E154BE1A-36C2-4347-AD1F-888B15BE0FCF}"/>
              </a:ext>
            </a:extLst>
          </p:cNvPr>
          <p:cNvSpPr>
            <a:spLocks noGrp="1"/>
          </p:cNvSpPr>
          <p:nvPr>
            <p:ph type="sldNum" sz="quarter" idx="12"/>
          </p:nvPr>
        </p:nvSpPr>
        <p:spPr/>
        <p:txBody>
          <a:bodyPr/>
          <a:lstStyle/>
          <a:p>
            <a:fld id="{A5E55A7B-7854-E145-92D9-B491DF4BAE2D}" type="slidenum">
              <a:rPr lang="en-US" smtClean="0"/>
              <a:pPr/>
              <a:t>38</a:t>
            </a:fld>
            <a:endParaRPr lang="en-US" dirty="0"/>
          </a:p>
        </p:txBody>
      </p:sp>
      <p:sp>
        <p:nvSpPr>
          <p:cNvPr id="18" name="Title 1">
            <a:extLst>
              <a:ext uri="{FF2B5EF4-FFF2-40B4-BE49-F238E27FC236}">
                <a16:creationId xmlns:a16="http://schemas.microsoft.com/office/drawing/2014/main" id="{302A590C-3169-4E00-9040-B46F4ADF7E40}"/>
              </a:ext>
            </a:extLst>
          </p:cNvPr>
          <p:cNvSpPr txBox="1">
            <a:spLocks/>
          </p:cNvSpPr>
          <p:nvPr/>
        </p:nvSpPr>
        <p:spPr>
          <a:xfrm>
            <a:off x="231844" y="68849"/>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 Multiscale Coupling</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mc:AlternateContent xmlns:mc="http://schemas.openxmlformats.org/markup-compatibility/2006" xmlns:a14="http://schemas.microsoft.com/office/drawing/2010/main">
        <mc:Choice Requires="a14">
          <p:sp>
            <p:nvSpPr>
              <p:cNvPr id="19" name="Rectangle 18">
                <a:extLst>
                  <a:ext uri="{FF2B5EF4-FFF2-40B4-BE49-F238E27FC236}">
                    <a16:creationId xmlns:a16="http://schemas.microsoft.com/office/drawing/2014/main" id="{F1C5FF0D-C88F-45F5-9981-45672DC87022}"/>
                  </a:ext>
                </a:extLst>
              </p:cNvPr>
              <p:cNvSpPr/>
              <p:nvPr/>
            </p:nvSpPr>
            <p:spPr>
              <a:xfrm>
                <a:off x="4809431" y="675824"/>
                <a:ext cx="4224615" cy="646331"/>
              </a:xfrm>
              <a:prstGeom prst="rect">
                <a:avLst/>
              </a:prstGeom>
              <a:solidFill>
                <a:schemeClr val="tx2">
                  <a:lumMod val="10000"/>
                  <a:lumOff val="90000"/>
                </a:schemeClr>
              </a:solidFill>
            </p:spPr>
            <p:txBody>
              <a:bodyPr wrap="square">
                <a:spAutoFit/>
              </a:bodyPr>
              <a:lstStyle/>
              <a:p>
                <a:pPr algn="ctr"/>
                <a:r>
                  <a:rPr lang="en-US" b="1" i="1" dirty="0">
                    <a:latin typeface="Calibri" panose="020F0502020204030204" pitchFamily="34" charset="0"/>
                    <a:cs typeface="Calibri" panose="020F0502020204030204" pitchFamily="34" charset="0"/>
                  </a:rPr>
                  <a:t>Controller time stepper: </a:t>
                </a:r>
                <a:r>
                  <a:rPr lang="en-US" i="1" dirty="0">
                    <a:latin typeface="Calibri" panose="020F0502020204030204" pitchFamily="34" charset="0"/>
                    <a:cs typeface="Calibri" panose="020F0502020204030204" pitchFamily="34" charset="0"/>
                  </a:rPr>
                  <a:t>defines global </a:t>
                </a:r>
                <a14:m>
                  <m:oMath xmlns:m="http://schemas.openxmlformats.org/officeDocument/2006/math">
                    <m:r>
                      <m:rPr>
                        <m:sty m:val="p"/>
                      </m:rPr>
                      <a:rPr lang="el-GR" i="1" dirty="0" smtClean="0">
                        <a:latin typeface="Cambria Math" panose="02040503050406030204" pitchFamily="18" charset="0"/>
                        <a:ea typeface="Cambria Math" panose="02040503050406030204" pitchFamily="18" charset="0"/>
                        <a:cs typeface="Calibri" panose="020F0502020204030204" pitchFamily="34" charset="0"/>
                      </a:rPr>
                      <m:t>Δ</m:t>
                    </m:r>
                    <m:r>
                      <a:rPr lang="en-US" b="0" i="1" dirty="0" smtClean="0">
                        <a:latin typeface="Cambria Math" panose="02040503050406030204" pitchFamily="18" charset="0"/>
                        <a:ea typeface="Cambria Math" panose="02040503050406030204" pitchFamily="18" charset="0"/>
                        <a:cs typeface="Calibri" panose="020F0502020204030204" pitchFamily="34" charset="0"/>
                      </a:rPr>
                      <m:t>𝑇</m:t>
                    </m:r>
                  </m:oMath>
                </a14:m>
                <a:r>
                  <a:rPr lang="en-US" i="1" dirty="0">
                    <a:latin typeface="Calibri" panose="020F0502020204030204" pitchFamily="34" charset="0"/>
                    <a:cs typeface="Calibri" panose="020F0502020204030204" pitchFamily="34" charset="0"/>
                  </a:rPr>
                  <a:t>s at which subdomains are synchronized</a:t>
                </a:r>
                <a:endParaRPr lang="en-US" dirty="0"/>
              </a:p>
            </p:txBody>
          </p:sp>
        </mc:Choice>
        <mc:Fallback xmlns="">
          <p:sp>
            <p:nvSpPr>
              <p:cNvPr id="19" name="Rectangle 18">
                <a:extLst>
                  <a:ext uri="{FF2B5EF4-FFF2-40B4-BE49-F238E27FC236}">
                    <a16:creationId xmlns:a16="http://schemas.microsoft.com/office/drawing/2014/main" id="{F1C5FF0D-C88F-45F5-9981-45672DC87022}"/>
                  </a:ext>
                </a:extLst>
              </p:cNvPr>
              <p:cNvSpPr>
                <a:spLocks noRot="1" noChangeAspect="1" noMove="1" noResize="1" noEditPoints="1" noAdjustHandles="1" noChangeArrowheads="1" noChangeShapeType="1" noTextEdit="1"/>
              </p:cNvSpPr>
              <p:nvPr/>
            </p:nvSpPr>
            <p:spPr>
              <a:xfrm>
                <a:off x="4809431" y="675824"/>
                <a:ext cx="4224615" cy="646331"/>
              </a:xfrm>
              <a:prstGeom prst="rect">
                <a:avLst/>
              </a:prstGeom>
              <a:blipFill>
                <a:blip r:embed="rId8"/>
                <a:stretch>
                  <a:fillRect l="-1010" t="-5660" r="-2309" b="-14151"/>
                </a:stretch>
              </a:blipFill>
            </p:spPr>
            <p:txBody>
              <a:bodyPr/>
              <a:lstStyle/>
              <a:p>
                <a:r>
                  <a:rPr lang="en-US">
                    <a:noFill/>
                  </a:rPr>
                  <a:t> </a:t>
                </a:r>
              </a:p>
            </p:txBody>
          </p:sp>
        </mc:Fallback>
      </mc:AlternateContent>
    </p:spTree>
    <p:extLst>
      <p:ext uri="{BB962C8B-B14F-4D97-AF65-F5344CB8AC3E}">
        <p14:creationId xmlns:p14="http://schemas.microsoft.com/office/powerpoint/2010/main" val="2981331670"/>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7" name="Group 6">
            <a:extLst>
              <a:ext uri="{FF2B5EF4-FFF2-40B4-BE49-F238E27FC236}">
                <a16:creationId xmlns:a16="http://schemas.microsoft.com/office/drawing/2014/main" id="{5BD26BC6-F112-4EB9-A1D3-64629F95F827}"/>
              </a:ext>
            </a:extLst>
          </p:cNvPr>
          <p:cNvGrpSpPr/>
          <p:nvPr/>
        </p:nvGrpSpPr>
        <p:grpSpPr>
          <a:xfrm>
            <a:off x="353202" y="1315272"/>
            <a:ext cx="8632600" cy="2104379"/>
            <a:chOff x="538359" y="2231154"/>
            <a:chExt cx="8632600" cy="2104379"/>
          </a:xfrm>
        </p:grpSpPr>
        <p:pic>
          <p:nvPicPr>
            <p:cNvPr id="47" name="Picture 46" descr="Schwarz-time-integration.png">
              <a:extLst>
                <a:ext uri="{FF2B5EF4-FFF2-40B4-BE49-F238E27FC236}">
                  <a16:creationId xmlns:a16="http://schemas.microsoft.com/office/drawing/2014/main" id="{32A42544-9648-4CF9-A474-ADB9BFDDBF0B}"/>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086968" y="2406149"/>
              <a:ext cx="4898136" cy="1929384"/>
            </a:xfrm>
            <a:prstGeom prst="rect">
              <a:avLst/>
            </a:prstGeom>
          </p:spPr>
        </p:pic>
        <p:pic>
          <p:nvPicPr>
            <p:cNvPr id="48" name="Picture 47" descr="Schwarz-domains.png">
              <a:extLst>
                <a:ext uri="{FF2B5EF4-FFF2-40B4-BE49-F238E27FC236}">
                  <a16:creationId xmlns:a16="http://schemas.microsoft.com/office/drawing/2014/main" id="{7304B109-EC55-4AA1-84E9-D853D4E46641}"/>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38359" y="2231154"/>
              <a:ext cx="1150530" cy="2064791"/>
            </a:xfrm>
            <a:prstGeom prst="rect">
              <a:avLst/>
            </a:prstGeom>
          </p:spPr>
        </p:pic>
        <p:sp>
          <p:nvSpPr>
            <p:cNvPr id="49" name="Content Placeholder 2">
              <a:extLst>
                <a:ext uri="{FF2B5EF4-FFF2-40B4-BE49-F238E27FC236}">
                  <a16:creationId xmlns:a16="http://schemas.microsoft.com/office/drawing/2014/main" id="{05AB513E-6F91-43C7-9895-C91FDF0641BC}"/>
                </a:ext>
              </a:extLst>
            </p:cNvPr>
            <p:cNvSpPr txBox="1">
              <a:spLocks/>
            </p:cNvSpPr>
            <p:nvPr/>
          </p:nvSpPr>
          <p:spPr bwMode="auto">
            <a:xfrm>
              <a:off x="6985104" y="2570627"/>
              <a:ext cx="2185855" cy="109069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600" dirty="0">
                  <a:latin typeface="Calibri" pitchFamily="34" charset="0"/>
                  <a:cs typeface="Calibri" pitchFamily="34" charset="0"/>
                </a:rPr>
                <a:t>Controller time stepper</a:t>
              </a: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1</a:t>
              </a:r>
              <a:endParaRPr lang="en-US" sz="1600" dirty="0">
                <a:latin typeface="Calibri" pitchFamily="34" charset="0"/>
                <a:cs typeface="Calibri" pitchFamily="34" charset="0"/>
              </a:endParaRP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2</a:t>
              </a:r>
              <a:endParaRPr lang="en-US" sz="1600" dirty="0">
                <a:latin typeface="Calibri" pitchFamily="34" charset="0"/>
                <a:cs typeface="Calibri" pitchFamily="34" charset="0"/>
              </a:endParaRPr>
            </a:p>
          </p:txBody>
        </p:sp>
        <mc:AlternateContent xmlns:mc="http://schemas.openxmlformats.org/markup-compatibility/2006" xmlns:a14="http://schemas.microsoft.com/office/drawing/2010/main">
          <mc:Choice Requires="a14">
            <p:sp>
              <p:nvSpPr>
                <p:cNvPr id="50" name="TextBox 49">
                  <a:extLst>
                    <a:ext uri="{FF2B5EF4-FFF2-40B4-BE49-F238E27FC236}">
                      <a16:creationId xmlns:a16="http://schemas.microsoft.com/office/drawing/2014/main" id="{D15334C3-9C67-40DC-91D5-47AD4405FF28}"/>
                    </a:ext>
                  </a:extLst>
                </p:cNvPr>
                <p:cNvSpPr txBox="1"/>
                <p:nvPr/>
              </p:nvSpPr>
              <p:spPr>
                <a:xfrm>
                  <a:off x="1962614" y="2257496"/>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0</m:t>
                            </m:r>
                          </m:sub>
                        </m:sSub>
                      </m:oMath>
                    </m:oMathPara>
                  </a14:m>
                  <a:endParaRPr lang="en-US" dirty="0"/>
                </a:p>
              </p:txBody>
            </p:sp>
          </mc:Choice>
          <mc:Fallback xmlns="">
            <p:sp>
              <p:nvSpPr>
                <p:cNvPr id="50" name="TextBox 49">
                  <a:extLst>
                    <a:ext uri="{FF2B5EF4-FFF2-40B4-BE49-F238E27FC236}">
                      <a16:creationId xmlns:a16="http://schemas.microsoft.com/office/drawing/2014/main" id="{D15334C3-9C67-40DC-91D5-47AD4405FF28}"/>
                    </a:ext>
                  </a:extLst>
                </p:cNvPr>
                <p:cNvSpPr txBox="1">
                  <a:spLocks noRot="1" noChangeAspect="1" noMove="1" noResize="1" noEditPoints="1" noAdjustHandles="1" noChangeArrowheads="1" noChangeShapeType="1" noTextEdit="1"/>
                </p:cNvSpPr>
                <p:nvPr/>
              </p:nvSpPr>
              <p:spPr>
                <a:xfrm>
                  <a:off x="1962614" y="2257496"/>
                  <a:ext cx="802888" cy="369332"/>
                </a:xfrm>
                <a:prstGeom prst="rect">
                  <a:avLst/>
                </a:prstGeom>
                <a:blipFill>
                  <a:blip r:embed="rId5"/>
                  <a:stretch>
                    <a:fillRect/>
                  </a:stretch>
                </a:blipFill>
              </p:spPr>
              <p:txBody>
                <a:bodyPr/>
                <a:lstStyle/>
                <a:p>
                  <a:r>
                    <a:rPr lang="en-US">
                      <a:noFill/>
                    </a:rPr>
                    <a:t> </a:t>
                  </a:r>
                </a:p>
              </p:txBody>
            </p:sp>
          </mc:Fallback>
        </mc:AlternateContent>
      </p:grpSp>
      <p:sp>
        <p:nvSpPr>
          <p:cNvPr id="2" name="Rectangle 1">
            <a:extLst>
              <a:ext uri="{FF2B5EF4-FFF2-40B4-BE49-F238E27FC236}">
                <a16:creationId xmlns:a16="http://schemas.microsoft.com/office/drawing/2014/main" id="{0B1193EA-EF52-4AF7-B5B9-DD55F8AA0430}"/>
              </a:ext>
            </a:extLst>
          </p:cNvPr>
          <p:cNvSpPr/>
          <p:nvPr/>
        </p:nvSpPr>
        <p:spPr>
          <a:xfrm>
            <a:off x="4371529" y="1341614"/>
            <a:ext cx="2514228" cy="2186401"/>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mc:AlternateContent xmlns:mc="http://schemas.openxmlformats.org/markup-compatibility/2006" xmlns:a14="http://schemas.microsoft.com/office/drawing/2010/main">
        <mc:Choice Requires="a14">
          <p:sp>
            <p:nvSpPr>
              <p:cNvPr id="14" name="TextBox 13">
                <a:extLst>
                  <a:ext uri="{FF2B5EF4-FFF2-40B4-BE49-F238E27FC236}">
                    <a16:creationId xmlns:a16="http://schemas.microsoft.com/office/drawing/2014/main" id="{0DF5137F-2272-43BC-A94C-6B2CE6B2DFEC}"/>
                  </a:ext>
                </a:extLst>
              </p:cNvPr>
              <p:cNvSpPr txBox="1"/>
              <p:nvPr/>
            </p:nvSpPr>
            <p:spPr>
              <a:xfrm>
                <a:off x="4183130" y="1371353"/>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1</m:t>
                          </m:r>
                        </m:sub>
                      </m:sSub>
                    </m:oMath>
                  </m:oMathPara>
                </a14:m>
                <a:endParaRPr lang="en-US" dirty="0"/>
              </a:p>
            </p:txBody>
          </p:sp>
        </mc:Choice>
        <mc:Fallback xmlns="">
          <p:sp>
            <p:nvSpPr>
              <p:cNvPr id="14" name="TextBox 13">
                <a:extLst>
                  <a:ext uri="{FF2B5EF4-FFF2-40B4-BE49-F238E27FC236}">
                    <a16:creationId xmlns:a16="http://schemas.microsoft.com/office/drawing/2014/main" id="{0DF5137F-2272-43BC-A94C-6B2CE6B2DFEC}"/>
                  </a:ext>
                </a:extLst>
              </p:cNvPr>
              <p:cNvSpPr txBox="1">
                <a:spLocks noRot="1" noChangeAspect="1" noMove="1" noResize="1" noEditPoints="1" noAdjustHandles="1" noChangeArrowheads="1" noChangeShapeType="1" noTextEdit="1"/>
              </p:cNvSpPr>
              <p:nvPr/>
            </p:nvSpPr>
            <p:spPr>
              <a:xfrm>
                <a:off x="4183130" y="1371353"/>
                <a:ext cx="802888" cy="369332"/>
              </a:xfrm>
              <a:prstGeom prst="rect">
                <a:avLst/>
              </a:prstGeom>
              <a:blipFill>
                <a:blip r:embed="rId6"/>
                <a:stretch>
                  <a:fillRect/>
                </a:stretch>
              </a:blipFill>
            </p:spPr>
            <p:txBody>
              <a:bodyPr/>
              <a:lstStyle/>
              <a:p>
                <a:r>
                  <a:rPr lang="en-US">
                    <a:noFill/>
                  </a:rPr>
                  <a:t> </a:t>
                </a:r>
              </a:p>
            </p:txBody>
          </p:sp>
        </mc:Fallback>
      </mc:AlternateContent>
      <p:cxnSp>
        <p:nvCxnSpPr>
          <p:cNvPr id="13" name="Straight Arrow Connector 12">
            <a:extLst>
              <a:ext uri="{FF2B5EF4-FFF2-40B4-BE49-F238E27FC236}">
                <a16:creationId xmlns:a16="http://schemas.microsoft.com/office/drawing/2014/main" id="{E681AC74-1E2F-431D-9824-D39F0D083C35}"/>
              </a:ext>
            </a:extLst>
          </p:cNvPr>
          <p:cNvCxnSpPr>
            <a:cxnSpLocks/>
          </p:cNvCxnSpPr>
          <p:nvPr/>
        </p:nvCxnSpPr>
        <p:spPr>
          <a:xfrm flipV="1">
            <a:off x="2820771" y="2635800"/>
            <a:ext cx="227375" cy="144936"/>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16" name="Straight Arrow Connector 15">
            <a:extLst>
              <a:ext uri="{FF2B5EF4-FFF2-40B4-BE49-F238E27FC236}">
                <a16:creationId xmlns:a16="http://schemas.microsoft.com/office/drawing/2014/main" id="{BCB75757-80E1-4E4A-B8E2-4B4C05D050F2}"/>
              </a:ext>
            </a:extLst>
          </p:cNvPr>
          <p:cNvCxnSpPr>
            <a:cxnSpLocks/>
          </p:cNvCxnSpPr>
          <p:nvPr/>
        </p:nvCxnSpPr>
        <p:spPr>
          <a:xfrm flipH="1" flipV="1">
            <a:off x="3226118" y="2635800"/>
            <a:ext cx="208956" cy="144938"/>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17" name="TextBox 16">
                <a:extLst>
                  <a:ext uri="{FF2B5EF4-FFF2-40B4-BE49-F238E27FC236}">
                    <a16:creationId xmlns:a16="http://schemas.microsoft.com/office/drawing/2014/main" id="{07A9255D-9E92-417F-B65D-D66A362B6168}"/>
                  </a:ext>
                </a:extLst>
              </p:cNvPr>
              <p:cNvSpPr txBox="1"/>
              <p:nvPr/>
            </p:nvSpPr>
            <p:spPr>
              <a:xfrm>
                <a:off x="3438150" y="2398923"/>
                <a:ext cx="1462058" cy="523220"/>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Interpolate from </a:t>
                </a:r>
                <a14:m>
                  <m:oMath xmlns:m="http://schemas.openxmlformats.org/officeDocument/2006/math">
                    <m:sSub>
                      <m:sSubPr>
                        <m:ctrlPr>
                          <a:rPr lang="en-US" sz="1400" i="1">
                            <a:latin typeface="Cambria Math" panose="02040503050406030204" pitchFamily="18" charset="0"/>
                          </a:rPr>
                        </m:ctrlPr>
                      </m:sSubPr>
                      <m:e>
                        <m:r>
                          <m:rPr>
                            <m:sty m:val="p"/>
                          </m:rPr>
                          <a:rPr lang="el-GR" sz="1400" i="1">
                            <a:latin typeface="Cambria Math" panose="02040503050406030204" pitchFamily="18" charset="0"/>
                            <a:ea typeface="Cambria Math" panose="02040503050406030204" pitchFamily="18" charset="0"/>
                          </a:rPr>
                          <m:t>Ω</m:t>
                        </m:r>
                      </m:e>
                      <m:sub>
                        <m:r>
                          <a:rPr lang="en-US" sz="1400" i="1">
                            <a:latin typeface="Cambria Math" panose="02040503050406030204" pitchFamily="18" charset="0"/>
                          </a:rPr>
                          <m:t>2</m:t>
                        </m:r>
                      </m:sub>
                    </m:sSub>
                  </m:oMath>
                </a14:m>
                <a:r>
                  <a:rPr lang="en-US" sz="1400" dirty="0">
                    <a:latin typeface="Calibri" panose="020F0502020204030204" pitchFamily="34" charset="0"/>
                    <a:cs typeface="Calibri" panose="020F0502020204030204" pitchFamily="34" charset="0"/>
                  </a:rPr>
                  <a:t> to </a:t>
                </a:r>
                <a14:m>
                  <m:oMath xmlns:m="http://schemas.openxmlformats.org/officeDocument/2006/math">
                    <m:sSub>
                      <m:sSubPr>
                        <m:ctrlPr>
                          <a:rPr lang="en-US" sz="1400" i="1">
                            <a:latin typeface="Cambria Math" panose="02040503050406030204" pitchFamily="18" charset="0"/>
                            <a:cs typeface="Calibri" panose="020F0502020204030204" pitchFamily="34" charset="0"/>
                          </a:rPr>
                        </m:ctrlPr>
                      </m:sSubPr>
                      <m:e>
                        <m:r>
                          <m:rPr>
                            <m:sty m:val="p"/>
                          </m:rPr>
                          <a:rPr lang="el-GR" sz="1400" i="1">
                            <a:latin typeface="Cambria Math" panose="02040503050406030204" pitchFamily="18" charset="0"/>
                            <a:ea typeface="Cambria Math" panose="02040503050406030204" pitchFamily="18" charset="0"/>
                            <a:cs typeface="Calibri" panose="020F0502020204030204" pitchFamily="34" charset="0"/>
                          </a:rPr>
                          <m:t>Γ</m:t>
                        </m:r>
                      </m:e>
                      <m:sub>
                        <m:r>
                          <a:rPr lang="en-US" sz="1400" i="1">
                            <a:latin typeface="Cambria Math" panose="02040503050406030204" pitchFamily="18" charset="0"/>
                            <a:cs typeface="Calibri" panose="020F0502020204030204" pitchFamily="34" charset="0"/>
                          </a:rPr>
                          <m:t>1</m:t>
                        </m:r>
                      </m:sub>
                    </m:sSub>
                  </m:oMath>
                </a14:m>
                <a:r>
                  <a:rPr lang="en-US" sz="1400" dirty="0">
                    <a:latin typeface="Calibri" panose="020F0502020204030204" pitchFamily="34" charset="0"/>
                    <a:cs typeface="Calibri" panose="020F0502020204030204" pitchFamily="34" charset="0"/>
                  </a:rPr>
                  <a:t> </a:t>
                </a:r>
              </a:p>
            </p:txBody>
          </p:sp>
        </mc:Choice>
        <mc:Fallback xmlns="">
          <p:sp>
            <p:nvSpPr>
              <p:cNvPr id="17" name="TextBox 16">
                <a:extLst>
                  <a:ext uri="{FF2B5EF4-FFF2-40B4-BE49-F238E27FC236}">
                    <a16:creationId xmlns:a16="http://schemas.microsoft.com/office/drawing/2014/main" id="{07A9255D-9E92-417F-B65D-D66A362B6168}"/>
                  </a:ext>
                </a:extLst>
              </p:cNvPr>
              <p:cNvSpPr txBox="1">
                <a:spLocks noRot="1" noChangeAspect="1" noMove="1" noResize="1" noEditPoints="1" noAdjustHandles="1" noChangeArrowheads="1" noChangeShapeType="1" noTextEdit="1"/>
              </p:cNvSpPr>
              <p:nvPr/>
            </p:nvSpPr>
            <p:spPr>
              <a:xfrm>
                <a:off x="3438150" y="2398923"/>
                <a:ext cx="1462058" cy="523220"/>
              </a:xfrm>
              <a:prstGeom prst="rect">
                <a:avLst/>
              </a:prstGeom>
              <a:blipFill>
                <a:blip r:embed="rId7"/>
                <a:stretch>
                  <a:fillRect l="-1250" t="-2353" b="-11765"/>
                </a:stretch>
              </a:blipFill>
            </p:spPr>
            <p:txBody>
              <a:bodyPr/>
              <a:lstStyle/>
              <a:p>
                <a:r>
                  <a:rPr lang="en-US">
                    <a:noFill/>
                  </a:rPr>
                  <a:t> </a:t>
                </a:r>
              </a:p>
            </p:txBody>
          </p:sp>
        </mc:Fallback>
      </mc:AlternateContent>
      <p:cxnSp>
        <p:nvCxnSpPr>
          <p:cNvPr id="18" name="Straight Arrow Connector 17">
            <a:extLst>
              <a:ext uri="{FF2B5EF4-FFF2-40B4-BE49-F238E27FC236}">
                <a16:creationId xmlns:a16="http://schemas.microsoft.com/office/drawing/2014/main" id="{081E9FAB-3E4D-4E96-89B8-34BA3E2E0548}"/>
              </a:ext>
            </a:extLst>
          </p:cNvPr>
          <p:cNvCxnSpPr>
            <a:cxnSpLocks/>
          </p:cNvCxnSpPr>
          <p:nvPr/>
        </p:nvCxnSpPr>
        <p:spPr>
          <a:xfrm>
            <a:off x="1901811" y="2341754"/>
            <a:ext cx="2469718" cy="0"/>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19" name="TextBox 18">
                <a:extLst>
                  <a:ext uri="{FF2B5EF4-FFF2-40B4-BE49-F238E27FC236}">
                    <a16:creationId xmlns:a16="http://schemas.microsoft.com/office/drawing/2014/main" id="{C05A3E63-3489-4C5F-AF25-DBA0213FEB3B}"/>
                  </a:ext>
                </a:extLst>
              </p:cNvPr>
              <p:cNvSpPr txBox="1"/>
              <p:nvPr/>
            </p:nvSpPr>
            <p:spPr>
              <a:xfrm>
                <a:off x="2481970" y="1983200"/>
                <a:ext cx="3378569" cy="307777"/>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Integrate using </a:t>
                </a:r>
                <a14:m>
                  <m:oMath xmlns:m="http://schemas.openxmlformats.org/officeDocument/2006/math">
                    <m:sSub>
                      <m:sSubPr>
                        <m:ctrlPr>
                          <a:rPr lang="en-US" sz="1400" i="1">
                            <a:latin typeface="Cambria Math" panose="02040503050406030204" pitchFamily="18" charset="0"/>
                          </a:rPr>
                        </m:ctrlPr>
                      </m:sSubPr>
                      <m:e>
                        <m:r>
                          <a:rPr lang="en-US" sz="1400" i="1">
                            <a:latin typeface="Cambria Math" panose="02040503050406030204" pitchFamily="18" charset="0"/>
                            <a:ea typeface="Cambria Math" panose="02040503050406030204" pitchFamily="18" charset="0"/>
                            <a:cs typeface="Calibri" panose="020F0502020204030204" pitchFamily="34" charset="0"/>
                          </a:rPr>
                          <m:t>𝛥</m:t>
                        </m:r>
                        <m:r>
                          <a:rPr lang="en-US" sz="1400" i="1">
                            <a:latin typeface="Cambria Math" panose="02040503050406030204" pitchFamily="18" charset="0"/>
                            <a:ea typeface="Cambria Math" panose="02040503050406030204" pitchFamily="18" charset="0"/>
                            <a:cs typeface="Calibri" panose="020F0502020204030204" pitchFamily="34" charset="0"/>
                          </a:rPr>
                          <m:t>𝑡</m:t>
                        </m:r>
                      </m:e>
                      <m:sub>
                        <m:r>
                          <a:rPr lang="en-US" sz="1400" i="1">
                            <a:latin typeface="Cambria Math" panose="02040503050406030204" pitchFamily="18" charset="0"/>
                          </a:rPr>
                          <m:t>1</m:t>
                        </m:r>
                      </m:sub>
                    </m:sSub>
                  </m:oMath>
                </a14:m>
                <a:endParaRPr lang="en-US" sz="1400" dirty="0">
                  <a:latin typeface="Calibri" panose="020F0502020204030204" pitchFamily="34" charset="0"/>
                  <a:cs typeface="Calibri" panose="020F0502020204030204" pitchFamily="34" charset="0"/>
                </a:endParaRPr>
              </a:p>
            </p:txBody>
          </p:sp>
        </mc:Choice>
        <mc:Fallback xmlns="">
          <p:sp>
            <p:nvSpPr>
              <p:cNvPr id="19" name="TextBox 18">
                <a:extLst>
                  <a:ext uri="{FF2B5EF4-FFF2-40B4-BE49-F238E27FC236}">
                    <a16:creationId xmlns:a16="http://schemas.microsoft.com/office/drawing/2014/main" id="{C05A3E63-3489-4C5F-AF25-DBA0213FEB3B}"/>
                  </a:ext>
                </a:extLst>
              </p:cNvPr>
              <p:cNvSpPr txBox="1">
                <a:spLocks noRot="1" noChangeAspect="1" noMove="1" noResize="1" noEditPoints="1" noAdjustHandles="1" noChangeArrowheads="1" noChangeShapeType="1" noTextEdit="1"/>
              </p:cNvSpPr>
              <p:nvPr/>
            </p:nvSpPr>
            <p:spPr>
              <a:xfrm>
                <a:off x="2481970" y="1983200"/>
                <a:ext cx="3378569" cy="307777"/>
              </a:xfrm>
              <a:prstGeom prst="rect">
                <a:avLst/>
              </a:prstGeom>
              <a:blipFill>
                <a:blip r:embed="rId8"/>
                <a:stretch>
                  <a:fillRect l="-542" t="-1961" b="-19608"/>
                </a:stretch>
              </a:blipFill>
            </p:spPr>
            <p:txBody>
              <a:bodyPr/>
              <a:lstStyle/>
              <a:p>
                <a:r>
                  <a:rPr lang="en-US">
                    <a:noFill/>
                  </a:rPr>
                  <a:t> </a:t>
                </a:r>
              </a:p>
            </p:txBody>
          </p:sp>
        </mc:Fallback>
      </mc:AlternateContent>
      <p:sp>
        <p:nvSpPr>
          <p:cNvPr id="20" name="Rectangle 19">
            <a:extLst>
              <a:ext uri="{FF2B5EF4-FFF2-40B4-BE49-F238E27FC236}">
                <a16:creationId xmlns:a16="http://schemas.microsoft.com/office/drawing/2014/main" id="{907CCBB2-B863-4496-8ACE-21FEF34F3B07}"/>
              </a:ext>
            </a:extLst>
          </p:cNvPr>
          <p:cNvSpPr/>
          <p:nvPr/>
        </p:nvSpPr>
        <p:spPr>
          <a:xfrm>
            <a:off x="319749" y="1292970"/>
            <a:ext cx="1230271" cy="1227206"/>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mc:AlternateContent xmlns:mc="http://schemas.openxmlformats.org/markup-compatibility/2006" xmlns:a14="http://schemas.microsoft.com/office/drawing/2010/main">
        <mc:Choice Requires="a14">
          <p:sp>
            <p:nvSpPr>
              <p:cNvPr id="21" name="TextBox 20">
                <a:extLst>
                  <a:ext uri="{FF2B5EF4-FFF2-40B4-BE49-F238E27FC236}">
                    <a16:creationId xmlns:a16="http://schemas.microsoft.com/office/drawing/2014/main" id="{D41FBFD6-4723-40D6-AC8E-41E524835B62}"/>
                  </a:ext>
                </a:extLst>
              </p:cNvPr>
              <p:cNvSpPr txBox="1"/>
              <p:nvPr/>
            </p:nvSpPr>
            <p:spPr>
              <a:xfrm>
                <a:off x="143136" y="3528015"/>
                <a:ext cx="8798312" cy="4339650"/>
              </a:xfrm>
              <a:prstGeom prst="rect">
                <a:avLst/>
              </a:prstGeom>
              <a:noFill/>
            </p:spPr>
            <p:txBody>
              <a:bodyPr wrap="square" rtlCol="0">
                <a:spAutoFit/>
              </a:bodyPr>
              <a:lstStyle/>
              <a:p>
                <a:r>
                  <a:rPr lang="en-US" sz="1900" b="1" i="1" u="sng" dirty="0">
                    <a:latin typeface="Calibri" panose="020F0502020204030204" pitchFamily="34" charset="0"/>
                    <a:cs typeface="Calibri" panose="020F0502020204030204" pitchFamily="34" charset="0"/>
                  </a:rPr>
                  <a:t>Step 0</a:t>
                </a:r>
                <a:r>
                  <a:rPr lang="en-US" sz="1900" b="1"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Initialize </a:t>
                </a:r>
                <a14:m>
                  <m:oMath xmlns:m="http://schemas.openxmlformats.org/officeDocument/2006/math">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=0 </m:t>
                    </m:r>
                    <m:r>
                      <m:rPr>
                        <m:nor/>
                      </m:rPr>
                      <a:rPr lang="en-US" sz="1900" dirty="0">
                        <a:latin typeface="Calibri" panose="020F0502020204030204" pitchFamily="34" charset="0"/>
                        <a:cs typeface="Calibri" panose="020F0502020204030204" pitchFamily="34" charset="0"/>
                      </a:rPr>
                      <m:t>(</m:t>
                    </m:r>
                    <m:r>
                      <m:rPr>
                        <m:nor/>
                      </m:rPr>
                      <a:rPr lang="en-US" sz="1900" dirty="0">
                        <a:latin typeface="Calibri" panose="020F0502020204030204" pitchFamily="34" charset="0"/>
                        <a:cs typeface="Calibri" panose="020F0502020204030204" pitchFamily="34" charset="0"/>
                      </a:rPr>
                      <m:t>controller</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time</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index</m:t>
                    </m:r>
                    <m:r>
                      <m:rPr>
                        <m:nor/>
                      </m:rPr>
                      <a:rPr lang="en-US" sz="1900" dirty="0">
                        <a:latin typeface="Calibri" panose="020F0502020204030204" pitchFamily="34" charset="0"/>
                        <a:cs typeface="Calibri" panose="020F0502020204030204" pitchFamily="34" charset="0"/>
                      </a:rPr>
                      <m:t>).</m:t>
                    </m:r>
                  </m:oMath>
                </a14:m>
                <a:endParaRPr lang="en-US" sz="19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1</a:t>
                </a:r>
                <a:r>
                  <a:rPr lang="en-US" sz="1900" b="1" i="1" dirty="0">
                    <a:latin typeface="Calibri" panose="020F0502020204030204" pitchFamily="34" charset="0"/>
                    <a:cs typeface="Calibri" panose="020F0502020204030204" pitchFamily="34" charset="0"/>
                  </a:rPr>
                  <a:t>:</a:t>
                </a:r>
                <a:r>
                  <a:rPr lang="en-US" sz="1900" dirty="0">
                    <a:latin typeface="Calibri" panose="020F0502020204030204" pitchFamily="34" charset="0"/>
                    <a:cs typeface="Calibri" panose="020F0502020204030204" pitchFamily="34" charset="0"/>
                  </a:rPr>
                  <a:t> 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1</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m:t>
                    </m:r>
                  </m:oMath>
                </a14:m>
                <a:endParaRPr lang="en-US" sz="19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2</a:t>
                </a:r>
                <a:r>
                  <a:rPr lang="en-US" sz="1900" b="1" i="1" dirty="0">
                    <a:latin typeface="Calibri" panose="020F0502020204030204" pitchFamily="34" charset="0"/>
                    <a:cs typeface="Calibri" panose="020F0502020204030204" pitchFamily="34" charset="0"/>
                  </a:rPr>
                  <a:t>:</a:t>
                </a:r>
                <a:r>
                  <a:rPr lang="en-US" sz="1900"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2</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oMath>
                </a14:m>
                <a:r>
                  <a:rPr lang="en-US" sz="1900" dirty="0">
                    <a:latin typeface="Calibri" panose="020F0502020204030204" pitchFamily="34" charset="0"/>
                  </a:rPr>
                  <a:t>.</a:t>
                </a:r>
              </a:p>
              <a:p>
                <a:endParaRPr lang="en-US" sz="400" b="1" i="1" u="sng" dirty="0">
                  <a:latin typeface="Calibri" panose="020F0502020204030204" pitchFamily="34" charset="0"/>
                </a:endParaRPr>
              </a:p>
              <a:p>
                <a:endParaRPr lang="en-US" sz="400" b="1" i="1" u="sng" dirty="0">
                  <a:latin typeface="Calibri" panose="020F0502020204030204" pitchFamily="34" charset="0"/>
                </a:endParaRPr>
              </a:p>
              <a:p>
                <a:r>
                  <a:rPr lang="en-US" sz="1900" b="1" i="1" u="sng" dirty="0">
                    <a:latin typeface="Calibri" panose="020F0502020204030204" pitchFamily="34" charset="0"/>
                  </a:rPr>
                  <a:t>Step 3</a:t>
                </a:r>
                <a:r>
                  <a:rPr lang="en-US" sz="1900" b="1" i="1" dirty="0">
                    <a:latin typeface="Calibri" panose="020F0502020204030204" pitchFamily="34" charset="0"/>
                  </a:rPr>
                  <a:t>: </a:t>
                </a:r>
                <a:r>
                  <a:rPr lang="en-US" sz="1900" dirty="0">
                    <a:latin typeface="Calibri" panose="020F0502020204030204" pitchFamily="34" charset="0"/>
                  </a:rPr>
                  <a:t>Check for convergence at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a:t>
                </a:r>
              </a:p>
              <a:p>
                <a:pPr marL="342900" indent="-342900">
                  <a:buFont typeface="Wingdings" panose="05000000000000000000" pitchFamily="2" charset="2"/>
                  <a:buChar char="Ø"/>
                </a:pPr>
                <a:r>
                  <a:rPr lang="en-US" sz="1900" dirty="0">
                    <a:latin typeface="Calibri" panose="020F0502020204030204" pitchFamily="34" charset="0"/>
                    <a:cs typeface="Calibri" panose="020F0502020204030204" pitchFamily="34" charset="0"/>
                  </a:rPr>
                  <a:t>If </a:t>
                </a:r>
                <a:r>
                  <a:rPr lang="en-US" sz="1900" dirty="0" err="1">
                    <a:latin typeface="Calibri" panose="020F0502020204030204" pitchFamily="34" charset="0"/>
                    <a:cs typeface="Calibri" panose="020F0502020204030204" pitchFamily="34" charset="0"/>
                  </a:rPr>
                  <a:t>unconverged</a:t>
                </a:r>
                <a:r>
                  <a:rPr lang="en-US" sz="1900" dirty="0">
                    <a:latin typeface="Calibri" panose="020F0502020204030204" pitchFamily="34" charset="0"/>
                    <a:cs typeface="Calibri" panose="020F0502020204030204" pitchFamily="34" charset="0"/>
                  </a:rPr>
                  <a:t>, return to Step 1. </a:t>
                </a:r>
              </a:p>
              <a:p>
                <a:endParaRPr lang="en-US" sz="1900" dirty="0">
                  <a:latin typeface="Calibri" panose="020F0502020204030204" pitchFamily="34" charset="0"/>
                </a:endParaRPr>
              </a:p>
              <a:p>
                <a:endParaRPr lang="en-US" sz="1900" dirty="0">
                  <a:latin typeface="Calibri" panose="020F0502020204030204" pitchFamily="34" charset="0"/>
                </a:endParaRPr>
              </a:p>
              <a:p>
                <a:endParaRPr lang="en-US" sz="1900" i="1" dirty="0">
                  <a:latin typeface="Calibri" panose="020F0502020204030204" pitchFamily="34" charset="0"/>
                  <a:cs typeface="Calibri" panose="020F0502020204030204" pitchFamily="34" charset="0"/>
                </a:endParaRPr>
              </a:p>
              <a:p>
                <a:endParaRPr lang="en-US" sz="1900" dirty="0">
                  <a:latin typeface="Calibri" panose="020F0502020204030204" pitchFamily="34" charset="0"/>
                </a:endParaRPr>
              </a:p>
              <a:p>
                <a:endParaRPr lang="en-US" sz="1900" dirty="0">
                  <a:latin typeface="Calibri" panose="020F0502020204030204" pitchFamily="34" charset="0"/>
                  <a:cs typeface="Calibri" panose="020F0502020204030204" pitchFamily="34" charset="0"/>
                </a:endParaRPr>
              </a:p>
              <a:p>
                <a:endParaRPr lang="en-US" sz="400" b="1" i="1" dirty="0">
                  <a:latin typeface="Calibri" panose="020F0502020204030204" pitchFamily="34" charset="0"/>
                  <a:cs typeface="Calibri" panose="020F0502020204030204" pitchFamily="34" charset="0"/>
                </a:endParaRPr>
              </a:p>
              <a:p>
                <a:endParaRPr lang="en-US" sz="2000" b="1" i="1" dirty="0">
                  <a:latin typeface="Calibri" panose="020F0502020204030204" pitchFamily="34" charset="0"/>
                  <a:cs typeface="Calibri" panose="020F0502020204030204" pitchFamily="34" charset="0"/>
                </a:endParaRPr>
              </a:p>
            </p:txBody>
          </p:sp>
        </mc:Choice>
        <mc:Fallback xmlns="">
          <p:sp>
            <p:nvSpPr>
              <p:cNvPr id="21" name="TextBox 20">
                <a:extLst>
                  <a:ext uri="{FF2B5EF4-FFF2-40B4-BE49-F238E27FC236}">
                    <a16:creationId xmlns:a16="http://schemas.microsoft.com/office/drawing/2014/main" id="{D41FBFD6-4723-40D6-AC8E-41E524835B62}"/>
                  </a:ext>
                </a:extLst>
              </p:cNvPr>
              <p:cNvSpPr txBox="1">
                <a:spLocks noRot="1" noChangeAspect="1" noMove="1" noResize="1" noEditPoints="1" noAdjustHandles="1" noChangeArrowheads="1" noChangeShapeType="1" noTextEdit="1"/>
              </p:cNvSpPr>
              <p:nvPr/>
            </p:nvSpPr>
            <p:spPr>
              <a:xfrm>
                <a:off x="143136" y="3528015"/>
                <a:ext cx="8798312" cy="4339650"/>
              </a:xfrm>
              <a:prstGeom prst="rect">
                <a:avLst/>
              </a:prstGeom>
              <a:blipFill>
                <a:blip r:embed="rId9"/>
                <a:stretch>
                  <a:fillRect l="-623" t="-702"/>
                </a:stretch>
              </a:blipFill>
            </p:spPr>
            <p:txBody>
              <a:bodyPr/>
              <a:lstStyle/>
              <a:p>
                <a:r>
                  <a:rPr lang="en-US">
                    <a:noFill/>
                  </a:rPr>
                  <a:t> </a:t>
                </a:r>
              </a:p>
            </p:txBody>
          </p:sp>
        </mc:Fallback>
      </mc:AlternateContent>
      <p:sp>
        <p:nvSpPr>
          <p:cNvPr id="3" name="Slide Number Placeholder 2">
            <a:extLst>
              <a:ext uri="{FF2B5EF4-FFF2-40B4-BE49-F238E27FC236}">
                <a16:creationId xmlns:a16="http://schemas.microsoft.com/office/drawing/2014/main" id="{8A6E4548-3732-4002-A7C8-183E6ADEB899}"/>
              </a:ext>
            </a:extLst>
          </p:cNvPr>
          <p:cNvSpPr>
            <a:spLocks noGrp="1"/>
          </p:cNvSpPr>
          <p:nvPr>
            <p:ph type="sldNum" sz="quarter" idx="12"/>
          </p:nvPr>
        </p:nvSpPr>
        <p:spPr/>
        <p:txBody>
          <a:bodyPr/>
          <a:lstStyle/>
          <a:p>
            <a:fld id="{A5E55A7B-7854-E145-92D9-B491DF4BAE2D}" type="slidenum">
              <a:rPr lang="en-US" smtClean="0"/>
              <a:pPr/>
              <a:t>39</a:t>
            </a:fld>
            <a:endParaRPr lang="en-US" dirty="0"/>
          </a:p>
        </p:txBody>
      </p:sp>
      <p:sp>
        <p:nvSpPr>
          <p:cNvPr id="23" name="Title 1">
            <a:extLst>
              <a:ext uri="{FF2B5EF4-FFF2-40B4-BE49-F238E27FC236}">
                <a16:creationId xmlns:a16="http://schemas.microsoft.com/office/drawing/2014/main" id="{AC3B5E30-44B4-49FD-A88A-AA001AEF0281}"/>
              </a:ext>
            </a:extLst>
          </p:cNvPr>
          <p:cNvSpPr txBox="1">
            <a:spLocks/>
          </p:cNvSpPr>
          <p:nvPr/>
        </p:nvSpPr>
        <p:spPr>
          <a:xfrm>
            <a:off x="231844" y="68849"/>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 Multiscale Coupling</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mc:AlternateContent xmlns:mc="http://schemas.openxmlformats.org/markup-compatibility/2006" xmlns:a14="http://schemas.microsoft.com/office/drawing/2010/main">
        <mc:Choice Requires="a14">
          <p:sp>
            <p:nvSpPr>
              <p:cNvPr id="24" name="Rectangle 23">
                <a:extLst>
                  <a:ext uri="{FF2B5EF4-FFF2-40B4-BE49-F238E27FC236}">
                    <a16:creationId xmlns:a16="http://schemas.microsoft.com/office/drawing/2014/main" id="{5D803187-F297-4C79-A55A-C043EDBFACA8}"/>
                  </a:ext>
                </a:extLst>
              </p:cNvPr>
              <p:cNvSpPr/>
              <p:nvPr/>
            </p:nvSpPr>
            <p:spPr>
              <a:xfrm>
                <a:off x="4809431" y="675824"/>
                <a:ext cx="4224615" cy="646331"/>
              </a:xfrm>
              <a:prstGeom prst="rect">
                <a:avLst/>
              </a:prstGeom>
              <a:solidFill>
                <a:schemeClr val="tx2">
                  <a:lumMod val="10000"/>
                  <a:lumOff val="90000"/>
                </a:schemeClr>
              </a:solidFill>
            </p:spPr>
            <p:txBody>
              <a:bodyPr wrap="square">
                <a:spAutoFit/>
              </a:bodyPr>
              <a:lstStyle/>
              <a:p>
                <a:pPr algn="ctr"/>
                <a:r>
                  <a:rPr lang="en-US" b="1" i="1" dirty="0">
                    <a:latin typeface="Calibri" panose="020F0502020204030204" pitchFamily="34" charset="0"/>
                    <a:cs typeface="Calibri" panose="020F0502020204030204" pitchFamily="34" charset="0"/>
                  </a:rPr>
                  <a:t>Controller time stepper: </a:t>
                </a:r>
                <a:r>
                  <a:rPr lang="en-US" i="1" dirty="0">
                    <a:latin typeface="Calibri" panose="020F0502020204030204" pitchFamily="34" charset="0"/>
                    <a:cs typeface="Calibri" panose="020F0502020204030204" pitchFamily="34" charset="0"/>
                  </a:rPr>
                  <a:t>defines global </a:t>
                </a:r>
                <a14:m>
                  <m:oMath xmlns:m="http://schemas.openxmlformats.org/officeDocument/2006/math">
                    <m:r>
                      <m:rPr>
                        <m:sty m:val="p"/>
                      </m:rPr>
                      <a:rPr lang="el-GR" i="1" dirty="0" smtClean="0">
                        <a:latin typeface="Cambria Math" panose="02040503050406030204" pitchFamily="18" charset="0"/>
                        <a:ea typeface="Cambria Math" panose="02040503050406030204" pitchFamily="18" charset="0"/>
                        <a:cs typeface="Calibri" panose="020F0502020204030204" pitchFamily="34" charset="0"/>
                      </a:rPr>
                      <m:t>Δ</m:t>
                    </m:r>
                    <m:r>
                      <a:rPr lang="en-US" b="0" i="1" dirty="0" smtClean="0">
                        <a:latin typeface="Cambria Math" panose="02040503050406030204" pitchFamily="18" charset="0"/>
                        <a:ea typeface="Cambria Math" panose="02040503050406030204" pitchFamily="18" charset="0"/>
                        <a:cs typeface="Calibri" panose="020F0502020204030204" pitchFamily="34" charset="0"/>
                      </a:rPr>
                      <m:t>𝑇</m:t>
                    </m:r>
                  </m:oMath>
                </a14:m>
                <a:r>
                  <a:rPr lang="en-US" i="1" dirty="0">
                    <a:latin typeface="Calibri" panose="020F0502020204030204" pitchFamily="34" charset="0"/>
                    <a:cs typeface="Calibri" panose="020F0502020204030204" pitchFamily="34" charset="0"/>
                  </a:rPr>
                  <a:t>s at which subdomains are synchronized</a:t>
                </a:r>
                <a:endParaRPr lang="en-US" dirty="0"/>
              </a:p>
            </p:txBody>
          </p:sp>
        </mc:Choice>
        <mc:Fallback xmlns="">
          <p:sp>
            <p:nvSpPr>
              <p:cNvPr id="24" name="Rectangle 23">
                <a:extLst>
                  <a:ext uri="{FF2B5EF4-FFF2-40B4-BE49-F238E27FC236}">
                    <a16:creationId xmlns:a16="http://schemas.microsoft.com/office/drawing/2014/main" id="{5D803187-F297-4C79-A55A-C043EDBFACA8}"/>
                  </a:ext>
                </a:extLst>
              </p:cNvPr>
              <p:cNvSpPr>
                <a:spLocks noRot="1" noChangeAspect="1" noMove="1" noResize="1" noEditPoints="1" noAdjustHandles="1" noChangeArrowheads="1" noChangeShapeType="1" noTextEdit="1"/>
              </p:cNvSpPr>
              <p:nvPr/>
            </p:nvSpPr>
            <p:spPr>
              <a:xfrm>
                <a:off x="4809431" y="675824"/>
                <a:ext cx="4224615" cy="646331"/>
              </a:xfrm>
              <a:prstGeom prst="rect">
                <a:avLst/>
              </a:prstGeom>
              <a:blipFill>
                <a:blip r:embed="rId10"/>
                <a:stretch>
                  <a:fillRect l="-1010" t="-5660" r="-2309" b="-14151"/>
                </a:stretch>
              </a:blipFill>
            </p:spPr>
            <p:txBody>
              <a:bodyPr/>
              <a:lstStyle/>
              <a:p>
                <a:r>
                  <a:rPr lang="en-US">
                    <a:noFill/>
                  </a:rPr>
                  <a:t> </a:t>
                </a:r>
              </a:p>
            </p:txBody>
          </p:sp>
        </mc:Fallback>
      </mc:AlternateContent>
    </p:spTree>
    <p:extLst>
      <p:ext uri="{BB962C8B-B14F-4D97-AF65-F5344CB8AC3E}">
        <p14:creationId xmlns:p14="http://schemas.microsoft.com/office/powerpoint/2010/main" val="1510621965"/>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mc:AlternateContent xmlns:mc="http://schemas.openxmlformats.org/markup-compatibility/2006" xmlns:a14="http://schemas.microsoft.com/office/drawing/2010/main">
        <mc:Choice Requires="a14">
          <p:sp>
            <p:nvSpPr>
              <p:cNvPr id="12" name="TextBox 11">
                <a:extLst>
                  <a:ext uri="{FF2B5EF4-FFF2-40B4-BE49-F238E27FC236}">
                    <a16:creationId xmlns:a16="http://schemas.microsoft.com/office/drawing/2014/main" id="{FD9532F9-C034-4B8D-A87A-67EE38BEBD56}"/>
                  </a:ext>
                </a:extLst>
              </p:cNvPr>
              <p:cNvSpPr txBox="1"/>
              <p:nvPr/>
            </p:nvSpPr>
            <p:spPr>
              <a:xfrm>
                <a:off x="143136" y="3528015"/>
                <a:ext cx="8798312" cy="4632037"/>
              </a:xfrm>
              <a:prstGeom prst="rect">
                <a:avLst/>
              </a:prstGeom>
              <a:noFill/>
            </p:spPr>
            <p:txBody>
              <a:bodyPr wrap="square" rtlCol="0">
                <a:spAutoFit/>
              </a:bodyPr>
              <a:lstStyle/>
              <a:p>
                <a:r>
                  <a:rPr lang="en-US" sz="1900" b="1" i="1" u="sng" dirty="0">
                    <a:latin typeface="Calibri" panose="020F0502020204030204" pitchFamily="34" charset="0"/>
                    <a:cs typeface="Calibri" panose="020F0502020204030204" pitchFamily="34" charset="0"/>
                  </a:rPr>
                  <a:t>Step 0</a:t>
                </a:r>
                <a:r>
                  <a:rPr lang="en-US" sz="1900" b="1"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Initialize </a:t>
                </a:r>
                <a14:m>
                  <m:oMath xmlns:m="http://schemas.openxmlformats.org/officeDocument/2006/math">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=0 </m:t>
                    </m:r>
                    <m:r>
                      <m:rPr>
                        <m:nor/>
                      </m:rPr>
                      <a:rPr lang="en-US" sz="1900" dirty="0">
                        <a:latin typeface="Calibri" panose="020F0502020204030204" pitchFamily="34" charset="0"/>
                        <a:cs typeface="Calibri" panose="020F0502020204030204" pitchFamily="34" charset="0"/>
                      </a:rPr>
                      <m:t>(</m:t>
                    </m:r>
                    <m:r>
                      <m:rPr>
                        <m:nor/>
                      </m:rPr>
                      <a:rPr lang="en-US" sz="1900" dirty="0">
                        <a:latin typeface="Calibri" panose="020F0502020204030204" pitchFamily="34" charset="0"/>
                        <a:cs typeface="Calibri" panose="020F0502020204030204" pitchFamily="34" charset="0"/>
                      </a:rPr>
                      <m:t>controller</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time</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index</m:t>
                    </m:r>
                    <m:r>
                      <m:rPr>
                        <m:nor/>
                      </m:rPr>
                      <a:rPr lang="en-US" sz="1900" dirty="0">
                        <a:latin typeface="Calibri" panose="020F0502020204030204" pitchFamily="34" charset="0"/>
                        <a:cs typeface="Calibri" panose="020F0502020204030204" pitchFamily="34" charset="0"/>
                      </a:rPr>
                      <m:t>).</m:t>
                    </m:r>
                  </m:oMath>
                </a14:m>
                <a:endParaRPr lang="en-US" sz="19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1</a:t>
                </a:r>
                <a:r>
                  <a:rPr lang="en-US" sz="1900" b="1" i="1" dirty="0">
                    <a:latin typeface="Calibri" panose="020F0502020204030204" pitchFamily="34" charset="0"/>
                    <a:cs typeface="Calibri" panose="020F0502020204030204" pitchFamily="34" charset="0"/>
                  </a:rPr>
                  <a:t>:</a:t>
                </a:r>
                <a:r>
                  <a:rPr lang="en-US" sz="1900" dirty="0">
                    <a:latin typeface="Calibri" panose="020F0502020204030204" pitchFamily="34" charset="0"/>
                    <a:cs typeface="Calibri" panose="020F0502020204030204" pitchFamily="34" charset="0"/>
                  </a:rPr>
                  <a:t> 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1</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m:t>
                    </m:r>
                  </m:oMath>
                </a14:m>
                <a:endParaRPr lang="en-US" sz="19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2</a:t>
                </a:r>
                <a:r>
                  <a:rPr lang="en-US" sz="1900" b="1" i="1" dirty="0">
                    <a:latin typeface="Calibri" panose="020F0502020204030204" pitchFamily="34" charset="0"/>
                    <a:cs typeface="Calibri" panose="020F0502020204030204" pitchFamily="34" charset="0"/>
                  </a:rPr>
                  <a:t>:</a:t>
                </a:r>
                <a:r>
                  <a:rPr lang="en-US" sz="1900"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2</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oMath>
                </a14:m>
                <a:r>
                  <a:rPr lang="en-US" sz="1900" dirty="0">
                    <a:latin typeface="Calibri" panose="020F0502020204030204" pitchFamily="34" charset="0"/>
                  </a:rPr>
                  <a:t>.</a:t>
                </a:r>
              </a:p>
              <a:p>
                <a:endParaRPr lang="en-US" sz="400" b="1" i="1" u="sng" dirty="0">
                  <a:latin typeface="Calibri" panose="020F0502020204030204" pitchFamily="34" charset="0"/>
                </a:endParaRPr>
              </a:p>
              <a:p>
                <a:endParaRPr lang="en-US" sz="400" b="1" i="1" u="sng" dirty="0">
                  <a:latin typeface="Calibri" panose="020F0502020204030204" pitchFamily="34" charset="0"/>
                </a:endParaRPr>
              </a:p>
              <a:p>
                <a:r>
                  <a:rPr lang="en-US" sz="1900" b="1" i="1" u="sng" dirty="0">
                    <a:latin typeface="Calibri" panose="020F0502020204030204" pitchFamily="34" charset="0"/>
                  </a:rPr>
                  <a:t>Step 3</a:t>
                </a:r>
                <a:r>
                  <a:rPr lang="en-US" sz="1900" b="1" i="1" dirty="0">
                    <a:latin typeface="Calibri" panose="020F0502020204030204" pitchFamily="34" charset="0"/>
                  </a:rPr>
                  <a:t>: </a:t>
                </a:r>
                <a:r>
                  <a:rPr lang="en-US" sz="1900" dirty="0">
                    <a:latin typeface="Calibri" panose="020F0502020204030204" pitchFamily="34" charset="0"/>
                  </a:rPr>
                  <a:t>Check for convergence at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a:t>
                </a:r>
              </a:p>
              <a:p>
                <a:pPr marL="342900" indent="-342900">
                  <a:buFont typeface="Wingdings" panose="05000000000000000000" pitchFamily="2" charset="2"/>
                  <a:buChar char="Ø"/>
                </a:pPr>
                <a:r>
                  <a:rPr lang="en-US" sz="1900" dirty="0">
                    <a:latin typeface="Calibri" panose="020F0502020204030204" pitchFamily="34" charset="0"/>
                    <a:cs typeface="Calibri" panose="020F0502020204030204" pitchFamily="34" charset="0"/>
                  </a:rPr>
                  <a:t>If </a:t>
                </a:r>
                <a:r>
                  <a:rPr lang="en-US" sz="1900" dirty="0" err="1">
                    <a:latin typeface="Calibri" panose="020F0502020204030204" pitchFamily="34" charset="0"/>
                    <a:cs typeface="Calibri" panose="020F0502020204030204" pitchFamily="34" charset="0"/>
                  </a:rPr>
                  <a:t>unconverged</a:t>
                </a:r>
                <a:r>
                  <a:rPr lang="en-US" sz="1900" dirty="0">
                    <a:latin typeface="Calibri" panose="020F0502020204030204" pitchFamily="34" charset="0"/>
                    <a:cs typeface="Calibri" panose="020F0502020204030204" pitchFamily="34" charset="0"/>
                  </a:rPr>
                  <a:t>, return to Step 1. </a:t>
                </a:r>
              </a:p>
              <a:p>
                <a:pPr marL="342900" indent="-342900">
                  <a:buFont typeface="Wingdings" panose="05000000000000000000" pitchFamily="2" charset="2"/>
                  <a:buChar char="Ø"/>
                </a:pPr>
                <a:r>
                  <a:rPr lang="en-US" sz="1900" dirty="0">
                    <a:latin typeface="Calibri" panose="020F0502020204030204" pitchFamily="34" charset="0"/>
                    <a:cs typeface="Calibri" panose="020F0502020204030204" pitchFamily="34" charset="0"/>
                  </a:rPr>
                  <a:t>If converged, set </a:t>
                </a:r>
                <a14:m>
                  <m:oMath xmlns:m="http://schemas.openxmlformats.org/officeDocument/2006/math">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 </m:t>
                    </m:r>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+1 </m:t>
                    </m:r>
                  </m:oMath>
                </a14:m>
                <a:r>
                  <a:rPr lang="en-US" sz="1900" dirty="0">
                    <a:latin typeface="Calibri" panose="020F0502020204030204" pitchFamily="34" charset="0"/>
                    <a:cs typeface="Calibri" panose="020F0502020204030204" pitchFamily="34" charset="0"/>
                  </a:rPr>
                  <a:t>and return to Step 1.</a:t>
                </a:r>
              </a:p>
              <a:p>
                <a:endParaRPr lang="en-US" sz="1900" dirty="0">
                  <a:latin typeface="Calibri" panose="020F0502020204030204" pitchFamily="34" charset="0"/>
                </a:endParaRPr>
              </a:p>
              <a:p>
                <a:endParaRPr lang="en-US" sz="1900" dirty="0">
                  <a:latin typeface="Calibri" panose="020F0502020204030204" pitchFamily="34" charset="0"/>
                </a:endParaRPr>
              </a:p>
              <a:p>
                <a:endParaRPr lang="en-US" sz="1900" i="1" dirty="0">
                  <a:latin typeface="Calibri" panose="020F0502020204030204" pitchFamily="34" charset="0"/>
                  <a:cs typeface="Calibri" panose="020F0502020204030204" pitchFamily="34" charset="0"/>
                </a:endParaRPr>
              </a:p>
              <a:p>
                <a:endParaRPr lang="en-US" sz="1900" dirty="0">
                  <a:latin typeface="Calibri" panose="020F0502020204030204" pitchFamily="34" charset="0"/>
                </a:endParaRPr>
              </a:p>
              <a:p>
                <a:endParaRPr lang="en-US" sz="1900" dirty="0">
                  <a:latin typeface="Calibri" panose="020F0502020204030204" pitchFamily="34" charset="0"/>
                  <a:cs typeface="Calibri" panose="020F0502020204030204" pitchFamily="34" charset="0"/>
                </a:endParaRPr>
              </a:p>
              <a:p>
                <a:endParaRPr lang="en-US" sz="400" b="1" i="1" dirty="0">
                  <a:latin typeface="Calibri" panose="020F0502020204030204" pitchFamily="34" charset="0"/>
                  <a:cs typeface="Calibri" panose="020F0502020204030204" pitchFamily="34" charset="0"/>
                </a:endParaRPr>
              </a:p>
              <a:p>
                <a:endParaRPr lang="en-US" sz="2000" b="1" i="1" dirty="0">
                  <a:latin typeface="Calibri" panose="020F0502020204030204" pitchFamily="34" charset="0"/>
                  <a:cs typeface="Calibri" panose="020F0502020204030204" pitchFamily="34" charset="0"/>
                </a:endParaRPr>
              </a:p>
            </p:txBody>
          </p:sp>
        </mc:Choice>
        <mc:Fallback xmlns="">
          <p:sp>
            <p:nvSpPr>
              <p:cNvPr id="12" name="TextBox 11">
                <a:extLst>
                  <a:ext uri="{FF2B5EF4-FFF2-40B4-BE49-F238E27FC236}">
                    <a16:creationId xmlns:a16="http://schemas.microsoft.com/office/drawing/2014/main" id="{FD9532F9-C034-4B8D-A87A-67EE38BEBD56}"/>
                  </a:ext>
                </a:extLst>
              </p:cNvPr>
              <p:cNvSpPr txBox="1">
                <a:spLocks noRot="1" noChangeAspect="1" noMove="1" noResize="1" noEditPoints="1" noAdjustHandles="1" noChangeArrowheads="1" noChangeShapeType="1" noTextEdit="1"/>
              </p:cNvSpPr>
              <p:nvPr/>
            </p:nvSpPr>
            <p:spPr>
              <a:xfrm>
                <a:off x="143136" y="3528015"/>
                <a:ext cx="8798312" cy="4632037"/>
              </a:xfrm>
              <a:prstGeom prst="rect">
                <a:avLst/>
              </a:prstGeom>
              <a:blipFill>
                <a:blip r:embed="rId3"/>
                <a:stretch>
                  <a:fillRect l="-623" t="-658"/>
                </a:stretch>
              </a:blipFill>
            </p:spPr>
            <p:txBody>
              <a:bodyPr/>
              <a:lstStyle/>
              <a:p>
                <a:r>
                  <a:rPr lang="en-US">
                    <a:noFill/>
                  </a:rPr>
                  <a:t> </a:t>
                </a:r>
              </a:p>
            </p:txBody>
          </p:sp>
        </mc:Fallback>
      </mc:AlternateContent>
      <p:grpSp>
        <p:nvGrpSpPr>
          <p:cNvPr id="20" name="Group 19">
            <a:extLst>
              <a:ext uri="{FF2B5EF4-FFF2-40B4-BE49-F238E27FC236}">
                <a16:creationId xmlns:a16="http://schemas.microsoft.com/office/drawing/2014/main" id="{2B1513E3-B32F-4A19-93CD-7ADB2556E141}"/>
              </a:ext>
            </a:extLst>
          </p:cNvPr>
          <p:cNvGrpSpPr/>
          <p:nvPr/>
        </p:nvGrpSpPr>
        <p:grpSpPr>
          <a:xfrm>
            <a:off x="353202" y="1315272"/>
            <a:ext cx="8632600" cy="2104379"/>
            <a:chOff x="538359" y="2231154"/>
            <a:chExt cx="8632600" cy="2104379"/>
          </a:xfrm>
        </p:grpSpPr>
        <p:pic>
          <p:nvPicPr>
            <p:cNvPr id="21" name="Picture 20" descr="Schwarz-time-integration.png">
              <a:extLst>
                <a:ext uri="{FF2B5EF4-FFF2-40B4-BE49-F238E27FC236}">
                  <a16:creationId xmlns:a16="http://schemas.microsoft.com/office/drawing/2014/main" id="{0D442A46-2135-4FCE-81D9-6D723D48116E}"/>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086968" y="2406149"/>
              <a:ext cx="4898136" cy="1929384"/>
            </a:xfrm>
            <a:prstGeom prst="rect">
              <a:avLst/>
            </a:prstGeom>
          </p:spPr>
        </p:pic>
        <p:pic>
          <p:nvPicPr>
            <p:cNvPr id="22" name="Picture 21" descr="Schwarz-domains.png">
              <a:extLst>
                <a:ext uri="{FF2B5EF4-FFF2-40B4-BE49-F238E27FC236}">
                  <a16:creationId xmlns:a16="http://schemas.microsoft.com/office/drawing/2014/main" id="{5C69E27E-142A-4482-95DC-67D3AA4E7FB0}"/>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538359" y="2231154"/>
              <a:ext cx="1150530" cy="2064791"/>
            </a:xfrm>
            <a:prstGeom prst="rect">
              <a:avLst/>
            </a:prstGeom>
          </p:spPr>
        </p:pic>
        <p:sp>
          <p:nvSpPr>
            <p:cNvPr id="23" name="Content Placeholder 2">
              <a:extLst>
                <a:ext uri="{FF2B5EF4-FFF2-40B4-BE49-F238E27FC236}">
                  <a16:creationId xmlns:a16="http://schemas.microsoft.com/office/drawing/2014/main" id="{ACE5ADB6-E6E6-42E9-B633-713E2D992FCB}"/>
                </a:ext>
              </a:extLst>
            </p:cNvPr>
            <p:cNvSpPr txBox="1">
              <a:spLocks/>
            </p:cNvSpPr>
            <p:nvPr/>
          </p:nvSpPr>
          <p:spPr bwMode="auto">
            <a:xfrm>
              <a:off x="6985104" y="2570627"/>
              <a:ext cx="2185855" cy="109069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600" dirty="0">
                  <a:latin typeface="Calibri" pitchFamily="34" charset="0"/>
                  <a:cs typeface="Calibri" pitchFamily="34" charset="0"/>
                </a:rPr>
                <a:t>Controller time stepper</a:t>
              </a: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1</a:t>
              </a:r>
              <a:endParaRPr lang="en-US" sz="1600" dirty="0">
                <a:latin typeface="Calibri" pitchFamily="34" charset="0"/>
                <a:cs typeface="Calibri" pitchFamily="34" charset="0"/>
              </a:endParaRP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2</a:t>
              </a:r>
              <a:endParaRPr lang="en-US" sz="1600" dirty="0">
                <a:latin typeface="Calibri" pitchFamily="34" charset="0"/>
                <a:cs typeface="Calibri" pitchFamily="34" charset="0"/>
              </a:endParaRPr>
            </a:p>
          </p:txBody>
        </p:sp>
        <mc:AlternateContent xmlns:mc="http://schemas.openxmlformats.org/markup-compatibility/2006" xmlns:a14="http://schemas.microsoft.com/office/drawing/2010/main">
          <mc:Choice Requires="a14">
            <p:sp>
              <p:nvSpPr>
                <p:cNvPr id="24" name="TextBox 23">
                  <a:extLst>
                    <a:ext uri="{FF2B5EF4-FFF2-40B4-BE49-F238E27FC236}">
                      <a16:creationId xmlns:a16="http://schemas.microsoft.com/office/drawing/2014/main" id="{2AD3475B-1792-4482-9D9E-485179614B61}"/>
                    </a:ext>
                  </a:extLst>
                </p:cNvPr>
                <p:cNvSpPr txBox="1"/>
                <p:nvPr/>
              </p:nvSpPr>
              <p:spPr>
                <a:xfrm>
                  <a:off x="1962614" y="2257496"/>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0</m:t>
                            </m:r>
                          </m:sub>
                        </m:sSub>
                      </m:oMath>
                    </m:oMathPara>
                  </a14:m>
                  <a:endParaRPr lang="en-US" dirty="0"/>
                </a:p>
              </p:txBody>
            </p:sp>
          </mc:Choice>
          <mc:Fallback xmlns="">
            <p:sp>
              <p:nvSpPr>
                <p:cNvPr id="50" name="TextBox 49">
                  <a:extLst>
                    <a:ext uri="{FF2B5EF4-FFF2-40B4-BE49-F238E27FC236}">
                      <a16:creationId xmlns:a16="http://schemas.microsoft.com/office/drawing/2014/main" id="{D15334C3-9C67-40DC-91D5-47AD4405FF28}"/>
                    </a:ext>
                  </a:extLst>
                </p:cNvPr>
                <p:cNvSpPr txBox="1">
                  <a:spLocks noRot="1" noChangeAspect="1" noMove="1" noResize="1" noEditPoints="1" noAdjustHandles="1" noChangeArrowheads="1" noChangeShapeType="1" noTextEdit="1"/>
                </p:cNvSpPr>
                <p:nvPr/>
              </p:nvSpPr>
              <p:spPr>
                <a:xfrm>
                  <a:off x="1962614" y="2257496"/>
                  <a:ext cx="802888" cy="369332"/>
                </a:xfrm>
                <a:prstGeom prst="rect">
                  <a:avLst/>
                </a:prstGeom>
                <a:blipFill>
                  <a:blip r:embed="rId6"/>
                  <a:stretch>
                    <a:fillRect/>
                  </a:stretch>
                </a:blipFill>
              </p:spPr>
              <p:txBody>
                <a:bodyPr/>
                <a:lstStyle/>
                <a:p>
                  <a:r>
                    <a:rPr lang="en-US">
                      <a:noFill/>
                    </a:rPr>
                    <a:t> </a:t>
                  </a:r>
                </a:p>
              </p:txBody>
            </p:sp>
          </mc:Fallback>
        </mc:AlternateContent>
      </p:grpSp>
      <p:sp>
        <p:nvSpPr>
          <p:cNvPr id="25" name="Rectangle 24">
            <a:extLst>
              <a:ext uri="{FF2B5EF4-FFF2-40B4-BE49-F238E27FC236}">
                <a16:creationId xmlns:a16="http://schemas.microsoft.com/office/drawing/2014/main" id="{73965508-7F47-4D53-BDAB-A2723924ADF7}"/>
              </a:ext>
            </a:extLst>
          </p:cNvPr>
          <p:cNvSpPr/>
          <p:nvPr/>
        </p:nvSpPr>
        <p:spPr>
          <a:xfrm>
            <a:off x="1891558" y="1465577"/>
            <a:ext cx="2439569" cy="2038449"/>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27" name="Rectangle 26">
            <a:extLst>
              <a:ext uri="{FF2B5EF4-FFF2-40B4-BE49-F238E27FC236}">
                <a16:creationId xmlns:a16="http://schemas.microsoft.com/office/drawing/2014/main" id="{109F000B-0EB2-40C0-9C34-C3A01BD879B8}"/>
              </a:ext>
            </a:extLst>
          </p:cNvPr>
          <p:cNvSpPr/>
          <p:nvPr/>
        </p:nvSpPr>
        <p:spPr>
          <a:xfrm>
            <a:off x="319749" y="1292970"/>
            <a:ext cx="1230271" cy="1227206"/>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28" name="Straight Arrow Connector 27">
            <a:extLst>
              <a:ext uri="{FF2B5EF4-FFF2-40B4-BE49-F238E27FC236}">
                <a16:creationId xmlns:a16="http://schemas.microsoft.com/office/drawing/2014/main" id="{BC73AB9A-B0C2-4FE0-AFA7-73259F30BB3E}"/>
              </a:ext>
            </a:extLst>
          </p:cNvPr>
          <p:cNvCxnSpPr>
            <a:cxnSpLocks/>
          </p:cNvCxnSpPr>
          <p:nvPr/>
        </p:nvCxnSpPr>
        <p:spPr>
          <a:xfrm>
            <a:off x="4332773" y="2341754"/>
            <a:ext cx="2469718" cy="0"/>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29" name="TextBox 28">
                <a:extLst>
                  <a:ext uri="{FF2B5EF4-FFF2-40B4-BE49-F238E27FC236}">
                    <a16:creationId xmlns:a16="http://schemas.microsoft.com/office/drawing/2014/main" id="{9CC4DCA3-863E-40F4-8959-D6125CE2DCFE}"/>
                  </a:ext>
                </a:extLst>
              </p:cNvPr>
              <p:cNvSpPr txBox="1"/>
              <p:nvPr/>
            </p:nvSpPr>
            <p:spPr>
              <a:xfrm>
                <a:off x="4912932" y="1983200"/>
                <a:ext cx="3378569" cy="307777"/>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Integrate using </a:t>
                </a:r>
                <a14:m>
                  <m:oMath xmlns:m="http://schemas.openxmlformats.org/officeDocument/2006/math">
                    <m:sSub>
                      <m:sSubPr>
                        <m:ctrlPr>
                          <a:rPr lang="en-US" sz="1400" i="1">
                            <a:latin typeface="Cambria Math" panose="02040503050406030204" pitchFamily="18" charset="0"/>
                          </a:rPr>
                        </m:ctrlPr>
                      </m:sSubPr>
                      <m:e>
                        <m:r>
                          <a:rPr lang="en-US" sz="1400" i="1">
                            <a:latin typeface="Cambria Math" panose="02040503050406030204" pitchFamily="18" charset="0"/>
                            <a:ea typeface="Cambria Math" panose="02040503050406030204" pitchFamily="18" charset="0"/>
                            <a:cs typeface="Calibri" panose="020F0502020204030204" pitchFamily="34" charset="0"/>
                          </a:rPr>
                          <m:t>𝛥</m:t>
                        </m:r>
                        <m:r>
                          <a:rPr lang="en-US" sz="1400" i="1">
                            <a:latin typeface="Cambria Math" panose="02040503050406030204" pitchFamily="18" charset="0"/>
                            <a:ea typeface="Cambria Math" panose="02040503050406030204" pitchFamily="18" charset="0"/>
                            <a:cs typeface="Calibri" panose="020F0502020204030204" pitchFamily="34" charset="0"/>
                          </a:rPr>
                          <m:t>𝑡</m:t>
                        </m:r>
                      </m:e>
                      <m:sub>
                        <m:r>
                          <a:rPr lang="en-US" sz="1400" i="1">
                            <a:latin typeface="Cambria Math" panose="02040503050406030204" pitchFamily="18" charset="0"/>
                          </a:rPr>
                          <m:t>1</m:t>
                        </m:r>
                      </m:sub>
                    </m:sSub>
                  </m:oMath>
                </a14:m>
                <a:endParaRPr lang="en-US" sz="1400" dirty="0">
                  <a:latin typeface="Calibri" panose="020F0502020204030204" pitchFamily="34" charset="0"/>
                  <a:cs typeface="Calibri" panose="020F0502020204030204" pitchFamily="34" charset="0"/>
                </a:endParaRPr>
              </a:p>
            </p:txBody>
          </p:sp>
        </mc:Choice>
        <mc:Fallback xmlns="">
          <p:sp>
            <p:nvSpPr>
              <p:cNvPr id="29" name="TextBox 28">
                <a:extLst>
                  <a:ext uri="{FF2B5EF4-FFF2-40B4-BE49-F238E27FC236}">
                    <a16:creationId xmlns:a16="http://schemas.microsoft.com/office/drawing/2014/main" id="{9CC4DCA3-863E-40F4-8959-D6125CE2DCFE}"/>
                  </a:ext>
                </a:extLst>
              </p:cNvPr>
              <p:cNvSpPr txBox="1">
                <a:spLocks noRot="1" noChangeAspect="1" noMove="1" noResize="1" noEditPoints="1" noAdjustHandles="1" noChangeArrowheads="1" noChangeShapeType="1" noTextEdit="1"/>
              </p:cNvSpPr>
              <p:nvPr/>
            </p:nvSpPr>
            <p:spPr>
              <a:xfrm>
                <a:off x="4912932" y="1983200"/>
                <a:ext cx="3378569" cy="307777"/>
              </a:xfrm>
              <a:prstGeom prst="rect">
                <a:avLst/>
              </a:prstGeom>
              <a:blipFill>
                <a:blip r:embed="rId7"/>
                <a:stretch>
                  <a:fillRect l="-542" t="-1961" b="-19608"/>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0" name="TextBox 29">
                <a:extLst>
                  <a:ext uri="{FF2B5EF4-FFF2-40B4-BE49-F238E27FC236}">
                    <a16:creationId xmlns:a16="http://schemas.microsoft.com/office/drawing/2014/main" id="{427C3FC3-7943-475D-A5C7-B9368995DAE1}"/>
                  </a:ext>
                </a:extLst>
              </p:cNvPr>
              <p:cNvSpPr txBox="1"/>
              <p:nvPr/>
            </p:nvSpPr>
            <p:spPr>
              <a:xfrm>
                <a:off x="6588522" y="1342315"/>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2</m:t>
                          </m:r>
                        </m:sub>
                      </m:sSub>
                    </m:oMath>
                  </m:oMathPara>
                </a14:m>
                <a:endParaRPr lang="en-US" dirty="0"/>
              </a:p>
            </p:txBody>
          </p:sp>
        </mc:Choice>
        <mc:Fallback xmlns="">
          <p:sp>
            <p:nvSpPr>
              <p:cNvPr id="30" name="TextBox 29">
                <a:extLst>
                  <a:ext uri="{FF2B5EF4-FFF2-40B4-BE49-F238E27FC236}">
                    <a16:creationId xmlns:a16="http://schemas.microsoft.com/office/drawing/2014/main" id="{427C3FC3-7943-475D-A5C7-B9368995DAE1}"/>
                  </a:ext>
                </a:extLst>
              </p:cNvPr>
              <p:cNvSpPr txBox="1">
                <a:spLocks noRot="1" noChangeAspect="1" noMove="1" noResize="1" noEditPoints="1" noAdjustHandles="1" noChangeArrowheads="1" noChangeShapeType="1" noTextEdit="1"/>
              </p:cNvSpPr>
              <p:nvPr/>
            </p:nvSpPr>
            <p:spPr>
              <a:xfrm>
                <a:off x="6588522" y="1342315"/>
                <a:ext cx="802888" cy="369332"/>
              </a:xfrm>
              <a:prstGeom prst="rect">
                <a:avLst/>
              </a:prstGeom>
              <a:blipFill>
                <a:blip r:embed="rId8"/>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1" name="TextBox 30">
                <a:extLst>
                  <a:ext uri="{FF2B5EF4-FFF2-40B4-BE49-F238E27FC236}">
                    <a16:creationId xmlns:a16="http://schemas.microsoft.com/office/drawing/2014/main" id="{1F98729D-0BF2-4CDA-A64A-40380218BA93}"/>
                  </a:ext>
                </a:extLst>
              </p:cNvPr>
              <p:cNvSpPr txBox="1"/>
              <p:nvPr/>
            </p:nvSpPr>
            <p:spPr>
              <a:xfrm>
                <a:off x="4183130" y="1371353"/>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1</m:t>
                          </m:r>
                        </m:sub>
                      </m:sSub>
                    </m:oMath>
                  </m:oMathPara>
                </a14:m>
                <a:endParaRPr lang="en-US" dirty="0"/>
              </a:p>
            </p:txBody>
          </p:sp>
        </mc:Choice>
        <mc:Fallback xmlns="">
          <p:sp>
            <p:nvSpPr>
              <p:cNvPr id="31" name="TextBox 30">
                <a:extLst>
                  <a:ext uri="{FF2B5EF4-FFF2-40B4-BE49-F238E27FC236}">
                    <a16:creationId xmlns:a16="http://schemas.microsoft.com/office/drawing/2014/main" id="{1F98729D-0BF2-4CDA-A64A-40380218BA93}"/>
                  </a:ext>
                </a:extLst>
              </p:cNvPr>
              <p:cNvSpPr txBox="1">
                <a:spLocks noRot="1" noChangeAspect="1" noMove="1" noResize="1" noEditPoints="1" noAdjustHandles="1" noChangeArrowheads="1" noChangeShapeType="1" noTextEdit="1"/>
              </p:cNvSpPr>
              <p:nvPr/>
            </p:nvSpPr>
            <p:spPr>
              <a:xfrm>
                <a:off x="4183130" y="1371353"/>
                <a:ext cx="802888" cy="369332"/>
              </a:xfrm>
              <a:prstGeom prst="rect">
                <a:avLst/>
              </a:prstGeom>
              <a:blipFill>
                <a:blip r:embed="rId9"/>
                <a:stretch>
                  <a:fillRect/>
                </a:stretch>
              </a:blipFill>
            </p:spPr>
            <p:txBody>
              <a:bodyPr/>
              <a:lstStyle/>
              <a:p>
                <a:r>
                  <a:rPr lang="en-US">
                    <a:noFill/>
                  </a:rPr>
                  <a:t> </a:t>
                </a:r>
              </a:p>
            </p:txBody>
          </p:sp>
        </mc:Fallback>
      </mc:AlternateContent>
      <p:cxnSp>
        <p:nvCxnSpPr>
          <p:cNvPr id="32" name="Straight Arrow Connector 31">
            <a:extLst>
              <a:ext uri="{FF2B5EF4-FFF2-40B4-BE49-F238E27FC236}">
                <a16:creationId xmlns:a16="http://schemas.microsoft.com/office/drawing/2014/main" id="{8428764E-0C8F-4659-9604-E033F0F87742}"/>
              </a:ext>
            </a:extLst>
          </p:cNvPr>
          <p:cNvCxnSpPr>
            <a:cxnSpLocks/>
          </p:cNvCxnSpPr>
          <p:nvPr/>
        </p:nvCxnSpPr>
        <p:spPr>
          <a:xfrm flipV="1">
            <a:off x="5240114" y="2624032"/>
            <a:ext cx="227375" cy="144936"/>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33" name="Straight Arrow Connector 32">
            <a:extLst>
              <a:ext uri="{FF2B5EF4-FFF2-40B4-BE49-F238E27FC236}">
                <a16:creationId xmlns:a16="http://schemas.microsoft.com/office/drawing/2014/main" id="{E995D79D-0E74-449E-9793-6A89D96D9341}"/>
              </a:ext>
            </a:extLst>
          </p:cNvPr>
          <p:cNvCxnSpPr>
            <a:cxnSpLocks/>
          </p:cNvCxnSpPr>
          <p:nvPr/>
        </p:nvCxnSpPr>
        <p:spPr>
          <a:xfrm flipH="1" flipV="1">
            <a:off x="5645461" y="2624032"/>
            <a:ext cx="208956" cy="144938"/>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34" name="TextBox 33">
                <a:extLst>
                  <a:ext uri="{FF2B5EF4-FFF2-40B4-BE49-F238E27FC236}">
                    <a16:creationId xmlns:a16="http://schemas.microsoft.com/office/drawing/2014/main" id="{852DC213-151B-460A-B94D-23DFA0772608}"/>
                  </a:ext>
                </a:extLst>
              </p:cNvPr>
              <p:cNvSpPr txBox="1"/>
              <p:nvPr/>
            </p:nvSpPr>
            <p:spPr>
              <a:xfrm>
                <a:off x="3917622" y="2414940"/>
                <a:ext cx="1462058" cy="523220"/>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Interpolate from </a:t>
                </a:r>
                <a14:m>
                  <m:oMath xmlns:m="http://schemas.openxmlformats.org/officeDocument/2006/math">
                    <m:sSub>
                      <m:sSubPr>
                        <m:ctrlPr>
                          <a:rPr lang="en-US" sz="1400" i="1">
                            <a:latin typeface="Cambria Math" panose="02040503050406030204" pitchFamily="18" charset="0"/>
                          </a:rPr>
                        </m:ctrlPr>
                      </m:sSubPr>
                      <m:e>
                        <m:r>
                          <m:rPr>
                            <m:sty m:val="p"/>
                          </m:rPr>
                          <a:rPr lang="el-GR" sz="1400" i="1">
                            <a:latin typeface="Cambria Math" panose="02040503050406030204" pitchFamily="18" charset="0"/>
                            <a:ea typeface="Cambria Math" panose="02040503050406030204" pitchFamily="18" charset="0"/>
                          </a:rPr>
                          <m:t>Ω</m:t>
                        </m:r>
                      </m:e>
                      <m:sub>
                        <m:r>
                          <a:rPr lang="en-US" sz="1400" i="1">
                            <a:latin typeface="Cambria Math" panose="02040503050406030204" pitchFamily="18" charset="0"/>
                          </a:rPr>
                          <m:t>2</m:t>
                        </m:r>
                      </m:sub>
                    </m:sSub>
                  </m:oMath>
                </a14:m>
                <a:r>
                  <a:rPr lang="en-US" sz="1400" dirty="0">
                    <a:latin typeface="Calibri" panose="020F0502020204030204" pitchFamily="34" charset="0"/>
                    <a:cs typeface="Calibri" panose="020F0502020204030204" pitchFamily="34" charset="0"/>
                  </a:rPr>
                  <a:t> to </a:t>
                </a:r>
                <a14:m>
                  <m:oMath xmlns:m="http://schemas.openxmlformats.org/officeDocument/2006/math">
                    <m:sSub>
                      <m:sSubPr>
                        <m:ctrlPr>
                          <a:rPr lang="en-US" sz="1400" i="1">
                            <a:latin typeface="Cambria Math" panose="02040503050406030204" pitchFamily="18" charset="0"/>
                            <a:cs typeface="Calibri" panose="020F0502020204030204" pitchFamily="34" charset="0"/>
                          </a:rPr>
                        </m:ctrlPr>
                      </m:sSubPr>
                      <m:e>
                        <m:r>
                          <m:rPr>
                            <m:sty m:val="p"/>
                          </m:rPr>
                          <a:rPr lang="el-GR" sz="1400" i="1">
                            <a:latin typeface="Cambria Math" panose="02040503050406030204" pitchFamily="18" charset="0"/>
                            <a:ea typeface="Cambria Math" panose="02040503050406030204" pitchFamily="18" charset="0"/>
                            <a:cs typeface="Calibri" panose="020F0502020204030204" pitchFamily="34" charset="0"/>
                          </a:rPr>
                          <m:t>Γ</m:t>
                        </m:r>
                      </m:e>
                      <m:sub>
                        <m:r>
                          <a:rPr lang="en-US" sz="1400" i="1">
                            <a:latin typeface="Cambria Math" panose="02040503050406030204" pitchFamily="18" charset="0"/>
                            <a:cs typeface="Calibri" panose="020F0502020204030204" pitchFamily="34" charset="0"/>
                          </a:rPr>
                          <m:t>1</m:t>
                        </m:r>
                      </m:sub>
                    </m:sSub>
                  </m:oMath>
                </a14:m>
                <a:r>
                  <a:rPr lang="en-US" sz="1400" dirty="0">
                    <a:latin typeface="Calibri" panose="020F0502020204030204" pitchFamily="34" charset="0"/>
                    <a:cs typeface="Calibri" panose="020F0502020204030204" pitchFamily="34" charset="0"/>
                  </a:rPr>
                  <a:t> </a:t>
                </a:r>
              </a:p>
            </p:txBody>
          </p:sp>
        </mc:Choice>
        <mc:Fallback xmlns="">
          <p:sp>
            <p:nvSpPr>
              <p:cNvPr id="34" name="TextBox 33">
                <a:extLst>
                  <a:ext uri="{FF2B5EF4-FFF2-40B4-BE49-F238E27FC236}">
                    <a16:creationId xmlns:a16="http://schemas.microsoft.com/office/drawing/2014/main" id="{852DC213-151B-460A-B94D-23DFA0772608}"/>
                  </a:ext>
                </a:extLst>
              </p:cNvPr>
              <p:cNvSpPr txBox="1">
                <a:spLocks noRot="1" noChangeAspect="1" noMove="1" noResize="1" noEditPoints="1" noAdjustHandles="1" noChangeArrowheads="1" noChangeShapeType="1" noTextEdit="1"/>
              </p:cNvSpPr>
              <p:nvPr/>
            </p:nvSpPr>
            <p:spPr>
              <a:xfrm>
                <a:off x="3917622" y="2414940"/>
                <a:ext cx="1462058" cy="523220"/>
              </a:xfrm>
              <a:prstGeom prst="rect">
                <a:avLst/>
              </a:prstGeom>
              <a:blipFill>
                <a:blip r:embed="rId10"/>
                <a:stretch>
                  <a:fillRect l="-1255" t="-2326" b="-11628"/>
                </a:stretch>
              </a:blipFill>
            </p:spPr>
            <p:txBody>
              <a:bodyPr/>
              <a:lstStyle/>
              <a:p>
                <a:r>
                  <a:rPr lang="en-US">
                    <a:noFill/>
                  </a:rPr>
                  <a:t> </a:t>
                </a:r>
              </a:p>
            </p:txBody>
          </p:sp>
        </mc:Fallback>
      </mc:AlternateContent>
      <p:sp>
        <p:nvSpPr>
          <p:cNvPr id="2" name="Slide Number Placeholder 1">
            <a:extLst>
              <a:ext uri="{FF2B5EF4-FFF2-40B4-BE49-F238E27FC236}">
                <a16:creationId xmlns:a16="http://schemas.microsoft.com/office/drawing/2014/main" id="{1EA83D22-9E20-48E6-BF9F-F467CD4F458B}"/>
              </a:ext>
            </a:extLst>
          </p:cNvPr>
          <p:cNvSpPr>
            <a:spLocks noGrp="1"/>
          </p:cNvSpPr>
          <p:nvPr>
            <p:ph type="sldNum" sz="quarter" idx="12"/>
          </p:nvPr>
        </p:nvSpPr>
        <p:spPr/>
        <p:txBody>
          <a:bodyPr/>
          <a:lstStyle/>
          <a:p>
            <a:fld id="{A5E55A7B-7854-E145-92D9-B491DF4BAE2D}" type="slidenum">
              <a:rPr lang="en-US" smtClean="0"/>
              <a:pPr/>
              <a:t>40</a:t>
            </a:fld>
            <a:endParaRPr lang="en-US" dirty="0"/>
          </a:p>
        </p:txBody>
      </p:sp>
      <p:sp>
        <p:nvSpPr>
          <p:cNvPr id="35" name="Title 1">
            <a:extLst>
              <a:ext uri="{FF2B5EF4-FFF2-40B4-BE49-F238E27FC236}">
                <a16:creationId xmlns:a16="http://schemas.microsoft.com/office/drawing/2014/main" id="{44AB2B53-5739-4D13-B6BF-367FD8BF26D4}"/>
              </a:ext>
            </a:extLst>
          </p:cNvPr>
          <p:cNvSpPr txBox="1">
            <a:spLocks/>
          </p:cNvSpPr>
          <p:nvPr/>
        </p:nvSpPr>
        <p:spPr>
          <a:xfrm>
            <a:off x="231844" y="68849"/>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 Multiscale Coupling</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mc:AlternateContent xmlns:mc="http://schemas.openxmlformats.org/markup-compatibility/2006" xmlns:a14="http://schemas.microsoft.com/office/drawing/2010/main">
        <mc:Choice Requires="a14">
          <p:sp>
            <p:nvSpPr>
              <p:cNvPr id="36" name="Rectangle 35">
                <a:extLst>
                  <a:ext uri="{FF2B5EF4-FFF2-40B4-BE49-F238E27FC236}">
                    <a16:creationId xmlns:a16="http://schemas.microsoft.com/office/drawing/2014/main" id="{F97D7BDF-DF29-4A4C-965A-F4FB6C90ED39}"/>
                  </a:ext>
                </a:extLst>
              </p:cNvPr>
              <p:cNvSpPr/>
              <p:nvPr/>
            </p:nvSpPr>
            <p:spPr>
              <a:xfrm>
                <a:off x="4809431" y="675824"/>
                <a:ext cx="4224615" cy="646331"/>
              </a:xfrm>
              <a:prstGeom prst="rect">
                <a:avLst/>
              </a:prstGeom>
              <a:solidFill>
                <a:schemeClr val="tx2">
                  <a:lumMod val="10000"/>
                  <a:lumOff val="90000"/>
                </a:schemeClr>
              </a:solidFill>
            </p:spPr>
            <p:txBody>
              <a:bodyPr wrap="square">
                <a:spAutoFit/>
              </a:bodyPr>
              <a:lstStyle/>
              <a:p>
                <a:pPr algn="ctr"/>
                <a:r>
                  <a:rPr lang="en-US" b="1" i="1" dirty="0">
                    <a:latin typeface="Calibri" panose="020F0502020204030204" pitchFamily="34" charset="0"/>
                    <a:cs typeface="Calibri" panose="020F0502020204030204" pitchFamily="34" charset="0"/>
                  </a:rPr>
                  <a:t>Controller time stepper: </a:t>
                </a:r>
                <a:r>
                  <a:rPr lang="en-US" i="1" dirty="0">
                    <a:latin typeface="Calibri" panose="020F0502020204030204" pitchFamily="34" charset="0"/>
                    <a:cs typeface="Calibri" panose="020F0502020204030204" pitchFamily="34" charset="0"/>
                  </a:rPr>
                  <a:t>defines global </a:t>
                </a:r>
                <a14:m>
                  <m:oMath xmlns:m="http://schemas.openxmlformats.org/officeDocument/2006/math">
                    <m:r>
                      <m:rPr>
                        <m:sty m:val="p"/>
                      </m:rPr>
                      <a:rPr lang="el-GR" i="1" dirty="0" smtClean="0">
                        <a:latin typeface="Cambria Math" panose="02040503050406030204" pitchFamily="18" charset="0"/>
                        <a:ea typeface="Cambria Math" panose="02040503050406030204" pitchFamily="18" charset="0"/>
                        <a:cs typeface="Calibri" panose="020F0502020204030204" pitchFamily="34" charset="0"/>
                      </a:rPr>
                      <m:t>Δ</m:t>
                    </m:r>
                    <m:r>
                      <a:rPr lang="en-US" b="0" i="1" dirty="0" smtClean="0">
                        <a:latin typeface="Cambria Math" panose="02040503050406030204" pitchFamily="18" charset="0"/>
                        <a:ea typeface="Cambria Math" panose="02040503050406030204" pitchFamily="18" charset="0"/>
                        <a:cs typeface="Calibri" panose="020F0502020204030204" pitchFamily="34" charset="0"/>
                      </a:rPr>
                      <m:t>𝑇</m:t>
                    </m:r>
                  </m:oMath>
                </a14:m>
                <a:r>
                  <a:rPr lang="en-US" i="1" dirty="0">
                    <a:latin typeface="Calibri" panose="020F0502020204030204" pitchFamily="34" charset="0"/>
                    <a:cs typeface="Calibri" panose="020F0502020204030204" pitchFamily="34" charset="0"/>
                  </a:rPr>
                  <a:t>s at which subdomains are synchronized</a:t>
                </a:r>
                <a:endParaRPr lang="en-US" dirty="0"/>
              </a:p>
            </p:txBody>
          </p:sp>
        </mc:Choice>
        <mc:Fallback xmlns="">
          <p:sp>
            <p:nvSpPr>
              <p:cNvPr id="36" name="Rectangle 35">
                <a:extLst>
                  <a:ext uri="{FF2B5EF4-FFF2-40B4-BE49-F238E27FC236}">
                    <a16:creationId xmlns:a16="http://schemas.microsoft.com/office/drawing/2014/main" id="{F97D7BDF-DF29-4A4C-965A-F4FB6C90ED39}"/>
                  </a:ext>
                </a:extLst>
              </p:cNvPr>
              <p:cNvSpPr>
                <a:spLocks noRot="1" noChangeAspect="1" noMove="1" noResize="1" noEditPoints="1" noAdjustHandles="1" noChangeArrowheads="1" noChangeShapeType="1" noTextEdit="1"/>
              </p:cNvSpPr>
              <p:nvPr/>
            </p:nvSpPr>
            <p:spPr>
              <a:xfrm>
                <a:off x="4809431" y="675824"/>
                <a:ext cx="4224615" cy="646331"/>
              </a:xfrm>
              <a:prstGeom prst="rect">
                <a:avLst/>
              </a:prstGeom>
              <a:blipFill>
                <a:blip r:embed="rId11"/>
                <a:stretch>
                  <a:fillRect l="-1010" t="-5660" r="-2309" b="-14151"/>
                </a:stretch>
              </a:blipFill>
            </p:spPr>
            <p:txBody>
              <a:bodyPr/>
              <a:lstStyle/>
              <a:p>
                <a:r>
                  <a:rPr lang="en-US">
                    <a:noFill/>
                  </a:rPr>
                  <a:t> </a:t>
                </a:r>
              </a:p>
            </p:txBody>
          </p:sp>
        </mc:Fallback>
      </mc:AlternateContent>
    </p:spTree>
    <p:extLst>
      <p:ext uri="{BB962C8B-B14F-4D97-AF65-F5344CB8AC3E}">
        <p14:creationId xmlns:p14="http://schemas.microsoft.com/office/powerpoint/2010/main" val="3501666781"/>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31844" y="68849"/>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 Multiscale Coupling</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mc:AlternateContent xmlns:mc="http://schemas.openxmlformats.org/markup-compatibility/2006" xmlns:a14="http://schemas.microsoft.com/office/drawing/2010/main">
        <mc:Choice Requires="a14">
          <p:sp>
            <p:nvSpPr>
              <p:cNvPr id="12" name="TextBox 11">
                <a:extLst>
                  <a:ext uri="{FF2B5EF4-FFF2-40B4-BE49-F238E27FC236}">
                    <a16:creationId xmlns:a16="http://schemas.microsoft.com/office/drawing/2014/main" id="{FD9532F9-C034-4B8D-A87A-67EE38BEBD56}"/>
                  </a:ext>
                </a:extLst>
              </p:cNvPr>
              <p:cNvSpPr txBox="1"/>
              <p:nvPr/>
            </p:nvSpPr>
            <p:spPr>
              <a:xfrm>
                <a:off x="143136" y="3528015"/>
                <a:ext cx="8798312" cy="4632037"/>
              </a:xfrm>
              <a:prstGeom prst="rect">
                <a:avLst/>
              </a:prstGeom>
              <a:noFill/>
            </p:spPr>
            <p:txBody>
              <a:bodyPr wrap="square" rtlCol="0">
                <a:spAutoFit/>
              </a:bodyPr>
              <a:lstStyle/>
              <a:p>
                <a:r>
                  <a:rPr lang="en-US" sz="1900" b="1" i="1" u="sng" dirty="0">
                    <a:latin typeface="Calibri" panose="020F0502020204030204" pitchFamily="34" charset="0"/>
                    <a:cs typeface="Calibri" panose="020F0502020204030204" pitchFamily="34" charset="0"/>
                  </a:rPr>
                  <a:t>Step 0</a:t>
                </a:r>
                <a:r>
                  <a:rPr lang="en-US" sz="1900" b="1"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Initialize </a:t>
                </a:r>
                <a14:m>
                  <m:oMath xmlns:m="http://schemas.openxmlformats.org/officeDocument/2006/math">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=0 </m:t>
                    </m:r>
                    <m:r>
                      <m:rPr>
                        <m:nor/>
                      </m:rPr>
                      <a:rPr lang="en-US" sz="1900" dirty="0">
                        <a:latin typeface="Calibri" panose="020F0502020204030204" pitchFamily="34" charset="0"/>
                        <a:cs typeface="Calibri" panose="020F0502020204030204" pitchFamily="34" charset="0"/>
                      </a:rPr>
                      <m:t>(</m:t>
                    </m:r>
                    <m:r>
                      <m:rPr>
                        <m:nor/>
                      </m:rPr>
                      <a:rPr lang="en-US" sz="1900" dirty="0">
                        <a:latin typeface="Calibri" panose="020F0502020204030204" pitchFamily="34" charset="0"/>
                        <a:cs typeface="Calibri" panose="020F0502020204030204" pitchFamily="34" charset="0"/>
                      </a:rPr>
                      <m:t>controller</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time</m:t>
                    </m:r>
                    <m:r>
                      <m:rPr>
                        <m:nor/>
                      </m:rPr>
                      <a:rPr lang="en-US" sz="1900" dirty="0">
                        <a:latin typeface="Calibri" panose="020F0502020204030204" pitchFamily="34" charset="0"/>
                        <a:cs typeface="Calibri" panose="020F0502020204030204" pitchFamily="34" charset="0"/>
                      </a:rPr>
                      <m:t> </m:t>
                    </m:r>
                    <m:r>
                      <m:rPr>
                        <m:nor/>
                      </m:rPr>
                      <a:rPr lang="en-US" sz="1900" dirty="0">
                        <a:latin typeface="Calibri" panose="020F0502020204030204" pitchFamily="34" charset="0"/>
                        <a:cs typeface="Calibri" panose="020F0502020204030204" pitchFamily="34" charset="0"/>
                      </a:rPr>
                      <m:t>index</m:t>
                    </m:r>
                    <m:r>
                      <m:rPr>
                        <m:nor/>
                      </m:rPr>
                      <a:rPr lang="en-US" sz="1900" dirty="0">
                        <a:latin typeface="Calibri" panose="020F0502020204030204" pitchFamily="34" charset="0"/>
                        <a:cs typeface="Calibri" panose="020F0502020204030204" pitchFamily="34" charset="0"/>
                      </a:rPr>
                      <m:t>).</m:t>
                    </m:r>
                  </m:oMath>
                </a14:m>
                <a:endParaRPr lang="en-US" sz="19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1</a:t>
                </a:r>
                <a:r>
                  <a:rPr lang="en-US" sz="1900" b="1" i="1" dirty="0">
                    <a:latin typeface="Calibri" panose="020F0502020204030204" pitchFamily="34" charset="0"/>
                    <a:cs typeface="Calibri" panose="020F0502020204030204" pitchFamily="34" charset="0"/>
                  </a:rPr>
                  <a:t>:</a:t>
                </a:r>
                <a:r>
                  <a:rPr lang="en-US" sz="1900" dirty="0">
                    <a:latin typeface="Calibri" panose="020F0502020204030204" pitchFamily="34" charset="0"/>
                    <a:cs typeface="Calibri" panose="020F0502020204030204" pitchFamily="34" charset="0"/>
                  </a:rPr>
                  <a:t> 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1</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1</m:t>
                        </m:r>
                      </m:sub>
                    </m:sSub>
                    <m:r>
                      <a:rPr lang="en-US" sz="1900">
                        <a:latin typeface="Cambria Math" panose="02040503050406030204" pitchFamily="18" charset="0"/>
                      </a:rPr>
                      <m:t>.</m:t>
                    </m:r>
                  </m:oMath>
                </a14:m>
                <a:endParaRPr lang="en-US" sz="19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r>
                  <a:rPr lang="en-US" sz="1900" b="1" i="1" u="sng" dirty="0">
                    <a:latin typeface="Calibri" panose="020F0502020204030204" pitchFamily="34" charset="0"/>
                    <a:cs typeface="Calibri" panose="020F0502020204030204" pitchFamily="34" charset="0"/>
                  </a:rPr>
                  <a:t>Step 2</a:t>
                </a:r>
                <a:r>
                  <a:rPr lang="en-US" sz="1900" b="1" i="1" dirty="0">
                    <a:latin typeface="Calibri" panose="020F0502020204030204" pitchFamily="34" charset="0"/>
                    <a:cs typeface="Calibri" panose="020F0502020204030204" pitchFamily="34" charset="0"/>
                  </a:rPr>
                  <a:t>:</a:t>
                </a:r>
                <a:r>
                  <a:rPr lang="en-US" sz="1900" i="1" dirty="0">
                    <a:latin typeface="Calibri" panose="020F0502020204030204" pitchFamily="34" charset="0"/>
                    <a:cs typeface="Calibri" panose="020F0502020204030204" pitchFamily="34" charset="0"/>
                  </a:rPr>
                  <a:t> </a:t>
                </a:r>
                <a:r>
                  <a:rPr lang="en-US" sz="1900" dirty="0">
                    <a:latin typeface="Calibri" panose="020F0502020204030204" pitchFamily="34" charset="0"/>
                    <a:cs typeface="Calibri" panose="020F0502020204030204" pitchFamily="34" charset="0"/>
                  </a:rPr>
                  <a:t>Advance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solution from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oMath>
                </a14:m>
                <a:r>
                  <a:rPr lang="en-US" sz="1900" dirty="0">
                    <a:latin typeface="Calibri" panose="020F0502020204030204" pitchFamily="34" charset="0"/>
                    <a:cs typeface="Calibri" panose="020F0502020204030204" pitchFamily="34" charset="0"/>
                  </a:rPr>
                  <a:t> to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using time-stepper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2</m:t>
                        </m:r>
                      </m:sub>
                    </m:sSub>
                  </m:oMath>
                </a14:m>
                <a:r>
                  <a:rPr lang="en-US" sz="1900" dirty="0">
                    <a:latin typeface="Calibri" panose="020F0502020204030204" pitchFamily="34" charset="0"/>
                    <a:cs typeface="Calibri" panose="020F0502020204030204" pitchFamily="34" charset="0"/>
                  </a:rPr>
                  <a:t> with time-step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r>
                      <a:rPr lang="en-US" sz="1900">
                        <a:latin typeface="Cambria Math" panose="02040503050406030204" pitchFamily="18" charset="0"/>
                      </a:rPr>
                      <m:t>, </m:t>
                    </m:r>
                  </m:oMath>
                </a14:m>
                <a:r>
                  <a:rPr lang="en-US" sz="1900" dirty="0">
                    <a:latin typeface="Calibri" panose="020F0502020204030204" pitchFamily="34" charset="0"/>
                  </a:rPr>
                  <a:t>using solution in </a:t>
                </a:r>
                <a14:m>
                  <m:oMath xmlns:m="http://schemas.openxmlformats.org/officeDocument/2006/math">
                    <m:sSub>
                      <m:sSubPr>
                        <m:ctrlPr>
                          <a:rPr lang="en-US" sz="1900" i="1">
                            <a:latin typeface="Cambria Math" panose="02040503050406030204" pitchFamily="18" charset="0"/>
                          </a:rPr>
                        </m:ctrlPr>
                      </m:sSubPr>
                      <m:e>
                        <m:r>
                          <m:rPr>
                            <m:sty m:val="p"/>
                          </m:rPr>
                          <a:rPr lang="el-GR" sz="1900" i="1">
                            <a:latin typeface="Cambria Math" panose="02040503050406030204" pitchFamily="18" charset="0"/>
                            <a:ea typeface="Cambria Math" panose="02040503050406030204" pitchFamily="18" charset="0"/>
                          </a:rPr>
                          <m:t>Ω</m:t>
                        </m:r>
                      </m:e>
                      <m:sub>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 interpolated to </a:t>
                </a:r>
                <a14:m>
                  <m:oMath xmlns:m="http://schemas.openxmlformats.org/officeDocument/2006/math">
                    <m:sSub>
                      <m:sSubPr>
                        <m:ctrlPr>
                          <a:rPr lang="en-US" sz="1900" i="1">
                            <a:latin typeface="Cambria Math" panose="02040503050406030204" pitchFamily="18" charset="0"/>
                            <a:cs typeface="Calibri" panose="020F0502020204030204" pitchFamily="34" charset="0"/>
                          </a:rPr>
                        </m:ctrlPr>
                      </m:sSubPr>
                      <m:e>
                        <m:r>
                          <m:rPr>
                            <m:sty m:val="p"/>
                          </m:rPr>
                          <a:rPr lang="el-GR" sz="1900" i="1">
                            <a:latin typeface="Cambria Math" panose="02040503050406030204" pitchFamily="18" charset="0"/>
                            <a:ea typeface="Cambria Math" panose="02040503050406030204" pitchFamily="18" charset="0"/>
                            <a:cs typeface="Calibri" panose="020F0502020204030204" pitchFamily="34" charset="0"/>
                          </a:rPr>
                          <m:t>Γ</m:t>
                        </m:r>
                      </m:e>
                      <m:sub>
                        <m:r>
                          <a:rPr lang="en-US" sz="1900" i="1">
                            <a:latin typeface="Cambria Math" panose="02040503050406030204" pitchFamily="18" charset="0"/>
                            <a:cs typeface="Calibri" panose="020F0502020204030204" pitchFamily="34" charset="0"/>
                          </a:rPr>
                          <m:t>2</m:t>
                        </m:r>
                      </m:sub>
                    </m:sSub>
                  </m:oMath>
                </a14:m>
                <a:r>
                  <a:rPr lang="en-US" sz="1900" dirty="0">
                    <a:latin typeface="Calibri" panose="020F0502020204030204" pitchFamily="34" charset="0"/>
                  </a:rPr>
                  <a:t> at times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sub>
                    </m:sSub>
                    <m:r>
                      <a:rPr lang="en-US" sz="1900" i="1">
                        <a:latin typeface="Cambria Math" panose="02040503050406030204" pitchFamily="18" charset="0"/>
                      </a:rPr>
                      <m:t>+</m:t>
                    </m:r>
                    <m:r>
                      <a:rPr lang="en-US" sz="1900" i="1">
                        <a:latin typeface="Cambria Math" panose="02040503050406030204" pitchFamily="18" charset="0"/>
                      </a:rPr>
                      <m:t>𝑛</m:t>
                    </m:r>
                    <m:sSub>
                      <m:sSubPr>
                        <m:ctrlPr>
                          <a:rPr lang="en-US" sz="1900" i="1">
                            <a:latin typeface="Cambria Math" panose="02040503050406030204" pitchFamily="18" charset="0"/>
                          </a:rPr>
                        </m:ctrlPr>
                      </m:sSubPr>
                      <m:e>
                        <m:r>
                          <a:rPr lang="en-US" sz="1900" i="1">
                            <a:latin typeface="Cambria Math" panose="02040503050406030204" pitchFamily="18" charset="0"/>
                            <a:ea typeface="Cambria Math" panose="02040503050406030204" pitchFamily="18" charset="0"/>
                            <a:cs typeface="Calibri" panose="020F0502020204030204" pitchFamily="34" charset="0"/>
                          </a:rPr>
                          <m:t>𝛥</m:t>
                        </m:r>
                        <m:r>
                          <a:rPr lang="en-US" sz="1900" i="1">
                            <a:latin typeface="Cambria Math" panose="02040503050406030204" pitchFamily="18" charset="0"/>
                            <a:ea typeface="Cambria Math" panose="02040503050406030204" pitchFamily="18" charset="0"/>
                            <a:cs typeface="Calibri" panose="020F0502020204030204" pitchFamily="34" charset="0"/>
                          </a:rPr>
                          <m:t>𝑡</m:t>
                        </m:r>
                      </m:e>
                      <m:sub>
                        <m:r>
                          <a:rPr lang="en-US" sz="1900" i="1">
                            <a:latin typeface="Cambria Math" panose="02040503050406030204" pitchFamily="18" charset="0"/>
                          </a:rPr>
                          <m:t>2</m:t>
                        </m:r>
                      </m:sub>
                    </m:sSub>
                  </m:oMath>
                </a14:m>
                <a:r>
                  <a:rPr lang="en-US" sz="1900" dirty="0">
                    <a:latin typeface="Calibri" panose="020F0502020204030204" pitchFamily="34" charset="0"/>
                  </a:rPr>
                  <a:t>.</a:t>
                </a:r>
              </a:p>
              <a:p>
                <a:endParaRPr lang="en-US" sz="400" b="1" i="1" u="sng" dirty="0">
                  <a:latin typeface="Calibri" panose="020F0502020204030204" pitchFamily="34" charset="0"/>
                </a:endParaRPr>
              </a:p>
              <a:p>
                <a:endParaRPr lang="en-US" sz="400" b="1" i="1" u="sng" dirty="0">
                  <a:latin typeface="Calibri" panose="020F0502020204030204" pitchFamily="34" charset="0"/>
                </a:endParaRPr>
              </a:p>
              <a:p>
                <a:r>
                  <a:rPr lang="en-US" sz="1900" b="1" i="1" u="sng" dirty="0">
                    <a:latin typeface="Calibri" panose="020F0502020204030204" pitchFamily="34" charset="0"/>
                  </a:rPr>
                  <a:t>Step 3</a:t>
                </a:r>
                <a:r>
                  <a:rPr lang="en-US" sz="1900" b="1" i="1" dirty="0">
                    <a:latin typeface="Calibri" panose="020F0502020204030204" pitchFamily="34" charset="0"/>
                  </a:rPr>
                  <a:t>: </a:t>
                </a:r>
                <a:r>
                  <a:rPr lang="en-US" sz="1900" dirty="0">
                    <a:latin typeface="Calibri" panose="020F0502020204030204" pitchFamily="34" charset="0"/>
                  </a:rPr>
                  <a:t>Check for convergence at time </a:t>
                </a:r>
                <a14:m>
                  <m:oMath xmlns:m="http://schemas.openxmlformats.org/officeDocument/2006/math">
                    <m:sSub>
                      <m:sSubPr>
                        <m:ctrlPr>
                          <a:rPr lang="en-US" sz="1900" i="1">
                            <a:latin typeface="Cambria Math" panose="02040503050406030204" pitchFamily="18" charset="0"/>
                          </a:rPr>
                        </m:ctrlPr>
                      </m:sSubPr>
                      <m:e>
                        <m:r>
                          <a:rPr lang="en-US" sz="1900" i="1">
                            <a:latin typeface="Cambria Math" panose="02040503050406030204" pitchFamily="18" charset="0"/>
                          </a:rPr>
                          <m:t>𝑇</m:t>
                        </m:r>
                      </m:e>
                      <m:sub>
                        <m:r>
                          <a:rPr lang="en-US" sz="1900" i="1">
                            <a:latin typeface="Cambria Math" panose="02040503050406030204" pitchFamily="18" charset="0"/>
                          </a:rPr>
                          <m:t>𝑖</m:t>
                        </m:r>
                        <m:r>
                          <a:rPr lang="en-US" sz="1900" i="1">
                            <a:latin typeface="Cambria Math" panose="02040503050406030204" pitchFamily="18" charset="0"/>
                          </a:rPr>
                          <m:t>+1</m:t>
                        </m:r>
                      </m:sub>
                    </m:sSub>
                  </m:oMath>
                </a14:m>
                <a:r>
                  <a:rPr lang="en-US" sz="1900" dirty="0">
                    <a:latin typeface="Calibri" panose="020F0502020204030204" pitchFamily="34" charset="0"/>
                    <a:cs typeface="Calibri" panose="020F0502020204030204" pitchFamily="34" charset="0"/>
                  </a:rPr>
                  <a:t>.</a:t>
                </a:r>
              </a:p>
              <a:p>
                <a:pPr marL="342900" indent="-342900">
                  <a:buFont typeface="Wingdings" panose="05000000000000000000" pitchFamily="2" charset="2"/>
                  <a:buChar char="Ø"/>
                </a:pPr>
                <a:r>
                  <a:rPr lang="en-US" sz="1900" dirty="0">
                    <a:latin typeface="Calibri" panose="020F0502020204030204" pitchFamily="34" charset="0"/>
                    <a:cs typeface="Calibri" panose="020F0502020204030204" pitchFamily="34" charset="0"/>
                  </a:rPr>
                  <a:t>If </a:t>
                </a:r>
                <a:r>
                  <a:rPr lang="en-US" sz="1900" dirty="0" err="1">
                    <a:latin typeface="Calibri" panose="020F0502020204030204" pitchFamily="34" charset="0"/>
                    <a:cs typeface="Calibri" panose="020F0502020204030204" pitchFamily="34" charset="0"/>
                  </a:rPr>
                  <a:t>unconverged</a:t>
                </a:r>
                <a:r>
                  <a:rPr lang="en-US" sz="1900" dirty="0">
                    <a:latin typeface="Calibri" panose="020F0502020204030204" pitchFamily="34" charset="0"/>
                    <a:cs typeface="Calibri" panose="020F0502020204030204" pitchFamily="34" charset="0"/>
                  </a:rPr>
                  <a:t>, return to Step 1. </a:t>
                </a:r>
              </a:p>
              <a:p>
                <a:pPr marL="342900" indent="-342900">
                  <a:buFont typeface="Wingdings" panose="05000000000000000000" pitchFamily="2" charset="2"/>
                  <a:buChar char="Ø"/>
                </a:pPr>
                <a:r>
                  <a:rPr lang="en-US" sz="1900" dirty="0">
                    <a:latin typeface="Calibri" panose="020F0502020204030204" pitchFamily="34" charset="0"/>
                    <a:cs typeface="Calibri" panose="020F0502020204030204" pitchFamily="34" charset="0"/>
                  </a:rPr>
                  <a:t>If converged, set </a:t>
                </a:r>
                <a14:m>
                  <m:oMath xmlns:m="http://schemas.openxmlformats.org/officeDocument/2006/math">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 </m:t>
                    </m:r>
                    <m:r>
                      <a:rPr lang="en-US" sz="1900" i="1" dirty="0">
                        <a:latin typeface="Cambria Math" panose="02040503050406030204" pitchFamily="18" charset="0"/>
                        <a:cs typeface="Calibri" panose="020F0502020204030204" pitchFamily="34" charset="0"/>
                      </a:rPr>
                      <m:t>𝑖</m:t>
                    </m:r>
                    <m:r>
                      <a:rPr lang="en-US" sz="1900" i="1" dirty="0">
                        <a:latin typeface="Cambria Math" panose="02040503050406030204" pitchFamily="18" charset="0"/>
                        <a:cs typeface="Calibri" panose="020F0502020204030204" pitchFamily="34" charset="0"/>
                      </a:rPr>
                      <m:t>+1 </m:t>
                    </m:r>
                  </m:oMath>
                </a14:m>
                <a:r>
                  <a:rPr lang="en-US" sz="1900" dirty="0">
                    <a:latin typeface="Calibri" panose="020F0502020204030204" pitchFamily="34" charset="0"/>
                    <a:cs typeface="Calibri" panose="020F0502020204030204" pitchFamily="34" charset="0"/>
                  </a:rPr>
                  <a:t>and return to Step 1.</a:t>
                </a:r>
              </a:p>
              <a:p>
                <a:endParaRPr lang="en-US" sz="1900" dirty="0">
                  <a:latin typeface="Calibri" panose="020F0502020204030204" pitchFamily="34" charset="0"/>
                </a:endParaRPr>
              </a:p>
              <a:p>
                <a:endParaRPr lang="en-US" sz="1900" dirty="0">
                  <a:latin typeface="Calibri" panose="020F0502020204030204" pitchFamily="34" charset="0"/>
                </a:endParaRPr>
              </a:p>
              <a:p>
                <a:endParaRPr lang="en-US" sz="1900" i="1" dirty="0">
                  <a:latin typeface="Calibri" panose="020F0502020204030204" pitchFamily="34" charset="0"/>
                  <a:cs typeface="Calibri" panose="020F0502020204030204" pitchFamily="34" charset="0"/>
                </a:endParaRPr>
              </a:p>
              <a:p>
                <a:endParaRPr lang="en-US" sz="1900" dirty="0">
                  <a:latin typeface="Calibri" panose="020F0502020204030204" pitchFamily="34" charset="0"/>
                </a:endParaRPr>
              </a:p>
              <a:p>
                <a:endParaRPr lang="en-US" sz="1900" dirty="0">
                  <a:latin typeface="Calibri" panose="020F0502020204030204" pitchFamily="34" charset="0"/>
                  <a:cs typeface="Calibri" panose="020F0502020204030204" pitchFamily="34" charset="0"/>
                </a:endParaRPr>
              </a:p>
              <a:p>
                <a:endParaRPr lang="en-US" sz="400" b="1" i="1" dirty="0">
                  <a:latin typeface="Calibri" panose="020F0502020204030204" pitchFamily="34" charset="0"/>
                  <a:cs typeface="Calibri" panose="020F0502020204030204" pitchFamily="34" charset="0"/>
                </a:endParaRPr>
              </a:p>
              <a:p>
                <a:endParaRPr lang="en-US" sz="2000" b="1" i="1" dirty="0">
                  <a:latin typeface="Calibri" panose="020F0502020204030204" pitchFamily="34" charset="0"/>
                  <a:cs typeface="Calibri" panose="020F0502020204030204" pitchFamily="34" charset="0"/>
                </a:endParaRPr>
              </a:p>
            </p:txBody>
          </p:sp>
        </mc:Choice>
        <mc:Fallback xmlns="">
          <p:sp>
            <p:nvSpPr>
              <p:cNvPr id="12" name="TextBox 11">
                <a:extLst>
                  <a:ext uri="{FF2B5EF4-FFF2-40B4-BE49-F238E27FC236}">
                    <a16:creationId xmlns:a16="http://schemas.microsoft.com/office/drawing/2014/main" id="{FD9532F9-C034-4B8D-A87A-67EE38BEBD56}"/>
                  </a:ext>
                </a:extLst>
              </p:cNvPr>
              <p:cNvSpPr txBox="1">
                <a:spLocks noRot="1" noChangeAspect="1" noMove="1" noResize="1" noEditPoints="1" noAdjustHandles="1" noChangeArrowheads="1" noChangeShapeType="1" noTextEdit="1"/>
              </p:cNvSpPr>
              <p:nvPr/>
            </p:nvSpPr>
            <p:spPr>
              <a:xfrm>
                <a:off x="143136" y="3528015"/>
                <a:ext cx="8798312" cy="4632037"/>
              </a:xfrm>
              <a:prstGeom prst="rect">
                <a:avLst/>
              </a:prstGeom>
              <a:blipFill>
                <a:blip r:embed="rId3"/>
                <a:stretch>
                  <a:fillRect l="-623" t="-658"/>
                </a:stretch>
              </a:blipFill>
            </p:spPr>
            <p:txBody>
              <a:bodyPr/>
              <a:lstStyle/>
              <a:p>
                <a:r>
                  <a:rPr lang="en-US">
                    <a:noFill/>
                  </a:rPr>
                  <a:t> </a:t>
                </a:r>
              </a:p>
            </p:txBody>
          </p:sp>
        </mc:Fallback>
      </mc:AlternateContent>
      <p:grpSp>
        <p:nvGrpSpPr>
          <p:cNvPr id="20" name="Group 19">
            <a:extLst>
              <a:ext uri="{FF2B5EF4-FFF2-40B4-BE49-F238E27FC236}">
                <a16:creationId xmlns:a16="http://schemas.microsoft.com/office/drawing/2014/main" id="{2B1513E3-B32F-4A19-93CD-7ADB2556E141}"/>
              </a:ext>
            </a:extLst>
          </p:cNvPr>
          <p:cNvGrpSpPr/>
          <p:nvPr/>
        </p:nvGrpSpPr>
        <p:grpSpPr>
          <a:xfrm>
            <a:off x="353202" y="1315272"/>
            <a:ext cx="8632600" cy="2104379"/>
            <a:chOff x="538359" y="2231154"/>
            <a:chExt cx="8632600" cy="2104379"/>
          </a:xfrm>
        </p:grpSpPr>
        <p:pic>
          <p:nvPicPr>
            <p:cNvPr id="21" name="Picture 20" descr="Schwarz-time-integration.png">
              <a:extLst>
                <a:ext uri="{FF2B5EF4-FFF2-40B4-BE49-F238E27FC236}">
                  <a16:creationId xmlns:a16="http://schemas.microsoft.com/office/drawing/2014/main" id="{0D442A46-2135-4FCE-81D9-6D723D48116E}"/>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086968" y="2406149"/>
              <a:ext cx="4898136" cy="1929384"/>
            </a:xfrm>
            <a:prstGeom prst="rect">
              <a:avLst/>
            </a:prstGeom>
          </p:spPr>
        </p:pic>
        <p:pic>
          <p:nvPicPr>
            <p:cNvPr id="22" name="Picture 21" descr="Schwarz-domains.png">
              <a:extLst>
                <a:ext uri="{FF2B5EF4-FFF2-40B4-BE49-F238E27FC236}">
                  <a16:creationId xmlns:a16="http://schemas.microsoft.com/office/drawing/2014/main" id="{5C69E27E-142A-4482-95DC-67D3AA4E7FB0}"/>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538359" y="2231154"/>
              <a:ext cx="1150530" cy="2064791"/>
            </a:xfrm>
            <a:prstGeom prst="rect">
              <a:avLst/>
            </a:prstGeom>
          </p:spPr>
        </p:pic>
        <p:sp>
          <p:nvSpPr>
            <p:cNvPr id="23" name="Content Placeholder 2">
              <a:extLst>
                <a:ext uri="{FF2B5EF4-FFF2-40B4-BE49-F238E27FC236}">
                  <a16:creationId xmlns:a16="http://schemas.microsoft.com/office/drawing/2014/main" id="{ACE5ADB6-E6E6-42E9-B633-713E2D992FCB}"/>
                </a:ext>
              </a:extLst>
            </p:cNvPr>
            <p:cNvSpPr txBox="1">
              <a:spLocks/>
            </p:cNvSpPr>
            <p:nvPr/>
          </p:nvSpPr>
          <p:spPr bwMode="auto">
            <a:xfrm>
              <a:off x="6985104" y="2570627"/>
              <a:ext cx="2185855" cy="109069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600" dirty="0">
                  <a:latin typeface="Calibri" pitchFamily="34" charset="0"/>
                  <a:cs typeface="Calibri" pitchFamily="34" charset="0"/>
                </a:rPr>
                <a:t>Controller time stepper</a:t>
              </a: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1</a:t>
              </a:r>
              <a:endParaRPr lang="en-US" sz="1600" dirty="0">
                <a:latin typeface="Calibri" pitchFamily="34" charset="0"/>
                <a:cs typeface="Calibri" pitchFamily="34" charset="0"/>
              </a:endParaRP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2</a:t>
              </a:r>
              <a:endParaRPr lang="en-US" sz="1600" dirty="0">
                <a:latin typeface="Calibri" pitchFamily="34" charset="0"/>
                <a:cs typeface="Calibri" pitchFamily="34" charset="0"/>
              </a:endParaRPr>
            </a:p>
          </p:txBody>
        </p:sp>
        <mc:AlternateContent xmlns:mc="http://schemas.openxmlformats.org/markup-compatibility/2006" xmlns:a14="http://schemas.microsoft.com/office/drawing/2010/main">
          <mc:Choice Requires="a14">
            <p:sp>
              <p:nvSpPr>
                <p:cNvPr id="24" name="TextBox 23">
                  <a:extLst>
                    <a:ext uri="{FF2B5EF4-FFF2-40B4-BE49-F238E27FC236}">
                      <a16:creationId xmlns:a16="http://schemas.microsoft.com/office/drawing/2014/main" id="{2AD3475B-1792-4482-9D9E-485179614B61}"/>
                    </a:ext>
                  </a:extLst>
                </p:cNvPr>
                <p:cNvSpPr txBox="1"/>
                <p:nvPr/>
              </p:nvSpPr>
              <p:spPr>
                <a:xfrm>
                  <a:off x="1962614" y="2257496"/>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0</m:t>
                            </m:r>
                          </m:sub>
                        </m:sSub>
                      </m:oMath>
                    </m:oMathPara>
                  </a14:m>
                  <a:endParaRPr lang="en-US" dirty="0"/>
                </a:p>
              </p:txBody>
            </p:sp>
          </mc:Choice>
          <mc:Fallback xmlns="">
            <p:sp>
              <p:nvSpPr>
                <p:cNvPr id="50" name="TextBox 49">
                  <a:extLst>
                    <a:ext uri="{FF2B5EF4-FFF2-40B4-BE49-F238E27FC236}">
                      <a16:creationId xmlns:a16="http://schemas.microsoft.com/office/drawing/2014/main" id="{D15334C3-9C67-40DC-91D5-47AD4405FF28}"/>
                    </a:ext>
                  </a:extLst>
                </p:cNvPr>
                <p:cNvSpPr txBox="1">
                  <a:spLocks noRot="1" noChangeAspect="1" noMove="1" noResize="1" noEditPoints="1" noAdjustHandles="1" noChangeArrowheads="1" noChangeShapeType="1" noTextEdit="1"/>
                </p:cNvSpPr>
                <p:nvPr/>
              </p:nvSpPr>
              <p:spPr>
                <a:xfrm>
                  <a:off x="1962614" y="2257496"/>
                  <a:ext cx="802888" cy="369332"/>
                </a:xfrm>
                <a:prstGeom prst="rect">
                  <a:avLst/>
                </a:prstGeom>
                <a:blipFill>
                  <a:blip r:embed="rId6"/>
                  <a:stretch>
                    <a:fillRect/>
                  </a:stretch>
                </a:blipFill>
              </p:spPr>
              <p:txBody>
                <a:bodyPr/>
                <a:lstStyle/>
                <a:p>
                  <a:r>
                    <a:rPr lang="en-US">
                      <a:noFill/>
                    </a:rPr>
                    <a:t> </a:t>
                  </a:r>
                </a:p>
              </p:txBody>
            </p:sp>
          </mc:Fallback>
        </mc:AlternateContent>
      </p:grpSp>
      <p:sp>
        <p:nvSpPr>
          <p:cNvPr id="25" name="Rectangle 24">
            <a:extLst>
              <a:ext uri="{FF2B5EF4-FFF2-40B4-BE49-F238E27FC236}">
                <a16:creationId xmlns:a16="http://schemas.microsoft.com/office/drawing/2014/main" id="{73965508-7F47-4D53-BDAB-A2723924ADF7}"/>
              </a:ext>
            </a:extLst>
          </p:cNvPr>
          <p:cNvSpPr/>
          <p:nvPr/>
        </p:nvSpPr>
        <p:spPr>
          <a:xfrm>
            <a:off x="1891558" y="1465577"/>
            <a:ext cx="2439569" cy="2038449"/>
          </a:xfrm>
          <a:prstGeom prst="rect">
            <a:avLst/>
          </a:prstGeom>
          <a:ln>
            <a:solidFill>
              <a:schemeClr val="bg1"/>
            </a:solidFill>
          </a:ln>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27" name="Rectangle 26">
            <a:extLst>
              <a:ext uri="{FF2B5EF4-FFF2-40B4-BE49-F238E27FC236}">
                <a16:creationId xmlns:a16="http://schemas.microsoft.com/office/drawing/2014/main" id="{109F000B-0EB2-40C0-9C34-C3A01BD879B8}"/>
              </a:ext>
            </a:extLst>
          </p:cNvPr>
          <p:cNvSpPr/>
          <p:nvPr/>
        </p:nvSpPr>
        <p:spPr>
          <a:xfrm>
            <a:off x="319749" y="1292970"/>
            <a:ext cx="1230271" cy="1227206"/>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28" name="Straight Arrow Connector 27">
            <a:extLst>
              <a:ext uri="{FF2B5EF4-FFF2-40B4-BE49-F238E27FC236}">
                <a16:creationId xmlns:a16="http://schemas.microsoft.com/office/drawing/2014/main" id="{BC73AB9A-B0C2-4FE0-AFA7-73259F30BB3E}"/>
              </a:ext>
            </a:extLst>
          </p:cNvPr>
          <p:cNvCxnSpPr>
            <a:cxnSpLocks/>
          </p:cNvCxnSpPr>
          <p:nvPr/>
        </p:nvCxnSpPr>
        <p:spPr>
          <a:xfrm>
            <a:off x="4332773" y="2341754"/>
            <a:ext cx="2469718" cy="0"/>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29" name="TextBox 28">
                <a:extLst>
                  <a:ext uri="{FF2B5EF4-FFF2-40B4-BE49-F238E27FC236}">
                    <a16:creationId xmlns:a16="http://schemas.microsoft.com/office/drawing/2014/main" id="{9CC4DCA3-863E-40F4-8959-D6125CE2DCFE}"/>
                  </a:ext>
                </a:extLst>
              </p:cNvPr>
              <p:cNvSpPr txBox="1"/>
              <p:nvPr/>
            </p:nvSpPr>
            <p:spPr>
              <a:xfrm>
                <a:off x="4912932" y="1983200"/>
                <a:ext cx="3378569" cy="307777"/>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Integrate using </a:t>
                </a:r>
                <a14:m>
                  <m:oMath xmlns:m="http://schemas.openxmlformats.org/officeDocument/2006/math">
                    <m:sSub>
                      <m:sSubPr>
                        <m:ctrlPr>
                          <a:rPr lang="en-US" sz="1400" i="1">
                            <a:latin typeface="Cambria Math" panose="02040503050406030204" pitchFamily="18" charset="0"/>
                          </a:rPr>
                        </m:ctrlPr>
                      </m:sSubPr>
                      <m:e>
                        <m:r>
                          <a:rPr lang="en-US" sz="1400" i="1">
                            <a:latin typeface="Cambria Math" panose="02040503050406030204" pitchFamily="18" charset="0"/>
                            <a:ea typeface="Cambria Math" panose="02040503050406030204" pitchFamily="18" charset="0"/>
                            <a:cs typeface="Calibri" panose="020F0502020204030204" pitchFamily="34" charset="0"/>
                          </a:rPr>
                          <m:t>𝛥</m:t>
                        </m:r>
                        <m:r>
                          <a:rPr lang="en-US" sz="1400" i="1">
                            <a:latin typeface="Cambria Math" panose="02040503050406030204" pitchFamily="18" charset="0"/>
                            <a:ea typeface="Cambria Math" panose="02040503050406030204" pitchFamily="18" charset="0"/>
                            <a:cs typeface="Calibri" panose="020F0502020204030204" pitchFamily="34" charset="0"/>
                          </a:rPr>
                          <m:t>𝑡</m:t>
                        </m:r>
                      </m:e>
                      <m:sub>
                        <m:r>
                          <a:rPr lang="en-US" sz="1400" i="1">
                            <a:latin typeface="Cambria Math" panose="02040503050406030204" pitchFamily="18" charset="0"/>
                          </a:rPr>
                          <m:t>1</m:t>
                        </m:r>
                      </m:sub>
                    </m:sSub>
                  </m:oMath>
                </a14:m>
                <a:endParaRPr lang="en-US" sz="1400" dirty="0">
                  <a:latin typeface="Calibri" panose="020F0502020204030204" pitchFamily="34" charset="0"/>
                  <a:cs typeface="Calibri" panose="020F0502020204030204" pitchFamily="34" charset="0"/>
                </a:endParaRPr>
              </a:p>
            </p:txBody>
          </p:sp>
        </mc:Choice>
        <mc:Fallback xmlns="">
          <p:sp>
            <p:nvSpPr>
              <p:cNvPr id="29" name="TextBox 28">
                <a:extLst>
                  <a:ext uri="{FF2B5EF4-FFF2-40B4-BE49-F238E27FC236}">
                    <a16:creationId xmlns:a16="http://schemas.microsoft.com/office/drawing/2014/main" id="{9CC4DCA3-863E-40F4-8959-D6125CE2DCFE}"/>
                  </a:ext>
                </a:extLst>
              </p:cNvPr>
              <p:cNvSpPr txBox="1">
                <a:spLocks noRot="1" noChangeAspect="1" noMove="1" noResize="1" noEditPoints="1" noAdjustHandles="1" noChangeArrowheads="1" noChangeShapeType="1" noTextEdit="1"/>
              </p:cNvSpPr>
              <p:nvPr/>
            </p:nvSpPr>
            <p:spPr>
              <a:xfrm>
                <a:off x="4912932" y="1983200"/>
                <a:ext cx="3378569" cy="307777"/>
              </a:xfrm>
              <a:prstGeom prst="rect">
                <a:avLst/>
              </a:prstGeom>
              <a:blipFill>
                <a:blip r:embed="rId7"/>
                <a:stretch>
                  <a:fillRect l="-542" t="-1961" b="-19608"/>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0" name="TextBox 29">
                <a:extLst>
                  <a:ext uri="{FF2B5EF4-FFF2-40B4-BE49-F238E27FC236}">
                    <a16:creationId xmlns:a16="http://schemas.microsoft.com/office/drawing/2014/main" id="{427C3FC3-7943-475D-A5C7-B9368995DAE1}"/>
                  </a:ext>
                </a:extLst>
              </p:cNvPr>
              <p:cNvSpPr txBox="1"/>
              <p:nvPr/>
            </p:nvSpPr>
            <p:spPr>
              <a:xfrm>
                <a:off x="6588522" y="1342315"/>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2</m:t>
                          </m:r>
                        </m:sub>
                      </m:sSub>
                    </m:oMath>
                  </m:oMathPara>
                </a14:m>
                <a:endParaRPr lang="en-US" dirty="0"/>
              </a:p>
            </p:txBody>
          </p:sp>
        </mc:Choice>
        <mc:Fallback xmlns="">
          <p:sp>
            <p:nvSpPr>
              <p:cNvPr id="30" name="TextBox 29">
                <a:extLst>
                  <a:ext uri="{FF2B5EF4-FFF2-40B4-BE49-F238E27FC236}">
                    <a16:creationId xmlns:a16="http://schemas.microsoft.com/office/drawing/2014/main" id="{427C3FC3-7943-475D-A5C7-B9368995DAE1}"/>
                  </a:ext>
                </a:extLst>
              </p:cNvPr>
              <p:cNvSpPr txBox="1">
                <a:spLocks noRot="1" noChangeAspect="1" noMove="1" noResize="1" noEditPoints="1" noAdjustHandles="1" noChangeArrowheads="1" noChangeShapeType="1" noTextEdit="1"/>
              </p:cNvSpPr>
              <p:nvPr/>
            </p:nvSpPr>
            <p:spPr>
              <a:xfrm>
                <a:off x="6588522" y="1342315"/>
                <a:ext cx="802888" cy="369332"/>
              </a:xfrm>
              <a:prstGeom prst="rect">
                <a:avLst/>
              </a:prstGeom>
              <a:blipFill>
                <a:blip r:embed="rId8"/>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1" name="TextBox 30">
                <a:extLst>
                  <a:ext uri="{FF2B5EF4-FFF2-40B4-BE49-F238E27FC236}">
                    <a16:creationId xmlns:a16="http://schemas.microsoft.com/office/drawing/2014/main" id="{1F98729D-0BF2-4CDA-A64A-40380218BA93}"/>
                  </a:ext>
                </a:extLst>
              </p:cNvPr>
              <p:cNvSpPr txBox="1"/>
              <p:nvPr/>
            </p:nvSpPr>
            <p:spPr>
              <a:xfrm>
                <a:off x="4183130" y="1371353"/>
                <a:ext cx="802888" cy="369332"/>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i="1" smtClean="0">
                              <a:latin typeface="Cambria Math" panose="02040503050406030204" pitchFamily="18" charset="0"/>
                            </a:rPr>
                          </m:ctrlPr>
                        </m:sSubPr>
                        <m:e>
                          <m:r>
                            <a:rPr lang="en-US" b="0" i="1" smtClean="0">
                              <a:latin typeface="Cambria Math" panose="02040503050406030204" pitchFamily="18" charset="0"/>
                            </a:rPr>
                            <m:t>𝑇</m:t>
                          </m:r>
                        </m:e>
                        <m:sub>
                          <m:r>
                            <a:rPr lang="en-US" b="0" i="1" smtClean="0">
                              <a:latin typeface="Cambria Math" panose="02040503050406030204" pitchFamily="18" charset="0"/>
                            </a:rPr>
                            <m:t>1</m:t>
                          </m:r>
                        </m:sub>
                      </m:sSub>
                    </m:oMath>
                  </m:oMathPara>
                </a14:m>
                <a:endParaRPr lang="en-US" dirty="0"/>
              </a:p>
            </p:txBody>
          </p:sp>
        </mc:Choice>
        <mc:Fallback xmlns="">
          <p:sp>
            <p:nvSpPr>
              <p:cNvPr id="31" name="TextBox 30">
                <a:extLst>
                  <a:ext uri="{FF2B5EF4-FFF2-40B4-BE49-F238E27FC236}">
                    <a16:creationId xmlns:a16="http://schemas.microsoft.com/office/drawing/2014/main" id="{1F98729D-0BF2-4CDA-A64A-40380218BA93}"/>
                  </a:ext>
                </a:extLst>
              </p:cNvPr>
              <p:cNvSpPr txBox="1">
                <a:spLocks noRot="1" noChangeAspect="1" noMove="1" noResize="1" noEditPoints="1" noAdjustHandles="1" noChangeArrowheads="1" noChangeShapeType="1" noTextEdit="1"/>
              </p:cNvSpPr>
              <p:nvPr/>
            </p:nvSpPr>
            <p:spPr>
              <a:xfrm>
                <a:off x="4183130" y="1371353"/>
                <a:ext cx="802888" cy="369332"/>
              </a:xfrm>
              <a:prstGeom prst="rect">
                <a:avLst/>
              </a:prstGeom>
              <a:blipFill>
                <a:blip r:embed="rId9"/>
                <a:stretch>
                  <a:fillRect/>
                </a:stretch>
              </a:blipFill>
            </p:spPr>
            <p:txBody>
              <a:bodyPr/>
              <a:lstStyle/>
              <a:p>
                <a:r>
                  <a:rPr lang="en-US">
                    <a:noFill/>
                  </a:rPr>
                  <a:t> </a:t>
                </a:r>
              </a:p>
            </p:txBody>
          </p:sp>
        </mc:Fallback>
      </mc:AlternateContent>
      <p:cxnSp>
        <p:nvCxnSpPr>
          <p:cNvPr id="32" name="Straight Arrow Connector 31">
            <a:extLst>
              <a:ext uri="{FF2B5EF4-FFF2-40B4-BE49-F238E27FC236}">
                <a16:creationId xmlns:a16="http://schemas.microsoft.com/office/drawing/2014/main" id="{8428764E-0C8F-4659-9604-E033F0F87742}"/>
              </a:ext>
            </a:extLst>
          </p:cNvPr>
          <p:cNvCxnSpPr>
            <a:cxnSpLocks/>
          </p:cNvCxnSpPr>
          <p:nvPr/>
        </p:nvCxnSpPr>
        <p:spPr>
          <a:xfrm flipV="1">
            <a:off x="5240114" y="2624032"/>
            <a:ext cx="227375" cy="144936"/>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33" name="Straight Arrow Connector 32">
            <a:extLst>
              <a:ext uri="{FF2B5EF4-FFF2-40B4-BE49-F238E27FC236}">
                <a16:creationId xmlns:a16="http://schemas.microsoft.com/office/drawing/2014/main" id="{E995D79D-0E74-449E-9793-6A89D96D9341}"/>
              </a:ext>
            </a:extLst>
          </p:cNvPr>
          <p:cNvCxnSpPr>
            <a:cxnSpLocks/>
          </p:cNvCxnSpPr>
          <p:nvPr/>
        </p:nvCxnSpPr>
        <p:spPr>
          <a:xfrm flipH="1" flipV="1">
            <a:off x="5645461" y="2624032"/>
            <a:ext cx="208956" cy="144938"/>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mc:AlternateContent xmlns:mc="http://schemas.openxmlformats.org/markup-compatibility/2006" xmlns:a14="http://schemas.microsoft.com/office/drawing/2010/main">
        <mc:Choice Requires="a14">
          <p:sp>
            <p:nvSpPr>
              <p:cNvPr id="34" name="TextBox 33">
                <a:extLst>
                  <a:ext uri="{FF2B5EF4-FFF2-40B4-BE49-F238E27FC236}">
                    <a16:creationId xmlns:a16="http://schemas.microsoft.com/office/drawing/2014/main" id="{852DC213-151B-460A-B94D-23DFA0772608}"/>
                  </a:ext>
                </a:extLst>
              </p:cNvPr>
              <p:cNvSpPr txBox="1"/>
              <p:nvPr/>
            </p:nvSpPr>
            <p:spPr>
              <a:xfrm>
                <a:off x="3917622" y="2414940"/>
                <a:ext cx="1462058" cy="523220"/>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Interpolate from </a:t>
                </a:r>
                <a14:m>
                  <m:oMath xmlns:m="http://schemas.openxmlformats.org/officeDocument/2006/math">
                    <m:sSub>
                      <m:sSubPr>
                        <m:ctrlPr>
                          <a:rPr lang="en-US" sz="1400" i="1">
                            <a:latin typeface="Cambria Math" panose="02040503050406030204" pitchFamily="18" charset="0"/>
                          </a:rPr>
                        </m:ctrlPr>
                      </m:sSubPr>
                      <m:e>
                        <m:r>
                          <m:rPr>
                            <m:sty m:val="p"/>
                          </m:rPr>
                          <a:rPr lang="el-GR" sz="1400" i="1">
                            <a:latin typeface="Cambria Math" panose="02040503050406030204" pitchFamily="18" charset="0"/>
                            <a:ea typeface="Cambria Math" panose="02040503050406030204" pitchFamily="18" charset="0"/>
                          </a:rPr>
                          <m:t>Ω</m:t>
                        </m:r>
                      </m:e>
                      <m:sub>
                        <m:r>
                          <a:rPr lang="en-US" sz="1400" i="1">
                            <a:latin typeface="Cambria Math" panose="02040503050406030204" pitchFamily="18" charset="0"/>
                          </a:rPr>
                          <m:t>2</m:t>
                        </m:r>
                      </m:sub>
                    </m:sSub>
                  </m:oMath>
                </a14:m>
                <a:r>
                  <a:rPr lang="en-US" sz="1400" dirty="0">
                    <a:latin typeface="Calibri" panose="020F0502020204030204" pitchFamily="34" charset="0"/>
                    <a:cs typeface="Calibri" panose="020F0502020204030204" pitchFamily="34" charset="0"/>
                  </a:rPr>
                  <a:t> to </a:t>
                </a:r>
                <a14:m>
                  <m:oMath xmlns:m="http://schemas.openxmlformats.org/officeDocument/2006/math">
                    <m:sSub>
                      <m:sSubPr>
                        <m:ctrlPr>
                          <a:rPr lang="en-US" sz="1400" i="1">
                            <a:latin typeface="Cambria Math" panose="02040503050406030204" pitchFamily="18" charset="0"/>
                            <a:cs typeface="Calibri" panose="020F0502020204030204" pitchFamily="34" charset="0"/>
                          </a:rPr>
                        </m:ctrlPr>
                      </m:sSubPr>
                      <m:e>
                        <m:r>
                          <m:rPr>
                            <m:sty m:val="p"/>
                          </m:rPr>
                          <a:rPr lang="el-GR" sz="1400" i="1">
                            <a:latin typeface="Cambria Math" panose="02040503050406030204" pitchFamily="18" charset="0"/>
                            <a:ea typeface="Cambria Math" panose="02040503050406030204" pitchFamily="18" charset="0"/>
                            <a:cs typeface="Calibri" panose="020F0502020204030204" pitchFamily="34" charset="0"/>
                          </a:rPr>
                          <m:t>Γ</m:t>
                        </m:r>
                      </m:e>
                      <m:sub>
                        <m:r>
                          <a:rPr lang="en-US" sz="1400" i="1">
                            <a:latin typeface="Cambria Math" panose="02040503050406030204" pitchFamily="18" charset="0"/>
                            <a:cs typeface="Calibri" panose="020F0502020204030204" pitchFamily="34" charset="0"/>
                          </a:rPr>
                          <m:t>1</m:t>
                        </m:r>
                      </m:sub>
                    </m:sSub>
                  </m:oMath>
                </a14:m>
                <a:r>
                  <a:rPr lang="en-US" sz="1400" dirty="0">
                    <a:latin typeface="Calibri" panose="020F0502020204030204" pitchFamily="34" charset="0"/>
                    <a:cs typeface="Calibri" panose="020F0502020204030204" pitchFamily="34" charset="0"/>
                  </a:rPr>
                  <a:t> </a:t>
                </a:r>
              </a:p>
            </p:txBody>
          </p:sp>
        </mc:Choice>
        <mc:Fallback xmlns="">
          <p:sp>
            <p:nvSpPr>
              <p:cNvPr id="34" name="TextBox 33">
                <a:extLst>
                  <a:ext uri="{FF2B5EF4-FFF2-40B4-BE49-F238E27FC236}">
                    <a16:creationId xmlns:a16="http://schemas.microsoft.com/office/drawing/2014/main" id="{852DC213-151B-460A-B94D-23DFA0772608}"/>
                  </a:ext>
                </a:extLst>
              </p:cNvPr>
              <p:cNvSpPr txBox="1">
                <a:spLocks noRot="1" noChangeAspect="1" noMove="1" noResize="1" noEditPoints="1" noAdjustHandles="1" noChangeArrowheads="1" noChangeShapeType="1" noTextEdit="1"/>
              </p:cNvSpPr>
              <p:nvPr/>
            </p:nvSpPr>
            <p:spPr>
              <a:xfrm>
                <a:off x="3917622" y="2414940"/>
                <a:ext cx="1462058" cy="523220"/>
              </a:xfrm>
              <a:prstGeom prst="rect">
                <a:avLst/>
              </a:prstGeom>
              <a:blipFill>
                <a:blip r:embed="rId10"/>
                <a:stretch>
                  <a:fillRect l="-1255" t="-2326" b="-11628"/>
                </a:stretch>
              </a:blipFill>
            </p:spPr>
            <p:txBody>
              <a:bodyPr/>
              <a:lstStyle/>
              <a:p>
                <a:r>
                  <a:rPr lang="en-US">
                    <a:noFill/>
                  </a:rPr>
                  <a:t> </a:t>
                </a:r>
              </a:p>
            </p:txBody>
          </p:sp>
        </mc:Fallback>
      </mc:AlternateContent>
      <p:sp>
        <p:nvSpPr>
          <p:cNvPr id="19" name="Rectangle 18">
            <a:extLst>
              <a:ext uri="{FF2B5EF4-FFF2-40B4-BE49-F238E27FC236}">
                <a16:creationId xmlns:a16="http://schemas.microsoft.com/office/drawing/2014/main" id="{46B9B23A-8DCA-4A9A-BF68-7804AE2FE826}"/>
              </a:ext>
            </a:extLst>
          </p:cNvPr>
          <p:cNvSpPr/>
          <p:nvPr/>
        </p:nvSpPr>
        <p:spPr>
          <a:xfrm>
            <a:off x="5731726" y="5395984"/>
            <a:ext cx="3254075" cy="1015663"/>
          </a:xfrm>
          <a:prstGeom prst="rect">
            <a:avLst/>
          </a:prstGeom>
          <a:solidFill>
            <a:srgbClr val="CCCCFF"/>
          </a:solidFill>
        </p:spPr>
        <p:txBody>
          <a:bodyPr wrap="square">
            <a:spAutoFit/>
          </a:bodyPr>
          <a:lstStyle/>
          <a:p>
            <a:pPr algn="ctr">
              <a:defRPr/>
            </a:pPr>
            <a:r>
              <a:rPr lang="en-US" sz="2000" dirty="0">
                <a:latin typeface="Calibri" pitchFamily="34" charset="0"/>
                <a:cs typeface="Calibri" pitchFamily="34" charset="0"/>
              </a:rPr>
              <a:t>Can use </a:t>
            </a:r>
            <a:r>
              <a:rPr lang="en-US" sz="2000" b="1" i="1" dirty="0">
                <a:latin typeface="Calibri" pitchFamily="34" charset="0"/>
                <a:cs typeface="Calibri" pitchFamily="34" charset="0"/>
              </a:rPr>
              <a:t>different integrators </a:t>
            </a:r>
            <a:r>
              <a:rPr lang="en-US" sz="2000" dirty="0">
                <a:latin typeface="Calibri" pitchFamily="34" charset="0"/>
                <a:cs typeface="Calibri" pitchFamily="34" charset="0"/>
              </a:rPr>
              <a:t>with </a:t>
            </a:r>
            <a:r>
              <a:rPr lang="en-US" sz="2000" b="1" i="1" dirty="0">
                <a:latin typeface="Calibri" pitchFamily="34" charset="0"/>
                <a:cs typeface="Calibri" pitchFamily="34" charset="0"/>
              </a:rPr>
              <a:t>different time steps</a:t>
            </a:r>
            <a:r>
              <a:rPr lang="en-US" sz="2000" dirty="0">
                <a:latin typeface="Calibri" pitchFamily="34" charset="0"/>
                <a:cs typeface="Calibri" pitchFamily="34" charset="0"/>
              </a:rPr>
              <a:t> within each domain!</a:t>
            </a:r>
          </a:p>
        </p:txBody>
      </p:sp>
      <p:sp>
        <p:nvSpPr>
          <p:cNvPr id="2" name="Slide Number Placeholder 1">
            <a:extLst>
              <a:ext uri="{FF2B5EF4-FFF2-40B4-BE49-F238E27FC236}">
                <a16:creationId xmlns:a16="http://schemas.microsoft.com/office/drawing/2014/main" id="{179058D1-D606-4011-9FC7-8ACC9D01F97D}"/>
              </a:ext>
            </a:extLst>
          </p:cNvPr>
          <p:cNvSpPr>
            <a:spLocks noGrp="1"/>
          </p:cNvSpPr>
          <p:nvPr>
            <p:ph type="sldNum" sz="quarter" idx="12"/>
          </p:nvPr>
        </p:nvSpPr>
        <p:spPr/>
        <p:txBody>
          <a:bodyPr/>
          <a:lstStyle/>
          <a:p>
            <a:fld id="{A5E55A7B-7854-E145-92D9-B491DF4BAE2D}" type="slidenum">
              <a:rPr lang="en-US" smtClean="0"/>
              <a:pPr/>
              <a:t>41</a:t>
            </a:fld>
            <a:endParaRPr lang="en-US" dirty="0"/>
          </a:p>
        </p:txBody>
      </p:sp>
      <mc:AlternateContent xmlns:mc="http://schemas.openxmlformats.org/markup-compatibility/2006" xmlns:a14="http://schemas.microsoft.com/office/drawing/2010/main">
        <mc:Choice Requires="a14">
          <p:sp>
            <p:nvSpPr>
              <p:cNvPr id="26" name="Rectangle 25">
                <a:extLst>
                  <a:ext uri="{FF2B5EF4-FFF2-40B4-BE49-F238E27FC236}">
                    <a16:creationId xmlns:a16="http://schemas.microsoft.com/office/drawing/2014/main" id="{76AB6E52-D382-42CF-8ABD-C480569EEF35}"/>
                  </a:ext>
                </a:extLst>
              </p:cNvPr>
              <p:cNvSpPr/>
              <p:nvPr/>
            </p:nvSpPr>
            <p:spPr>
              <a:xfrm>
                <a:off x="4809431" y="675824"/>
                <a:ext cx="4224615" cy="646331"/>
              </a:xfrm>
              <a:prstGeom prst="rect">
                <a:avLst/>
              </a:prstGeom>
              <a:solidFill>
                <a:schemeClr val="tx2">
                  <a:lumMod val="10000"/>
                  <a:lumOff val="90000"/>
                </a:schemeClr>
              </a:solidFill>
            </p:spPr>
            <p:txBody>
              <a:bodyPr wrap="square">
                <a:spAutoFit/>
              </a:bodyPr>
              <a:lstStyle/>
              <a:p>
                <a:pPr algn="ctr"/>
                <a:r>
                  <a:rPr lang="en-US" b="1" i="1" dirty="0">
                    <a:latin typeface="Calibri" panose="020F0502020204030204" pitchFamily="34" charset="0"/>
                    <a:cs typeface="Calibri" panose="020F0502020204030204" pitchFamily="34" charset="0"/>
                  </a:rPr>
                  <a:t>Controller time stepper: </a:t>
                </a:r>
                <a:r>
                  <a:rPr lang="en-US" i="1" dirty="0">
                    <a:latin typeface="Calibri" panose="020F0502020204030204" pitchFamily="34" charset="0"/>
                    <a:cs typeface="Calibri" panose="020F0502020204030204" pitchFamily="34" charset="0"/>
                  </a:rPr>
                  <a:t>defines global </a:t>
                </a:r>
                <a14:m>
                  <m:oMath xmlns:m="http://schemas.openxmlformats.org/officeDocument/2006/math">
                    <m:r>
                      <m:rPr>
                        <m:sty m:val="p"/>
                      </m:rPr>
                      <a:rPr lang="el-GR" i="1" dirty="0" smtClean="0">
                        <a:latin typeface="Cambria Math" panose="02040503050406030204" pitchFamily="18" charset="0"/>
                        <a:ea typeface="Cambria Math" panose="02040503050406030204" pitchFamily="18" charset="0"/>
                        <a:cs typeface="Calibri" panose="020F0502020204030204" pitchFamily="34" charset="0"/>
                      </a:rPr>
                      <m:t>Δ</m:t>
                    </m:r>
                    <m:r>
                      <a:rPr lang="en-US" b="0" i="1" dirty="0" smtClean="0">
                        <a:latin typeface="Cambria Math" panose="02040503050406030204" pitchFamily="18" charset="0"/>
                        <a:ea typeface="Cambria Math" panose="02040503050406030204" pitchFamily="18" charset="0"/>
                        <a:cs typeface="Calibri" panose="020F0502020204030204" pitchFamily="34" charset="0"/>
                      </a:rPr>
                      <m:t>𝑇</m:t>
                    </m:r>
                  </m:oMath>
                </a14:m>
                <a:r>
                  <a:rPr lang="en-US" i="1" dirty="0">
                    <a:latin typeface="Calibri" panose="020F0502020204030204" pitchFamily="34" charset="0"/>
                    <a:cs typeface="Calibri" panose="020F0502020204030204" pitchFamily="34" charset="0"/>
                  </a:rPr>
                  <a:t>s at which subdomains are synchronized</a:t>
                </a:r>
                <a:endParaRPr lang="en-US" dirty="0"/>
              </a:p>
            </p:txBody>
          </p:sp>
        </mc:Choice>
        <mc:Fallback xmlns="">
          <p:sp>
            <p:nvSpPr>
              <p:cNvPr id="26" name="Rectangle 25">
                <a:extLst>
                  <a:ext uri="{FF2B5EF4-FFF2-40B4-BE49-F238E27FC236}">
                    <a16:creationId xmlns:a16="http://schemas.microsoft.com/office/drawing/2014/main" id="{76AB6E52-D382-42CF-8ABD-C480569EEF35}"/>
                  </a:ext>
                </a:extLst>
              </p:cNvPr>
              <p:cNvSpPr>
                <a:spLocks noRot="1" noChangeAspect="1" noMove="1" noResize="1" noEditPoints="1" noAdjustHandles="1" noChangeArrowheads="1" noChangeShapeType="1" noTextEdit="1"/>
              </p:cNvSpPr>
              <p:nvPr/>
            </p:nvSpPr>
            <p:spPr>
              <a:xfrm>
                <a:off x="4809431" y="675824"/>
                <a:ext cx="4224615" cy="646331"/>
              </a:xfrm>
              <a:prstGeom prst="rect">
                <a:avLst/>
              </a:prstGeom>
              <a:blipFill>
                <a:blip r:embed="rId11"/>
                <a:stretch>
                  <a:fillRect l="-1010" t="-5660" r="-2309" b="-14151"/>
                </a:stretch>
              </a:blipFill>
            </p:spPr>
            <p:txBody>
              <a:bodyPr/>
              <a:lstStyle/>
              <a:p>
                <a:r>
                  <a:rPr lang="en-US">
                    <a:noFill/>
                  </a:rPr>
                  <a:t> </a:t>
                </a:r>
              </a:p>
            </p:txBody>
          </p:sp>
        </mc:Fallback>
      </mc:AlternateContent>
    </p:spTree>
    <p:extLst>
      <p:ext uri="{BB962C8B-B14F-4D97-AF65-F5344CB8AC3E}">
        <p14:creationId xmlns:p14="http://schemas.microsoft.com/office/powerpoint/2010/main" val="2443400226"/>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31844" y="61596"/>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 Multiscale Coupling: Theory</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mc:AlternateContent xmlns:mc="http://schemas.openxmlformats.org/markup-compatibility/2006" xmlns:a14="http://schemas.microsoft.com/office/drawing/2010/main">
        <mc:Choice Requires="a14">
          <p:sp>
            <p:nvSpPr>
              <p:cNvPr id="2" name="TextBox 1">
                <a:extLst>
                  <a:ext uri="{FF2B5EF4-FFF2-40B4-BE49-F238E27FC236}">
                    <a16:creationId xmlns:a16="http://schemas.microsoft.com/office/drawing/2014/main" id="{8101BB6B-0467-4503-868B-DA7D896A16A2}"/>
                  </a:ext>
                </a:extLst>
              </p:cNvPr>
              <p:cNvSpPr txBox="1"/>
              <p:nvPr/>
            </p:nvSpPr>
            <p:spPr>
              <a:xfrm>
                <a:off x="168309" y="1235645"/>
                <a:ext cx="8807381" cy="3644203"/>
              </a:xfrm>
              <a:prstGeom prst="rect">
                <a:avLst/>
              </a:prstGeom>
              <a:noFill/>
            </p:spPr>
            <p:txBody>
              <a:bodyPr wrap="square" rtlCol="0">
                <a:spAutoFit/>
              </a:bodyPr>
              <a:lstStyle/>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Like for </a:t>
                </a:r>
                <a:r>
                  <a:rPr lang="en-US" sz="2000" dirty="0" err="1">
                    <a:latin typeface="Calibri" panose="020F0502020204030204" pitchFamily="34" charset="0"/>
                    <a:cs typeface="Calibri" panose="020F0502020204030204" pitchFamily="34" charset="0"/>
                  </a:rPr>
                  <a:t>quasistatics</a:t>
                </a:r>
                <a:r>
                  <a:rPr lang="en-US" sz="2000" dirty="0">
                    <a:latin typeface="Calibri" panose="020F0502020204030204" pitchFamily="34" charset="0"/>
                    <a:cs typeface="Calibri" panose="020F0502020204030204" pitchFamily="34" charset="0"/>
                  </a:rPr>
                  <a:t>, dynamic alternating Schwarz method converges provided each single-domain problem is </a:t>
                </a:r>
                <a:r>
                  <a:rPr lang="en-US" sz="2000" b="1" i="1" dirty="0">
                    <a:latin typeface="Calibri" panose="020F0502020204030204" pitchFamily="34" charset="0"/>
                    <a:cs typeface="Calibri" panose="020F0502020204030204" pitchFamily="34" charset="0"/>
                  </a:rPr>
                  <a:t>well-posed</a:t>
                </a:r>
                <a:r>
                  <a:rPr lang="en-US" sz="2000" dirty="0">
                    <a:latin typeface="Calibri" panose="020F0502020204030204" pitchFamily="34" charset="0"/>
                    <a:cs typeface="Calibri" panose="020F0502020204030204" pitchFamily="34" charset="0"/>
                  </a:rPr>
                  <a:t> and </a:t>
                </a:r>
                <a:r>
                  <a:rPr lang="en-US" sz="2000" b="1" i="1" dirty="0">
                    <a:latin typeface="Calibri" panose="020F0502020204030204" pitchFamily="34" charset="0"/>
                    <a:cs typeface="Calibri" panose="020F0502020204030204" pitchFamily="34" charset="0"/>
                  </a:rPr>
                  <a:t>overlap region </a:t>
                </a:r>
                <a:r>
                  <a:rPr lang="en-US" sz="2000" dirty="0">
                    <a:latin typeface="Calibri" panose="020F0502020204030204" pitchFamily="34" charset="0"/>
                    <a:cs typeface="Calibri" panose="020F0502020204030204" pitchFamily="34" charset="0"/>
                  </a:rPr>
                  <a:t>is </a:t>
                </a:r>
                <a:r>
                  <a:rPr lang="en-US" sz="2000" b="1" i="1" dirty="0">
                    <a:latin typeface="Calibri" panose="020F0502020204030204" pitchFamily="34" charset="0"/>
                    <a:cs typeface="Calibri" panose="020F0502020204030204" pitchFamily="34" charset="0"/>
                  </a:rPr>
                  <a:t>non-empty</a:t>
                </a:r>
                <a:r>
                  <a:rPr lang="en-US" sz="2000" i="1" dirty="0">
                    <a:latin typeface="Calibri" panose="020F0502020204030204" pitchFamily="34" charset="0"/>
                    <a:cs typeface="Calibri" panose="020F0502020204030204" pitchFamily="34" charset="0"/>
                  </a:rPr>
                  <a:t>, </a:t>
                </a:r>
                <a:r>
                  <a:rPr lang="en-US" sz="2000" dirty="0">
                    <a:latin typeface="Calibri" panose="020F0502020204030204" pitchFamily="34" charset="0"/>
                    <a:cs typeface="Calibri" panose="020F0502020204030204" pitchFamily="34" charset="0"/>
                  </a:rPr>
                  <a:t>under some </a:t>
                </a:r>
                <a:r>
                  <a:rPr lang="en-US" sz="2000" b="1" i="1" dirty="0">
                    <a:latin typeface="Calibri" panose="020F0502020204030204" pitchFamily="34" charset="0"/>
                    <a:cs typeface="Calibri" panose="020F0502020204030204" pitchFamily="34" charset="0"/>
                  </a:rPr>
                  <a:t>conditions</a:t>
                </a:r>
                <a:r>
                  <a:rPr lang="en-US" sz="2000" dirty="0">
                    <a:latin typeface="Calibri" panose="020F0502020204030204" pitchFamily="34" charset="0"/>
                    <a:cs typeface="Calibri" panose="020F0502020204030204" pitchFamily="34" charset="0"/>
                  </a:rPr>
                  <a:t> on </a:t>
                </a:r>
                <a14:m>
                  <m:oMath xmlns:m="http://schemas.openxmlformats.org/officeDocument/2006/math">
                    <m:r>
                      <m:rPr>
                        <m:sty m:val="p"/>
                      </m:rPr>
                      <a:rPr lang="el-GR" sz="2000" i="1">
                        <a:latin typeface="Cambria Math" panose="02040503050406030204" pitchFamily="18" charset="0"/>
                        <a:ea typeface="Cambria Math" panose="02040503050406030204" pitchFamily="18" charset="0"/>
                        <a:cs typeface="Calibri" panose="020F0502020204030204" pitchFamily="34" charset="0"/>
                      </a:rPr>
                      <m:t>Δ</m:t>
                    </m:r>
                    <m:r>
                      <a:rPr lang="en-US" sz="2000" i="1">
                        <a:latin typeface="Cambria Math" panose="02040503050406030204" pitchFamily="18" charset="0"/>
                        <a:ea typeface="Cambria Math" panose="02040503050406030204" pitchFamily="18" charset="0"/>
                        <a:cs typeface="Calibri" panose="020F0502020204030204" pitchFamily="34" charset="0"/>
                      </a:rPr>
                      <m:t>𝑡</m:t>
                    </m:r>
                  </m:oMath>
                </a14:m>
                <a:r>
                  <a:rPr lang="en-US" sz="2000" dirty="0">
                    <a:latin typeface="Calibri" panose="020F0502020204030204" pitchFamily="34" charset="0"/>
                    <a:cs typeface="Calibri" panose="020F0502020204030204" pitchFamily="34" charset="0"/>
                  </a:rPr>
                  <a:t>.  </a:t>
                </a:r>
              </a:p>
              <a:p>
                <a:pPr marL="285750" indent="-285750">
                  <a:buFont typeface="Arial" panose="020B0604020202020204" pitchFamily="34" charset="0"/>
                  <a:buChar char="•"/>
                </a:pPr>
                <a:endParaRPr lang="en-US" sz="10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b="1" i="1" dirty="0">
                    <a:latin typeface="Calibri" panose="020F0502020204030204" pitchFamily="34" charset="0"/>
                    <a:cs typeface="Calibri" panose="020F0502020204030204" pitchFamily="34" charset="0"/>
                  </a:rPr>
                  <a:t>Well-</a:t>
                </a:r>
                <a:r>
                  <a:rPr lang="en-US" sz="2000" b="1" i="1" dirty="0" err="1">
                    <a:latin typeface="Calibri" panose="020F0502020204030204" pitchFamily="34" charset="0"/>
                    <a:cs typeface="Calibri" panose="020F0502020204030204" pitchFamily="34" charset="0"/>
                  </a:rPr>
                  <a:t>posedness</a:t>
                </a:r>
                <a:r>
                  <a:rPr lang="en-US" sz="2000" dirty="0">
                    <a:latin typeface="Calibri" panose="020F0502020204030204" pitchFamily="34" charset="0"/>
                    <a:cs typeface="Calibri" panose="020F0502020204030204" pitchFamily="34" charset="0"/>
                  </a:rPr>
                  <a:t> for the dynamic problem requires that action functional </a:t>
                </a:r>
                <a14:m>
                  <m:oMath xmlns:m="http://schemas.openxmlformats.org/officeDocument/2006/math">
                    <m:r>
                      <a:rPr lang="en-US" sz="2000" i="1" dirty="0">
                        <a:latin typeface="Cambria Math" panose="02040503050406030204" pitchFamily="18" charset="0"/>
                        <a:ea typeface="Cambria Math" panose="02040503050406030204" pitchFamily="18" charset="0"/>
                      </a:rPr>
                      <m:t>𝑆</m:t>
                    </m:r>
                    <m:d>
                      <m:dPr>
                        <m:begChr m:val="["/>
                        <m:endChr m:val="]"/>
                        <m:ctrlPr>
                          <a:rPr lang="en-US" sz="2000" i="1">
                            <a:latin typeface="Cambria Math" panose="02040503050406030204" pitchFamily="18" charset="0"/>
                            <a:ea typeface="Cambria Math" panose="02040503050406030204" pitchFamily="18" charset="0"/>
                          </a:rPr>
                        </m:ctrlPr>
                      </m:dPr>
                      <m:e>
                        <m:r>
                          <a:rPr lang="en-US" sz="2000" b="1" i="1">
                            <a:latin typeface="Cambria Math" panose="02040503050406030204" pitchFamily="18" charset="0"/>
                            <a:ea typeface="Cambria Math" panose="02040503050406030204" pitchFamily="18" charset="0"/>
                          </a:rPr>
                          <m:t>𝝋</m:t>
                        </m:r>
                      </m:e>
                    </m:d>
                    <m:r>
                      <a:rPr lang="en-US" sz="2000" i="1">
                        <a:latin typeface="Cambria Math" panose="02040503050406030204" pitchFamily="18" charset="0"/>
                        <a:ea typeface="Cambria Math" panose="02040503050406030204" pitchFamily="18" charset="0"/>
                      </a:rPr>
                      <m:t>≔</m:t>
                    </m:r>
                    <m:nary>
                      <m:naryPr>
                        <m:ctrlPr>
                          <a:rPr lang="en-US" sz="2000" i="1">
                            <a:latin typeface="Cambria Math" panose="02040503050406030204" pitchFamily="18" charset="0"/>
                            <a:ea typeface="Cambria Math" panose="02040503050406030204" pitchFamily="18" charset="0"/>
                          </a:rPr>
                        </m:ctrlPr>
                      </m:naryPr>
                      <m:sub>
                        <m:r>
                          <a:rPr lang="en-US" sz="2000" i="1">
                            <a:latin typeface="Cambria Math" panose="02040503050406030204" pitchFamily="18" charset="0"/>
                            <a:ea typeface="Cambria Math" panose="02040503050406030204" pitchFamily="18" charset="0"/>
                          </a:rPr>
                          <m:t>𝐼</m:t>
                        </m:r>
                      </m:sub>
                      <m:sup/>
                      <m:e>
                        <m:nary>
                          <m:naryPr>
                            <m:ctrlPr>
                              <a:rPr lang="en-US" sz="2000" i="1">
                                <a:latin typeface="Cambria Math" panose="02040503050406030204" pitchFamily="18" charset="0"/>
                                <a:ea typeface="Cambria Math" panose="02040503050406030204" pitchFamily="18" charset="0"/>
                              </a:rPr>
                            </m:ctrlPr>
                          </m:naryPr>
                          <m:sub>
                            <m:r>
                              <m:rPr>
                                <m:sty m:val="p"/>
                              </m:rPr>
                              <a:rPr lang="el-GR" sz="2000" i="1">
                                <a:latin typeface="Cambria Math" panose="02040503050406030204" pitchFamily="18" charset="0"/>
                                <a:ea typeface="Cambria Math" panose="02040503050406030204" pitchFamily="18" charset="0"/>
                              </a:rPr>
                              <m:t>Ω</m:t>
                            </m:r>
                          </m:sub>
                          <m:sup/>
                          <m:e>
                            <m:r>
                              <a:rPr lang="en-US" sz="2000" i="1">
                                <a:latin typeface="Cambria Math" panose="02040503050406030204" pitchFamily="18" charset="0"/>
                                <a:ea typeface="Cambria Math" panose="02040503050406030204" pitchFamily="18" charset="0"/>
                              </a:rPr>
                              <m:t>𝐿</m:t>
                            </m:r>
                          </m:e>
                        </m:nary>
                        <m:d>
                          <m:dPr>
                            <m:ctrlPr>
                              <a:rPr lang="en-US" sz="2000" i="1">
                                <a:latin typeface="Cambria Math" panose="02040503050406030204" pitchFamily="18" charset="0"/>
                                <a:ea typeface="Cambria Math" panose="02040503050406030204" pitchFamily="18" charset="0"/>
                              </a:rPr>
                            </m:ctrlPr>
                          </m:dPr>
                          <m:e>
                            <m:r>
                              <a:rPr lang="en-US" sz="2000" b="1" i="1">
                                <a:latin typeface="Cambria Math" panose="02040503050406030204" pitchFamily="18" charset="0"/>
                                <a:ea typeface="Cambria Math" panose="02040503050406030204" pitchFamily="18" charset="0"/>
                                <a:cs typeface="Calibri" pitchFamily="34" charset="0"/>
                              </a:rPr>
                              <m:t>𝝋</m:t>
                            </m:r>
                            <m:r>
                              <a:rPr lang="en-US" sz="2000" i="1">
                                <a:latin typeface="Cambria Math" panose="02040503050406030204" pitchFamily="18" charset="0"/>
                                <a:ea typeface="Cambria Math" panose="02040503050406030204" pitchFamily="18" charset="0"/>
                                <a:cs typeface="Calibri" pitchFamily="34" charset="0"/>
                              </a:rPr>
                              <m:t>,</m:t>
                            </m:r>
                            <m:acc>
                              <m:accPr>
                                <m:chr m:val="̇"/>
                                <m:ctrlPr>
                                  <a:rPr lang="en-US" sz="2000" i="1">
                                    <a:latin typeface="Cambria Math" panose="02040503050406030204" pitchFamily="18" charset="0"/>
                                    <a:ea typeface="Cambria Math" panose="02040503050406030204" pitchFamily="18" charset="0"/>
                                    <a:cs typeface="Calibri" pitchFamily="34" charset="0"/>
                                  </a:rPr>
                                </m:ctrlPr>
                              </m:accPr>
                              <m:e>
                                <m:r>
                                  <a:rPr lang="en-US" sz="2000" b="1" i="1">
                                    <a:latin typeface="Cambria Math" panose="02040503050406030204" pitchFamily="18" charset="0"/>
                                    <a:ea typeface="Cambria Math" panose="02040503050406030204" pitchFamily="18" charset="0"/>
                                    <a:cs typeface="Calibri" pitchFamily="34" charset="0"/>
                                  </a:rPr>
                                  <m:t>𝝋</m:t>
                                </m:r>
                              </m:e>
                            </m:acc>
                          </m:e>
                        </m:d>
                        <m:r>
                          <a:rPr lang="en-US" sz="2000" i="1">
                            <a:latin typeface="Cambria Math" panose="02040503050406030204" pitchFamily="18" charset="0"/>
                            <a:ea typeface="Cambria Math" panose="02040503050406030204" pitchFamily="18" charset="0"/>
                            <a:cs typeface="Calibri" pitchFamily="34" charset="0"/>
                          </a:rPr>
                          <m:t>𝑑𝑉𝑑𝑡</m:t>
                        </m:r>
                      </m:e>
                    </m:nary>
                  </m:oMath>
                </a14:m>
                <a:r>
                  <a:rPr lang="en-US" sz="2000" dirty="0">
                    <a:latin typeface="Calibri" panose="020F0502020204030204" pitchFamily="34" charset="0"/>
                    <a:cs typeface="Calibri" panose="020F0502020204030204" pitchFamily="34" charset="0"/>
                  </a:rPr>
                  <a:t> be </a:t>
                </a:r>
                <a:r>
                  <a:rPr lang="en-US" sz="2000" b="1" i="1" dirty="0">
                    <a:latin typeface="Calibri" panose="020F0502020204030204" pitchFamily="34" charset="0"/>
                    <a:cs typeface="Calibri" panose="020F0502020204030204" pitchFamily="34" charset="0"/>
                  </a:rPr>
                  <a:t>strictly convex </a:t>
                </a:r>
                <a:r>
                  <a:rPr lang="en-US" sz="2000" dirty="0">
                    <a:latin typeface="Calibri" panose="020F0502020204030204" pitchFamily="34" charset="0"/>
                    <a:cs typeface="Calibri" panose="020F0502020204030204" pitchFamily="34" charset="0"/>
                  </a:rPr>
                  <a:t>or </a:t>
                </a:r>
                <a:r>
                  <a:rPr lang="en-US" sz="2000" b="1" i="1" dirty="0">
                    <a:latin typeface="Calibri" panose="020F0502020204030204" pitchFamily="34" charset="0"/>
                    <a:cs typeface="Calibri" panose="020F0502020204030204" pitchFamily="34" charset="0"/>
                  </a:rPr>
                  <a:t>strictly concave</a:t>
                </a:r>
                <a:r>
                  <a:rPr lang="en-US" sz="2000" dirty="0">
                    <a:latin typeface="Calibri" panose="020F0502020204030204" pitchFamily="34" charset="0"/>
                    <a:cs typeface="Calibri" panose="020F0502020204030204" pitchFamily="34" charset="0"/>
                  </a:rPr>
                  <a:t>, where </a:t>
                </a:r>
                <a14:m>
                  <m:oMath xmlns:m="http://schemas.openxmlformats.org/officeDocument/2006/math">
                    <m:r>
                      <a:rPr lang="en-US" sz="2000" b="0" i="1" smtClean="0">
                        <a:latin typeface="Cambria Math" panose="02040503050406030204" pitchFamily="18" charset="0"/>
                      </a:rPr>
                      <m:t>𝐿</m:t>
                    </m:r>
                    <m:d>
                      <m:dPr>
                        <m:ctrlPr>
                          <a:rPr lang="en-US" sz="2000" i="1">
                            <a:latin typeface="Cambria Math" panose="02040503050406030204" pitchFamily="18" charset="0"/>
                            <a:ea typeface="Cambria Math" panose="02040503050406030204" pitchFamily="18" charset="0"/>
                          </a:rPr>
                        </m:ctrlPr>
                      </m:dPr>
                      <m:e>
                        <m:r>
                          <a:rPr lang="en-US" sz="2000" b="1" i="1">
                            <a:latin typeface="Cambria Math" panose="02040503050406030204" pitchFamily="18" charset="0"/>
                            <a:ea typeface="Cambria Math" panose="02040503050406030204" pitchFamily="18" charset="0"/>
                            <a:cs typeface="Calibri" pitchFamily="34" charset="0"/>
                          </a:rPr>
                          <m:t>𝝋</m:t>
                        </m:r>
                        <m:r>
                          <a:rPr lang="en-US" sz="2000" i="1">
                            <a:latin typeface="Cambria Math" panose="02040503050406030204" pitchFamily="18" charset="0"/>
                            <a:ea typeface="Cambria Math" panose="02040503050406030204" pitchFamily="18" charset="0"/>
                            <a:cs typeface="Calibri" pitchFamily="34" charset="0"/>
                          </a:rPr>
                          <m:t>,</m:t>
                        </m:r>
                        <m:acc>
                          <m:accPr>
                            <m:chr m:val="̇"/>
                            <m:ctrlPr>
                              <a:rPr lang="en-US" sz="2000" b="1" i="1">
                                <a:latin typeface="Cambria Math" panose="02040503050406030204" pitchFamily="18" charset="0"/>
                                <a:ea typeface="Cambria Math" panose="02040503050406030204" pitchFamily="18" charset="0"/>
                                <a:cs typeface="Calibri" pitchFamily="34" charset="0"/>
                              </a:rPr>
                            </m:ctrlPr>
                          </m:accPr>
                          <m:e>
                            <m:r>
                              <a:rPr lang="en-US" sz="2000" b="1" i="1">
                                <a:latin typeface="Cambria Math" panose="02040503050406030204" pitchFamily="18" charset="0"/>
                                <a:ea typeface="Cambria Math" panose="02040503050406030204" pitchFamily="18" charset="0"/>
                                <a:cs typeface="Calibri" pitchFamily="34" charset="0"/>
                              </a:rPr>
                              <m:t>𝝋</m:t>
                            </m:r>
                          </m:e>
                        </m:acc>
                      </m:e>
                    </m:d>
                    <m:r>
                      <a:rPr lang="en-US" sz="2000">
                        <a:latin typeface="Cambria Math" panose="02040503050406030204" pitchFamily="18" charset="0"/>
                        <a:ea typeface="Cambria Math" panose="02040503050406030204" pitchFamily="18" charset="0"/>
                        <a:cs typeface="Calibri" pitchFamily="34" charset="0"/>
                      </a:rPr>
                      <m:t>≔</m:t>
                    </m:r>
                  </m:oMath>
                </a14:m>
                <a:r>
                  <a:rPr lang="en-US" sz="2000" dirty="0">
                    <a:latin typeface="Calibri" panose="020F0502020204030204" pitchFamily="34" charset="0"/>
                    <a:cs typeface="Calibri" panose="020F0502020204030204" pitchFamily="34" charset="0"/>
                  </a:rPr>
                  <a:t> </a:t>
                </a:r>
                <a14:m>
                  <m:oMath xmlns:m="http://schemas.openxmlformats.org/officeDocument/2006/math">
                    <m:r>
                      <a:rPr lang="en-US" sz="2000" b="0" i="1" smtClean="0">
                        <a:latin typeface="Cambria Math" panose="02040503050406030204" pitchFamily="18" charset="0"/>
                      </a:rPr>
                      <m:t>𝑇</m:t>
                    </m:r>
                    <m:d>
                      <m:dPr>
                        <m:ctrlPr>
                          <a:rPr lang="en-US" sz="2000" i="1">
                            <a:latin typeface="Cambria Math" panose="02040503050406030204" pitchFamily="18" charset="0"/>
                            <a:ea typeface="Cambria Math" panose="02040503050406030204" pitchFamily="18" charset="0"/>
                          </a:rPr>
                        </m:ctrlPr>
                      </m:dPr>
                      <m:e>
                        <m:acc>
                          <m:accPr>
                            <m:chr m:val="̇"/>
                            <m:ctrlPr>
                              <a:rPr lang="en-US" sz="2000" b="1" i="1">
                                <a:latin typeface="Cambria Math" panose="02040503050406030204" pitchFamily="18" charset="0"/>
                                <a:ea typeface="Cambria Math" panose="02040503050406030204" pitchFamily="18" charset="0"/>
                                <a:cs typeface="Calibri" pitchFamily="34" charset="0"/>
                              </a:rPr>
                            </m:ctrlPr>
                          </m:accPr>
                          <m:e>
                            <m:r>
                              <a:rPr lang="en-US" sz="2000" b="1" i="1">
                                <a:latin typeface="Cambria Math" panose="02040503050406030204" pitchFamily="18" charset="0"/>
                                <a:ea typeface="Cambria Math" panose="02040503050406030204" pitchFamily="18" charset="0"/>
                                <a:cs typeface="Calibri" pitchFamily="34" charset="0"/>
                              </a:rPr>
                              <m:t>𝝋</m:t>
                            </m:r>
                          </m:e>
                        </m:acc>
                      </m:e>
                    </m:d>
                    <m:r>
                      <a:rPr lang="en-US" sz="2000" i="1">
                        <a:latin typeface="Cambria Math" panose="02040503050406030204" pitchFamily="18" charset="0"/>
                        <a:ea typeface="Cambria Math" panose="02040503050406030204" pitchFamily="18" charset="0"/>
                        <a:cs typeface="Calibri" pitchFamily="34" charset="0"/>
                      </a:rPr>
                      <m:t>+</m:t>
                    </m:r>
                    <m:r>
                      <a:rPr lang="en-US" sz="2000" b="0" i="1" smtClean="0">
                        <a:latin typeface="Cambria Math" panose="02040503050406030204" pitchFamily="18" charset="0"/>
                      </a:rPr>
                      <m:t>𝑉</m:t>
                    </m:r>
                    <m:d>
                      <m:dPr>
                        <m:ctrlPr>
                          <a:rPr lang="en-US" sz="2000" i="1">
                            <a:latin typeface="Cambria Math" panose="02040503050406030204" pitchFamily="18" charset="0"/>
                            <a:ea typeface="Cambria Math" panose="02040503050406030204" pitchFamily="18" charset="0"/>
                          </a:rPr>
                        </m:ctrlPr>
                      </m:dPr>
                      <m:e>
                        <m:r>
                          <a:rPr lang="en-US" sz="2000" b="1" i="1">
                            <a:latin typeface="Cambria Math" panose="02040503050406030204" pitchFamily="18" charset="0"/>
                            <a:ea typeface="Cambria Math" panose="02040503050406030204" pitchFamily="18" charset="0"/>
                            <a:cs typeface="Calibri" pitchFamily="34" charset="0"/>
                          </a:rPr>
                          <m:t>𝝋</m:t>
                        </m:r>
                      </m:e>
                    </m:d>
                    <m:r>
                      <a:rPr lang="en-US" sz="2000">
                        <a:latin typeface="Cambria Math" panose="02040503050406030204" pitchFamily="18" charset="0"/>
                        <a:ea typeface="Cambria Math" panose="02040503050406030204" pitchFamily="18" charset="0"/>
                        <a:cs typeface="Calibri" pitchFamily="34" charset="0"/>
                      </a:rPr>
                      <m:t> </m:t>
                    </m:r>
                  </m:oMath>
                </a14:m>
                <a:r>
                  <a:rPr lang="en-US" sz="2000" dirty="0">
                    <a:latin typeface="Calibri" panose="020F0502020204030204" pitchFamily="34" charset="0"/>
                    <a:cs typeface="Calibri" panose="020F0502020204030204" pitchFamily="34" charset="0"/>
                  </a:rPr>
                  <a:t>is the </a:t>
                </a:r>
                <a:r>
                  <a:rPr lang="en-US" sz="2000" dirty="0" err="1">
                    <a:latin typeface="Calibri" panose="020F0502020204030204" pitchFamily="34" charset="0"/>
                    <a:cs typeface="Calibri" panose="020F0502020204030204" pitchFamily="34" charset="0"/>
                  </a:rPr>
                  <a:t>Lagrangian</a:t>
                </a:r>
                <a:r>
                  <a:rPr lang="en-US" sz="2000"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2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This is studied by looking at its second variation </a:t>
                </a:r>
                <a14:m>
                  <m:oMath xmlns:m="http://schemas.openxmlformats.org/officeDocument/2006/math">
                    <m:sSup>
                      <m:sSupPr>
                        <m:ctrlPr>
                          <a:rPr lang="en-US" sz="2000" i="1">
                            <a:latin typeface="Cambria Math" panose="02040503050406030204" pitchFamily="18" charset="0"/>
                            <a:cs typeface="Calibri" panose="020F0502020204030204" pitchFamily="34" charset="0"/>
                          </a:rPr>
                        </m:ctrlPr>
                      </m:sSupPr>
                      <m:e>
                        <m:r>
                          <a:rPr lang="en-US" sz="2000" i="1">
                            <a:latin typeface="Cambria Math" panose="02040503050406030204" pitchFamily="18" charset="0"/>
                            <a:ea typeface="Cambria Math" panose="02040503050406030204" pitchFamily="18" charset="0"/>
                            <a:cs typeface="Calibri" panose="020F0502020204030204" pitchFamily="34" charset="0"/>
                          </a:rPr>
                          <m:t>𝛿</m:t>
                        </m:r>
                      </m:e>
                      <m:sup>
                        <m:r>
                          <a:rPr lang="en-US" sz="2000" i="1">
                            <a:latin typeface="Cambria Math" panose="02040503050406030204" pitchFamily="18" charset="0"/>
                            <a:cs typeface="Calibri" panose="020F0502020204030204" pitchFamily="34" charset="0"/>
                          </a:rPr>
                          <m:t>2</m:t>
                        </m:r>
                      </m:sup>
                    </m:sSup>
                    <m:r>
                      <a:rPr lang="en-US" sz="2000" i="1">
                        <a:latin typeface="Cambria Math" panose="02040503050406030204" pitchFamily="18" charset="0"/>
                        <a:cs typeface="Calibri" panose="020F0502020204030204" pitchFamily="34" charset="0"/>
                      </a:rPr>
                      <m:t>𝑆</m:t>
                    </m:r>
                    <m:r>
                      <m:rPr>
                        <m:nor/>
                      </m:rPr>
                      <a:rPr lang="en-US" sz="2000">
                        <a:latin typeface="Cambria Math" panose="02040503050406030204" pitchFamily="18" charset="0"/>
                        <a:cs typeface="Calibri" panose="020F0502020204030204" pitchFamily="34" charset="0"/>
                      </a:rPr>
                      <m:t>[</m:t>
                    </m:r>
                    <m:sSub>
                      <m:sSubPr>
                        <m:ctrlPr>
                          <a:rPr lang="en-US" sz="2000" i="1">
                            <a:latin typeface="Cambria Math" panose="02040503050406030204" pitchFamily="18" charset="0"/>
                            <a:cs typeface="Calibri" panose="020F0502020204030204" pitchFamily="34" charset="0"/>
                          </a:rPr>
                        </m:ctrlPr>
                      </m:sSubPr>
                      <m:e>
                        <m:r>
                          <a:rPr lang="en-US" sz="2000" b="1" i="1">
                            <a:latin typeface="Cambria Math" panose="02040503050406030204" pitchFamily="18" charset="0"/>
                            <a:ea typeface="Cambria Math" panose="02040503050406030204" pitchFamily="18" charset="0"/>
                            <a:cs typeface="Calibri" panose="020F0502020204030204" pitchFamily="34" charset="0"/>
                          </a:rPr>
                          <m:t>𝝋</m:t>
                        </m:r>
                      </m:e>
                      <m:sub>
                        <m:r>
                          <a:rPr lang="en-US" sz="2000" i="1">
                            <a:latin typeface="Cambria Math" panose="02040503050406030204" pitchFamily="18" charset="0"/>
                            <a:cs typeface="Calibri" panose="020F0502020204030204" pitchFamily="34" charset="0"/>
                          </a:rPr>
                          <m:t>h</m:t>
                        </m:r>
                      </m:sub>
                    </m:sSub>
                    <m:r>
                      <m:rPr>
                        <m:nor/>
                      </m:rPr>
                      <a:rPr lang="en-US" sz="2000">
                        <a:latin typeface="Cambria Math" panose="02040503050406030204" pitchFamily="18" charset="0"/>
                        <a:cs typeface="Calibri" panose="020F0502020204030204" pitchFamily="34" charset="0"/>
                      </a:rPr>
                      <m:t>]</m:t>
                    </m:r>
                  </m:oMath>
                </a14:m>
                <a:endParaRPr lang="en-US" sz="2000" dirty="0">
                  <a:latin typeface="Calibri" panose="020F0502020204030204" pitchFamily="34" charset="0"/>
                  <a:cs typeface="Calibri" panose="020F0502020204030204" pitchFamily="34" charset="0"/>
                </a:endParaRPr>
              </a:p>
              <a:p>
                <a:endParaRPr lang="en-US" sz="8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We can show assuming a </a:t>
                </a:r>
                <a:r>
                  <a:rPr lang="en-US" sz="2000" b="1" i="1" dirty="0">
                    <a:latin typeface="Calibri" panose="020F0502020204030204" pitchFamily="34" charset="0"/>
                    <a:cs typeface="Calibri" panose="020F0502020204030204" pitchFamily="34" charset="0"/>
                  </a:rPr>
                  <a:t>Newmark</a:t>
                </a:r>
                <a:r>
                  <a:rPr lang="en-US" sz="2000" dirty="0">
                    <a:latin typeface="Calibri" panose="020F0502020204030204" pitchFamily="34" charset="0"/>
                    <a:cs typeface="Calibri" panose="020F0502020204030204" pitchFamily="34" charset="0"/>
                  </a:rPr>
                  <a:t> time-integration scheme that for the </a:t>
                </a:r>
                <a:r>
                  <a:rPr lang="en-US" sz="2000" b="1" i="1" dirty="0">
                    <a:latin typeface="Calibri" panose="020F0502020204030204" pitchFamily="34" charset="0"/>
                    <a:cs typeface="Calibri" panose="020F0502020204030204" pitchFamily="34" charset="0"/>
                  </a:rPr>
                  <a:t>fully-discrete</a:t>
                </a:r>
                <a:r>
                  <a:rPr lang="en-US" sz="2000" dirty="0">
                    <a:latin typeface="Calibri" panose="020F0502020204030204" pitchFamily="34" charset="0"/>
                    <a:cs typeface="Calibri" panose="020F0502020204030204" pitchFamily="34" charset="0"/>
                  </a:rPr>
                  <a:t> problem:</a:t>
                </a:r>
              </a:p>
              <a:p>
                <a:endParaRPr lang="en-US" dirty="0">
                  <a:latin typeface="Calibri" panose="020F0502020204030204" pitchFamily="34" charset="0"/>
                  <a:cs typeface="Calibri" panose="020F0502020204030204" pitchFamily="34" charset="0"/>
                </a:endParaRPr>
              </a:p>
            </p:txBody>
          </p:sp>
        </mc:Choice>
        <mc:Fallback xmlns="">
          <p:sp>
            <p:nvSpPr>
              <p:cNvPr id="2" name="TextBox 1">
                <a:extLst>
                  <a:ext uri="{FF2B5EF4-FFF2-40B4-BE49-F238E27FC236}">
                    <a16:creationId xmlns:a16="http://schemas.microsoft.com/office/drawing/2014/main" id="{8101BB6B-0467-4503-868B-DA7D896A16A2}"/>
                  </a:ext>
                </a:extLst>
              </p:cNvPr>
              <p:cNvSpPr txBox="1">
                <a:spLocks noRot="1" noChangeAspect="1" noMove="1" noResize="1" noEditPoints="1" noAdjustHandles="1" noChangeArrowheads="1" noChangeShapeType="1" noTextEdit="1"/>
              </p:cNvSpPr>
              <p:nvPr/>
            </p:nvSpPr>
            <p:spPr>
              <a:xfrm>
                <a:off x="168309" y="1235645"/>
                <a:ext cx="8807381" cy="3644203"/>
              </a:xfrm>
              <a:prstGeom prst="rect">
                <a:avLst/>
              </a:prstGeom>
              <a:blipFill>
                <a:blip r:embed="rId3"/>
                <a:stretch>
                  <a:fillRect l="-623" t="-100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 name="TextBox 2">
                <a:extLst>
                  <a:ext uri="{FF2B5EF4-FFF2-40B4-BE49-F238E27FC236}">
                    <a16:creationId xmlns:a16="http://schemas.microsoft.com/office/drawing/2014/main" id="{B9785A4A-3A2C-46C8-90A5-83CA19EB9C09}"/>
                  </a:ext>
                </a:extLst>
              </p:cNvPr>
              <p:cNvSpPr txBox="1"/>
              <p:nvPr/>
            </p:nvSpPr>
            <p:spPr>
              <a:xfrm>
                <a:off x="2524125" y="4503783"/>
                <a:ext cx="3943350" cy="752129"/>
              </a:xfrm>
              <a:prstGeom prst="rect">
                <a:avLst/>
              </a:prstGeom>
              <a:solidFill>
                <a:srgbClr val="CCECFF"/>
              </a:solidFill>
            </p:spPr>
            <p:txBody>
              <a:bodyPr wrap="square" rtlCol="0">
                <a:spAutoFit/>
              </a:bodyPr>
              <a:lstStyle/>
              <a:p>
                <a:pPr/>
                <a14:m>
                  <m:oMathPara xmlns:m="http://schemas.openxmlformats.org/officeDocument/2006/math">
                    <m:oMathParaPr>
                      <m:jc m:val="centerGroup"/>
                    </m:oMathParaPr>
                    <m:oMath xmlns:m="http://schemas.openxmlformats.org/officeDocument/2006/math">
                      <m:sSup>
                        <m:sSupPr>
                          <m:ctrlPr>
                            <a:rPr lang="en-US" sz="1900" i="1" smtClean="0">
                              <a:latin typeface="Cambria Math" panose="02040503050406030204" pitchFamily="18" charset="0"/>
                              <a:cs typeface="Calibri" panose="020F0502020204030204" pitchFamily="34" charset="0"/>
                            </a:rPr>
                          </m:ctrlPr>
                        </m:sSupPr>
                        <m:e>
                          <m:r>
                            <a:rPr lang="en-US" sz="1900" i="1">
                              <a:latin typeface="Cambria Math" panose="02040503050406030204" pitchFamily="18" charset="0"/>
                              <a:ea typeface="Cambria Math" panose="02040503050406030204" pitchFamily="18" charset="0"/>
                              <a:cs typeface="Calibri" panose="020F0502020204030204" pitchFamily="34" charset="0"/>
                            </a:rPr>
                            <m:t>𝛿</m:t>
                          </m:r>
                        </m:e>
                        <m:sup>
                          <m:r>
                            <a:rPr lang="en-US" sz="1900" i="1">
                              <a:latin typeface="Cambria Math" panose="02040503050406030204" pitchFamily="18" charset="0"/>
                              <a:cs typeface="Calibri" panose="020F0502020204030204" pitchFamily="34" charset="0"/>
                            </a:rPr>
                            <m:t>2</m:t>
                          </m:r>
                        </m:sup>
                      </m:sSup>
                      <m:r>
                        <a:rPr lang="en-US" sz="1900" i="1">
                          <a:latin typeface="Cambria Math" panose="02040503050406030204" pitchFamily="18" charset="0"/>
                          <a:cs typeface="Calibri" panose="020F0502020204030204" pitchFamily="34" charset="0"/>
                        </a:rPr>
                        <m:t>𝑆</m:t>
                      </m:r>
                      <m:r>
                        <m:rPr>
                          <m:nor/>
                        </m:rPr>
                        <a:rPr lang="en-US" sz="1900" b="0" i="0" smtClean="0">
                          <a:latin typeface="Cambria Math" panose="02040503050406030204" pitchFamily="18" charset="0"/>
                          <a:cs typeface="Calibri" panose="020F0502020204030204" pitchFamily="34" charset="0"/>
                        </a:rPr>
                        <m:t>[</m:t>
                      </m:r>
                      <m:sSub>
                        <m:sSubPr>
                          <m:ctrlPr>
                            <a:rPr lang="en-US" sz="1900" b="0" i="1" smtClean="0">
                              <a:latin typeface="Cambria Math" panose="02040503050406030204" pitchFamily="18" charset="0"/>
                              <a:cs typeface="Calibri" panose="020F0502020204030204" pitchFamily="34" charset="0"/>
                            </a:rPr>
                          </m:ctrlPr>
                        </m:sSubPr>
                        <m:e>
                          <m:r>
                            <a:rPr lang="en-US" sz="1900" b="1" i="1" smtClean="0">
                              <a:latin typeface="Cambria Math" panose="02040503050406030204" pitchFamily="18" charset="0"/>
                              <a:ea typeface="Cambria Math" panose="02040503050406030204" pitchFamily="18" charset="0"/>
                              <a:cs typeface="Calibri" panose="020F0502020204030204" pitchFamily="34" charset="0"/>
                            </a:rPr>
                            <m:t>𝝋</m:t>
                          </m:r>
                        </m:e>
                        <m:sub>
                          <m:r>
                            <a:rPr lang="en-US" sz="1900" b="0" i="1" smtClean="0">
                              <a:latin typeface="Cambria Math" panose="02040503050406030204" pitchFamily="18" charset="0"/>
                              <a:cs typeface="Calibri" panose="020F0502020204030204" pitchFamily="34" charset="0"/>
                            </a:rPr>
                            <m:t>h</m:t>
                          </m:r>
                        </m:sub>
                      </m:sSub>
                      <m:r>
                        <m:rPr>
                          <m:nor/>
                        </m:rPr>
                        <a:rPr lang="en-US" sz="1900" b="0" i="0" smtClean="0">
                          <a:latin typeface="Cambria Math" panose="02040503050406030204" pitchFamily="18" charset="0"/>
                          <a:cs typeface="Calibri" panose="020F0502020204030204" pitchFamily="34" charset="0"/>
                        </a:rPr>
                        <m:t>]=</m:t>
                      </m:r>
                      <m:sSup>
                        <m:sSupPr>
                          <m:ctrlPr>
                            <a:rPr lang="en-US" sz="1900" b="1" i="1" smtClean="0">
                              <a:latin typeface="Cambria Math" panose="02040503050406030204" pitchFamily="18" charset="0"/>
                              <a:cs typeface="Calibri" panose="020F0502020204030204" pitchFamily="34" charset="0"/>
                            </a:rPr>
                          </m:ctrlPr>
                        </m:sSupPr>
                        <m:e>
                          <m:r>
                            <a:rPr lang="en-US" sz="1900" b="1" i="1" smtClean="0">
                              <a:latin typeface="Cambria Math" panose="02040503050406030204" pitchFamily="18" charset="0"/>
                              <a:cs typeface="Calibri" panose="020F0502020204030204" pitchFamily="34" charset="0"/>
                            </a:rPr>
                            <m:t>𝒙</m:t>
                          </m:r>
                        </m:e>
                        <m:sup>
                          <m:r>
                            <a:rPr lang="en-US" sz="1900" b="0" i="1" smtClean="0">
                              <a:latin typeface="Cambria Math" panose="02040503050406030204" pitchFamily="18" charset="0"/>
                              <a:cs typeface="Calibri" panose="020F0502020204030204" pitchFamily="34" charset="0"/>
                            </a:rPr>
                            <m:t>𝑇</m:t>
                          </m:r>
                        </m:sup>
                      </m:sSup>
                      <m:d>
                        <m:dPr>
                          <m:begChr m:val="["/>
                          <m:endChr m:val="]"/>
                          <m:ctrlPr>
                            <a:rPr lang="en-US" sz="1900" b="0" i="1" smtClean="0">
                              <a:latin typeface="Cambria Math" panose="02040503050406030204" pitchFamily="18" charset="0"/>
                              <a:cs typeface="Calibri" panose="020F0502020204030204" pitchFamily="34" charset="0"/>
                            </a:rPr>
                          </m:ctrlPr>
                        </m:dPr>
                        <m:e>
                          <m:f>
                            <m:fPr>
                              <m:ctrlPr>
                                <a:rPr lang="en-US" sz="1900" b="0" i="1" smtClean="0">
                                  <a:latin typeface="Cambria Math" panose="02040503050406030204" pitchFamily="18" charset="0"/>
                                  <a:cs typeface="Calibri" panose="020F0502020204030204" pitchFamily="34" charset="0"/>
                                </a:rPr>
                              </m:ctrlPr>
                            </m:fPr>
                            <m:num>
                              <m:sSup>
                                <m:sSupPr>
                                  <m:ctrlPr>
                                    <a:rPr lang="en-US" sz="1900" b="0" i="1" smtClean="0">
                                      <a:latin typeface="Cambria Math" panose="02040503050406030204" pitchFamily="18" charset="0"/>
                                      <a:cs typeface="Calibri" panose="020F0502020204030204" pitchFamily="34" charset="0"/>
                                    </a:rPr>
                                  </m:ctrlPr>
                                </m:sSupPr>
                                <m:e>
                                  <m:r>
                                    <a:rPr lang="en-US" sz="1900" b="0" i="1" smtClean="0">
                                      <a:latin typeface="Cambria Math" panose="02040503050406030204" pitchFamily="18" charset="0"/>
                                      <a:ea typeface="Cambria Math" panose="02040503050406030204" pitchFamily="18" charset="0"/>
                                      <a:cs typeface="Calibri" panose="020F0502020204030204" pitchFamily="34" charset="0"/>
                                    </a:rPr>
                                    <m:t>𝛾</m:t>
                                  </m:r>
                                </m:e>
                                <m:sup>
                                  <m:r>
                                    <a:rPr lang="en-US" sz="1900" b="0" i="1" smtClean="0">
                                      <a:latin typeface="Cambria Math" panose="02040503050406030204" pitchFamily="18" charset="0"/>
                                      <a:cs typeface="Calibri" panose="020F0502020204030204" pitchFamily="34" charset="0"/>
                                    </a:rPr>
                                    <m:t>2</m:t>
                                  </m:r>
                                </m:sup>
                              </m:sSup>
                            </m:num>
                            <m:den>
                              <m:sSup>
                                <m:sSupPr>
                                  <m:ctrlPr>
                                    <a:rPr lang="en-US" sz="1900" b="0" i="1" smtClean="0">
                                      <a:latin typeface="Cambria Math" panose="02040503050406030204" pitchFamily="18" charset="0"/>
                                      <a:cs typeface="Calibri" panose="020F0502020204030204" pitchFamily="34" charset="0"/>
                                    </a:rPr>
                                  </m:ctrlPr>
                                </m:sSupPr>
                                <m:e>
                                  <m:r>
                                    <a:rPr lang="en-US" sz="1900" b="0" i="1" smtClean="0">
                                      <a:latin typeface="Cambria Math" panose="02040503050406030204" pitchFamily="18" charset="0"/>
                                      <a:cs typeface="Calibri" panose="020F0502020204030204" pitchFamily="34" charset="0"/>
                                    </a:rPr>
                                    <m:t>(</m:t>
                                  </m:r>
                                  <m:r>
                                    <a:rPr lang="en-US" sz="1900" b="0" i="1" smtClean="0">
                                      <a:latin typeface="Cambria Math" panose="02040503050406030204" pitchFamily="18" charset="0"/>
                                      <a:ea typeface="Cambria Math" panose="02040503050406030204" pitchFamily="18" charset="0"/>
                                      <a:cs typeface="Calibri" panose="020F0502020204030204" pitchFamily="34" charset="0"/>
                                    </a:rPr>
                                    <m:t>𝛽</m:t>
                                  </m:r>
                                  <m:r>
                                    <m:rPr>
                                      <m:sty m:val="p"/>
                                    </m:rPr>
                                    <a:rPr lang="el-GR" sz="1900" b="0" i="1" smtClean="0">
                                      <a:latin typeface="Cambria Math" panose="02040503050406030204" pitchFamily="18" charset="0"/>
                                      <a:ea typeface="Cambria Math" panose="02040503050406030204" pitchFamily="18" charset="0"/>
                                      <a:cs typeface="Calibri" panose="020F0502020204030204" pitchFamily="34" charset="0"/>
                                    </a:rPr>
                                    <m:t>Δ</m:t>
                                  </m:r>
                                  <m:r>
                                    <a:rPr lang="en-US" sz="1900" b="0" i="1" smtClean="0">
                                      <a:latin typeface="Cambria Math" panose="02040503050406030204" pitchFamily="18" charset="0"/>
                                      <a:ea typeface="Cambria Math" panose="02040503050406030204" pitchFamily="18" charset="0"/>
                                      <a:cs typeface="Calibri" panose="020F0502020204030204" pitchFamily="34" charset="0"/>
                                    </a:rPr>
                                    <m:t>𝑡</m:t>
                                  </m:r>
                                  <m:r>
                                    <a:rPr lang="en-US" sz="1900" b="0" i="1" smtClean="0">
                                      <a:latin typeface="Cambria Math" panose="02040503050406030204" pitchFamily="18" charset="0"/>
                                      <a:ea typeface="Cambria Math" panose="02040503050406030204" pitchFamily="18" charset="0"/>
                                      <a:cs typeface="Calibri" panose="020F0502020204030204" pitchFamily="34" charset="0"/>
                                    </a:rPr>
                                    <m:t>)</m:t>
                                  </m:r>
                                </m:e>
                                <m:sup>
                                  <m:r>
                                    <a:rPr lang="en-US" sz="1900" b="0" i="1" smtClean="0">
                                      <a:latin typeface="Cambria Math" panose="02040503050406030204" pitchFamily="18" charset="0"/>
                                      <a:cs typeface="Calibri" panose="020F0502020204030204" pitchFamily="34" charset="0"/>
                                    </a:rPr>
                                    <m:t>2</m:t>
                                  </m:r>
                                </m:sup>
                              </m:sSup>
                            </m:den>
                          </m:f>
                          <m:r>
                            <a:rPr lang="en-US" sz="1900" b="1" i="1" smtClean="0">
                              <a:latin typeface="Cambria Math" panose="02040503050406030204" pitchFamily="18" charset="0"/>
                              <a:cs typeface="Calibri" panose="020F0502020204030204" pitchFamily="34" charset="0"/>
                            </a:rPr>
                            <m:t>𝑴</m:t>
                          </m:r>
                          <m:r>
                            <a:rPr lang="en-US" sz="1900" b="0" i="1" smtClean="0">
                              <a:latin typeface="Cambria Math" panose="02040503050406030204" pitchFamily="18" charset="0"/>
                              <a:cs typeface="Calibri" panose="020F0502020204030204" pitchFamily="34" charset="0"/>
                            </a:rPr>
                            <m:t>−</m:t>
                          </m:r>
                          <m:r>
                            <a:rPr lang="en-US" sz="1900" b="1" i="1" smtClean="0">
                              <a:latin typeface="Cambria Math" panose="02040503050406030204" pitchFamily="18" charset="0"/>
                              <a:cs typeface="Calibri" panose="020F0502020204030204" pitchFamily="34" charset="0"/>
                            </a:rPr>
                            <m:t>𝑲</m:t>
                          </m:r>
                        </m:e>
                      </m:d>
                      <m:r>
                        <a:rPr lang="en-US" sz="1900" b="1" i="1" smtClean="0">
                          <a:latin typeface="Cambria Math" panose="02040503050406030204" pitchFamily="18" charset="0"/>
                          <a:cs typeface="Calibri" panose="020F0502020204030204" pitchFamily="34" charset="0"/>
                        </a:rPr>
                        <m:t>𝒙</m:t>
                      </m:r>
                    </m:oMath>
                  </m:oMathPara>
                </a14:m>
                <a:endParaRPr lang="en-US" sz="1900" b="1" dirty="0"/>
              </a:p>
            </p:txBody>
          </p:sp>
        </mc:Choice>
        <mc:Fallback xmlns="">
          <p:sp>
            <p:nvSpPr>
              <p:cNvPr id="3" name="TextBox 2">
                <a:extLst>
                  <a:ext uri="{FF2B5EF4-FFF2-40B4-BE49-F238E27FC236}">
                    <a16:creationId xmlns:a16="http://schemas.microsoft.com/office/drawing/2014/main" id="{B9785A4A-3A2C-46C8-90A5-83CA19EB9C09}"/>
                  </a:ext>
                </a:extLst>
              </p:cNvPr>
              <p:cNvSpPr txBox="1">
                <a:spLocks noRot="1" noChangeAspect="1" noMove="1" noResize="1" noEditPoints="1" noAdjustHandles="1" noChangeArrowheads="1" noChangeShapeType="1" noTextEdit="1"/>
              </p:cNvSpPr>
              <p:nvPr/>
            </p:nvSpPr>
            <p:spPr>
              <a:xfrm>
                <a:off x="2524125" y="4503783"/>
                <a:ext cx="3943350" cy="752129"/>
              </a:xfrm>
              <a:prstGeom prst="rect">
                <a:avLst/>
              </a:prstGeom>
              <a:blipFill>
                <a:blip r:embed="rId4"/>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4" name="TextBox 3">
                <a:extLst>
                  <a:ext uri="{FF2B5EF4-FFF2-40B4-BE49-F238E27FC236}">
                    <a16:creationId xmlns:a16="http://schemas.microsoft.com/office/drawing/2014/main" id="{AC5DBA36-7845-4201-A505-0367FA14A1B2}"/>
                  </a:ext>
                </a:extLst>
              </p:cNvPr>
              <p:cNvSpPr txBox="1"/>
              <p:nvPr/>
            </p:nvSpPr>
            <p:spPr>
              <a:xfrm>
                <a:off x="453066" y="5263103"/>
                <a:ext cx="8690934" cy="1138773"/>
              </a:xfrm>
              <a:prstGeom prst="rect">
                <a:avLst/>
              </a:prstGeom>
              <a:noFill/>
            </p:spPr>
            <p:txBody>
              <a:bodyPr wrap="square" rtlCol="0">
                <a:spAutoFit/>
              </a:bodyPr>
              <a:lstStyle/>
              <a:p>
                <a:pPr marL="285750" indent="-285750">
                  <a:buFont typeface="Wingdings" panose="05000000000000000000" pitchFamily="2" charset="2"/>
                  <a:buChar char="Ø"/>
                </a:pPr>
                <a14:m>
                  <m:oMath xmlns:m="http://schemas.openxmlformats.org/officeDocument/2006/math">
                    <m:sSup>
                      <m:sSupPr>
                        <m:ctrlPr>
                          <a:rPr lang="en-US" sz="2000" i="1">
                            <a:latin typeface="Cambria Math" panose="02040503050406030204" pitchFamily="18" charset="0"/>
                            <a:cs typeface="Calibri" panose="020F0502020204030204" pitchFamily="34" charset="0"/>
                          </a:rPr>
                        </m:ctrlPr>
                      </m:sSupPr>
                      <m:e>
                        <m:r>
                          <a:rPr lang="en-US" sz="2000" i="1">
                            <a:latin typeface="Cambria Math" panose="02040503050406030204" pitchFamily="18" charset="0"/>
                            <a:ea typeface="Cambria Math" panose="02040503050406030204" pitchFamily="18" charset="0"/>
                            <a:cs typeface="Calibri" panose="020F0502020204030204" pitchFamily="34" charset="0"/>
                          </a:rPr>
                          <m:t>𝛿</m:t>
                        </m:r>
                      </m:e>
                      <m:sup>
                        <m:r>
                          <a:rPr lang="en-US" sz="2000" i="1">
                            <a:latin typeface="Cambria Math" panose="02040503050406030204" pitchFamily="18" charset="0"/>
                            <a:cs typeface="Calibri" panose="020F0502020204030204" pitchFamily="34" charset="0"/>
                          </a:rPr>
                          <m:t>2</m:t>
                        </m:r>
                      </m:sup>
                    </m:sSup>
                    <m:r>
                      <a:rPr lang="en-US" sz="2000" i="1">
                        <a:latin typeface="Cambria Math" panose="02040503050406030204" pitchFamily="18" charset="0"/>
                        <a:cs typeface="Calibri" panose="020F0502020204030204" pitchFamily="34" charset="0"/>
                      </a:rPr>
                      <m:t>𝑆</m:t>
                    </m:r>
                    <m:r>
                      <m:rPr>
                        <m:nor/>
                      </m:rPr>
                      <a:rPr lang="en-US" sz="2000">
                        <a:latin typeface="Calibri" panose="020F0502020204030204" pitchFamily="34" charset="0"/>
                        <a:cs typeface="Calibri" panose="020F0502020204030204" pitchFamily="34" charset="0"/>
                      </a:rPr>
                      <m:t>[</m:t>
                    </m:r>
                    <m:sSub>
                      <m:sSubPr>
                        <m:ctrlPr>
                          <a:rPr lang="en-US" sz="2000" i="1">
                            <a:latin typeface="Cambria Math" panose="02040503050406030204" pitchFamily="18" charset="0"/>
                            <a:cs typeface="Calibri" panose="020F0502020204030204" pitchFamily="34" charset="0"/>
                          </a:rPr>
                        </m:ctrlPr>
                      </m:sSubPr>
                      <m:e>
                        <m:r>
                          <a:rPr lang="en-US" sz="2000" b="1" i="1">
                            <a:latin typeface="Cambria Math" panose="02040503050406030204" pitchFamily="18" charset="0"/>
                            <a:ea typeface="Cambria Math" panose="02040503050406030204" pitchFamily="18" charset="0"/>
                            <a:cs typeface="Calibri" panose="020F0502020204030204" pitchFamily="34" charset="0"/>
                          </a:rPr>
                          <m:t>𝝋</m:t>
                        </m:r>
                      </m:e>
                      <m:sub>
                        <m:r>
                          <a:rPr lang="en-US" sz="2000" i="1">
                            <a:latin typeface="Cambria Math" panose="02040503050406030204" pitchFamily="18" charset="0"/>
                            <a:cs typeface="Calibri" panose="020F0502020204030204" pitchFamily="34" charset="0"/>
                          </a:rPr>
                          <m:t>h</m:t>
                        </m:r>
                      </m:sub>
                    </m:sSub>
                    <m:r>
                      <m:rPr>
                        <m:nor/>
                      </m:rPr>
                      <a:rPr lang="en-US" sz="2000">
                        <a:latin typeface="Calibri" panose="020F0502020204030204" pitchFamily="34" charset="0"/>
                        <a:cs typeface="Calibri" panose="020F0502020204030204" pitchFamily="34" charset="0"/>
                      </a:rPr>
                      <m:t>]</m:t>
                    </m:r>
                  </m:oMath>
                </a14:m>
                <a:r>
                  <a:rPr lang="en-US" sz="2000" dirty="0">
                    <a:latin typeface="Calibri" panose="020F0502020204030204" pitchFamily="34" charset="0"/>
                    <a:cs typeface="Calibri" panose="020F0502020204030204" pitchFamily="34" charset="0"/>
                  </a:rPr>
                  <a:t> can always be made positive by choosing a </a:t>
                </a:r>
                <a:r>
                  <a:rPr lang="en-US" sz="2000" b="1" i="1" dirty="0">
                    <a:latin typeface="Calibri" panose="020F0502020204030204" pitchFamily="34" charset="0"/>
                    <a:cs typeface="Calibri" panose="020F0502020204030204" pitchFamily="34" charset="0"/>
                  </a:rPr>
                  <a:t>sufficiently small</a:t>
                </a:r>
                <a:r>
                  <a:rPr lang="en-US" sz="2000" dirty="0">
                    <a:latin typeface="Calibri" panose="020F0502020204030204" pitchFamily="34" charset="0"/>
                    <a:cs typeface="Calibri" panose="020F0502020204030204" pitchFamily="34" charset="0"/>
                  </a:rPr>
                  <a:t> </a:t>
                </a:r>
                <a14:m>
                  <m:oMath xmlns:m="http://schemas.openxmlformats.org/officeDocument/2006/math">
                    <m:r>
                      <m:rPr>
                        <m:sty m:val="p"/>
                      </m:rPr>
                      <a:rPr lang="el-GR" sz="2000" i="1">
                        <a:latin typeface="Cambria Math" panose="02040503050406030204" pitchFamily="18" charset="0"/>
                        <a:ea typeface="Cambria Math" panose="02040503050406030204" pitchFamily="18" charset="0"/>
                        <a:cs typeface="Calibri" panose="020F0502020204030204" pitchFamily="34" charset="0"/>
                      </a:rPr>
                      <m:t>Δ</m:t>
                    </m:r>
                    <m:r>
                      <a:rPr lang="en-US" sz="2000" i="1">
                        <a:latin typeface="Cambria Math" panose="02040503050406030204" pitchFamily="18" charset="0"/>
                        <a:ea typeface="Cambria Math" panose="02040503050406030204" pitchFamily="18" charset="0"/>
                        <a:cs typeface="Calibri" panose="020F0502020204030204" pitchFamily="34" charset="0"/>
                      </a:rPr>
                      <m:t>𝑡</m:t>
                    </m:r>
                  </m:oMath>
                </a14:m>
                <a:endParaRPr lang="en-US" sz="20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endParaRPr lang="en-US" sz="800" dirty="0">
                  <a:latin typeface="Calibri" panose="020F0502020204030204" pitchFamily="34" charset="0"/>
                  <a:cs typeface="Calibri" panose="020F0502020204030204" pitchFamily="34" charset="0"/>
                </a:endParaRPr>
              </a:p>
              <a:p>
                <a:pPr marL="285750" indent="-285750">
                  <a:buFont typeface="Wingdings" panose="05000000000000000000" pitchFamily="2" charset="2"/>
                  <a:buChar char="Ø"/>
                </a:pPr>
                <a:r>
                  <a:rPr lang="en-US" sz="2000" dirty="0">
                    <a:latin typeface="Calibri" panose="020F0502020204030204" pitchFamily="34" charset="0"/>
                    <a:cs typeface="Calibri" panose="020F0502020204030204" pitchFamily="34" charset="0"/>
                  </a:rPr>
                  <a:t>Numerical experiments reveal that </a:t>
                </a:r>
                <a14:m>
                  <m:oMath xmlns:m="http://schemas.openxmlformats.org/officeDocument/2006/math">
                    <m:r>
                      <m:rPr>
                        <m:sty m:val="p"/>
                      </m:rPr>
                      <a:rPr lang="el-GR" sz="2000" i="1">
                        <a:latin typeface="Cambria Math" panose="02040503050406030204" pitchFamily="18" charset="0"/>
                        <a:ea typeface="Cambria Math" panose="02040503050406030204" pitchFamily="18" charset="0"/>
                        <a:cs typeface="Calibri" panose="020F0502020204030204" pitchFamily="34" charset="0"/>
                      </a:rPr>
                      <m:t>Δ</m:t>
                    </m:r>
                    <m:r>
                      <a:rPr lang="en-US" sz="2000" i="1">
                        <a:latin typeface="Cambria Math" panose="02040503050406030204" pitchFamily="18" charset="0"/>
                        <a:ea typeface="Cambria Math" panose="02040503050406030204" pitchFamily="18" charset="0"/>
                        <a:cs typeface="Calibri" panose="020F0502020204030204" pitchFamily="34" charset="0"/>
                      </a:rPr>
                      <m:t>𝑡</m:t>
                    </m:r>
                  </m:oMath>
                </a14:m>
                <a:r>
                  <a:rPr lang="en-US" sz="2000" dirty="0">
                    <a:latin typeface="Calibri" panose="020F0502020204030204" pitchFamily="34" charset="0"/>
                    <a:cs typeface="Calibri" panose="020F0502020204030204" pitchFamily="34" charset="0"/>
                  </a:rPr>
                  <a:t> requirements for </a:t>
                </a:r>
                <a:r>
                  <a:rPr lang="en-US" sz="2000" b="1" i="1" dirty="0">
                    <a:latin typeface="Calibri" panose="020F0502020204030204" pitchFamily="34" charset="0"/>
                    <a:cs typeface="Calibri" panose="020F0502020204030204" pitchFamily="34" charset="0"/>
                  </a:rPr>
                  <a:t>stability/accuracy </a:t>
                </a:r>
                <a:r>
                  <a:rPr lang="en-US" sz="2000" dirty="0">
                    <a:latin typeface="Calibri" panose="020F0502020204030204" pitchFamily="34" charset="0"/>
                    <a:cs typeface="Calibri" panose="020F0502020204030204" pitchFamily="34" charset="0"/>
                  </a:rPr>
                  <a:t>typically lead to automatic satisfaction of this bound. </a:t>
                </a:r>
              </a:p>
            </p:txBody>
          </p:sp>
        </mc:Choice>
        <mc:Fallback xmlns="">
          <p:sp>
            <p:nvSpPr>
              <p:cNvPr id="4" name="TextBox 3">
                <a:extLst>
                  <a:ext uri="{FF2B5EF4-FFF2-40B4-BE49-F238E27FC236}">
                    <a16:creationId xmlns:a16="http://schemas.microsoft.com/office/drawing/2014/main" id="{AC5DBA36-7845-4201-A505-0367FA14A1B2}"/>
                  </a:ext>
                </a:extLst>
              </p:cNvPr>
              <p:cNvSpPr txBox="1">
                <a:spLocks noRot="1" noChangeAspect="1" noMove="1" noResize="1" noEditPoints="1" noAdjustHandles="1" noChangeArrowheads="1" noChangeShapeType="1" noTextEdit="1"/>
              </p:cNvSpPr>
              <p:nvPr/>
            </p:nvSpPr>
            <p:spPr>
              <a:xfrm>
                <a:off x="453066" y="5263103"/>
                <a:ext cx="8690934" cy="1138773"/>
              </a:xfrm>
              <a:prstGeom prst="rect">
                <a:avLst/>
              </a:prstGeom>
              <a:blipFill>
                <a:blip r:embed="rId5"/>
                <a:stretch>
                  <a:fillRect l="-631" t="-2674" b="-8556"/>
                </a:stretch>
              </a:blipFill>
            </p:spPr>
            <p:txBody>
              <a:bodyPr/>
              <a:lstStyle/>
              <a:p>
                <a:r>
                  <a:rPr lang="en-US">
                    <a:noFill/>
                  </a:rPr>
                  <a:t> </a:t>
                </a:r>
              </a:p>
            </p:txBody>
          </p:sp>
        </mc:Fallback>
      </mc:AlternateContent>
      <p:sp>
        <p:nvSpPr>
          <p:cNvPr id="8" name="TextBox 7">
            <a:extLst>
              <a:ext uri="{FF2B5EF4-FFF2-40B4-BE49-F238E27FC236}">
                <a16:creationId xmlns:a16="http://schemas.microsoft.com/office/drawing/2014/main" id="{7E0FB893-6A0C-4059-95E9-9F23F21A4B03}"/>
              </a:ext>
            </a:extLst>
          </p:cNvPr>
          <p:cNvSpPr txBox="1"/>
          <p:nvPr/>
        </p:nvSpPr>
        <p:spPr>
          <a:xfrm>
            <a:off x="24874" y="6528816"/>
            <a:ext cx="9124353" cy="307777"/>
          </a:xfrm>
          <a:prstGeom prst="rect">
            <a:avLst/>
          </a:prstGeom>
          <a:noFill/>
        </p:spPr>
        <p:txBody>
          <a:bodyPr wrap="square" rtlCol="0">
            <a:spAutoFit/>
          </a:bodyPr>
          <a:lstStyle/>
          <a:p>
            <a:r>
              <a:rPr lang="en-US" sz="1400" dirty="0">
                <a:solidFill>
                  <a:schemeClr val="bg1"/>
                </a:solidFill>
                <a:latin typeface="Calibri" panose="020F0502020204030204" pitchFamily="34" charset="0"/>
                <a:cs typeface="Calibri" panose="020F0502020204030204" pitchFamily="34" charset="0"/>
              </a:rPr>
              <a:t>*A. Mota, </a:t>
            </a:r>
            <a:r>
              <a:rPr lang="en-US" sz="1400" b="1" dirty="0">
                <a:solidFill>
                  <a:schemeClr val="bg1"/>
                </a:solidFill>
                <a:latin typeface="Calibri" panose="020F0502020204030204" pitchFamily="34" charset="0"/>
                <a:cs typeface="Calibri" panose="020F0502020204030204" pitchFamily="34" charset="0"/>
              </a:rPr>
              <a:t>I. Tezaur</a:t>
            </a:r>
            <a:r>
              <a:rPr lang="en-US" sz="1400" dirty="0">
                <a:solidFill>
                  <a:schemeClr val="bg1"/>
                </a:solidFill>
                <a:latin typeface="Calibri" panose="020F0502020204030204" pitchFamily="34" charset="0"/>
                <a:cs typeface="Calibri" panose="020F0502020204030204" pitchFamily="34" charset="0"/>
              </a:rPr>
              <a:t>, G. Phlipot. "The Schwarz alternating method for dynamic solid mechanics", </a:t>
            </a:r>
            <a:r>
              <a:rPr lang="en-US" sz="1400" i="1" dirty="0">
                <a:solidFill>
                  <a:schemeClr val="bg1"/>
                </a:solidFill>
                <a:latin typeface="Calibri" panose="020F0502020204030204" pitchFamily="34" charset="0"/>
                <a:cs typeface="Calibri" panose="020F0502020204030204" pitchFamily="34" charset="0"/>
              </a:rPr>
              <a:t>CMAME </a:t>
            </a:r>
            <a:r>
              <a:rPr lang="en-US" sz="1400" dirty="0">
                <a:solidFill>
                  <a:schemeClr val="bg1"/>
                </a:solidFill>
                <a:latin typeface="Calibri" panose="020F0502020204030204" pitchFamily="34" charset="0"/>
                <a:cs typeface="Calibri" panose="020F0502020204030204" pitchFamily="34" charset="0"/>
              </a:rPr>
              <a:t>(under review).</a:t>
            </a:r>
          </a:p>
        </p:txBody>
      </p:sp>
      <p:sp>
        <p:nvSpPr>
          <p:cNvPr id="6" name="Slide Number Placeholder 5">
            <a:extLst>
              <a:ext uri="{FF2B5EF4-FFF2-40B4-BE49-F238E27FC236}">
                <a16:creationId xmlns:a16="http://schemas.microsoft.com/office/drawing/2014/main" id="{9F74F7EF-88B2-4AE3-A7BC-ACC21AD5F1A2}"/>
              </a:ext>
            </a:extLst>
          </p:cNvPr>
          <p:cNvSpPr>
            <a:spLocks noGrp="1"/>
          </p:cNvSpPr>
          <p:nvPr>
            <p:ph type="sldNum" sz="quarter" idx="12"/>
          </p:nvPr>
        </p:nvSpPr>
        <p:spPr/>
        <p:txBody>
          <a:bodyPr/>
          <a:lstStyle/>
          <a:p>
            <a:fld id="{A5E55A7B-7854-E145-92D9-B491DF4BAE2D}" type="slidenum">
              <a:rPr lang="en-US" smtClean="0"/>
              <a:pPr/>
              <a:t>42</a:t>
            </a:fld>
            <a:endParaRPr lang="en-US" dirty="0"/>
          </a:p>
        </p:txBody>
      </p:sp>
    </p:spTree>
    <p:extLst>
      <p:ext uri="{BB962C8B-B14F-4D97-AF65-F5344CB8AC3E}">
        <p14:creationId xmlns:p14="http://schemas.microsoft.com/office/powerpoint/2010/main" val="2473486681"/>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304800" y="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102" name="TextShape 2"/>
          <p:cNvSpPr txBox="1"/>
          <p:nvPr/>
        </p:nvSpPr>
        <p:spPr>
          <a:xfrm>
            <a:off x="304800" y="884663"/>
            <a:ext cx="6774426" cy="5493834"/>
          </a:xfrm>
          <a:prstGeom prst="rect">
            <a:avLst/>
          </a:prstGeom>
          <a:noFill/>
          <a:ln>
            <a:noFill/>
          </a:ln>
        </p:spPr>
        <p:txBody>
          <a:bodyPr/>
          <a:lstStyle/>
          <a:p>
            <a:pPr marL="457200" indent="-457200">
              <a:lnSpc>
                <a:spcPct val="100000"/>
              </a:lnSpc>
              <a:buFont typeface="+mj-lt"/>
              <a:buAutoNum type="arabicPeriod"/>
            </a:pPr>
            <a:r>
              <a:rPr lang="en-US" sz="2400" dirty="0">
                <a:latin typeface="Calibri" panose="020F0502020204030204" pitchFamily="34" charset="0"/>
              </a:rPr>
              <a:t>Motivation &amp; Background</a:t>
            </a:r>
          </a:p>
          <a:p>
            <a:pPr marL="800100" lvl="1" indent="-342900">
              <a:buFont typeface="Arial" panose="020B0604020202020204" pitchFamily="34" charset="0"/>
              <a:buChar char="•"/>
            </a:pPr>
            <a:endParaRPr lang="en-US" sz="400" dirty="0">
              <a:latin typeface="Calibri" panose="020F0502020204030204" pitchFamily="34" charset="0"/>
            </a:endParaRPr>
          </a:p>
          <a:p>
            <a:pPr marL="457200" indent="-457200">
              <a:lnSpc>
                <a:spcPct val="100000"/>
              </a:lnSpc>
              <a:buAutoNum type="arabicPeriod" startAt="2"/>
            </a:pPr>
            <a:endParaRPr lang="en-US" sz="400" dirty="0">
              <a:latin typeface="Calibri" panose="020F0502020204030204" pitchFamily="34" charset="0"/>
            </a:endParaRPr>
          </a:p>
          <a:p>
            <a:pPr marL="457200" indent="-457200">
              <a:buAutoNum type="arabicPeriod" startAt="2"/>
            </a:pPr>
            <a:r>
              <a:rPr lang="en-US" sz="2400" dirty="0">
                <a:latin typeface="Calibri" panose="020F0502020204030204" pitchFamily="34" charset="0"/>
              </a:rPr>
              <a:t>Schwarz Alternating Method for Concurrent Multiscale Coupling for </a:t>
            </a:r>
            <a:r>
              <a:rPr lang="en-US" sz="2400" dirty="0" err="1">
                <a:latin typeface="Calibri" panose="020F0502020204030204" pitchFamily="34" charset="0"/>
              </a:rPr>
              <a:t>Quasistatics</a:t>
            </a:r>
            <a:r>
              <a:rPr lang="en-US" sz="2400" dirty="0">
                <a:latin typeface="Calibri" panose="020F0502020204030204" pitchFamily="34" charset="0"/>
              </a:rPr>
              <a:t> </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3"/>
            </a:pPr>
            <a:r>
              <a:rPr lang="en-US" sz="2400" b="1" dirty="0">
                <a:latin typeface="Calibri" panose="020F0502020204030204" pitchFamily="34" charset="0"/>
              </a:rPr>
              <a:t>Schwarz Alternating Method for Concurrent Multiscale Coupling for Dynamics</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b="1"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pPr marL="228600" indent="-228600">
              <a:buAutoNum type="arabicPeriod" startAt="4"/>
            </a:pPr>
            <a:endParaRPr lang="en-US" sz="400" dirty="0">
              <a:latin typeface="Calibri" panose="020F0502020204030204" pitchFamily="34" charset="0"/>
            </a:endParaRPr>
          </a:p>
          <a:p>
            <a:pPr marL="228600" indent="-228600">
              <a:buAutoNum type="arabicPeriod" startAt="4"/>
            </a:pPr>
            <a:endParaRPr lang="en-US" sz="400" dirty="0">
              <a:latin typeface="Calibri" panose="020F0502020204030204" pitchFamily="34" charset="0"/>
            </a:endParaRPr>
          </a:p>
          <a:p>
            <a:pPr marL="457200" indent="-457200">
              <a:buAutoNum type="arabicPeriod" startAt="4"/>
            </a:pPr>
            <a:r>
              <a:rPr lang="en-US" sz="2400" dirty="0">
                <a:latin typeface="Calibri" panose="020F0502020204030204" pitchFamily="34" charset="0"/>
              </a:rPr>
              <a:t>Summary </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5"/>
            </a:pPr>
            <a:r>
              <a:rPr lang="en-US" sz="2400" dirty="0">
                <a:latin typeface="Calibri" panose="020F0502020204030204" pitchFamily="34" charset="0"/>
              </a:rPr>
              <a:t>Ongoing/Future Work</a:t>
            </a:r>
          </a:p>
          <a:p>
            <a:endParaRPr lang="en-US" sz="24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endParaRPr sz="2400" dirty="0">
              <a:latin typeface="Calibri" panose="020F0502020204030204" pitchFamily="34" charset="0"/>
            </a:endParaRPr>
          </a:p>
        </p:txBody>
      </p:sp>
      <p:pic>
        <p:nvPicPr>
          <p:cNvPr id="4" name="Picture 3"/>
          <p:cNvPicPr>
            <a:picLocks noChangeAspect="1"/>
          </p:cNvPicPr>
          <p:nvPr/>
        </p:nvPicPr>
        <p:blipFill rotWithShape="1">
          <a:blip r:embed="rId3">
            <a:extLst>
              <a:ext uri="{28A0092B-C50C-407E-A947-70E740481C1C}">
                <a14:useLocalDpi xmlns:a14="http://schemas.microsoft.com/office/drawing/2010/main" val="0"/>
              </a:ext>
            </a:extLst>
          </a:blip>
          <a:srcRect l="36922" r="33534"/>
          <a:stretch/>
        </p:blipFill>
        <p:spPr>
          <a:xfrm rot="5400000">
            <a:off x="5488087" y="3119882"/>
            <a:ext cx="1472052" cy="4755247"/>
          </a:xfrm>
          <a:prstGeom prst="rect">
            <a:avLst/>
          </a:prstGeom>
        </p:spPr>
      </p:pic>
      <p:pic>
        <p:nvPicPr>
          <p:cNvPr id="5" name="Picture 4"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858680" y="1315259"/>
            <a:ext cx="1452190" cy="2606162"/>
          </a:xfrm>
          <a:prstGeom prst="rect">
            <a:avLst/>
          </a:prstGeom>
        </p:spPr>
      </p:pic>
      <p:sp>
        <p:nvSpPr>
          <p:cNvPr id="2" name="Slide Number Placeholder 1">
            <a:extLst>
              <a:ext uri="{FF2B5EF4-FFF2-40B4-BE49-F238E27FC236}">
                <a16:creationId xmlns:a16="http://schemas.microsoft.com/office/drawing/2014/main" id="{2963326F-3991-4624-85DF-F263007D491F}"/>
              </a:ext>
            </a:extLst>
          </p:cNvPr>
          <p:cNvSpPr>
            <a:spLocks noGrp="1"/>
          </p:cNvSpPr>
          <p:nvPr>
            <p:ph type="sldNum" sz="quarter" idx="12"/>
          </p:nvPr>
        </p:nvSpPr>
        <p:spPr/>
        <p:txBody>
          <a:bodyPr/>
          <a:lstStyle/>
          <a:p>
            <a:fld id="{A5E55A7B-7854-E145-92D9-B491DF4BAE2D}" type="slidenum">
              <a:rPr lang="en-US" smtClean="0"/>
              <a:pPr/>
              <a:t>43</a:t>
            </a:fld>
            <a:endParaRPr lang="en-US" dirty="0"/>
          </a:p>
        </p:txBody>
      </p:sp>
    </p:spTree>
    <p:extLst>
      <p:ext uri="{BB962C8B-B14F-4D97-AF65-F5344CB8AC3E}">
        <p14:creationId xmlns:p14="http://schemas.microsoft.com/office/powerpoint/2010/main" val="1698080047"/>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90116" y="181833"/>
            <a:ext cx="8725284" cy="43358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Implementation in </a:t>
            </a:r>
            <a:r>
              <a:rPr lang="en-US" sz="3600" i="1" dirty="0">
                <a:solidFill>
                  <a:schemeClr val="tx1"/>
                </a:solidFill>
              </a:rPr>
              <a:t>Albany LCM </a:t>
            </a:r>
            <a:r>
              <a:rPr lang="en-US" sz="3600" dirty="0">
                <a:solidFill>
                  <a:schemeClr val="tx1"/>
                </a:solidFill>
              </a:rPr>
              <a:t>&amp; </a:t>
            </a:r>
            <a:r>
              <a:rPr lang="en-US" sz="3600" i="1" dirty="0">
                <a:solidFill>
                  <a:schemeClr val="tx1"/>
                </a:solidFill>
              </a:rPr>
              <a:t>Sierra/SM</a:t>
            </a:r>
          </a:p>
        </p:txBody>
      </p:sp>
      <p:sp>
        <p:nvSpPr>
          <p:cNvPr id="9" name="TextBox 8">
            <a:extLst>
              <a:ext uri="{FF2B5EF4-FFF2-40B4-BE49-F238E27FC236}">
                <a16:creationId xmlns:a16="http://schemas.microsoft.com/office/drawing/2014/main" id="{D87D6D18-284D-4675-B139-C27DE9B936F7}"/>
              </a:ext>
            </a:extLst>
          </p:cNvPr>
          <p:cNvSpPr txBox="1"/>
          <p:nvPr/>
        </p:nvSpPr>
        <p:spPr>
          <a:xfrm>
            <a:off x="266700" y="1009650"/>
            <a:ext cx="8162925" cy="707886"/>
          </a:xfrm>
          <a:prstGeom prst="rect">
            <a:avLst/>
          </a:prstGeom>
          <a:solidFill>
            <a:srgbClr val="FFFFCC"/>
          </a:solidFill>
        </p:spPr>
        <p:txBody>
          <a:bodyPr wrap="square" rtlCol="0">
            <a:spAutoFit/>
          </a:bodyPr>
          <a:lstStyle/>
          <a:p>
            <a:pPr algn="ctr"/>
            <a:r>
              <a:rPr lang="en-US" sz="2000" dirty="0">
                <a:latin typeface="Calibri" panose="020F0502020204030204" pitchFamily="34" charset="0"/>
                <a:cs typeface="Calibri" panose="020F0502020204030204" pitchFamily="34" charset="0"/>
              </a:rPr>
              <a:t>Numerical results shown here for </a:t>
            </a:r>
            <a:r>
              <a:rPr lang="en-US" sz="2000" b="1" i="1" dirty="0">
                <a:latin typeface="Calibri" panose="020F0502020204030204" pitchFamily="34" charset="0"/>
                <a:cs typeface="Calibri" panose="020F0502020204030204" pitchFamily="34" charset="0"/>
              </a:rPr>
              <a:t>dynamic</a:t>
            </a:r>
            <a:r>
              <a:rPr lang="en-US" sz="2000" dirty="0">
                <a:latin typeface="Calibri" panose="020F0502020204030204" pitchFamily="34" charset="0"/>
                <a:cs typeface="Calibri" panose="020F0502020204030204" pitchFamily="34" charset="0"/>
              </a:rPr>
              <a:t> Schwarz are from two codes: </a:t>
            </a:r>
            <a:r>
              <a:rPr lang="en-US" sz="2000" b="1" i="1" dirty="0">
                <a:latin typeface="Calibri" panose="020F0502020204030204" pitchFamily="34" charset="0"/>
                <a:cs typeface="Calibri" panose="020F0502020204030204" pitchFamily="34" charset="0"/>
              </a:rPr>
              <a:t>Albany LCM </a:t>
            </a:r>
            <a:r>
              <a:rPr lang="en-US" sz="2000" dirty="0">
                <a:latin typeface="Calibri" panose="020F0502020204030204" pitchFamily="34" charset="0"/>
                <a:cs typeface="Calibri" panose="020F0502020204030204" pitchFamily="34" charset="0"/>
              </a:rPr>
              <a:t>and </a:t>
            </a:r>
            <a:r>
              <a:rPr lang="en-US" sz="2000" b="1" i="1" dirty="0">
                <a:latin typeface="Calibri" panose="020F0502020204030204" pitchFamily="34" charset="0"/>
                <a:cs typeface="Calibri" panose="020F0502020204030204" pitchFamily="34" charset="0"/>
              </a:rPr>
              <a:t>Sierra/Solid Mechanics </a:t>
            </a:r>
            <a:r>
              <a:rPr lang="en-US" sz="2000" b="1" dirty="0">
                <a:latin typeface="Calibri" panose="020F0502020204030204" pitchFamily="34" charset="0"/>
                <a:cs typeface="Calibri" panose="020F0502020204030204" pitchFamily="34" charset="0"/>
              </a:rPr>
              <a:t>(</a:t>
            </a:r>
            <a:r>
              <a:rPr lang="en-US" sz="2000" b="1" i="1" dirty="0">
                <a:latin typeface="Calibri" panose="020F0502020204030204" pitchFamily="34" charset="0"/>
                <a:cs typeface="Calibri" panose="020F0502020204030204" pitchFamily="34" charset="0"/>
              </a:rPr>
              <a:t>Sierra/SM</a:t>
            </a:r>
            <a:r>
              <a:rPr lang="en-US" sz="2000" b="1" dirty="0">
                <a:latin typeface="Calibri" panose="020F0502020204030204" pitchFamily="34" charset="0"/>
                <a:cs typeface="Calibri" panose="020F0502020204030204" pitchFamily="34" charset="0"/>
              </a:rPr>
              <a:t>)</a:t>
            </a:r>
          </a:p>
        </p:txBody>
      </p:sp>
      <p:sp>
        <p:nvSpPr>
          <p:cNvPr id="11" name="TextBox 10">
            <a:extLst>
              <a:ext uri="{FF2B5EF4-FFF2-40B4-BE49-F238E27FC236}">
                <a16:creationId xmlns:a16="http://schemas.microsoft.com/office/drawing/2014/main" id="{82E2A405-0A05-4F09-86F8-8823E69B4BB7}"/>
              </a:ext>
            </a:extLst>
          </p:cNvPr>
          <p:cNvSpPr txBox="1"/>
          <p:nvPr/>
        </p:nvSpPr>
        <p:spPr>
          <a:xfrm>
            <a:off x="-14480" y="1920716"/>
            <a:ext cx="8725284" cy="1046440"/>
          </a:xfrm>
          <a:prstGeom prst="rect">
            <a:avLst/>
          </a:prstGeom>
          <a:noFill/>
        </p:spPr>
        <p:txBody>
          <a:bodyPr wrap="square" rtlCol="0">
            <a:spAutoFit/>
          </a:bodyPr>
          <a:lstStyle/>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Albany LCM: </a:t>
            </a:r>
            <a:r>
              <a:rPr lang="en-US" dirty="0" err="1">
                <a:latin typeface="Calibri" panose="020F0502020204030204" pitchFamily="34" charset="0"/>
                <a:cs typeface="Calibri" panose="020F0502020204030204" pitchFamily="34" charset="0"/>
              </a:rPr>
              <a:t>Trilinos</a:t>
            </a:r>
            <a:r>
              <a:rPr lang="en-US" dirty="0">
                <a:latin typeface="Calibri" pitchFamily="34" charset="0"/>
                <a:cs typeface="Calibri" pitchFamily="34" charset="0"/>
              </a:rPr>
              <a:t>-based open-source* parallel, C++, multi-physics, FE code.</a:t>
            </a:r>
          </a:p>
          <a:p>
            <a:pPr marL="285750" indent="-285750">
              <a:buFont typeface="Arial" panose="020B0604020202020204" pitchFamily="34" charset="0"/>
              <a:buChar char="•"/>
            </a:pPr>
            <a:endParaRPr lang="en-US" sz="400" dirty="0">
              <a:latin typeface="Calibri" pitchFamily="34" charset="0"/>
              <a:cs typeface="Calibri" pitchFamily="34" charset="0"/>
            </a:endParaRPr>
          </a:p>
          <a:p>
            <a:pPr marL="285750" indent="-285750">
              <a:buFont typeface="Arial" panose="020B0604020202020204" pitchFamily="34" charset="0"/>
              <a:buChar char="•"/>
            </a:pPr>
            <a:endParaRPr lang="en-US" sz="400" dirty="0">
              <a:latin typeface="Calibri" pitchFamily="34" charset="0"/>
              <a:cs typeface="Calibri" pitchFamily="34" charset="0"/>
            </a:endParaRPr>
          </a:p>
          <a:p>
            <a:pPr marL="285750" indent="-285750">
              <a:buFont typeface="Arial" panose="020B0604020202020204" pitchFamily="34" charset="0"/>
              <a:buChar char="•"/>
            </a:pPr>
            <a:r>
              <a:rPr lang="en-US" b="1" i="1" dirty="0">
                <a:latin typeface="Calibri" pitchFamily="34" charset="0"/>
                <a:cs typeface="Calibri" pitchFamily="34" charset="0"/>
              </a:rPr>
              <a:t>Sierra Mechanics Framework</a:t>
            </a:r>
            <a:r>
              <a:rPr lang="en-US" i="1" dirty="0">
                <a:latin typeface="Calibri" pitchFamily="34" charset="0"/>
                <a:cs typeface="Calibri" pitchFamily="34" charset="0"/>
              </a:rPr>
              <a:t>: </a:t>
            </a:r>
            <a:r>
              <a:rPr lang="en-US" dirty="0">
                <a:latin typeface="Calibri" pitchFamily="34" charset="0"/>
                <a:cs typeface="Calibri" pitchFamily="34" charset="0"/>
              </a:rPr>
              <a:t>Sandia </a:t>
            </a:r>
            <a:r>
              <a:rPr lang="en-US" dirty="0" err="1">
                <a:latin typeface="Calibri" pitchFamily="34" charset="0"/>
                <a:cs typeface="Calibri" pitchFamily="34" charset="0"/>
              </a:rPr>
              <a:t>Lagrangian</a:t>
            </a:r>
            <a:r>
              <a:rPr lang="en-US" dirty="0">
                <a:latin typeface="Calibri" pitchFamily="34" charset="0"/>
                <a:cs typeface="Calibri" pitchFamily="34" charset="0"/>
              </a:rPr>
              <a:t> 3D code for FEA of solids                               &amp; structures.</a:t>
            </a:r>
            <a:endParaRPr lang="en-US" i="1" dirty="0">
              <a:latin typeface="Calibri" panose="020F0502020204030204" pitchFamily="34" charset="0"/>
              <a:cs typeface="Calibri" panose="020F0502020204030204" pitchFamily="34" charset="0"/>
            </a:endParaRPr>
          </a:p>
        </p:txBody>
      </p:sp>
      <p:pic>
        <p:nvPicPr>
          <p:cNvPr id="15" name="Picture 14" descr="A picture containing photo, different, book, holding&#10;&#10;Description automatically generated">
            <a:extLst>
              <a:ext uri="{FF2B5EF4-FFF2-40B4-BE49-F238E27FC236}">
                <a16:creationId xmlns:a16="http://schemas.microsoft.com/office/drawing/2014/main" id="{253E001D-51E6-4F9F-9647-96A58921E2AE}"/>
              </a:ext>
            </a:extLst>
          </p:cNvPr>
          <p:cNvPicPr>
            <a:picLocks noChangeAspect="1"/>
          </p:cNvPicPr>
          <p:nvPr/>
        </p:nvPicPr>
        <p:blipFill>
          <a:blip r:embed="rId3"/>
          <a:stretch>
            <a:fillRect/>
          </a:stretch>
        </p:blipFill>
        <p:spPr>
          <a:xfrm>
            <a:off x="106916" y="2968704"/>
            <a:ext cx="5277654" cy="2911617"/>
          </a:xfrm>
          <a:prstGeom prst="rect">
            <a:avLst/>
          </a:prstGeom>
        </p:spPr>
      </p:pic>
      <p:sp>
        <p:nvSpPr>
          <p:cNvPr id="16" name="Right Brace 15">
            <a:extLst>
              <a:ext uri="{FF2B5EF4-FFF2-40B4-BE49-F238E27FC236}">
                <a16:creationId xmlns:a16="http://schemas.microsoft.com/office/drawing/2014/main" id="{AB648F21-E6EF-4F18-A3FA-1956C39D4F3B}"/>
              </a:ext>
            </a:extLst>
          </p:cNvPr>
          <p:cNvSpPr/>
          <p:nvPr/>
        </p:nvSpPr>
        <p:spPr>
          <a:xfrm rot="18554406">
            <a:off x="4273136" y="2417266"/>
            <a:ext cx="424965" cy="2147881"/>
          </a:xfrm>
          <a:prstGeom prst="rightBrace">
            <a:avLst/>
          </a:prstGeom>
          <a:ln>
            <a:solidFill>
              <a:schemeClr val="tx1"/>
            </a:solidFill>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p>
        </p:txBody>
      </p:sp>
      <p:sp>
        <p:nvSpPr>
          <p:cNvPr id="17" name="Rectangle 16">
            <a:extLst>
              <a:ext uri="{FF2B5EF4-FFF2-40B4-BE49-F238E27FC236}">
                <a16:creationId xmlns:a16="http://schemas.microsoft.com/office/drawing/2014/main" id="{1986E441-48F7-40C5-A660-E874EE314CC4}"/>
              </a:ext>
            </a:extLst>
          </p:cNvPr>
          <p:cNvSpPr/>
          <p:nvPr/>
        </p:nvSpPr>
        <p:spPr>
          <a:xfrm>
            <a:off x="4647392" y="2906256"/>
            <a:ext cx="3190875" cy="923330"/>
          </a:xfrm>
          <a:prstGeom prst="rect">
            <a:avLst/>
          </a:prstGeom>
        </p:spPr>
        <p:txBody>
          <a:bodyPr wrap="square">
            <a:spAutoFit/>
          </a:bodyPr>
          <a:lstStyle/>
          <a:p>
            <a:pPr algn="ctr"/>
            <a:r>
              <a:rPr lang="en-US" b="1" i="1" dirty="0">
                <a:latin typeface="Calibri" panose="020F0502020204030204" pitchFamily="34" charset="0"/>
                <a:cs typeface="Calibri" panose="020F0502020204030204" pitchFamily="34" charset="0"/>
              </a:rPr>
              <a:t>Sierra/SM</a:t>
            </a:r>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quasistatics</a:t>
            </a:r>
            <a:r>
              <a:rPr lang="en-US" dirty="0">
                <a:latin typeface="Calibri" panose="020F0502020204030204" pitchFamily="34" charset="0"/>
                <a:cs typeface="Calibri" panose="020F0502020204030204" pitchFamily="34" charset="0"/>
              </a:rPr>
              <a:t>,  implicit/explicit dynamics + loose coupling via </a:t>
            </a:r>
            <a:r>
              <a:rPr lang="en-US" b="1" i="1" dirty="0">
                <a:latin typeface="Calibri" panose="020F0502020204030204" pitchFamily="34" charset="0"/>
                <a:cs typeface="Calibri" panose="020F0502020204030204" pitchFamily="34" charset="0"/>
              </a:rPr>
              <a:t>Arpeggio</a:t>
            </a:r>
          </a:p>
        </p:txBody>
      </p:sp>
      <p:pic>
        <p:nvPicPr>
          <p:cNvPr id="12" name="Picture 11" descr="albany_90.png">
            <a:extLst>
              <a:ext uri="{FF2B5EF4-FFF2-40B4-BE49-F238E27FC236}">
                <a16:creationId xmlns:a16="http://schemas.microsoft.com/office/drawing/2014/main" id="{B8E57D51-84E1-4AF5-9320-97BC87D27A13}"/>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838267" y="1889292"/>
            <a:ext cx="1007618" cy="524194"/>
          </a:xfrm>
          <a:prstGeom prst="rect">
            <a:avLst/>
          </a:prstGeom>
        </p:spPr>
      </p:pic>
      <p:pic>
        <p:nvPicPr>
          <p:cNvPr id="13" name="Picture 12">
            <a:extLst>
              <a:ext uri="{FF2B5EF4-FFF2-40B4-BE49-F238E27FC236}">
                <a16:creationId xmlns:a16="http://schemas.microsoft.com/office/drawing/2014/main" id="{ED104FA1-3629-4FEF-AC68-5E01627E78D3}"/>
              </a:ext>
            </a:extLst>
          </p:cNvPr>
          <p:cNvPicPr>
            <a:picLocks noChangeAspect="1"/>
          </p:cNvPicPr>
          <p:nvPr/>
        </p:nvPicPr>
        <p:blipFill>
          <a:blip r:embed="rId5"/>
          <a:stretch>
            <a:fillRect/>
          </a:stretch>
        </p:blipFill>
        <p:spPr>
          <a:xfrm>
            <a:off x="7830472" y="2813677"/>
            <a:ext cx="1011253" cy="591770"/>
          </a:xfrm>
          <a:prstGeom prst="rect">
            <a:avLst/>
          </a:prstGeom>
        </p:spPr>
      </p:pic>
      <p:sp>
        <p:nvSpPr>
          <p:cNvPr id="14" name="Arrow: Down 13">
            <a:extLst>
              <a:ext uri="{FF2B5EF4-FFF2-40B4-BE49-F238E27FC236}">
                <a16:creationId xmlns:a16="http://schemas.microsoft.com/office/drawing/2014/main" id="{FE242EA6-C33A-4B65-8DCF-AAD1B09E5042}"/>
              </a:ext>
            </a:extLst>
          </p:cNvPr>
          <p:cNvSpPr/>
          <p:nvPr/>
        </p:nvSpPr>
        <p:spPr>
          <a:xfrm>
            <a:off x="8182589" y="2462729"/>
            <a:ext cx="224339" cy="272591"/>
          </a:xfrm>
          <a:prstGeom prst="downArrow">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1" name="Rectangle 20">
            <a:extLst>
              <a:ext uri="{FF2B5EF4-FFF2-40B4-BE49-F238E27FC236}">
                <a16:creationId xmlns:a16="http://schemas.microsoft.com/office/drawing/2014/main" id="{6CA923CB-EF1E-46D5-A531-6CCAB26374EB}"/>
              </a:ext>
            </a:extLst>
          </p:cNvPr>
          <p:cNvSpPr/>
          <p:nvPr/>
        </p:nvSpPr>
        <p:spPr>
          <a:xfrm>
            <a:off x="7683800" y="1889292"/>
            <a:ext cx="1285545" cy="1543728"/>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8" name="Subtitle 2">
            <a:extLst>
              <a:ext uri="{FF2B5EF4-FFF2-40B4-BE49-F238E27FC236}">
                <a16:creationId xmlns:a16="http://schemas.microsoft.com/office/drawing/2014/main" id="{CF5B17AF-4297-4832-8DC2-AEF0756FD1DC}"/>
              </a:ext>
            </a:extLst>
          </p:cNvPr>
          <p:cNvSpPr txBox="1">
            <a:spLocks/>
          </p:cNvSpPr>
          <p:nvPr/>
        </p:nvSpPr>
        <p:spPr bwMode="auto">
          <a:xfrm>
            <a:off x="-767073" y="6548104"/>
            <a:ext cx="5277653" cy="546647"/>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solidFill>
                  <a:schemeClr val="bg1"/>
                </a:solidFill>
                <a:latin typeface="Calibri" panose="020F0502020204030204" pitchFamily="34" charset="0"/>
                <a:ea typeface="Andale Mono" charset="0"/>
                <a:cs typeface="Andale Mono" charset="0"/>
              </a:rPr>
              <a:t>* https://github.com/SNLComputation/LCM</a:t>
            </a:r>
          </a:p>
        </p:txBody>
      </p:sp>
      <p:sp>
        <p:nvSpPr>
          <p:cNvPr id="2" name="Slide Number Placeholder 1">
            <a:extLst>
              <a:ext uri="{FF2B5EF4-FFF2-40B4-BE49-F238E27FC236}">
                <a16:creationId xmlns:a16="http://schemas.microsoft.com/office/drawing/2014/main" id="{965244A7-FD01-4062-9B6A-6F0A506F7267}"/>
              </a:ext>
            </a:extLst>
          </p:cNvPr>
          <p:cNvSpPr>
            <a:spLocks noGrp="1"/>
          </p:cNvSpPr>
          <p:nvPr>
            <p:ph type="sldNum" sz="quarter" idx="12"/>
          </p:nvPr>
        </p:nvSpPr>
        <p:spPr/>
        <p:txBody>
          <a:bodyPr/>
          <a:lstStyle/>
          <a:p>
            <a:fld id="{A5E55A7B-7854-E145-92D9-B491DF4BAE2D}" type="slidenum">
              <a:rPr lang="en-US" smtClean="0"/>
              <a:pPr/>
              <a:t>44</a:t>
            </a:fld>
            <a:endParaRPr lang="en-US" dirty="0"/>
          </a:p>
        </p:txBody>
      </p:sp>
    </p:spTree>
    <p:extLst>
      <p:ext uri="{BB962C8B-B14F-4D97-AF65-F5344CB8AC3E}">
        <p14:creationId xmlns:p14="http://schemas.microsoft.com/office/powerpoint/2010/main" val="3345187082"/>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90116" y="181833"/>
            <a:ext cx="8725284" cy="43358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Implementation in </a:t>
            </a:r>
            <a:r>
              <a:rPr lang="en-US" sz="3600" i="1" dirty="0">
                <a:solidFill>
                  <a:schemeClr val="tx1"/>
                </a:solidFill>
              </a:rPr>
              <a:t>Albany LCM </a:t>
            </a:r>
            <a:r>
              <a:rPr lang="en-US" sz="3600" dirty="0">
                <a:solidFill>
                  <a:schemeClr val="tx1"/>
                </a:solidFill>
              </a:rPr>
              <a:t>&amp; </a:t>
            </a:r>
            <a:r>
              <a:rPr lang="en-US" sz="3600" i="1" dirty="0">
                <a:solidFill>
                  <a:schemeClr val="tx1"/>
                </a:solidFill>
              </a:rPr>
              <a:t>Sierra/SM</a:t>
            </a:r>
          </a:p>
        </p:txBody>
      </p:sp>
      <p:sp>
        <p:nvSpPr>
          <p:cNvPr id="9" name="TextBox 8">
            <a:extLst>
              <a:ext uri="{FF2B5EF4-FFF2-40B4-BE49-F238E27FC236}">
                <a16:creationId xmlns:a16="http://schemas.microsoft.com/office/drawing/2014/main" id="{D87D6D18-284D-4675-B139-C27DE9B936F7}"/>
              </a:ext>
            </a:extLst>
          </p:cNvPr>
          <p:cNvSpPr txBox="1"/>
          <p:nvPr/>
        </p:nvSpPr>
        <p:spPr>
          <a:xfrm>
            <a:off x="266700" y="1009650"/>
            <a:ext cx="8162925" cy="707886"/>
          </a:xfrm>
          <a:prstGeom prst="rect">
            <a:avLst/>
          </a:prstGeom>
          <a:solidFill>
            <a:srgbClr val="FFFFCC"/>
          </a:solidFill>
        </p:spPr>
        <p:txBody>
          <a:bodyPr wrap="square" rtlCol="0">
            <a:spAutoFit/>
          </a:bodyPr>
          <a:lstStyle/>
          <a:p>
            <a:pPr algn="ctr"/>
            <a:r>
              <a:rPr lang="en-US" sz="2000" dirty="0">
                <a:latin typeface="Calibri" panose="020F0502020204030204" pitchFamily="34" charset="0"/>
                <a:cs typeface="Calibri" panose="020F0502020204030204" pitchFamily="34" charset="0"/>
              </a:rPr>
              <a:t>Numerical results shown here for </a:t>
            </a:r>
            <a:r>
              <a:rPr lang="en-US" sz="2000" b="1" i="1" dirty="0">
                <a:latin typeface="Calibri" panose="020F0502020204030204" pitchFamily="34" charset="0"/>
                <a:cs typeface="Calibri" panose="020F0502020204030204" pitchFamily="34" charset="0"/>
              </a:rPr>
              <a:t>dynamic</a:t>
            </a:r>
            <a:r>
              <a:rPr lang="en-US" sz="2000" dirty="0">
                <a:latin typeface="Calibri" panose="020F0502020204030204" pitchFamily="34" charset="0"/>
                <a:cs typeface="Calibri" panose="020F0502020204030204" pitchFamily="34" charset="0"/>
              </a:rPr>
              <a:t> Schwarz are from two codes: </a:t>
            </a:r>
            <a:r>
              <a:rPr lang="en-US" sz="2000" b="1" i="1" dirty="0">
                <a:latin typeface="Calibri" panose="020F0502020204030204" pitchFamily="34" charset="0"/>
                <a:cs typeface="Calibri" panose="020F0502020204030204" pitchFamily="34" charset="0"/>
              </a:rPr>
              <a:t>Albany LCM </a:t>
            </a:r>
            <a:r>
              <a:rPr lang="en-US" sz="2000" dirty="0">
                <a:latin typeface="Calibri" panose="020F0502020204030204" pitchFamily="34" charset="0"/>
                <a:cs typeface="Calibri" panose="020F0502020204030204" pitchFamily="34" charset="0"/>
              </a:rPr>
              <a:t>and </a:t>
            </a:r>
            <a:r>
              <a:rPr lang="en-US" sz="2000" b="1" i="1" dirty="0">
                <a:latin typeface="Calibri" panose="020F0502020204030204" pitchFamily="34" charset="0"/>
                <a:cs typeface="Calibri" panose="020F0502020204030204" pitchFamily="34" charset="0"/>
              </a:rPr>
              <a:t>Sierra/Solid Mechanics </a:t>
            </a:r>
            <a:r>
              <a:rPr lang="en-US" sz="2000" b="1" dirty="0">
                <a:latin typeface="Calibri" panose="020F0502020204030204" pitchFamily="34" charset="0"/>
                <a:cs typeface="Calibri" panose="020F0502020204030204" pitchFamily="34" charset="0"/>
              </a:rPr>
              <a:t>(</a:t>
            </a:r>
            <a:r>
              <a:rPr lang="en-US" sz="2000" b="1" i="1" dirty="0">
                <a:latin typeface="Calibri" panose="020F0502020204030204" pitchFamily="34" charset="0"/>
                <a:cs typeface="Calibri" panose="020F0502020204030204" pitchFamily="34" charset="0"/>
              </a:rPr>
              <a:t>Sierra/SM</a:t>
            </a:r>
            <a:r>
              <a:rPr lang="en-US" sz="2000" b="1" dirty="0">
                <a:latin typeface="Calibri" panose="020F0502020204030204" pitchFamily="34" charset="0"/>
                <a:cs typeface="Calibri" panose="020F0502020204030204" pitchFamily="34" charset="0"/>
              </a:rPr>
              <a:t>)</a:t>
            </a:r>
          </a:p>
        </p:txBody>
      </p:sp>
      <p:sp>
        <p:nvSpPr>
          <p:cNvPr id="11" name="TextBox 10">
            <a:extLst>
              <a:ext uri="{FF2B5EF4-FFF2-40B4-BE49-F238E27FC236}">
                <a16:creationId xmlns:a16="http://schemas.microsoft.com/office/drawing/2014/main" id="{82E2A405-0A05-4F09-86F8-8823E69B4BB7}"/>
              </a:ext>
            </a:extLst>
          </p:cNvPr>
          <p:cNvSpPr txBox="1"/>
          <p:nvPr/>
        </p:nvSpPr>
        <p:spPr>
          <a:xfrm>
            <a:off x="-14480" y="1920716"/>
            <a:ext cx="8725284" cy="1046440"/>
          </a:xfrm>
          <a:prstGeom prst="rect">
            <a:avLst/>
          </a:prstGeom>
          <a:noFill/>
        </p:spPr>
        <p:txBody>
          <a:bodyPr wrap="square" rtlCol="0">
            <a:spAutoFit/>
          </a:bodyPr>
          <a:lstStyle/>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Albany LCM: </a:t>
            </a:r>
            <a:r>
              <a:rPr lang="en-US" dirty="0" err="1">
                <a:latin typeface="Calibri" panose="020F0502020204030204" pitchFamily="34" charset="0"/>
                <a:cs typeface="Calibri" panose="020F0502020204030204" pitchFamily="34" charset="0"/>
              </a:rPr>
              <a:t>Trilinos</a:t>
            </a:r>
            <a:r>
              <a:rPr lang="en-US" dirty="0">
                <a:latin typeface="Calibri" pitchFamily="34" charset="0"/>
                <a:cs typeface="Calibri" pitchFamily="34" charset="0"/>
              </a:rPr>
              <a:t>-based open-source* parallel, C++, multi-physics, FE code.</a:t>
            </a:r>
          </a:p>
          <a:p>
            <a:pPr marL="285750" indent="-285750">
              <a:buFont typeface="Arial" panose="020B0604020202020204" pitchFamily="34" charset="0"/>
              <a:buChar char="•"/>
            </a:pPr>
            <a:endParaRPr lang="en-US" sz="400" dirty="0">
              <a:latin typeface="Calibri" pitchFamily="34" charset="0"/>
              <a:cs typeface="Calibri" pitchFamily="34" charset="0"/>
            </a:endParaRPr>
          </a:p>
          <a:p>
            <a:pPr marL="285750" indent="-285750">
              <a:buFont typeface="Arial" panose="020B0604020202020204" pitchFamily="34" charset="0"/>
              <a:buChar char="•"/>
            </a:pPr>
            <a:endParaRPr lang="en-US" sz="400" dirty="0">
              <a:latin typeface="Calibri" pitchFamily="34" charset="0"/>
              <a:cs typeface="Calibri" pitchFamily="34" charset="0"/>
            </a:endParaRPr>
          </a:p>
          <a:p>
            <a:pPr marL="285750" indent="-285750">
              <a:buFont typeface="Arial" panose="020B0604020202020204" pitchFamily="34" charset="0"/>
              <a:buChar char="•"/>
            </a:pPr>
            <a:r>
              <a:rPr lang="en-US" b="1" i="1" dirty="0">
                <a:latin typeface="Calibri" pitchFamily="34" charset="0"/>
                <a:cs typeface="Calibri" pitchFamily="34" charset="0"/>
              </a:rPr>
              <a:t>Sierra Mechanics Framework</a:t>
            </a:r>
            <a:r>
              <a:rPr lang="en-US" i="1" dirty="0">
                <a:latin typeface="Calibri" pitchFamily="34" charset="0"/>
                <a:cs typeface="Calibri" pitchFamily="34" charset="0"/>
              </a:rPr>
              <a:t>: </a:t>
            </a:r>
            <a:r>
              <a:rPr lang="en-US" dirty="0">
                <a:latin typeface="Calibri" pitchFamily="34" charset="0"/>
                <a:cs typeface="Calibri" pitchFamily="34" charset="0"/>
              </a:rPr>
              <a:t>Sandia </a:t>
            </a:r>
            <a:r>
              <a:rPr lang="en-US" dirty="0" err="1">
                <a:latin typeface="Calibri" pitchFamily="34" charset="0"/>
                <a:cs typeface="Calibri" pitchFamily="34" charset="0"/>
              </a:rPr>
              <a:t>Lagrangian</a:t>
            </a:r>
            <a:r>
              <a:rPr lang="en-US" dirty="0">
                <a:latin typeface="Calibri" pitchFamily="34" charset="0"/>
                <a:cs typeface="Calibri" pitchFamily="34" charset="0"/>
              </a:rPr>
              <a:t> 3D code for FEA of solids                               &amp; structures.</a:t>
            </a:r>
            <a:endParaRPr lang="en-US" i="1" dirty="0">
              <a:latin typeface="Calibri" panose="020F0502020204030204" pitchFamily="34" charset="0"/>
              <a:cs typeface="Calibri" panose="020F0502020204030204" pitchFamily="34" charset="0"/>
            </a:endParaRPr>
          </a:p>
        </p:txBody>
      </p:sp>
      <p:pic>
        <p:nvPicPr>
          <p:cNvPr id="15" name="Picture 14" descr="A picture containing photo, different, book, holding&#10;&#10;Description automatically generated">
            <a:extLst>
              <a:ext uri="{FF2B5EF4-FFF2-40B4-BE49-F238E27FC236}">
                <a16:creationId xmlns:a16="http://schemas.microsoft.com/office/drawing/2014/main" id="{253E001D-51E6-4F9F-9647-96A58921E2AE}"/>
              </a:ext>
            </a:extLst>
          </p:cNvPr>
          <p:cNvPicPr>
            <a:picLocks noChangeAspect="1"/>
          </p:cNvPicPr>
          <p:nvPr/>
        </p:nvPicPr>
        <p:blipFill>
          <a:blip r:embed="rId3"/>
          <a:stretch>
            <a:fillRect/>
          </a:stretch>
        </p:blipFill>
        <p:spPr>
          <a:xfrm>
            <a:off x="106916" y="2968704"/>
            <a:ext cx="5277654" cy="2911617"/>
          </a:xfrm>
          <a:prstGeom prst="rect">
            <a:avLst/>
          </a:prstGeom>
        </p:spPr>
      </p:pic>
      <p:sp>
        <p:nvSpPr>
          <p:cNvPr id="16" name="Right Brace 15">
            <a:extLst>
              <a:ext uri="{FF2B5EF4-FFF2-40B4-BE49-F238E27FC236}">
                <a16:creationId xmlns:a16="http://schemas.microsoft.com/office/drawing/2014/main" id="{AB648F21-E6EF-4F18-A3FA-1956C39D4F3B}"/>
              </a:ext>
            </a:extLst>
          </p:cNvPr>
          <p:cNvSpPr/>
          <p:nvPr/>
        </p:nvSpPr>
        <p:spPr>
          <a:xfrm rot="18554406">
            <a:off x="4273136" y="2417266"/>
            <a:ext cx="424965" cy="2147881"/>
          </a:xfrm>
          <a:prstGeom prst="rightBrace">
            <a:avLst/>
          </a:prstGeom>
          <a:ln>
            <a:solidFill>
              <a:schemeClr val="tx1"/>
            </a:solidFill>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p>
        </p:txBody>
      </p:sp>
      <p:sp>
        <p:nvSpPr>
          <p:cNvPr id="17" name="Rectangle 16">
            <a:extLst>
              <a:ext uri="{FF2B5EF4-FFF2-40B4-BE49-F238E27FC236}">
                <a16:creationId xmlns:a16="http://schemas.microsoft.com/office/drawing/2014/main" id="{1986E441-48F7-40C5-A660-E874EE314CC4}"/>
              </a:ext>
            </a:extLst>
          </p:cNvPr>
          <p:cNvSpPr/>
          <p:nvPr/>
        </p:nvSpPr>
        <p:spPr>
          <a:xfrm>
            <a:off x="4647392" y="2906256"/>
            <a:ext cx="3190875" cy="923330"/>
          </a:xfrm>
          <a:prstGeom prst="rect">
            <a:avLst/>
          </a:prstGeom>
        </p:spPr>
        <p:txBody>
          <a:bodyPr wrap="square">
            <a:spAutoFit/>
          </a:bodyPr>
          <a:lstStyle/>
          <a:p>
            <a:pPr algn="ctr"/>
            <a:r>
              <a:rPr lang="en-US" b="1" i="1" dirty="0">
                <a:latin typeface="Calibri" panose="020F0502020204030204" pitchFamily="34" charset="0"/>
                <a:cs typeface="Calibri" panose="020F0502020204030204" pitchFamily="34" charset="0"/>
              </a:rPr>
              <a:t>Sierra/SM</a:t>
            </a:r>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quasistatics</a:t>
            </a:r>
            <a:r>
              <a:rPr lang="en-US" dirty="0">
                <a:latin typeface="Calibri" panose="020F0502020204030204" pitchFamily="34" charset="0"/>
                <a:cs typeface="Calibri" panose="020F0502020204030204" pitchFamily="34" charset="0"/>
              </a:rPr>
              <a:t>,  implicit/explicit dynamics + loose coupling via </a:t>
            </a:r>
            <a:r>
              <a:rPr lang="en-US" b="1" i="1" dirty="0">
                <a:latin typeface="Calibri" panose="020F0502020204030204" pitchFamily="34" charset="0"/>
                <a:cs typeface="Calibri" panose="020F0502020204030204" pitchFamily="34" charset="0"/>
              </a:rPr>
              <a:t>Arpeggio</a:t>
            </a:r>
          </a:p>
        </p:txBody>
      </p:sp>
      <p:sp>
        <p:nvSpPr>
          <p:cNvPr id="19" name="TextBox 18">
            <a:extLst>
              <a:ext uri="{FF2B5EF4-FFF2-40B4-BE49-F238E27FC236}">
                <a16:creationId xmlns:a16="http://schemas.microsoft.com/office/drawing/2014/main" id="{9F61E79C-1D65-4F56-A3BC-73B1DF5C529A}"/>
              </a:ext>
            </a:extLst>
          </p:cNvPr>
          <p:cNvSpPr txBox="1"/>
          <p:nvPr/>
        </p:nvSpPr>
        <p:spPr>
          <a:xfrm>
            <a:off x="5809446" y="4138366"/>
            <a:ext cx="3105954" cy="1200329"/>
          </a:xfrm>
          <a:prstGeom prst="rect">
            <a:avLst/>
          </a:prstGeom>
          <a:solidFill>
            <a:srgbClr val="CCFFCC"/>
          </a:solidFill>
        </p:spPr>
        <p:txBody>
          <a:bodyPr wrap="square" rtlCol="0">
            <a:spAutoFit/>
          </a:bodyPr>
          <a:lstStyle/>
          <a:p>
            <a:pPr algn="ctr"/>
            <a:r>
              <a:rPr lang="en-US" dirty="0">
                <a:latin typeface="Calibri" panose="020F0502020204030204" pitchFamily="34" charset="0"/>
                <a:cs typeface="Calibri" panose="020F0502020204030204" pitchFamily="34" charset="0"/>
              </a:rPr>
              <a:t>Schwarz alternating method was </a:t>
            </a:r>
            <a:r>
              <a:rPr lang="en-US" b="1" dirty="0">
                <a:latin typeface="Calibri" panose="020F0502020204030204" pitchFamily="34" charset="0"/>
                <a:cs typeface="Calibri" panose="020F0502020204030204" pitchFamily="34" charset="0"/>
              </a:rPr>
              <a:t>“implemented” </a:t>
            </a:r>
            <a:r>
              <a:rPr lang="en-US" dirty="0">
                <a:latin typeface="Calibri" panose="020F0502020204030204" pitchFamily="34" charset="0"/>
                <a:cs typeface="Calibri" panose="020F0502020204030204" pitchFamily="34" charset="0"/>
              </a:rPr>
              <a:t>in </a:t>
            </a:r>
            <a:r>
              <a:rPr lang="en-US" b="1" i="1" dirty="0">
                <a:latin typeface="Calibri" panose="020F0502020204030204" pitchFamily="34" charset="0"/>
                <a:cs typeface="Calibri" panose="020F0502020204030204" pitchFamily="34" charset="0"/>
              </a:rPr>
              <a:t>Sierra/SM </a:t>
            </a:r>
            <a:r>
              <a:rPr lang="en-US" dirty="0">
                <a:latin typeface="Calibri" panose="020F0502020204030204" pitchFamily="34" charset="0"/>
                <a:cs typeface="Calibri" panose="020F0502020204030204" pitchFamily="34" charset="0"/>
              </a:rPr>
              <a:t>using </a:t>
            </a:r>
            <a:r>
              <a:rPr lang="en-US" b="1" i="1" dirty="0">
                <a:latin typeface="Calibri" panose="020F0502020204030204" pitchFamily="34" charset="0"/>
                <a:cs typeface="Calibri" panose="020F0502020204030204" pitchFamily="34" charset="0"/>
              </a:rPr>
              <a:t>Arpeggio</a:t>
            </a:r>
            <a:r>
              <a:rPr lang="en-US" b="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loose coupling framework</a:t>
            </a:r>
          </a:p>
        </p:txBody>
      </p:sp>
      <p:pic>
        <p:nvPicPr>
          <p:cNvPr id="12" name="Picture 11" descr="albany_90.png">
            <a:extLst>
              <a:ext uri="{FF2B5EF4-FFF2-40B4-BE49-F238E27FC236}">
                <a16:creationId xmlns:a16="http://schemas.microsoft.com/office/drawing/2014/main" id="{B8E57D51-84E1-4AF5-9320-97BC87D27A13}"/>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838267" y="1889292"/>
            <a:ext cx="1007618" cy="524194"/>
          </a:xfrm>
          <a:prstGeom prst="rect">
            <a:avLst/>
          </a:prstGeom>
        </p:spPr>
      </p:pic>
      <p:pic>
        <p:nvPicPr>
          <p:cNvPr id="13" name="Picture 12">
            <a:extLst>
              <a:ext uri="{FF2B5EF4-FFF2-40B4-BE49-F238E27FC236}">
                <a16:creationId xmlns:a16="http://schemas.microsoft.com/office/drawing/2014/main" id="{ED104FA1-3629-4FEF-AC68-5E01627E78D3}"/>
              </a:ext>
            </a:extLst>
          </p:cNvPr>
          <p:cNvPicPr>
            <a:picLocks noChangeAspect="1"/>
          </p:cNvPicPr>
          <p:nvPr/>
        </p:nvPicPr>
        <p:blipFill>
          <a:blip r:embed="rId5"/>
          <a:stretch>
            <a:fillRect/>
          </a:stretch>
        </p:blipFill>
        <p:spPr>
          <a:xfrm>
            <a:off x="7830472" y="2813677"/>
            <a:ext cx="1011253" cy="591770"/>
          </a:xfrm>
          <a:prstGeom prst="rect">
            <a:avLst/>
          </a:prstGeom>
        </p:spPr>
      </p:pic>
      <p:sp>
        <p:nvSpPr>
          <p:cNvPr id="14" name="Arrow: Down 13">
            <a:extLst>
              <a:ext uri="{FF2B5EF4-FFF2-40B4-BE49-F238E27FC236}">
                <a16:creationId xmlns:a16="http://schemas.microsoft.com/office/drawing/2014/main" id="{FE242EA6-C33A-4B65-8DCF-AAD1B09E5042}"/>
              </a:ext>
            </a:extLst>
          </p:cNvPr>
          <p:cNvSpPr/>
          <p:nvPr/>
        </p:nvSpPr>
        <p:spPr>
          <a:xfrm>
            <a:off x="8182589" y="2462729"/>
            <a:ext cx="224339" cy="272591"/>
          </a:xfrm>
          <a:prstGeom prst="downArrow">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1" name="Rectangle 20">
            <a:extLst>
              <a:ext uri="{FF2B5EF4-FFF2-40B4-BE49-F238E27FC236}">
                <a16:creationId xmlns:a16="http://schemas.microsoft.com/office/drawing/2014/main" id="{6CA923CB-EF1E-46D5-A531-6CCAB26374EB}"/>
              </a:ext>
            </a:extLst>
          </p:cNvPr>
          <p:cNvSpPr/>
          <p:nvPr/>
        </p:nvSpPr>
        <p:spPr>
          <a:xfrm>
            <a:off x="7683800" y="1889292"/>
            <a:ext cx="1285545" cy="1543728"/>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8" name="Subtitle 2">
            <a:extLst>
              <a:ext uri="{FF2B5EF4-FFF2-40B4-BE49-F238E27FC236}">
                <a16:creationId xmlns:a16="http://schemas.microsoft.com/office/drawing/2014/main" id="{BCC194F3-0A81-49E9-B16F-7EFB1BB8E28E}"/>
              </a:ext>
            </a:extLst>
          </p:cNvPr>
          <p:cNvSpPr txBox="1">
            <a:spLocks/>
          </p:cNvSpPr>
          <p:nvPr/>
        </p:nvSpPr>
        <p:spPr bwMode="auto">
          <a:xfrm>
            <a:off x="-767073" y="6548104"/>
            <a:ext cx="5277653" cy="546647"/>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solidFill>
                  <a:schemeClr val="bg1"/>
                </a:solidFill>
                <a:latin typeface="Calibri" panose="020F0502020204030204" pitchFamily="34" charset="0"/>
                <a:ea typeface="Andale Mono" charset="0"/>
                <a:cs typeface="Andale Mono" charset="0"/>
              </a:rPr>
              <a:t>* https://github.com/SNLComputation/LCM</a:t>
            </a:r>
          </a:p>
        </p:txBody>
      </p:sp>
      <p:sp>
        <p:nvSpPr>
          <p:cNvPr id="2" name="Slide Number Placeholder 1">
            <a:extLst>
              <a:ext uri="{FF2B5EF4-FFF2-40B4-BE49-F238E27FC236}">
                <a16:creationId xmlns:a16="http://schemas.microsoft.com/office/drawing/2014/main" id="{CEA30EE6-F1D0-497D-B29F-C87C14A91015}"/>
              </a:ext>
            </a:extLst>
          </p:cNvPr>
          <p:cNvSpPr>
            <a:spLocks noGrp="1"/>
          </p:cNvSpPr>
          <p:nvPr>
            <p:ph type="sldNum" sz="quarter" idx="12"/>
          </p:nvPr>
        </p:nvSpPr>
        <p:spPr/>
        <p:txBody>
          <a:bodyPr/>
          <a:lstStyle/>
          <a:p>
            <a:fld id="{A5E55A7B-7854-E145-92D9-B491DF4BAE2D}" type="slidenum">
              <a:rPr lang="en-US" smtClean="0"/>
              <a:pPr/>
              <a:t>45</a:t>
            </a:fld>
            <a:endParaRPr lang="en-US" dirty="0"/>
          </a:p>
        </p:txBody>
      </p:sp>
    </p:spTree>
    <p:extLst>
      <p:ext uri="{BB962C8B-B14F-4D97-AF65-F5344CB8AC3E}">
        <p14:creationId xmlns:p14="http://schemas.microsoft.com/office/powerpoint/2010/main" val="3905268918"/>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90116" y="181833"/>
            <a:ext cx="8725284" cy="43358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Implementation in </a:t>
            </a:r>
            <a:r>
              <a:rPr lang="en-US" sz="3600" i="1" dirty="0">
                <a:solidFill>
                  <a:schemeClr val="tx1"/>
                </a:solidFill>
              </a:rPr>
              <a:t>Albany LCM </a:t>
            </a:r>
            <a:r>
              <a:rPr lang="en-US" sz="3600" dirty="0">
                <a:solidFill>
                  <a:schemeClr val="tx1"/>
                </a:solidFill>
              </a:rPr>
              <a:t>&amp; </a:t>
            </a:r>
            <a:r>
              <a:rPr lang="en-US" sz="3600" i="1" dirty="0">
                <a:solidFill>
                  <a:schemeClr val="tx1"/>
                </a:solidFill>
              </a:rPr>
              <a:t>Sierra/SM</a:t>
            </a:r>
          </a:p>
        </p:txBody>
      </p:sp>
      <p:sp>
        <p:nvSpPr>
          <p:cNvPr id="9" name="TextBox 8">
            <a:extLst>
              <a:ext uri="{FF2B5EF4-FFF2-40B4-BE49-F238E27FC236}">
                <a16:creationId xmlns:a16="http://schemas.microsoft.com/office/drawing/2014/main" id="{D87D6D18-284D-4675-B139-C27DE9B936F7}"/>
              </a:ext>
            </a:extLst>
          </p:cNvPr>
          <p:cNvSpPr txBox="1"/>
          <p:nvPr/>
        </p:nvSpPr>
        <p:spPr>
          <a:xfrm>
            <a:off x="266700" y="1009650"/>
            <a:ext cx="8162925" cy="707886"/>
          </a:xfrm>
          <a:prstGeom prst="rect">
            <a:avLst/>
          </a:prstGeom>
          <a:solidFill>
            <a:srgbClr val="FFFFCC"/>
          </a:solidFill>
        </p:spPr>
        <p:txBody>
          <a:bodyPr wrap="square" rtlCol="0">
            <a:spAutoFit/>
          </a:bodyPr>
          <a:lstStyle/>
          <a:p>
            <a:pPr algn="ctr"/>
            <a:r>
              <a:rPr lang="en-US" sz="2000" dirty="0">
                <a:latin typeface="Calibri" panose="020F0502020204030204" pitchFamily="34" charset="0"/>
                <a:cs typeface="Calibri" panose="020F0502020204030204" pitchFamily="34" charset="0"/>
              </a:rPr>
              <a:t>Numerical results shown here for </a:t>
            </a:r>
            <a:r>
              <a:rPr lang="en-US" sz="2000" b="1" i="1" dirty="0">
                <a:latin typeface="Calibri" panose="020F0502020204030204" pitchFamily="34" charset="0"/>
                <a:cs typeface="Calibri" panose="020F0502020204030204" pitchFamily="34" charset="0"/>
              </a:rPr>
              <a:t>dynamic</a:t>
            </a:r>
            <a:r>
              <a:rPr lang="en-US" sz="2000" dirty="0">
                <a:latin typeface="Calibri" panose="020F0502020204030204" pitchFamily="34" charset="0"/>
                <a:cs typeface="Calibri" panose="020F0502020204030204" pitchFamily="34" charset="0"/>
              </a:rPr>
              <a:t> Schwarz are from two codes: </a:t>
            </a:r>
            <a:r>
              <a:rPr lang="en-US" sz="2000" b="1" i="1" dirty="0">
                <a:latin typeface="Calibri" panose="020F0502020204030204" pitchFamily="34" charset="0"/>
                <a:cs typeface="Calibri" panose="020F0502020204030204" pitchFamily="34" charset="0"/>
              </a:rPr>
              <a:t>Albany LCM </a:t>
            </a:r>
            <a:r>
              <a:rPr lang="en-US" sz="2000" dirty="0">
                <a:latin typeface="Calibri" panose="020F0502020204030204" pitchFamily="34" charset="0"/>
                <a:cs typeface="Calibri" panose="020F0502020204030204" pitchFamily="34" charset="0"/>
              </a:rPr>
              <a:t>and </a:t>
            </a:r>
            <a:r>
              <a:rPr lang="en-US" sz="2000" b="1" i="1" dirty="0">
                <a:latin typeface="Calibri" panose="020F0502020204030204" pitchFamily="34" charset="0"/>
                <a:cs typeface="Calibri" panose="020F0502020204030204" pitchFamily="34" charset="0"/>
              </a:rPr>
              <a:t>Sierra/Solid Mechanics </a:t>
            </a:r>
            <a:r>
              <a:rPr lang="en-US" sz="2000" b="1" dirty="0">
                <a:latin typeface="Calibri" panose="020F0502020204030204" pitchFamily="34" charset="0"/>
                <a:cs typeface="Calibri" panose="020F0502020204030204" pitchFamily="34" charset="0"/>
              </a:rPr>
              <a:t>(</a:t>
            </a:r>
            <a:r>
              <a:rPr lang="en-US" sz="2000" b="1" i="1" dirty="0">
                <a:latin typeface="Calibri" panose="020F0502020204030204" pitchFamily="34" charset="0"/>
                <a:cs typeface="Calibri" panose="020F0502020204030204" pitchFamily="34" charset="0"/>
              </a:rPr>
              <a:t>Sierra/SM</a:t>
            </a:r>
            <a:r>
              <a:rPr lang="en-US" sz="2000" b="1" dirty="0">
                <a:latin typeface="Calibri" panose="020F0502020204030204" pitchFamily="34" charset="0"/>
                <a:cs typeface="Calibri" panose="020F0502020204030204" pitchFamily="34" charset="0"/>
              </a:rPr>
              <a:t>)</a:t>
            </a:r>
          </a:p>
        </p:txBody>
      </p:sp>
      <p:sp>
        <p:nvSpPr>
          <p:cNvPr id="11" name="TextBox 10">
            <a:extLst>
              <a:ext uri="{FF2B5EF4-FFF2-40B4-BE49-F238E27FC236}">
                <a16:creationId xmlns:a16="http://schemas.microsoft.com/office/drawing/2014/main" id="{82E2A405-0A05-4F09-86F8-8823E69B4BB7}"/>
              </a:ext>
            </a:extLst>
          </p:cNvPr>
          <p:cNvSpPr txBox="1"/>
          <p:nvPr/>
        </p:nvSpPr>
        <p:spPr>
          <a:xfrm>
            <a:off x="-14480" y="1920716"/>
            <a:ext cx="8725284" cy="1046440"/>
          </a:xfrm>
          <a:prstGeom prst="rect">
            <a:avLst/>
          </a:prstGeom>
          <a:noFill/>
        </p:spPr>
        <p:txBody>
          <a:bodyPr wrap="square" rtlCol="0">
            <a:spAutoFit/>
          </a:bodyPr>
          <a:lstStyle/>
          <a:p>
            <a:pPr marL="285750" indent="-285750">
              <a:buFont typeface="Arial" panose="020B0604020202020204" pitchFamily="34" charset="0"/>
              <a:buChar char="•"/>
            </a:pPr>
            <a:r>
              <a:rPr lang="en-US" b="1" i="1" dirty="0">
                <a:latin typeface="Calibri" panose="020F0502020204030204" pitchFamily="34" charset="0"/>
                <a:cs typeface="Calibri" panose="020F0502020204030204" pitchFamily="34" charset="0"/>
              </a:rPr>
              <a:t>Albany LCM: </a:t>
            </a:r>
            <a:r>
              <a:rPr lang="en-US" dirty="0" err="1">
                <a:latin typeface="Calibri" panose="020F0502020204030204" pitchFamily="34" charset="0"/>
                <a:cs typeface="Calibri" panose="020F0502020204030204" pitchFamily="34" charset="0"/>
              </a:rPr>
              <a:t>Trilinos</a:t>
            </a:r>
            <a:r>
              <a:rPr lang="en-US" dirty="0">
                <a:latin typeface="Calibri" pitchFamily="34" charset="0"/>
                <a:cs typeface="Calibri" pitchFamily="34" charset="0"/>
              </a:rPr>
              <a:t>-based open-source* parallel, C++, multi-physics, FE code.</a:t>
            </a:r>
          </a:p>
          <a:p>
            <a:pPr marL="285750" indent="-285750">
              <a:buFont typeface="Arial" panose="020B0604020202020204" pitchFamily="34" charset="0"/>
              <a:buChar char="•"/>
            </a:pPr>
            <a:endParaRPr lang="en-US" sz="400" dirty="0">
              <a:latin typeface="Calibri" pitchFamily="34" charset="0"/>
              <a:cs typeface="Calibri" pitchFamily="34" charset="0"/>
            </a:endParaRPr>
          </a:p>
          <a:p>
            <a:pPr marL="285750" indent="-285750">
              <a:buFont typeface="Arial" panose="020B0604020202020204" pitchFamily="34" charset="0"/>
              <a:buChar char="•"/>
            </a:pPr>
            <a:endParaRPr lang="en-US" sz="400" dirty="0">
              <a:latin typeface="Calibri" pitchFamily="34" charset="0"/>
              <a:cs typeface="Calibri" pitchFamily="34" charset="0"/>
            </a:endParaRPr>
          </a:p>
          <a:p>
            <a:pPr marL="285750" indent="-285750">
              <a:buFont typeface="Arial" panose="020B0604020202020204" pitchFamily="34" charset="0"/>
              <a:buChar char="•"/>
            </a:pPr>
            <a:r>
              <a:rPr lang="en-US" b="1" i="1" dirty="0">
                <a:latin typeface="Calibri" pitchFamily="34" charset="0"/>
                <a:cs typeface="Calibri" pitchFamily="34" charset="0"/>
              </a:rPr>
              <a:t>Sierra Mechanics Framework</a:t>
            </a:r>
            <a:r>
              <a:rPr lang="en-US" i="1" dirty="0">
                <a:latin typeface="Calibri" pitchFamily="34" charset="0"/>
                <a:cs typeface="Calibri" pitchFamily="34" charset="0"/>
              </a:rPr>
              <a:t>: </a:t>
            </a:r>
            <a:r>
              <a:rPr lang="en-US" dirty="0">
                <a:latin typeface="Calibri" pitchFamily="34" charset="0"/>
                <a:cs typeface="Calibri" pitchFamily="34" charset="0"/>
              </a:rPr>
              <a:t>Sandia </a:t>
            </a:r>
            <a:r>
              <a:rPr lang="en-US" dirty="0" err="1">
                <a:latin typeface="Calibri" pitchFamily="34" charset="0"/>
                <a:cs typeface="Calibri" pitchFamily="34" charset="0"/>
              </a:rPr>
              <a:t>Lagrangian</a:t>
            </a:r>
            <a:r>
              <a:rPr lang="en-US" dirty="0">
                <a:latin typeface="Calibri" pitchFamily="34" charset="0"/>
                <a:cs typeface="Calibri" pitchFamily="34" charset="0"/>
              </a:rPr>
              <a:t> 3D code for FEA of solids                               &amp; structures.</a:t>
            </a:r>
            <a:endParaRPr lang="en-US" i="1" dirty="0">
              <a:latin typeface="Calibri" panose="020F0502020204030204" pitchFamily="34" charset="0"/>
              <a:cs typeface="Calibri" panose="020F0502020204030204" pitchFamily="34" charset="0"/>
            </a:endParaRPr>
          </a:p>
        </p:txBody>
      </p:sp>
      <p:pic>
        <p:nvPicPr>
          <p:cNvPr id="15" name="Picture 14" descr="A picture containing photo, different, book, holding&#10;&#10;Description automatically generated">
            <a:extLst>
              <a:ext uri="{FF2B5EF4-FFF2-40B4-BE49-F238E27FC236}">
                <a16:creationId xmlns:a16="http://schemas.microsoft.com/office/drawing/2014/main" id="{253E001D-51E6-4F9F-9647-96A58921E2AE}"/>
              </a:ext>
            </a:extLst>
          </p:cNvPr>
          <p:cNvPicPr>
            <a:picLocks noChangeAspect="1"/>
          </p:cNvPicPr>
          <p:nvPr/>
        </p:nvPicPr>
        <p:blipFill>
          <a:blip r:embed="rId3"/>
          <a:stretch>
            <a:fillRect/>
          </a:stretch>
        </p:blipFill>
        <p:spPr>
          <a:xfrm>
            <a:off x="106916" y="2968704"/>
            <a:ext cx="5277654" cy="2911617"/>
          </a:xfrm>
          <a:prstGeom prst="rect">
            <a:avLst/>
          </a:prstGeom>
        </p:spPr>
      </p:pic>
      <p:sp>
        <p:nvSpPr>
          <p:cNvPr id="16" name="Right Brace 15">
            <a:extLst>
              <a:ext uri="{FF2B5EF4-FFF2-40B4-BE49-F238E27FC236}">
                <a16:creationId xmlns:a16="http://schemas.microsoft.com/office/drawing/2014/main" id="{AB648F21-E6EF-4F18-A3FA-1956C39D4F3B}"/>
              </a:ext>
            </a:extLst>
          </p:cNvPr>
          <p:cNvSpPr/>
          <p:nvPr/>
        </p:nvSpPr>
        <p:spPr>
          <a:xfrm rot="18554406">
            <a:off x="4273136" y="2417266"/>
            <a:ext cx="424965" cy="2147881"/>
          </a:xfrm>
          <a:prstGeom prst="rightBrace">
            <a:avLst/>
          </a:prstGeom>
          <a:ln>
            <a:solidFill>
              <a:schemeClr val="tx1"/>
            </a:solidFill>
          </a:ln>
        </p:spPr>
        <p:style>
          <a:lnRef idx="2">
            <a:schemeClr val="accent1"/>
          </a:lnRef>
          <a:fillRef idx="0">
            <a:schemeClr val="accent1"/>
          </a:fillRef>
          <a:effectRef idx="1">
            <a:schemeClr val="accent1"/>
          </a:effectRef>
          <a:fontRef idx="minor">
            <a:schemeClr val="tx1"/>
          </a:fontRef>
        </p:style>
        <p:txBody>
          <a:bodyPr rtlCol="0" anchor="ctr"/>
          <a:lstStyle/>
          <a:p>
            <a:pPr algn="ctr"/>
            <a:endParaRPr lang="en-US"/>
          </a:p>
        </p:txBody>
      </p:sp>
      <p:sp>
        <p:nvSpPr>
          <p:cNvPr id="17" name="Rectangle 16">
            <a:extLst>
              <a:ext uri="{FF2B5EF4-FFF2-40B4-BE49-F238E27FC236}">
                <a16:creationId xmlns:a16="http://schemas.microsoft.com/office/drawing/2014/main" id="{1986E441-48F7-40C5-A660-E874EE314CC4}"/>
              </a:ext>
            </a:extLst>
          </p:cNvPr>
          <p:cNvSpPr/>
          <p:nvPr/>
        </p:nvSpPr>
        <p:spPr>
          <a:xfrm>
            <a:off x="4647392" y="2906256"/>
            <a:ext cx="3190875" cy="923330"/>
          </a:xfrm>
          <a:prstGeom prst="rect">
            <a:avLst/>
          </a:prstGeom>
        </p:spPr>
        <p:txBody>
          <a:bodyPr wrap="square">
            <a:spAutoFit/>
          </a:bodyPr>
          <a:lstStyle/>
          <a:p>
            <a:pPr algn="ctr"/>
            <a:r>
              <a:rPr lang="en-US" b="1" i="1" dirty="0">
                <a:latin typeface="Calibri" panose="020F0502020204030204" pitchFamily="34" charset="0"/>
                <a:cs typeface="Calibri" panose="020F0502020204030204" pitchFamily="34" charset="0"/>
              </a:rPr>
              <a:t>Sierra/SM</a:t>
            </a:r>
            <a:r>
              <a:rPr lang="en-US" dirty="0">
                <a:latin typeface="Calibri" panose="020F0502020204030204" pitchFamily="34" charset="0"/>
                <a:cs typeface="Calibri" panose="020F0502020204030204" pitchFamily="34" charset="0"/>
              </a:rPr>
              <a:t>: </a:t>
            </a:r>
            <a:r>
              <a:rPr lang="en-US" dirty="0" err="1">
                <a:latin typeface="Calibri" panose="020F0502020204030204" pitchFamily="34" charset="0"/>
                <a:cs typeface="Calibri" panose="020F0502020204030204" pitchFamily="34" charset="0"/>
              </a:rPr>
              <a:t>quasistatics</a:t>
            </a:r>
            <a:r>
              <a:rPr lang="en-US" dirty="0">
                <a:latin typeface="Calibri" panose="020F0502020204030204" pitchFamily="34" charset="0"/>
                <a:cs typeface="Calibri" panose="020F0502020204030204" pitchFamily="34" charset="0"/>
              </a:rPr>
              <a:t>,  implicit/explicit dynamics + loose coupling via </a:t>
            </a:r>
            <a:r>
              <a:rPr lang="en-US" b="1" i="1" dirty="0">
                <a:latin typeface="Calibri" panose="020F0502020204030204" pitchFamily="34" charset="0"/>
                <a:cs typeface="Calibri" panose="020F0502020204030204" pitchFamily="34" charset="0"/>
              </a:rPr>
              <a:t>Arpeggio</a:t>
            </a:r>
          </a:p>
        </p:txBody>
      </p:sp>
      <p:sp>
        <p:nvSpPr>
          <p:cNvPr id="19" name="TextBox 18">
            <a:extLst>
              <a:ext uri="{FF2B5EF4-FFF2-40B4-BE49-F238E27FC236}">
                <a16:creationId xmlns:a16="http://schemas.microsoft.com/office/drawing/2014/main" id="{9F61E79C-1D65-4F56-A3BC-73B1DF5C529A}"/>
              </a:ext>
            </a:extLst>
          </p:cNvPr>
          <p:cNvSpPr txBox="1"/>
          <p:nvPr/>
        </p:nvSpPr>
        <p:spPr>
          <a:xfrm>
            <a:off x="5809446" y="4138366"/>
            <a:ext cx="3105954" cy="1200329"/>
          </a:xfrm>
          <a:prstGeom prst="rect">
            <a:avLst/>
          </a:prstGeom>
          <a:solidFill>
            <a:srgbClr val="CCFFCC"/>
          </a:solidFill>
        </p:spPr>
        <p:txBody>
          <a:bodyPr wrap="square" rtlCol="0">
            <a:spAutoFit/>
          </a:bodyPr>
          <a:lstStyle/>
          <a:p>
            <a:pPr algn="ctr"/>
            <a:r>
              <a:rPr lang="en-US" dirty="0">
                <a:latin typeface="Calibri" panose="020F0502020204030204" pitchFamily="34" charset="0"/>
                <a:cs typeface="Calibri" panose="020F0502020204030204" pitchFamily="34" charset="0"/>
              </a:rPr>
              <a:t>Schwarz alternating method was </a:t>
            </a:r>
            <a:r>
              <a:rPr lang="en-US" b="1" dirty="0">
                <a:latin typeface="Calibri" panose="020F0502020204030204" pitchFamily="34" charset="0"/>
                <a:cs typeface="Calibri" panose="020F0502020204030204" pitchFamily="34" charset="0"/>
              </a:rPr>
              <a:t>“implemented” </a:t>
            </a:r>
            <a:r>
              <a:rPr lang="en-US" dirty="0">
                <a:latin typeface="Calibri" panose="020F0502020204030204" pitchFamily="34" charset="0"/>
                <a:cs typeface="Calibri" panose="020F0502020204030204" pitchFamily="34" charset="0"/>
              </a:rPr>
              <a:t>in </a:t>
            </a:r>
            <a:r>
              <a:rPr lang="en-US" b="1" i="1" dirty="0">
                <a:latin typeface="Calibri" panose="020F0502020204030204" pitchFamily="34" charset="0"/>
                <a:cs typeface="Calibri" panose="020F0502020204030204" pitchFamily="34" charset="0"/>
              </a:rPr>
              <a:t>Sierra/SM </a:t>
            </a:r>
            <a:r>
              <a:rPr lang="en-US" dirty="0">
                <a:latin typeface="Calibri" panose="020F0502020204030204" pitchFamily="34" charset="0"/>
                <a:cs typeface="Calibri" panose="020F0502020204030204" pitchFamily="34" charset="0"/>
              </a:rPr>
              <a:t>using </a:t>
            </a:r>
            <a:r>
              <a:rPr lang="en-US" b="1" i="1" dirty="0">
                <a:latin typeface="Calibri" panose="020F0502020204030204" pitchFamily="34" charset="0"/>
                <a:cs typeface="Calibri" panose="020F0502020204030204" pitchFamily="34" charset="0"/>
              </a:rPr>
              <a:t>Arpeggio</a:t>
            </a:r>
            <a:r>
              <a:rPr lang="en-US" b="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loose coupling framework</a:t>
            </a:r>
          </a:p>
        </p:txBody>
      </p:sp>
      <p:sp>
        <p:nvSpPr>
          <p:cNvPr id="20" name="TextBox 19">
            <a:extLst>
              <a:ext uri="{FF2B5EF4-FFF2-40B4-BE49-F238E27FC236}">
                <a16:creationId xmlns:a16="http://schemas.microsoft.com/office/drawing/2014/main" id="{58EED30C-BEF2-4415-B337-A1C67A39A971}"/>
              </a:ext>
            </a:extLst>
          </p:cNvPr>
          <p:cNvSpPr txBox="1"/>
          <p:nvPr/>
        </p:nvSpPr>
        <p:spPr>
          <a:xfrm>
            <a:off x="621676" y="5929564"/>
            <a:ext cx="7807949" cy="400110"/>
          </a:xfrm>
          <a:prstGeom prst="rect">
            <a:avLst/>
          </a:prstGeom>
          <a:noFill/>
          <a:ln>
            <a:solidFill>
              <a:schemeClr val="bg1"/>
            </a:solidFill>
          </a:ln>
        </p:spPr>
        <p:txBody>
          <a:bodyPr wrap="square" rtlCol="0">
            <a:spAutoFit/>
          </a:bodyPr>
          <a:lstStyle/>
          <a:p>
            <a:pPr algn="ctr"/>
            <a:r>
              <a:rPr lang="en-US" sz="2000" b="1" i="1" dirty="0">
                <a:solidFill>
                  <a:srgbClr val="FF0000"/>
                </a:solidFill>
                <a:latin typeface="Calibri" panose="020F0502020204030204" pitchFamily="34" charset="0"/>
                <a:cs typeface="Calibri" panose="020F0502020204030204" pitchFamily="34" charset="0"/>
              </a:rPr>
              <a:t>We did not have to write any code in Sierra/SM to implement Schwarz!</a:t>
            </a:r>
          </a:p>
        </p:txBody>
      </p:sp>
      <p:pic>
        <p:nvPicPr>
          <p:cNvPr id="12" name="Picture 11" descr="albany_90.png">
            <a:extLst>
              <a:ext uri="{FF2B5EF4-FFF2-40B4-BE49-F238E27FC236}">
                <a16:creationId xmlns:a16="http://schemas.microsoft.com/office/drawing/2014/main" id="{B8E57D51-84E1-4AF5-9320-97BC87D27A13}"/>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838267" y="1889292"/>
            <a:ext cx="1007618" cy="524194"/>
          </a:xfrm>
          <a:prstGeom prst="rect">
            <a:avLst/>
          </a:prstGeom>
        </p:spPr>
      </p:pic>
      <p:pic>
        <p:nvPicPr>
          <p:cNvPr id="13" name="Picture 12">
            <a:extLst>
              <a:ext uri="{FF2B5EF4-FFF2-40B4-BE49-F238E27FC236}">
                <a16:creationId xmlns:a16="http://schemas.microsoft.com/office/drawing/2014/main" id="{ED104FA1-3629-4FEF-AC68-5E01627E78D3}"/>
              </a:ext>
            </a:extLst>
          </p:cNvPr>
          <p:cNvPicPr>
            <a:picLocks noChangeAspect="1"/>
          </p:cNvPicPr>
          <p:nvPr/>
        </p:nvPicPr>
        <p:blipFill>
          <a:blip r:embed="rId5"/>
          <a:stretch>
            <a:fillRect/>
          </a:stretch>
        </p:blipFill>
        <p:spPr>
          <a:xfrm>
            <a:off x="7830472" y="2813677"/>
            <a:ext cx="1011253" cy="591770"/>
          </a:xfrm>
          <a:prstGeom prst="rect">
            <a:avLst/>
          </a:prstGeom>
        </p:spPr>
      </p:pic>
      <p:sp>
        <p:nvSpPr>
          <p:cNvPr id="14" name="Arrow: Down 13">
            <a:extLst>
              <a:ext uri="{FF2B5EF4-FFF2-40B4-BE49-F238E27FC236}">
                <a16:creationId xmlns:a16="http://schemas.microsoft.com/office/drawing/2014/main" id="{FE242EA6-C33A-4B65-8DCF-AAD1B09E5042}"/>
              </a:ext>
            </a:extLst>
          </p:cNvPr>
          <p:cNvSpPr/>
          <p:nvPr/>
        </p:nvSpPr>
        <p:spPr>
          <a:xfrm>
            <a:off x="8182589" y="2462729"/>
            <a:ext cx="224339" cy="272591"/>
          </a:xfrm>
          <a:prstGeom prst="downArrow">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1" name="Rectangle 20">
            <a:extLst>
              <a:ext uri="{FF2B5EF4-FFF2-40B4-BE49-F238E27FC236}">
                <a16:creationId xmlns:a16="http://schemas.microsoft.com/office/drawing/2014/main" id="{6CA923CB-EF1E-46D5-A531-6CCAB26374EB}"/>
              </a:ext>
            </a:extLst>
          </p:cNvPr>
          <p:cNvSpPr/>
          <p:nvPr/>
        </p:nvSpPr>
        <p:spPr>
          <a:xfrm>
            <a:off x="7683800" y="1889292"/>
            <a:ext cx="1285545" cy="1543728"/>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8" name="Subtitle 2">
            <a:extLst>
              <a:ext uri="{FF2B5EF4-FFF2-40B4-BE49-F238E27FC236}">
                <a16:creationId xmlns:a16="http://schemas.microsoft.com/office/drawing/2014/main" id="{07DDAE9D-9D39-4EF6-967D-2653E6E824BF}"/>
              </a:ext>
            </a:extLst>
          </p:cNvPr>
          <p:cNvSpPr txBox="1">
            <a:spLocks/>
          </p:cNvSpPr>
          <p:nvPr/>
        </p:nvSpPr>
        <p:spPr bwMode="auto">
          <a:xfrm>
            <a:off x="-767073" y="6548104"/>
            <a:ext cx="5277653" cy="546647"/>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solidFill>
                  <a:schemeClr val="bg1"/>
                </a:solidFill>
                <a:latin typeface="Calibri" panose="020F0502020204030204" pitchFamily="34" charset="0"/>
                <a:ea typeface="Andale Mono" charset="0"/>
                <a:cs typeface="Andale Mono" charset="0"/>
              </a:rPr>
              <a:t>* https://github.com/SNLComputation/LCM</a:t>
            </a:r>
          </a:p>
        </p:txBody>
      </p:sp>
      <p:sp>
        <p:nvSpPr>
          <p:cNvPr id="2" name="Slide Number Placeholder 1">
            <a:extLst>
              <a:ext uri="{FF2B5EF4-FFF2-40B4-BE49-F238E27FC236}">
                <a16:creationId xmlns:a16="http://schemas.microsoft.com/office/drawing/2014/main" id="{1B9CE6A5-713A-4E5D-8B4C-471AF4C65C18}"/>
              </a:ext>
            </a:extLst>
          </p:cNvPr>
          <p:cNvSpPr>
            <a:spLocks noGrp="1"/>
          </p:cNvSpPr>
          <p:nvPr>
            <p:ph type="sldNum" sz="quarter" idx="12"/>
          </p:nvPr>
        </p:nvSpPr>
        <p:spPr/>
        <p:txBody>
          <a:bodyPr/>
          <a:lstStyle/>
          <a:p>
            <a:fld id="{A5E55A7B-7854-E145-92D9-B491DF4BAE2D}" type="slidenum">
              <a:rPr lang="en-US" smtClean="0"/>
              <a:pPr/>
              <a:t>46</a:t>
            </a:fld>
            <a:endParaRPr lang="en-US" dirty="0"/>
          </a:p>
        </p:txBody>
      </p:sp>
    </p:spTree>
    <p:extLst>
      <p:ext uri="{BB962C8B-B14F-4D97-AF65-F5344CB8AC3E}">
        <p14:creationId xmlns:p14="http://schemas.microsoft.com/office/powerpoint/2010/main" val="1664537744"/>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304800" y="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102" name="TextShape 2"/>
          <p:cNvSpPr txBox="1"/>
          <p:nvPr/>
        </p:nvSpPr>
        <p:spPr>
          <a:xfrm>
            <a:off x="304800" y="884663"/>
            <a:ext cx="6774426" cy="5493834"/>
          </a:xfrm>
          <a:prstGeom prst="rect">
            <a:avLst/>
          </a:prstGeom>
          <a:noFill/>
          <a:ln>
            <a:noFill/>
          </a:ln>
        </p:spPr>
        <p:txBody>
          <a:bodyPr/>
          <a:lstStyle/>
          <a:p>
            <a:pPr marL="457200" indent="-457200">
              <a:lnSpc>
                <a:spcPct val="100000"/>
              </a:lnSpc>
              <a:buFont typeface="+mj-lt"/>
              <a:buAutoNum type="arabicPeriod"/>
            </a:pPr>
            <a:r>
              <a:rPr lang="en-US" sz="2400" dirty="0">
                <a:latin typeface="Calibri" panose="020F0502020204030204" pitchFamily="34" charset="0"/>
              </a:rPr>
              <a:t>Motivation</a:t>
            </a:r>
          </a:p>
          <a:p>
            <a:pPr marL="800100" lvl="1" indent="-342900">
              <a:buFont typeface="Arial" panose="020B0604020202020204" pitchFamily="34" charset="0"/>
              <a:buChar char="•"/>
            </a:pPr>
            <a:endParaRPr lang="en-US" sz="400" dirty="0">
              <a:latin typeface="Calibri" panose="020F0502020204030204" pitchFamily="34" charset="0"/>
            </a:endParaRPr>
          </a:p>
          <a:p>
            <a:pPr marL="457200" indent="-457200">
              <a:lnSpc>
                <a:spcPct val="100000"/>
              </a:lnSpc>
              <a:buAutoNum type="arabicPeriod" startAt="2"/>
            </a:pPr>
            <a:endParaRPr lang="en-US" sz="400" dirty="0">
              <a:latin typeface="Calibri" panose="020F0502020204030204" pitchFamily="34" charset="0"/>
            </a:endParaRPr>
          </a:p>
          <a:p>
            <a:pPr marL="457200" indent="-457200">
              <a:buAutoNum type="arabicPeriod" startAt="2"/>
            </a:pPr>
            <a:r>
              <a:rPr lang="en-US" sz="2400" dirty="0">
                <a:latin typeface="Calibri" panose="020F0502020204030204" pitchFamily="34" charset="0"/>
              </a:rPr>
              <a:t>Schwarz Alternating Method for Concurrent Multiscale Coupling for </a:t>
            </a:r>
            <a:r>
              <a:rPr lang="en-US" sz="2400" dirty="0" err="1">
                <a:latin typeface="Calibri" panose="020F0502020204030204" pitchFamily="34" charset="0"/>
              </a:rPr>
              <a:t>Quasistatics</a:t>
            </a:r>
            <a:r>
              <a:rPr lang="en-US" sz="2400" dirty="0">
                <a:latin typeface="Calibri" panose="020F0502020204030204" pitchFamily="34" charset="0"/>
              </a:rPr>
              <a:t> </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3"/>
            </a:pPr>
            <a:r>
              <a:rPr lang="en-US" sz="2400" b="1" dirty="0">
                <a:latin typeface="Calibri" panose="020F0502020204030204" pitchFamily="34" charset="0"/>
              </a:rPr>
              <a:t>Schwarz Alternating Method for Concurrent Multiscale Coupling for Dynamics</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b="1" dirty="0">
                <a:latin typeface="Calibri" panose="020F0502020204030204" pitchFamily="34" charset="0"/>
              </a:rPr>
              <a:t>Numerical Examples</a:t>
            </a:r>
          </a:p>
          <a:p>
            <a:pPr marL="228600" indent="-228600">
              <a:buAutoNum type="arabicPeriod" startAt="4"/>
            </a:pPr>
            <a:endParaRPr lang="en-US" sz="400" dirty="0">
              <a:latin typeface="Calibri" panose="020F0502020204030204" pitchFamily="34" charset="0"/>
            </a:endParaRPr>
          </a:p>
          <a:p>
            <a:pPr marL="228600" indent="-228600">
              <a:buAutoNum type="arabicPeriod" startAt="4"/>
            </a:pPr>
            <a:endParaRPr lang="en-US" sz="400" dirty="0">
              <a:latin typeface="Calibri" panose="020F0502020204030204" pitchFamily="34" charset="0"/>
            </a:endParaRPr>
          </a:p>
          <a:p>
            <a:pPr marL="457200" indent="-457200">
              <a:buAutoNum type="arabicPeriod" startAt="4"/>
            </a:pPr>
            <a:r>
              <a:rPr lang="en-US" sz="2400" dirty="0">
                <a:latin typeface="Calibri" panose="020F0502020204030204" pitchFamily="34" charset="0"/>
              </a:rPr>
              <a:t>Summary </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5"/>
            </a:pPr>
            <a:r>
              <a:rPr lang="en-US" sz="2400" dirty="0">
                <a:latin typeface="Calibri" panose="020F0502020204030204" pitchFamily="34" charset="0"/>
              </a:rPr>
              <a:t>Future Work</a:t>
            </a:r>
          </a:p>
          <a:p>
            <a:endParaRPr lang="en-US" sz="24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endParaRPr sz="2400" dirty="0">
              <a:latin typeface="Calibri" panose="020F0502020204030204" pitchFamily="34" charset="0"/>
            </a:endParaRPr>
          </a:p>
        </p:txBody>
      </p:sp>
      <p:pic>
        <p:nvPicPr>
          <p:cNvPr id="4" name="Picture 3"/>
          <p:cNvPicPr>
            <a:picLocks noChangeAspect="1"/>
          </p:cNvPicPr>
          <p:nvPr/>
        </p:nvPicPr>
        <p:blipFill rotWithShape="1">
          <a:blip r:embed="rId3">
            <a:extLst>
              <a:ext uri="{28A0092B-C50C-407E-A947-70E740481C1C}">
                <a14:useLocalDpi xmlns:a14="http://schemas.microsoft.com/office/drawing/2010/main" val="0"/>
              </a:ext>
            </a:extLst>
          </a:blip>
          <a:srcRect l="36922" r="33534"/>
          <a:stretch/>
        </p:blipFill>
        <p:spPr>
          <a:xfrm rot="5400000">
            <a:off x="5488087" y="3119882"/>
            <a:ext cx="1472052" cy="4755247"/>
          </a:xfrm>
          <a:prstGeom prst="rect">
            <a:avLst/>
          </a:prstGeom>
        </p:spPr>
      </p:pic>
      <p:pic>
        <p:nvPicPr>
          <p:cNvPr id="5" name="Picture 4"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858680" y="1315259"/>
            <a:ext cx="1452190" cy="2606162"/>
          </a:xfrm>
          <a:prstGeom prst="rect">
            <a:avLst/>
          </a:prstGeom>
        </p:spPr>
      </p:pic>
      <p:sp>
        <p:nvSpPr>
          <p:cNvPr id="2" name="Slide Number Placeholder 1">
            <a:extLst>
              <a:ext uri="{FF2B5EF4-FFF2-40B4-BE49-F238E27FC236}">
                <a16:creationId xmlns:a16="http://schemas.microsoft.com/office/drawing/2014/main" id="{443590AE-055E-4524-8A47-F35B5DBABEFA}"/>
              </a:ext>
            </a:extLst>
          </p:cNvPr>
          <p:cNvSpPr>
            <a:spLocks noGrp="1"/>
          </p:cNvSpPr>
          <p:nvPr>
            <p:ph type="sldNum" sz="quarter" idx="12"/>
          </p:nvPr>
        </p:nvSpPr>
        <p:spPr/>
        <p:txBody>
          <a:bodyPr/>
          <a:lstStyle/>
          <a:p>
            <a:fld id="{A5E55A7B-7854-E145-92D9-B491DF4BAE2D}" type="slidenum">
              <a:rPr lang="en-US" smtClean="0"/>
              <a:pPr/>
              <a:t>47</a:t>
            </a:fld>
            <a:endParaRPr lang="en-US" dirty="0"/>
          </a:p>
        </p:txBody>
      </p:sp>
    </p:spTree>
    <p:extLst>
      <p:ext uri="{BB962C8B-B14F-4D97-AF65-F5344CB8AC3E}">
        <p14:creationId xmlns:p14="http://schemas.microsoft.com/office/powerpoint/2010/main" val="1404292976"/>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26650" y="180145"/>
            <a:ext cx="9189256" cy="47661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Dynamic Example #1: Elastic Wave Propagation</a:t>
            </a:r>
          </a:p>
        </p:txBody>
      </p:sp>
      <mc:AlternateContent xmlns:mc="http://schemas.openxmlformats.org/markup-compatibility/2006" xmlns:a14="http://schemas.microsoft.com/office/drawing/2010/main">
        <mc:Choice Requires="a14">
          <p:sp>
            <p:nvSpPr>
              <p:cNvPr id="3" name="TextBox 2">
                <a:extLst>
                  <a:ext uri="{FF2B5EF4-FFF2-40B4-BE49-F238E27FC236}">
                    <a16:creationId xmlns:a16="http://schemas.microsoft.com/office/drawing/2014/main" id="{9187D449-5266-4C34-8910-5A468DFA57C2}"/>
                  </a:ext>
                </a:extLst>
              </p:cNvPr>
              <p:cNvSpPr txBox="1"/>
              <p:nvPr/>
            </p:nvSpPr>
            <p:spPr>
              <a:xfrm>
                <a:off x="126650" y="994241"/>
                <a:ext cx="7595467" cy="2185214"/>
              </a:xfrm>
              <a:prstGeom prst="rect">
                <a:avLst/>
              </a:prstGeom>
              <a:noFill/>
            </p:spPr>
            <p:txBody>
              <a:bodyPr wrap="square" rtlCol="0">
                <a:spAutoFit/>
              </a:bodyPr>
              <a:lstStyle/>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Linear elastic </a:t>
                </a:r>
                <a:r>
                  <a:rPr lang="en-US" sz="2000" b="1" i="1" dirty="0">
                    <a:latin typeface="Calibri" panose="020F0502020204030204" pitchFamily="34" charset="0"/>
                    <a:cs typeface="Calibri" panose="020F0502020204030204" pitchFamily="34" charset="0"/>
                  </a:rPr>
                  <a:t>clamped beam </a:t>
                </a:r>
                <a:r>
                  <a:rPr lang="en-US" sz="2000" dirty="0">
                    <a:latin typeface="Calibri" panose="020F0502020204030204" pitchFamily="34" charset="0"/>
                    <a:cs typeface="Calibri" panose="020F0502020204030204" pitchFamily="34" charset="0"/>
                  </a:rPr>
                  <a:t>with Gaussian initial                       condition for the 𝑧-displacement.</a:t>
                </a:r>
              </a:p>
              <a:p>
                <a:pPr marL="285750" indent="-285750">
                  <a:buFont typeface="Arial" panose="020B0604020202020204" pitchFamily="34" charset="0"/>
                  <a:buChar char="•"/>
                </a:pPr>
                <a:endParaRPr lang="en-US" sz="8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Simple problem with analytical exact solution but very </a:t>
                </a:r>
                <a:r>
                  <a:rPr lang="en-US" sz="2000" b="1" i="1" dirty="0">
                    <a:latin typeface="Calibri" panose="020F0502020204030204" pitchFamily="34" charset="0"/>
                    <a:cs typeface="Calibri" panose="020F0502020204030204" pitchFamily="34" charset="0"/>
                  </a:rPr>
                  <a:t>stringent test </a:t>
                </a:r>
                <a:r>
                  <a:rPr lang="en-US" sz="2000" dirty="0">
                    <a:latin typeface="Calibri" panose="020F0502020204030204" pitchFamily="34" charset="0"/>
                    <a:cs typeface="Calibri" panose="020F0502020204030204" pitchFamily="34" charset="0"/>
                  </a:rPr>
                  <a:t>for discretization methods.</a:t>
                </a:r>
              </a:p>
              <a:p>
                <a:pPr marL="285750" indent="-285750">
                  <a:buFont typeface="Arial" panose="020B0604020202020204" pitchFamily="34" charset="0"/>
                  <a:buChar char="•"/>
                </a:pPr>
                <a:endParaRPr lang="en-US" sz="8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Test Schwarz with </a:t>
                </a:r>
                <a:r>
                  <a:rPr lang="en-US" sz="2000" b="1" i="1" dirty="0">
                    <a:latin typeface="Calibri" panose="020F0502020204030204" pitchFamily="34" charset="0"/>
                    <a:cs typeface="Calibri" panose="020F0502020204030204" pitchFamily="34" charset="0"/>
                  </a:rPr>
                  <a:t>2 subdomains</a:t>
                </a:r>
                <a:r>
                  <a:rPr lang="en-US" sz="2000" dirty="0">
                    <a:latin typeface="Calibri" panose="020F0502020204030204" pitchFamily="34" charset="0"/>
                    <a:cs typeface="Calibri" panose="020F0502020204030204" pitchFamily="34" charset="0"/>
                  </a:rPr>
                  <a:t>: </a:t>
                </a:r>
                <a14:m>
                  <m:oMath xmlns:m="http://schemas.openxmlformats.org/officeDocument/2006/math">
                    <m:sSub>
                      <m:sSubPr>
                        <m:ctrlPr>
                          <a:rPr lang="el-GR" sz="2000" i="1">
                            <a:latin typeface="Cambria Math" panose="02040503050406030204" pitchFamily="18" charset="0"/>
                            <a:ea typeface="Cambria Math" panose="02040503050406030204" pitchFamily="18" charset="0"/>
                            <a:cs typeface="Calibri" panose="020F0502020204030204" pitchFamily="34" charset="0"/>
                          </a:rPr>
                        </m:ctrlPr>
                      </m:sSubPr>
                      <m:e>
                        <m:r>
                          <m:rPr>
                            <m:sty m:val="p"/>
                          </m:rPr>
                          <a:rPr lang="el-GR" sz="2000" i="1">
                            <a:latin typeface="Cambria Math" panose="02040503050406030204" pitchFamily="18" charset="0"/>
                            <a:ea typeface="Cambria Math" panose="02040503050406030204" pitchFamily="18" charset="0"/>
                            <a:cs typeface="Calibri" panose="020F0502020204030204" pitchFamily="34" charset="0"/>
                          </a:rPr>
                          <m:t>Ω</m:t>
                        </m:r>
                      </m:e>
                      <m:sub>
                        <m:r>
                          <a:rPr lang="en-US" sz="2000" i="1">
                            <a:latin typeface="Cambria Math" panose="02040503050406030204" pitchFamily="18" charset="0"/>
                            <a:ea typeface="Cambria Math" panose="02040503050406030204" pitchFamily="18" charset="0"/>
                            <a:cs typeface="Calibri" panose="020F0502020204030204" pitchFamily="34" charset="0"/>
                          </a:rPr>
                          <m:t>0</m:t>
                        </m:r>
                      </m:sub>
                    </m:sSub>
                    <m:r>
                      <a:rPr lang="en-US" sz="2000" i="1">
                        <a:latin typeface="Cambria Math" panose="02040503050406030204" pitchFamily="18" charset="0"/>
                        <a:ea typeface="Cambria Math" panose="02040503050406030204" pitchFamily="18" charset="0"/>
                        <a:cs typeface="Calibri" panose="020F0502020204030204" pitchFamily="34" charset="0"/>
                      </a:rPr>
                      <m:t>=</m:t>
                    </m:r>
                    <m:d>
                      <m:dPr>
                        <m:ctrlPr>
                          <a:rPr lang="en-US" sz="2000" i="1" smtClean="0">
                            <a:latin typeface="Cambria Math" panose="02040503050406030204" pitchFamily="18" charset="0"/>
                            <a:ea typeface="Cambria Math" panose="02040503050406030204" pitchFamily="18" charset="0"/>
                            <a:cs typeface="Calibri" panose="020F0502020204030204" pitchFamily="34" charset="0"/>
                          </a:rPr>
                        </m:ctrlPr>
                      </m:dPr>
                      <m:e>
                        <m:r>
                          <a:rPr lang="en-US" sz="2000" i="1">
                            <a:latin typeface="Cambria Math" panose="02040503050406030204" pitchFamily="18" charset="0"/>
                            <a:ea typeface="Cambria Math" panose="02040503050406030204" pitchFamily="18" charset="0"/>
                            <a:cs typeface="Calibri" panose="020F0502020204030204" pitchFamily="34" charset="0"/>
                          </a:rPr>
                          <m:t>0,0.001</m:t>
                        </m:r>
                      </m:e>
                    </m:d>
                    <m:r>
                      <a:rPr lang="en-US" sz="2000" i="1">
                        <a:latin typeface="Cambria Math" panose="02040503050406030204" pitchFamily="18" charset="0"/>
                        <a:ea typeface="Cambria Math" panose="02040503050406030204" pitchFamily="18" charset="0"/>
                        <a:cs typeface="Calibri" panose="020F0502020204030204" pitchFamily="34" charset="0"/>
                      </a:rPr>
                      <m:t>×</m:t>
                    </m:r>
                    <m:d>
                      <m:dPr>
                        <m:ctrlPr>
                          <a:rPr lang="en-US" sz="2000" i="1">
                            <a:latin typeface="Cambria Math" panose="02040503050406030204" pitchFamily="18" charset="0"/>
                            <a:ea typeface="Cambria Math" panose="02040503050406030204" pitchFamily="18" charset="0"/>
                            <a:cs typeface="Calibri" panose="020F0502020204030204" pitchFamily="34" charset="0"/>
                          </a:rPr>
                        </m:ctrlPr>
                      </m:dPr>
                      <m:e>
                        <m:r>
                          <a:rPr lang="en-US" sz="2000" b="0" i="1" smtClean="0">
                            <a:latin typeface="Cambria Math" panose="02040503050406030204" pitchFamily="18" charset="0"/>
                            <a:ea typeface="Cambria Math" panose="02040503050406030204" pitchFamily="18" charset="0"/>
                            <a:cs typeface="Calibri" panose="020F0502020204030204" pitchFamily="34" charset="0"/>
                          </a:rPr>
                          <m:t>0,</m:t>
                        </m:r>
                        <m:r>
                          <a:rPr lang="en-US" sz="2000" i="1">
                            <a:latin typeface="Cambria Math" panose="02040503050406030204" pitchFamily="18" charset="0"/>
                            <a:ea typeface="Cambria Math" panose="02040503050406030204" pitchFamily="18" charset="0"/>
                            <a:cs typeface="Calibri" panose="020F0502020204030204" pitchFamily="34" charset="0"/>
                          </a:rPr>
                          <m:t>0.001</m:t>
                        </m:r>
                      </m:e>
                    </m:d>
                    <m:r>
                      <a:rPr lang="en-US" sz="2000" i="1">
                        <a:latin typeface="Cambria Math" panose="02040503050406030204" pitchFamily="18" charset="0"/>
                        <a:ea typeface="Cambria Math" panose="02040503050406030204" pitchFamily="18" charset="0"/>
                        <a:cs typeface="Calibri" panose="020F0502020204030204" pitchFamily="34" charset="0"/>
                      </a:rPr>
                      <m:t>×</m:t>
                    </m:r>
                    <m:d>
                      <m:dPr>
                        <m:ctrlPr>
                          <a:rPr lang="en-US" sz="2000" i="1">
                            <a:latin typeface="Cambria Math" panose="02040503050406030204" pitchFamily="18" charset="0"/>
                            <a:ea typeface="Cambria Math" panose="02040503050406030204" pitchFamily="18" charset="0"/>
                            <a:cs typeface="Calibri" panose="020F0502020204030204" pitchFamily="34" charset="0"/>
                          </a:rPr>
                        </m:ctrlPr>
                      </m:dPr>
                      <m:e>
                        <m:r>
                          <a:rPr lang="en-US" sz="2000" i="1">
                            <a:latin typeface="Cambria Math" panose="02040503050406030204" pitchFamily="18" charset="0"/>
                            <a:ea typeface="Cambria Math" panose="02040503050406030204" pitchFamily="18" charset="0"/>
                            <a:cs typeface="Calibri" panose="020F0502020204030204" pitchFamily="34" charset="0"/>
                          </a:rPr>
                          <m:t>0,0.75</m:t>
                        </m:r>
                      </m:e>
                    </m:d>
                    <m:r>
                      <a:rPr lang="en-US" sz="2000" i="1">
                        <a:latin typeface="Cambria Math" panose="02040503050406030204" pitchFamily="18" charset="0"/>
                        <a:ea typeface="Cambria Math" panose="02040503050406030204" pitchFamily="18" charset="0"/>
                        <a:cs typeface="Calibri" panose="020F0502020204030204" pitchFamily="34" charset="0"/>
                      </a:rPr>
                      <m:t>,</m:t>
                    </m:r>
                    <m:sSub>
                      <m:sSubPr>
                        <m:ctrlPr>
                          <a:rPr lang="el-GR" sz="2000" i="1">
                            <a:latin typeface="Cambria Math" panose="02040503050406030204" pitchFamily="18" charset="0"/>
                            <a:ea typeface="Cambria Math" panose="02040503050406030204" pitchFamily="18" charset="0"/>
                            <a:cs typeface="Calibri" panose="020F0502020204030204" pitchFamily="34" charset="0"/>
                          </a:rPr>
                        </m:ctrlPr>
                      </m:sSubPr>
                      <m:e>
                        <m:r>
                          <m:rPr>
                            <m:sty m:val="p"/>
                          </m:rPr>
                          <a:rPr lang="el-GR" sz="2000" i="1">
                            <a:latin typeface="Cambria Math" panose="02040503050406030204" pitchFamily="18" charset="0"/>
                            <a:ea typeface="Cambria Math" panose="02040503050406030204" pitchFamily="18" charset="0"/>
                            <a:cs typeface="Calibri" panose="020F0502020204030204" pitchFamily="34" charset="0"/>
                          </a:rPr>
                          <m:t>Ω</m:t>
                        </m:r>
                      </m:e>
                      <m:sub>
                        <m:r>
                          <a:rPr lang="en-US" sz="2000" i="1">
                            <a:latin typeface="Cambria Math" panose="02040503050406030204" pitchFamily="18" charset="0"/>
                            <a:ea typeface="Cambria Math" panose="02040503050406030204" pitchFamily="18" charset="0"/>
                            <a:cs typeface="Calibri" panose="020F0502020204030204" pitchFamily="34" charset="0"/>
                          </a:rPr>
                          <m:t>1</m:t>
                        </m:r>
                      </m:sub>
                    </m:sSub>
                    <m:r>
                      <a:rPr lang="en-US" sz="2000" i="1">
                        <a:latin typeface="Cambria Math" panose="02040503050406030204" pitchFamily="18" charset="0"/>
                        <a:ea typeface="Cambria Math" panose="02040503050406030204" pitchFamily="18" charset="0"/>
                        <a:cs typeface="Calibri" panose="020F0502020204030204" pitchFamily="34" charset="0"/>
                      </a:rPr>
                      <m:t>=</m:t>
                    </m:r>
                    <m:d>
                      <m:dPr>
                        <m:ctrlPr>
                          <a:rPr lang="en-US" sz="2000" i="1">
                            <a:latin typeface="Cambria Math" panose="02040503050406030204" pitchFamily="18" charset="0"/>
                            <a:ea typeface="Cambria Math" panose="02040503050406030204" pitchFamily="18" charset="0"/>
                            <a:cs typeface="Calibri" panose="020F0502020204030204" pitchFamily="34" charset="0"/>
                          </a:rPr>
                        </m:ctrlPr>
                      </m:dPr>
                      <m:e>
                        <m:r>
                          <a:rPr lang="en-US" sz="2000" i="1">
                            <a:latin typeface="Cambria Math" panose="02040503050406030204" pitchFamily="18" charset="0"/>
                            <a:ea typeface="Cambria Math" panose="02040503050406030204" pitchFamily="18" charset="0"/>
                            <a:cs typeface="Calibri" panose="020F0502020204030204" pitchFamily="34" charset="0"/>
                          </a:rPr>
                          <m:t>0,0.001</m:t>
                        </m:r>
                      </m:e>
                    </m:d>
                    <m:r>
                      <a:rPr lang="en-US" sz="2000" i="1">
                        <a:latin typeface="Cambria Math" panose="02040503050406030204" pitchFamily="18" charset="0"/>
                        <a:ea typeface="Cambria Math" panose="02040503050406030204" pitchFamily="18" charset="0"/>
                        <a:cs typeface="Calibri" panose="020F0502020204030204" pitchFamily="34" charset="0"/>
                      </a:rPr>
                      <m:t>×</m:t>
                    </m:r>
                    <m:d>
                      <m:dPr>
                        <m:ctrlPr>
                          <a:rPr lang="en-US" sz="2000" i="1">
                            <a:latin typeface="Cambria Math" panose="02040503050406030204" pitchFamily="18" charset="0"/>
                            <a:ea typeface="Cambria Math" panose="02040503050406030204" pitchFamily="18" charset="0"/>
                            <a:cs typeface="Calibri" panose="020F0502020204030204" pitchFamily="34" charset="0"/>
                          </a:rPr>
                        </m:ctrlPr>
                      </m:dPr>
                      <m:e>
                        <m:r>
                          <a:rPr lang="en-US" sz="2000" b="0" i="1" smtClean="0">
                            <a:latin typeface="Cambria Math" panose="02040503050406030204" pitchFamily="18" charset="0"/>
                            <a:ea typeface="Cambria Math" panose="02040503050406030204" pitchFamily="18" charset="0"/>
                            <a:cs typeface="Calibri" panose="020F0502020204030204" pitchFamily="34" charset="0"/>
                          </a:rPr>
                          <m:t>0,</m:t>
                        </m:r>
                        <m:r>
                          <a:rPr lang="en-US" sz="2000" i="1">
                            <a:latin typeface="Cambria Math" panose="02040503050406030204" pitchFamily="18" charset="0"/>
                            <a:ea typeface="Cambria Math" panose="02040503050406030204" pitchFamily="18" charset="0"/>
                            <a:cs typeface="Calibri" panose="020F0502020204030204" pitchFamily="34" charset="0"/>
                          </a:rPr>
                          <m:t>0.001</m:t>
                        </m:r>
                      </m:e>
                    </m:d>
                    <m:r>
                      <a:rPr lang="en-US" sz="2000" i="1">
                        <a:latin typeface="Cambria Math" panose="02040503050406030204" pitchFamily="18" charset="0"/>
                        <a:ea typeface="Cambria Math" panose="02040503050406030204" pitchFamily="18" charset="0"/>
                        <a:cs typeface="Calibri" panose="020F0502020204030204" pitchFamily="34" charset="0"/>
                      </a:rPr>
                      <m:t>×</m:t>
                    </m:r>
                    <m:d>
                      <m:dPr>
                        <m:ctrlPr>
                          <a:rPr lang="en-US" sz="2000" i="1">
                            <a:latin typeface="Cambria Math" panose="02040503050406030204" pitchFamily="18" charset="0"/>
                            <a:ea typeface="Cambria Math" panose="02040503050406030204" pitchFamily="18" charset="0"/>
                            <a:cs typeface="Calibri" panose="020F0502020204030204" pitchFamily="34" charset="0"/>
                          </a:rPr>
                        </m:ctrlPr>
                      </m:dPr>
                      <m:e>
                        <m:r>
                          <a:rPr lang="en-US" sz="2000" i="1">
                            <a:latin typeface="Cambria Math" panose="02040503050406030204" pitchFamily="18" charset="0"/>
                            <a:ea typeface="Cambria Math" panose="02040503050406030204" pitchFamily="18" charset="0"/>
                            <a:cs typeface="Calibri" panose="020F0502020204030204" pitchFamily="34" charset="0"/>
                          </a:rPr>
                          <m:t>0.25,1</m:t>
                        </m:r>
                      </m:e>
                    </m:d>
                  </m:oMath>
                </a14:m>
                <a:r>
                  <a:rPr lang="en-US" sz="2000" dirty="0">
                    <a:latin typeface="Calibri" panose="020F0502020204030204" pitchFamily="34" charset="0"/>
                    <a:ea typeface="Cambria Math" panose="02040503050406030204" pitchFamily="18" charset="0"/>
                    <a:cs typeface="Calibri" panose="020F0502020204030204" pitchFamily="34" charset="0"/>
                  </a:rPr>
                  <a:t>. </a:t>
                </a:r>
                <a:endParaRPr lang="en-US" sz="2000" dirty="0">
                  <a:latin typeface="Calibri" panose="020F0502020204030204" pitchFamily="34" charset="0"/>
                  <a:cs typeface="Calibri" panose="020F0502020204030204" pitchFamily="34" charset="0"/>
                </a:endParaRPr>
              </a:p>
            </p:txBody>
          </p:sp>
        </mc:Choice>
        <mc:Fallback xmlns="">
          <p:sp>
            <p:nvSpPr>
              <p:cNvPr id="3" name="TextBox 2">
                <a:extLst>
                  <a:ext uri="{FF2B5EF4-FFF2-40B4-BE49-F238E27FC236}">
                    <a16:creationId xmlns:a16="http://schemas.microsoft.com/office/drawing/2014/main" id="{9187D449-5266-4C34-8910-5A468DFA57C2}"/>
                  </a:ext>
                </a:extLst>
              </p:cNvPr>
              <p:cNvSpPr txBox="1">
                <a:spLocks noRot="1" noChangeAspect="1" noMove="1" noResize="1" noEditPoints="1" noAdjustHandles="1" noChangeArrowheads="1" noChangeShapeType="1" noTextEdit="1"/>
              </p:cNvSpPr>
              <p:nvPr/>
            </p:nvSpPr>
            <p:spPr>
              <a:xfrm>
                <a:off x="126650" y="994241"/>
                <a:ext cx="7595467" cy="2185214"/>
              </a:xfrm>
              <a:prstGeom prst="rect">
                <a:avLst/>
              </a:prstGeom>
              <a:blipFill>
                <a:blip r:embed="rId3"/>
                <a:stretch>
                  <a:fillRect l="-722" t="-1393" r="-482" b="-3900"/>
                </a:stretch>
              </a:blipFill>
            </p:spPr>
            <p:txBody>
              <a:bodyPr/>
              <a:lstStyle/>
              <a:p>
                <a:r>
                  <a:rPr lang="en-US">
                    <a:noFill/>
                  </a:rPr>
                  <a:t> </a:t>
                </a:r>
              </a:p>
            </p:txBody>
          </p:sp>
        </mc:Fallback>
      </mc:AlternateContent>
      <p:pic>
        <p:nvPicPr>
          <p:cNvPr id="7" name="Picture 6">
            <a:extLst>
              <a:ext uri="{FF2B5EF4-FFF2-40B4-BE49-F238E27FC236}">
                <a16:creationId xmlns:a16="http://schemas.microsoft.com/office/drawing/2014/main" id="{2E4E1367-CBFC-48B4-82CA-CC3E58E3242D}"/>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rot="5400000">
            <a:off x="6222272" y="3521935"/>
            <a:ext cx="4576199" cy="844917"/>
          </a:xfrm>
          <a:prstGeom prst="rect">
            <a:avLst/>
          </a:prstGeom>
        </p:spPr>
      </p:pic>
      <p:sp>
        <p:nvSpPr>
          <p:cNvPr id="8" name="Rectangle 7">
            <a:extLst>
              <a:ext uri="{FF2B5EF4-FFF2-40B4-BE49-F238E27FC236}">
                <a16:creationId xmlns:a16="http://schemas.microsoft.com/office/drawing/2014/main" id="{D4FA8F32-AEFB-405E-9A18-57FF999C8C46}"/>
              </a:ext>
            </a:extLst>
          </p:cNvPr>
          <p:cNvSpPr/>
          <p:nvPr/>
        </p:nvSpPr>
        <p:spPr>
          <a:xfrm rot="5400000">
            <a:off x="6060777" y="3645082"/>
            <a:ext cx="4754879" cy="741856"/>
          </a:xfrm>
          <a:prstGeom prst="rect">
            <a:avLst/>
          </a:prstGeom>
          <a:noFill/>
          <a:ln w="952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9" name="Picture 8">
            <a:extLst>
              <a:ext uri="{FF2B5EF4-FFF2-40B4-BE49-F238E27FC236}">
                <a16:creationId xmlns:a16="http://schemas.microsoft.com/office/drawing/2014/main" id="{10944306-D4EA-427A-A56B-943FE12024AD}"/>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126650" y="3179455"/>
            <a:ext cx="4427920" cy="3445727"/>
          </a:xfrm>
          <a:prstGeom prst="rect">
            <a:avLst/>
          </a:prstGeom>
        </p:spPr>
      </p:pic>
      <p:sp>
        <p:nvSpPr>
          <p:cNvPr id="4" name="TextBox 3">
            <a:extLst>
              <a:ext uri="{FF2B5EF4-FFF2-40B4-BE49-F238E27FC236}">
                <a16:creationId xmlns:a16="http://schemas.microsoft.com/office/drawing/2014/main" id="{FF3081C7-B9E1-4AA4-B355-7521D02DDEC4}"/>
              </a:ext>
            </a:extLst>
          </p:cNvPr>
          <p:cNvSpPr txBox="1"/>
          <p:nvPr/>
        </p:nvSpPr>
        <p:spPr>
          <a:xfrm>
            <a:off x="4899742" y="3382868"/>
            <a:ext cx="2497873" cy="1477328"/>
          </a:xfrm>
          <a:prstGeom prst="rect">
            <a:avLst/>
          </a:prstGeom>
          <a:noFill/>
          <a:ln>
            <a:solidFill>
              <a:schemeClr val="tx1"/>
            </a:solidFill>
          </a:ln>
        </p:spPr>
        <p:txBody>
          <a:bodyPr wrap="square" rtlCol="0">
            <a:spAutoFit/>
          </a:bodyPr>
          <a:lstStyle/>
          <a:p>
            <a:pPr algn="ctr"/>
            <a:r>
              <a:rPr lang="en-US" b="1" i="1" dirty="0">
                <a:latin typeface="Calibri" panose="020F0502020204030204" pitchFamily="34" charset="0"/>
                <a:cs typeface="Calibri" panose="020F0502020204030204" pitchFamily="34" charset="0"/>
              </a:rPr>
              <a:t>Left: </a:t>
            </a:r>
            <a:r>
              <a:rPr lang="en-US" dirty="0">
                <a:latin typeface="Calibri" panose="020F0502020204030204" pitchFamily="34" charset="0"/>
                <a:cs typeface="Calibri" panose="020F0502020204030204" pitchFamily="34" charset="0"/>
              </a:rPr>
              <a:t>Initial condition (blue) and final solution (red).  Wave profile is negative of initial profile at time  T = 1.0e-3.</a:t>
            </a:r>
          </a:p>
        </p:txBody>
      </p:sp>
      <mc:AlternateContent xmlns:mc="http://schemas.openxmlformats.org/markup-compatibility/2006" xmlns:a14="http://schemas.microsoft.com/office/drawing/2010/main">
        <mc:Choice Requires="a14">
          <p:sp>
            <p:nvSpPr>
              <p:cNvPr id="11" name="TextBox 10">
                <a:extLst>
                  <a:ext uri="{FF2B5EF4-FFF2-40B4-BE49-F238E27FC236}">
                    <a16:creationId xmlns:a16="http://schemas.microsoft.com/office/drawing/2014/main" id="{5478C493-7D6D-4C01-95B6-7790DC6A5ECF}"/>
                  </a:ext>
                </a:extLst>
              </p:cNvPr>
              <p:cNvSpPr txBox="1"/>
              <p:nvPr/>
            </p:nvSpPr>
            <p:spPr>
              <a:xfrm>
                <a:off x="4833351" y="5075716"/>
                <a:ext cx="2888766" cy="1077218"/>
              </a:xfrm>
              <a:prstGeom prst="rect">
                <a:avLst/>
              </a:prstGeom>
              <a:noFill/>
              <a:ln>
                <a:solidFill>
                  <a:schemeClr val="tx1"/>
                </a:solidFill>
              </a:ln>
            </p:spPr>
            <p:txBody>
              <a:bodyPr wrap="square" rtlCol="0">
                <a:spAutoFit/>
              </a:bodyPr>
              <a:lstStyle/>
              <a:p>
                <a:pPr algn="ctr"/>
                <a:r>
                  <a:rPr lang="en-US" b="1" i="1" dirty="0">
                    <a:latin typeface="Calibri" panose="020F0502020204030204" pitchFamily="34" charset="0"/>
                    <a:cs typeface="Calibri" panose="020F0502020204030204" pitchFamily="34" charset="0"/>
                  </a:rPr>
                  <a:t>Time-</a:t>
                </a:r>
                <a:r>
                  <a:rPr lang="en-US" b="1" i="1" dirty="0" err="1">
                    <a:latin typeface="Calibri" panose="020F0502020204030204" pitchFamily="34" charset="0"/>
                    <a:cs typeface="Calibri" panose="020F0502020204030204" pitchFamily="34" charset="0"/>
                  </a:rPr>
                  <a:t>discretizations</a:t>
                </a:r>
                <a:r>
                  <a:rPr lang="en-US" b="1" i="1" dirty="0">
                    <a:latin typeface="Calibri" panose="020F0502020204030204" pitchFamily="34" charset="0"/>
                    <a:cs typeface="Calibri" panose="020F0502020204030204" pitchFamily="34" charset="0"/>
                  </a:rPr>
                  <a:t>:</a:t>
                </a:r>
                <a:r>
                  <a:rPr lang="en-US" b="1" dirty="0">
                    <a:latin typeface="Calibri" panose="020F0502020204030204" pitchFamily="34" charset="0"/>
                    <a:cs typeface="Calibri" panose="020F0502020204030204" pitchFamily="34" charset="0"/>
                  </a:rPr>
                  <a:t> </a:t>
                </a:r>
                <a:r>
                  <a:rPr lang="en-US" dirty="0">
                    <a:latin typeface="Calibri" panose="020F0502020204030204" pitchFamily="34" charset="0"/>
                    <a:cs typeface="Calibri" panose="020F0502020204030204" pitchFamily="34" charset="0"/>
                  </a:rPr>
                  <a:t>Newmark (implicit, explicit)</a:t>
                </a:r>
                <a14:m>
                  <m:oMath xmlns:m="http://schemas.openxmlformats.org/officeDocument/2006/math">
                    <m:r>
                      <a:rPr lang="en-US" b="0" i="0" smtClean="0">
                        <a:latin typeface="Cambria Math" panose="02040503050406030204" pitchFamily="18" charset="0"/>
                        <a:ea typeface="Cambria Math" panose="02040503050406030204" pitchFamily="18" charset="0"/>
                        <a:cs typeface="Calibri" panose="020F0502020204030204" pitchFamily="34" charset="0"/>
                      </a:rPr>
                      <m:t>.</m:t>
                    </m:r>
                  </m:oMath>
                </a14:m>
                <a:endParaRPr lang="en-US" dirty="0">
                  <a:latin typeface="Calibri" panose="020F0502020204030204" pitchFamily="34" charset="0"/>
                  <a:cs typeface="Calibri" panose="020F0502020204030204" pitchFamily="34" charset="0"/>
                </a:endParaRPr>
              </a:p>
              <a:p>
                <a:endParaRPr lang="en-US" sz="1000" dirty="0">
                  <a:latin typeface="Calibri" panose="020F0502020204030204" pitchFamily="34" charset="0"/>
                  <a:cs typeface="Calibri" panose="020F0502020204030204" pitchFamily="34" charset="0"/>
                </a:endParaRPr>
              </a:p>
              <a:p>
                <a:pPr algn="ctr"/>
                <a:r>
                  <a:rPr lang="en-US" b="1" i="1" dirty="0">
                    <a:latin typeface="Calibri" panose="020F0502020204030204" pitchFamily="34" charset="0"/>
                    <a:cs typeface="Calibri" panose="020F0502020204030204" pitchFamily="34" charset="0"/>
                  </a:rPr>
                  <a:t>Meshes:</a:t>
                </a:r>
                <a:r>
                  <a:rPr lang="en-US" dirty="0">
                    <a:latin typeface="Calibri" panose="020F0502020204030204" pitchFamily="34" charset="0"/>
                    <a:cs typeface="Calibri" panose="020F0502020204030204" pitchFamily="34" charset="0"/>
                  </a:rPr>
                  <a:t> HEX, TET</a:t>
                </a:r>
              </a:p>
            </p:txBody>
          </p:sp>
        </mc:Choice>
        <mc:Fallback xmlns="">
          <p:sp>
            <p:nvSpPr>
              <p:cNvPr id="11" name="TextBox 10">
                <a:extLst>
                  <a:ext uri="{FF2B5EF4-FFF2-40B4-BE49-F238E27FC236}">
                    <a16:creationId xmlns:a16="http://schemas.microsoft.com/office/drawing/2014/main" id="{5478C493-7D6D-4C01-95B6-7790DC6A5ECF}"/>
                  </a:ext>
                </a:extLst>
              </p:cNvPr>
              <p:cNvSpPr txBox="1">
                <a:spLocks noRot="1" noChangeAspect="1" noMove="1" noResize="1" noEditPoints="1" noAdjustHandles="1" noChangeArrowheads="1" noChangeShapeType="1" noTextEdit="1"/>
              </p:cNvSpPr>
              <p:nvPr/>
            </p:nvSpPr>
            <p:spPr>
              <a:xfrm>
                <a:off x="4833351" y="5075716"/>
                <a:ext cx="2888766" cy="1077218"/>
              </a:xfrm>
              <a:prstGeom prst="rect">
                <a:avLst/>
              </a:prstGeom>
              <a:blipFill>
                <a:blip r:embed="rId6"/>
                <a:stretch>
                  <a:fillRect t="-2809" b="-7865"/>
                </a:stretch>
              </a:blipFill>
              <a:ln>
                <a:solidFill>
                  <a:schemeClr val="tx1"/>
                </a:solidFill>
              </a:ln>
            </p:spPr>
            <p:txBody>
              <a:bodyPr/>
              <a:lstStyle/>
              <a:p>
                <a:r>
                  <a:rPr lang="en-US">
                    <a:noFill/>
                  </a:rPr>
                  <a:t> </a:t>
                </a:r>
              </a:p>
            </p:txBody>
          </p:sp>
        </mc:Fallback>
      </mc:AlternateContent>
      <p:pic>
        <p:nvPicPr>
          <p:cNvPr id="10" name="Picture 9" descr="albany_90.png">
            <a:extLst>
              <a:ext uri="{FF2B5EF4-FFF2-40B4-BE49-F238E27FC236}">
                <a16:creationId xmlns:a16="http://schemas.microsoft.com/office/drawing/2014/main" id="{A3B510BF-EA30-4DCF-9CA8-440A85488D8C}"/>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6587150" y="1014448"/>
            <a:ext cx="1134967" cy="590446"/>
          </a:xfrm>
          <a:prstGeom prst="rect">
            <a:avLst/>
          </a:prstGeom>
        </p:spPr>
      </p:pic>
      <p:sp>
        <p:nvSpPr>
          <p:cNvPr id="2" name="Slide Number Placeholder 1">
            <a:extLst>
              <a:ext uri="{FF2B5EF4-FFF2-40B4-BE49-F238E27FC236}">
                <a16:creationId xmlns:a16="http://schemas.microsoft.com/office/drawing/2014/main" id="{7D4B3BDB-A4B7-4169-8179-5F11E9E4D1D2}"/>
              </a:ext>
            </a:extLst>
          </p:cNvPr>
          <p:cNvSpPr>
            <a:spLocks noGrp="1"/>
          </p:cNvSpPr>
          <p:nvPr>
            <p:ph type="sldNum" sz="quarter" idx="12"/>
          </p:nvPr>
        </p:nvSpPr>
        <p:spPr/>
        <p:txBody>
          <a:bodyPr/>
          <a:lstStyle/>
          <a:p>
            <a:fld id="{A5E55A7B-7854-E145-92D9-B491DF4BAE2D}" type="slidenum">
              <a:rPr lang="en-US" smtClean="0"/>
              <a:pPr/>
              <a:t>48</a:t>
            </a:fld>
            <a:endParaRPr lang="en-US" dirty="0"/>
          </a:p>
        </p:txBody>
      </p:sp>
    </p:spTree>
    <p:extLst>
      <p:ext uri="{BB962C8B-B14F-4D97-AF65-F5344CB8AC3E}">
        <p14:creationId xmlns:p14="http://schemas.microsoft.com/office/powerpoint/2010/main" val="2321906866"/>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clamped_zdisp_tet_hex_explCM_impl_E1e9_zpts">
            <a:hlinkClick r:id="" action="ppaction://media"/>
            <a:extLst>
              <a:ext uri="{FF2B5EF4-FFF2-40B4-BE49-F238E27FC236}">
                <a16:creationId xmlns:a16="http://schemas.microsoft.com/office/drawing/2014/main" id="{871BB787-E337-4E8B-BA92-9189BBD43C55}"/>
              </a:ext>
            </a:extLst>
          </p:cNvPr>
          <p:cNvPicPr>
            <a:picLocks noChangeAspect="1"/>
          </p:cNvPicPr>
          <p:nvPr>
            <a:videoFile r:link="rId2"/>
            <p:extLst>
              <p:ext uri="{DAA4B4D4-6D71-4841-9C94-3DE7FCFB9230}">
                <p14:media xmlns:p14="http://schemas.microsoft.com/office/powerpoint/2010/main" r:embed="rId1"/>
              </p:ext>
            </p:extLst>
          </p:nvPr>
        </p:nvPicPr>
        <p:blipFill>
          <a:blip r:embed="rId7"/>
          <a:stretch>
            <a:fillRect/>
          </a:stretch>
        </p:blipFill>
        <p:spPr>
          <a:xfrm>
            <a:off x="175182" y="854010"/>
            <a:ext cx="4257040" cy="3079713"/>
          </a:xfrm>
          <a:prstGeom prst="rect">
            <a:avLst/>
          </a:prstGeom>
        </p:spPr>
      </p:pic>
      <p:sp>
        <p:nvSpPr>
          <p:cNvPr id="12" name="TextBox 11">
            <a:extLst>
              <a:ext uri="{FF2B5EF4-FFF2-40B4-BE49-F238E27FC236}">
                <a16:creationId xmlns:a16="http://schemas.microsoft.com/office/drawing/2014/main" id="{7A38DBE3-B307-4119-83C1-E12E4D771038}"/>
              </a:ext>
            </a:extLst>
          </p:cNvPr>
          <p:cNvSpPr txBox="1"/>
          <p:nvPr/>
        </p:nvSpPr>
        <p:spPr>
          <a:xfrm>
            <a:off x="1225613" y="2712411"/>
            <a:ext cx="2156178" cy="307777"/>
          </a:xfrm>
          <a:prstGeom prst="rect">
            <a:avLst/>
          </a:prstGeom>
          <a:noFill/>
        </p:spPr>
        <p:txBody>
          <a:bodyPr wrap="square" rtlCol="0">
            <a:spAutoFit/>
          </a:bodyPr>
          <a:lstStyle/>
          <a:p>
            <a:pPr algn="ctr"/>
            <a:r>
              <a:rPr lang="en-US" sz="1400" dirty="0">
                <a:latin typeface="Calibri" panose="020F0502020204030204" pitchFamily="34" charset="0"/>
                <a:cs typeface="Calibri" panose="020F0502020204030204" pitchFamily="34" charset="0"/>
              </a:rPr>
              <a:t>z-displacement</a:t>
            </a:r>
          </a:p>
        </p:txBody>
      </p:sp>
      <p:sp>
        <p:nvSpPr>
          <p:cNvPr id="14" name="Rectangle 13">
            <a:extLst>
              <a:ext uri="{FF2B5EF4-FFF2-40B4-BE49-F238E27FC236}">
                <a16:creationId xmlns:a16="http://schemas.microsoft.com/office/drawing/2014/main" id="{D9E577E9-D868-429E-A352-E5599F125415}"/>
              </a:ext>
            </a:extLst>
          </p:cNvPr>
          <p:cNvSpPr/>
          <p:nvPr/>
        </p:nvSpPr>
        <p:spPr>
          <a:xfrm>
            <a:off x="259731" y="4143295"/>
            <a:ext cx="8488412" cy="646331"/>
          </a:xfrm>
          <a:prstGeom prst="rect">
            <a:avLst/>
          </a:prstGeom>
        </p:spPr>
        <p:txBody>
          <a:bodyPr wrap="square">
            <a:spAutoFit/>
          </a:bodyPr>
          <a:lstStyle/>
          <a:p>
            <a:r>
              <a:rPr lang="en-US" b="1" i="1" u="sng" dirty="0">
                <a:latin typeface="NimbusRomNo9L-Regu"/>
              </a:rPr>
              <a:t>Table 1:</a:t>
            </a:r>
            <a:r>
              <a:rPr lang="en-US" b="1" i="1" dirty="0">
                <a:latin typeface="NimbusRomNo9L-Regu"/>
              </a:rPr>
              <a:t> </a:t>
            </a:r>
            <a:r>
              <a:rPr lang="en-US" dirty="0">
                <a:latin typeface="NimbusRomNo9L-Regu"/>
              </a:rPr>
              <a:t>Averaged (over times + domains) relative errors in </a:t>
            </a:r>
            <a:r>
              <a:rPr lang="en-US" b="1" dirty="0">
                <a:solidFill>
                  <a:srgbClr val="002060"/>
                </a:solidFill>
                <a:latin typeface="CMMI8"/>
              </a:rPr>
              <a:t>z</a:t>
            </a:r>
            <a:r>
              <a:rPr lang="en-US" b="1" dirty="0">
                <a:solidFill>
                  <a:srgbClr val="002060"/>
                </a:solidFill>
                <a:latin typeface="NimbusRomNo9L-Regu"/>
              </a:rPr>
              <a:t>–displacement </a:t>
            </a:r>
            <a:r>
              <a:rPr lang="en-US" dirty="0">
                <a:solidFill>
                  <a:srgbClr val="002060"/>
                </a:solidFill>
                <a:latin typeface="NimbusRomNo9L-Regu"/>
              </a:rPr>
              <a:t>(blue) </a:t>
            </a:r>
            <a:r>
              <a:rPr lang="en-US" dirty="0">
                <a:latin typeface="NimbusRomNo9L-Regu"/>
              </a:rPr>
              <a:t>and </a:t>
            </a:r>
            <a:r>
              <a:rPr lang="en-US" b="1" dirty="0">
                <a:solidFill>
                  <a:srgbClr val="006600"/>
                </a:solidFill>
                <a:latin typeface="NimbusRomNo9L-Regu"/>
              </a:rPr>
              <a:t>z-velocity </a:t>
            </a:r>
            <a:r>
              <a:rPr lang="en-US" dirty="0">
                <a:solidFill>
                  <a:srgbClr val="006600"/>
                </a:solidFill>
                <a:latin typeface="NimbusRomNo9L-Regu"/>
              </a:rPr>
              <a:t>(green) </a:t>
            </a:r>
            <a:r>
              <a:rPr lang="en-US" dirty="0">
                <a:latin typeface="NimbusRomNo9L-Regu"/>
              </a:rPr>
              <a:t>for</a:t>
            </a:r>
            <a:r>
              <a:rPr lang="en-US" b="1" dirty="0">
                <a:latin typeface="NimbusRomNo9L-Regu"/>
              </a:rPr>
              <a:t> </a:t>
            </a:r>
            <a:r>
              <a:rPr lang="en-US" dirty="0">
                <a:latin typeface="NimbusRomNo9L-Regu"/>
              </a:rPr>
              <a:t>several different Schwarz couplings, 50% overlap volume fraction</a:t>
            </a:r>
            <a:endParaRPr lang="en-US" dirty="0"/>
          </a:p>
        </p:txBody>
      </p:sp>
      <p:sp>
        <p:nvSpPr>
          <p:cNvPr id="15" name="TextBox 14">
            <a:extLst>
              <a:ext uri="{FF2B5EF4-FFF2-40B4-BE49-F238E27FC236}">
                <a16:creationId xmlns:a16="http://schemas.microsoft.com/office/drawing/2014/main" id="{67511933-FD45-4C1D-BFD3-C1326E948688}"/>
              </a:ext>
            </a:extLst>
          </p:cNvPr>
          <p:cNvSpPr txBox="1"/>
          <p:nvPr/>
        </p:nvSpPr>
        <p:spPr>
          <a:xfrm>
            <a:off x="0" y="6545766"/>
            <a:ext cx="5890178" cy="338554"/>
          </a:xfrm>
          <a:prstGeom prst="rect">
            <a:avLst/>
          </a:prstGeom>
          <a:noFill/>
        </p:spPr>
        <p:txBody>
          <a:bodyPr wrap="square" rtlCol="0">
            <a:spAutoFit/>
          </a:bodyPr>
          <a:lstStyle/>
          <a:p>
            <a:r>
              <a:rPr lang="en-US" sz="1600" dirty="0">
                <a:solidFill>
                  <a:schemeClr val="bg1"/>
                </a:solidFill>
                <a:latin typeface="Calibri" panose="020F0502020204030204" pitchFamily="34" charset="0"/>
                <a:cs typeface="Calibri" panose="020F0502020204030204" pitchFamily="34" charset="0"/>
              </a:rPr>
              <a:t>LM = Lumped Mass, CM = Consistent Mass</a:t>
            </a:r>
          </a:p>
        </p:txBody>
      </p:sp>
      <p:pic>
        <p:nvPicPr>
          <p:cNvPr id="13" name="clamped_zvel_tet_hex_explCM_impl_E1e9_zpts">
            <a:hlinkClick r:id="" action="ppaction://media"/>
            <a:extLst>
              <a:ext uri="{FF2B5EF4-FFF2-40B4-BE49-F238E27FC236}">
                <a16:creationId xmlns:a16="http://schemas.microsoft.com/office/drawing/2014/main" id="{B60B8B61-1470-47C2-87AA-6F5FB84AF569}"/>
              </a:ext>
            </a:extLst>
          </p:cNvPr>
          <p:cNvPicPr>
            <a:picLocks noChangeAspect="1"/>
          </p:cNvPicPr>
          <p:nvPr>
            <a:videoFile r:link="rId4"/>
            <p:extLst>
              <p:ext uri="{DAA4B4D4-6D71-4841-9C94-3DE7FCFB9230}">
                <p14:media xmlns:p14="http://schemas.microsoft.com/office/powerpoint/2010/main" r:embed="rId3"/>
              </p:ext>
            </p:extLst>
          </p:nvPr>
        </p:nvPicPr>
        <p:blipFill>
          <a:blip r:embed="rId8"/>
          <a:stretch>
            <a:fillRect/>
          </a:stretch>
        </p:blipFill>
        <p:spPr>
          <a:xfrm>
            <a:off x="4731650" y="861727"/>
            <a:ext cx="4257041" cy="3079714"/>
          </a:xfrm>
          <a:prstGeom prst="rect">
            <a:avLst/>
          </a:prstGeom>
        </p:spPr>
      </p:pic>
      <p:sp>
        <p:nvSpPr>
          <p:cNvPr id="16" name="TextBox 15">
            <a:extLst>
              <a:ext uri="{FF2B5EF4-FFF2-40B4-BE49-F238E27FC236}">
                <a16:creationId xmlns:a16="http://schemas.microsoft.com/office/drawing/2014/main" id="{93ADB5C6-5A77-4597-A652-14797A65B33C}"/>
              </a:ext>
            </a:extLst>
          </p:cNvPr>
          <p:cNvSpPr txBox="1"/>
          <p:nvPr/>
        </p:nvSpPr>
        <p:spPr>
          <a:xfrm>
            <a:off x="5658998" y="2521484"/>
            <a:ext cx="2156178" cy="307777"/>
          </a:xfrm>
          <a:prstGeom prst="rect">
            <a:avLst/>
          </a:prstGeom>
          <a:noFill/>
        </p:spPr>
        <p:txBody>
          <a:bodyPr wrap="square" rtlCol="0">
            <a:spAutoFit/>
          </a:bodyPr>
          <a:lstStyle/>
          <a:p>
            <a:pPr algn="ctr"/>
            <a:r>
              <a:rPr lang="en-US" sz="1400" dirty="0">
                <a:latin typeface="Calibri" panose="020F0502020204030204" pitchFamily="34" charset="0"/>
                <a:cs typeface="Calibri" panose="020F0502020204030204" pitchFamily="34" charset="0"/>
              </a:rPr>
              <a:t>z-velocity</a:t>
            </a:r>
          </a:p>
        </p:txBody>
      </p:sp>
      <p:graphicFrame>
        <p:nvGraphicFramePr>
          <p:cNvPr id="3" name="Table 2">
            <a:extLst>
              <a:ext uri="{FF2B5EF4-FFF2-40B4-BE49-F238E27FC236}">
                <a16:creationId xmlns:a16="http://schemas.microsoft.com/office/drawing/2014/main" id="{FF8A722A-A0C6-42D6-A8E2-CB62C20294C8}"/>
              </a:ext>
            </a:extLst>
          </p:cNvPr>
          <p:cNvGraphicFramePr>
            <a:graphicFrameLocks noGrp="1"/>
          </p:cNvGraphicFramePr>
          <p:nvPr>
            <p:extLst>
              <p:ext uri="{D42A27DB-BD31-4B8C-83A1-F6EECF244321}">
                <p14:modId xmlns:p14="http://schemas.microsoft.com/office/powerpoint/2010/main" val="282386530"/>
              </p:ext>
            </p:extLst>
          </p:nvPr>
        </p:nvGraphicFramePr>
        <p:xfrm>
          <a:off x="338823" y="4864277"/>
          <a:ext cx="8330228" cy="1412240"/>
        </p:xfrm>
        <a:graphic>
          <a:graphicData uri="http://schemas.openxmlformats.org/drawingml/2006/table">
            <a:tbl>
              <a:tblPr firstRow="1" bandRow="1">
                <a:tableStyleId>{5C22544A-7EE6-4342-B048-85BDC9FD1C3A}</a:tableStyleId>
              </a:tblPr>
              <a:tblGrid>
                <a:gridCol w="2304826">
                  <a:extLst>
                    <a:ext uri="{9D8B030D-6E8A-4147-A177-3AD203B41FA5}">
                      <a16:colId xmlns:a16="http://schemas.microsoft.com/office/drawing/2014/main" val="3522214855"/>
                    </a:ext>
                  </a:extLst>
                </a:gridCol>
                <a:gridCol w="833799">
                  <a:extLst>
                    <a:ext uri="{9D8B030D-6E8A-4147-A177-3AD203B41FA5}">
                      <a16:colId xmlns:a16="http://schemas.microsoft.com/office/drawing/2014/main" val="2195667130"/>
                    </a:ext>
                  </a:extLst>
                </a:gridCol>
                <a:gridCol w="833799">
                  <a:extLst>
                    <a:ext uri="{9D8B030D-6E8A-4147-A177-3AD203B41FA5}">
                      <a16:colId xmlns:a16="http://schemas.microsoft.com/office/drawing/2014/main" val="2187848425"/>
                    </a:ext>
                  </a:extLst>
                </a:gridCol>
                <a:gridCol w="1182838">
                  <a:extLst>
                    <a:ext uri="{9D8B030D-6E8A-4147-A177-3AD203B41FA5}">
                      <a16:colId xmlns:a16="http://schemas.microsoft.com/office/drawing/2014/main" val="3094321198"/>
                    </a:ext>
                  </a:extLst>
                </a:gridCol>
                <a:gridCol w="966487">
                  <a:extLst>
                    <a:ext uri="{9D8B030D-6E8A-4147-A177-3AD203B41FA5}">
                      <a16:colId xmlns:a16="http://schemas.microsoft.com/office/drawing/2014/main" val="630697049"/>
                    </a:ext>
                  </a:extLst>
                </a:gridCol>
                <a:gridCol w="1249470">
                  <a:extLst>
                    <a:ext uri="{9D8B030D-6E8A-4147-A177-3AD203B41FA5}">
                      <a16:colId xmlns:a16="http://schemas.microsoft.com/office/drawing/2014/main" val="820559228"/>
                    </a:ext>
                  </a:extLst>
                </a:gridCol>
                <a:gridCol w="959009">
                  <a:extLst>
                    <a:ext uri="{9D8B030D-6E8A-4147-A177-3AD203B41FA5}">
                      <a16:colId xmlns:a16="http://schemas.microsoft.com/office/drawing/2014/main" val="1793621991"/>
                    </a:ext>
                  </a:extLst>
                </a:gridCol>
              </a:tblGrid>
              <a:tr h="370840">
                <a:tc>
                  <a:txBody>
                    <a:bodyPr/>
                    <a:lstStyle/>
                    <a:p>
                      <a:pPr algn="ctr"/>
                      <a:endParaRPr lang="en-US" sz="1600" dirty="0">
                        <a:solidFill>
                          <a:schemeClr val="tx1"/>
                        </a:solidFill>
                        <a:latin typeface="Calibri" panose="020F0502020204030204" pitchFamily="34" charset="0"/>
                        <a:cs typeface="Calibri" panose="020F0502020204030204" pitchFamily="34" charset="0"/>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gridSpan="2">
                  <a:txBody>
                    <a:bodyPr/>
                    <a:lstStyle/>
                    <a:p>
                      <a:pPr algn="ctr"/>
                      <a:r>
                        <a:rPr lang="en-US" sz="1600" dirty="0">
                          <a:solidFill>
                            <a:schemeClr val="tx1"/>
                          </a:solidFill>
                          <a:latin typeface="Calibri" panose="020F0502020204030204" pitchFamily="34" charset="0"/>
                          <a:cs typeface="Calibri" panose="020F0502020204030204" pitchFamily="34" charset="0"/>
                        </a:rPr>
                        <a:t>Implicit-Implicit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hMerge="1">
                  <a:txBody>
                    <a:bodyPr/>
                    <a:lstStyle/>
                    <a:p>
                      <a:endParaRPr lang="en-US"/>
                    </a:p>
                  </a:txBody>
                  <a:tcPr/>
                </a:tc>
                <a:tc gridSpan="2">
                  <a:txBody>
                    <a:bodyPr/>
                    <a:lstStyle/>
                    <a:p>
                      <a:pPr algn="ctr"/>
                      <a:r>
                        <a:rPr lang="en-US" sz="1600" dirty="0">
                          <a:solidFill>
                            <a:schemeClr val="tx1"/>
                          </a:solidFill>
                          <a:latin typeface="Calibri" panose="020F0502020204030204" pitchFamily="34" charset="0"/>
                          <a:cs typeface="Calibri" panose="020F0502020204030204" pitchFamily="34" charset="0"/>
                        </a:rPr>
                        <a:t>Explicit(CM)-Implicit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noFill/>
                  </a:tcPr>
                </a:tc>
                <a:tc hMerge="1">
                  <a:txBody>
                    <a:bodyPr/>
                    <a:lstStyle/>
                    <a:p>
                      <a:endParaRPr lang="en-US"/>
                    </a:p>
                  </a:txBody>
                  <a:tcPr>
                    <a:lnL w="12700" cap="flat" cmpd="sng" algn="ctr">
                      <a:solidFill>
                        <a:schemeClr val="tx1"/>
                      </a:solidFill>
                      <a:prstDash val="solid"/>
                      <a:round/>
                      <a:headEnd type="none" w="med" len="med"/>
                      <a:tailEnd type="none" w="med" len="med"/>
                    </a:lnL>
                  </a:tcPr>
                </a:tc>
                <a:tc gridSpan="2">
                  <a:txBody>
                    <a:bodyPr/>
                    <a:lstStyle/>
                    <a:p>
                      <a:pPr algn="ctr"/>
                      <a:r>
                        <a:rPr lang="en-US" sz="1600" dirty="0">
                          <a:solidFill>
                            <a:schemeClr val="tx1"/>
                          </a:solidFill>
                          <a:latin typeface="Calibri" panose="020F0502020204030204" pitchFamily="34" charset="0"/>
                          <a:cs typeface="Calibri" panose="020F0502020204030204" pitchFamily="34" charset="0"/>
                        </a:rPr>
                        <a:t>Explicit(LM)-Implicit</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noFill/>
                  </a:tcPr>
                </a:tc>
                <a:tc hMerge="1">
                  <a:txBody>
                    <a:bodyPr/>
                    <a:lstStyle/>
                    <a:p>
                      <a:endParaRPr lang="en-US"/>
                    </a:p>
                  </a:txBody>
                  <a:tcPr>
                    <a:lnL w="12700" cmpd="sng">
                      <a:noFill/>
                    </a:lnL>
                  </a:tcPr>
                </a:tc>
                <a:extLst>
                  <a:ext uri="{0D108BD9-81ED-4DB2-BD59-A6C34878D82A}">
                    <a16:rowId xmlns:a16="http://schemas.microsoft.com/office/drawing/2014/main" val="4111064856"/>
                  </a:ext>
                </a:extLst>
              </a:tr>
              <a:tr h="0">
                <a:tc>
                  <a:txBody>
                    <a:bodyPr/>
                    <a:lstStyle/>
                    <a:p>
                      <a:pPr algn="ctr"/>
                      <a:r>
                        <a:rPr lang="en-US" sz="1600" b="1" dirty="0">
                          <a:solidFill>
                            <a:schemeClr val="tx1"/>
                          </a:solidFill>
                          <a:latin typeface="Calibri" panose="020F0502020204030204" pitchFamily="34" charset="0"/>
                          <a:cs typeface="Calibri" panose="020F0502020204030204" pitchFamily="34" charset="0"/>
                        </a:rPr>
                        <a:t>Conformal HEX - HEX</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2.79e-3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accent5">
                        <a:lumMod val="20000"/>
                        <a:lumOff val="80000"/>
                      </a:schemeClr>
                    </a:solidFill>
                  </a:tcPr>
                </a:tc>
                <a:tc>
                  <a:txBody>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lang="en-US" sz="1600" dirty="0">
                          <a:solidFill>
                            <a:schemeClr val="tx1"/>
                          </a:solidFill>
                          <a:latin typeface="Calibri" panose="020F0502020204030204" pitchFamily="34" charset="0"/>
                          <a:cs typeface="Calibri" panose="020F0502020204030204" pitchFamily="34" charset="0"/>
                        </a:rPr>
                        <a:t>7.32e-3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rgbClr val="CCFFCC"/>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3.53e-3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accent5">
                        <a:lumMod val="20000"/>
                        <a:lumOff val="80000"/>
                      </a:schemeClr>
                    </a:solidFill>
                  </a:tcPr>
                </a:tc>
                <a:tc>
                  <a:txBody>
                    <a:bodyPr/>
                    <a:lstStyle/>
                    <a:p>
                      <a:pPr marL="0" marR="0" lvl="0" indent="0" algn="ctr" defTabSz="457200" rtl="0" eaLnBrk="1" fontAlgn="auto" latinLnBrk="0" hangingPunct="1">
                        <a:lnSpc>
                          <a:spcPct val="100000"/>
                        </a:lnSpc>
                        <a:spcBef>
                          <a:spcPts val="0"/>
                        </a:spcBef>
                        <a:spcAft>
                          <a:spcPts val="0"/>
                        </a:spcAft>
                        <a:buClrTx/>
                        <a:buSzTx/>
                        <a:buFontTx/>
                        <a:buNone/>
                        <a:tabLst/>
                        <a:defRPr/>
                      </a:pPr>
                      <a:r>
                        <a:rPr lang="en-US" sz="1600" dirty="0">
                          <a:solidFill>
                            <a:schemeClr val="tx1"/>
                          </a:solidFill>
                          <a:latin typeface="Calibri" panose="020F0502020204030204" pitchFamily="34" charset="0"/>
                          <a:cs typeface="Calibri" panose="020F0502020204030204" pitchFamily="34" charset="0"/>
                        </a:rPr>
                        <a:t>8.70e-3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rgbClr val="CCFFCC"/>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4.72e-3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accent5">
                        <a:lumMod val="20000"/>
                        <a:lumOff val="80000"/>
                      </a:schemeClr>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1.19e-2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rgbClr val="CCFFCC"/>
                    </a:solidFill>
                  </a:tcPr>
                </a:tc>
                <a:extLst>
                  <a:ext uri="{0D108BD9-81ED-4DB2-BD59-A6C34878D82A}">
                    <a16:rowId xmlns:a16="http://schemas.microsoft.com/office/drawing/2014/main" val="1007373070"/>
                  </a:ext>
                </a:extLst>
              </a:tr>
              <a:tr h="0">
                <a:tc>
                  <a:txBody>
                    <a:bodyPr/>
                    <a:lstStyle/>
                    <a:p>
                      <a:pPr algn="ctr"/>
                      <a:r>
                        <a:rPr lang="en-US" sz="1600" b="1" dirty="0">
                          <a:solidFill>
                            <a:schemeClr val="tx1"/>
                          </a:solidFill>
                          <a:latin typeface="Calibri" panose="020F0502020204030204" pitchFamily="34" charset="0"/>
                          <a:cs typeface="Calibri" panose="020F0502020204030204" pitchFamily="34" charset="0"/>
                        </a:rPr>
                        <a:t>Nonconformal HEX - HEX</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2.90e-3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accent5">
                        <a:lumMod val="20000"/>
                        <a:lumOff val="80000"/>
                      </a:schemeClr>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7.10e-3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rgbClr val="CCFFCC"/>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2.82e-3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accent5">
                        <a:lumMod val="20000"/>
                        <a:lumOff val="80000"/>
                      </a:schemeClr>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7.29e-3</a:t>
                      </a:r>
                      <a:endParaRPr lang="en-US"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rgbClr val="CCFFCC"/>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2.84e-3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accent5">
                        <a:lumMod val="20000"/>
                        <a:lumOff val="80000"/>
                      </a:schemeClr>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7.33e-3</a:t>
                      </a:r>
                      <a:endParaRPr lang="en-US" dirty="0">
                        <a:solidFill>
                          <a:schemeClr val="tx1"/>
                        </a:solidFill>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rgbClr val="CCFFCC"/>
                    </a:solidFill>
                  </a:tcPr>
                </a:tc>
                <a:extLst>
                  <a:ext uri="{0D108BD9-81ED-4DB2-BD59-A6C34878D82A}">
                    <a16:rowId xmlns:a16="http://schemas.microsoft.com/office/drawing/2014/main" val="4103373071"/>
                  </a:ext>
                </a:extLst>
              </a:tr>
              <a:tr h="370840">
                <a:tc>
                  <a:txBody>
                    <a:bodyPr/>
                    <a:lstStyle/>
                    <a:p>
                      <a:pPr algn="ctr"/>
                      <a:r>
                        <a:rPr lang="en-US" sz="1600" b="1" dirty="0">
                          <a:solidFill>
                            <a:schemeClr val="tx1"/>
                          </a:solidFill>
                          <a:latin typeface="Calibri" panose="020F0502020204030204" pitchFamily="34" charset="0"/>
                          <a:cs typeface="Calibri" panose="020F0502020204030204" pitchFamily="34" charset="0"/>
                        </a:rPr>
                        <a:t>TET - HEX</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bg1"/>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2.79e-3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accent5">
                        <a:lumMod val="20000"/>
                        <a:lumOff val="80000"/>
                      </a:schemeClr>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7.58e-3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rgbClr val="CCFFCC"/>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3.52e-3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accent5">
                        <a:lumMod val="20000"/>
                        <a:lumOff val="80000"/>
                      </a:schemeClr>
                    </a:solidFill>
                  </a:tcPr>
                </a:tc>
                <a:tc>
                  <a:txBody>
                    <a:bodyPr/>
                    <a:lstStyle/>
                    <a:p>
                      <a:pPr algn="ctr"/>
                      <a:r>
                        <a:rPr lang="en-US" sz="1600" dirty="0">
                          <a:latin typeface="Calibri" panose="020F0502020204030204" pitchFamily="34" charset="0"/>
                          <a:cs typeface="Calibri" panose="020F0502020204030204" pitchFamily="34" charset="0"/>
                        </a:rPr>
                        <a:t>8.92e-3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rgbClr val="CCFFCC"/>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4.72e-3</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chemeClr val="accent5">
                        <a:lumMod val="20000"/>
                        <a:lumOff val="80000"/>
                      </a:schemeClr>
                    </a:solidFill>
                  </a:tcPr>
                </a:tc>
                <a:tc>
                  <a:txBody>
                    <a:bodyPr/>
                    <a:lstStyle/>
                    <a:p>
                      <a:pPr algn="ctr"/>
                      <a:r>
                        <a:rPr lang="en-US" sz="1600" dirty="0">
                          <a:solidFill>
                            <a:schemeClr val="tx1"/>
                          </a:solidFill>
                          <a:latin typeface="Calibri" panose="020F0502020204030204" pitchFamily="34" charset="0"/>
                          <a:cs typeface="Calibri" panose="020F0502020204030204" pitchFamily="34" charset="0"/>
                        </a:rPr>
                        <a:t>1.19e-2</a:t>
                      </a:r>
                      <a:endParaRPr lang="en-US" dirty="0"/>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w="12700" cmpd="sng">
                      <a:noFill/>
                      <a:prstDash val="solid"/>
                    </a:lnTlToBr>
                    <a:lnBlToTr w="12700" cmpd="sng">
                      <a:noFill/>
                      <a:prstDash val="solid"/>
                    </a:lnBlToTr>
                    <a:solidFill>
                      <a:srgbClr val="CCFFCC"/>
                    </a:solidFill>
                  </a:tcPr>
                </a:tc>
                <a:extLst>
                  <a:ext uri="{0D108BD9-81ED-4DB2-BD59-A6C34878D82A}">
                    <a16:rowId xmlns:a16="http://schemas.microsoft.com/office/drawing/2014/main" val="1261965658"/>
                  </a:ext>
                </a:extLst>
              </a:tr>
            </a:tbl>
          </a:graphicData>
        </a:graphic>
      </p:graphicFrame>
      <p:sp>
        <p:nvSpPr>
          <p:cNvPr id="10" name="Rectangle 9">
            <a:extLst>
              <a:ext uri="{FF2B5EF4-FFF2-40B4-BE49-F238E27FC236}">
                <a16:creationId xmlns:a16="http://schemas.microsoft.com/office/drawing/2014/main" id="{923E6030-F24E-4A71-BA7B-089A04BA8E69}"/>
              </a:ext>
            </a:extLst>
          </p:cNvPr>
          <p:cNvSpPr/>
          <p:nvPr/>
        </p:nvSpPr>
        <p:spPr>
          <a:xfrm>
            <a:off x="2960015" y="1141869"/>
            <a:ext cx="4133653" cy="923330"/>
          </a:xfrm>
          <a:prstGeom prst="rect">
            <a:avLst/>
          </a:prstGeom>
          <a:solidFill>
            <a:srgbClr val="FFFFCC"/>
          </a:solidFill>
        </p:spPr>
        <p:txBody>
          <a:bodyPr wrap="square">
            <a:spAutoFit/>
          </a:bodyPr>
          <a:lstStyle/>
          <a:p>
            <a:pPr algn="ctr"/>
            <a:r>
              <a:rPr lang="en-US" dirty="0">
                <a:latin typeface="Calibri" panose="020F0502020204030204" pitchFamily="34" charset="0"/>
                <a:ea typeface="Calibri" panose="020F0502020204030204" pitchFamily="34" charset="0"/>
              </a:rPr>
              <a:t>Dynamic Schwarz coupling introduces </a:t>
            </a:r>
            <a:r>
              <a:rPr lang="en-US" b="1" i="1" dirty="0">
                <a:latin typeface="Calibri" panose="020F0502020204030204" pitchFamily="34" charset="0"/>
                <a:ea typeface="Calibri" panose="020F0502020204030204" pitchFamily="34" charset="0"/>
              </a:rPr>
              <a:t>no dynamic artifacts </a:t>
            </a:r>
            <a:r>
              <a:rPr lang="en-US" dirty="0">
                <a:latin typeface="Calibri" panose="020F0502020204030204" pitchFamily="34" charset="0"/>
                <a:ea typeface="Calibri" panose="020F0502020204030204" pitchFamily="34" charset="0"/>
              </a:rPr>
              <a:t>that are pervasive in other coupling methods!</a:t>
            </a:r>
            <a:endParaRPr lang="en-US" dirty="0"/>
          </a:p>
        </p:txBody>
      </p:sp>
      <mc:AlternateContent xmlns:mc="http://schemas.openxmlformats.org/markup-compatibility/2006" xmlns:a14="http://schemas.microsoft.com/office/drawing/2010/main">
        <mc:Choice Requires="a14">
          <p:sp>
            <p:nvSpPr>
              <p:cNvPr id="17" name="Title 1">
                <a:extLst>
                  <a:ext uri="{FF2B5EF4-FFF2-40B4-BE49-F238E27FC236}">
                    <a16:creationId xmlns:a16="http://schemas.microsoft.com/office/drawing/2014/main" id="{3DA84E62-8785-4989-9A8B-D56E59F3E665}"/>
                  </a:ext>
                </a:extLst>
              </p:cNvPr>
              <p:cNvSpPr txBox="1">
                <a:spLocks/>
              </p:cNvSpPr>
              <p:nvPr/>
            </p:nvSpPr>
            <p:spPr>
              <a:xfrm>
                <a:off x="126650" y="29689"/>
                <a:ext cx="8236300" cy="61474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Elastic Wave: Diff. Integrators, Same </a:t>
                </a:r>
                <a14:m>
                  <m:oMath xmlns:m="http://schemas.openxmlformats.org/officeDocument/2006/math">
                    <m:r>
                      <a:rPr lang="en-US" sz="3600" i="1" dirty="0" smtClean="0">
                        <a:solidFill>
                          <a:schemeClr val="tx1"/>
                        </a:solidFill>
                        <a:latin typeface="Cambria Math" panose="02040503050406030204" pitchFamily="18" charset="0"/>
                        <a:ea typeface="Cambria Math" panose="02040503050406030204" pitchFamily="18" charset="0"/>
                      </a:rPr>
                      <m:t>∆</m:t>
                    </m:r>
                    <m:r>
                      <a:rPr lang="en-US" sz="3600" b="0" i="1" dirty="0" smtClean="0">
                        <a:solidFill>
                          <a:schemeClr val="tx1"/>
                        </a:solidFill>
                        <a:latin typeface="Cambria Math" panose="02040503050406030204" pitchFamily="18" charset="0"/>
                        <a:ea typeface="Cambria Math" panose="02040503050406030204" pitchFamily="18" charset="0"/>
                      </a:rPr>
                      <m:t>𝑡</m:t>
                    </m:r>
                  </m:oMath>
                </a14:m>
                <a:r>
                  <a:rPr lang="en-US" sz="3600" dirty="0">
                    <a:solidFill>
                      <a:schemeClr val="tx1"/>
                    </a:solidFill>
                  </a:rPr>
                  <a:t>s</a:t>
                </a:r>
              </a:p>
            </p:txBody>
          </p:sp>
        </mc:Choice>
        <mc:Fallback xmlns="">
          <p:sp>
            <p:nvSpPr>
              <p:cNvPr id="17" name="Title 1">
                <a:extLst>
                  <a:ext uri="{FF2B5EF4-FFF2-40B4-BE49-F238E27FC236}">
                    <a16:creationId xmlns:a16="http://schemas.microsoft.com/office/drawing/2014/main" id="{3DA84E62-8785-4989-9A8B-D56E59F3E665}"/>
                  </a:ext>
                </a:extLst>
              </p:cNvPr>
              <p:cNvSpPr txBox="1">
                <a:spLocks noRot="1" noChangeAspect="1" noMove="1" noResize="1" noEditPoints="1" noAdjustHandles="1" noChangeArrowheads="1" noChangeShapeType="1" noTextEdit="1"/>
              </p:cNvSpPr>
              <p:nvPr/>
            </p:nvSpPr>
            <p:spPr>
              <a:xfrm>
                <a:off x="126650" y="29689"/>
                <a:ext cx="8236300" cy="614749"/>
              </a:xfrm>
              <a:prstGeom prst="rect">
                <a:avLst/>
              </a:prstGeom>
              <a:blipFill>
                <a:blip r:embed="rId9"/>
                <a:stretch>
                  <a:fillRect l="-2295" t="-15842" b="-41584"/>
                </a:stretch>
              </a:blipFill>
            </p:spPr>
            <p:txBody>
              <a:bodyPr/>
              <a:lstStyle/>
              <a:p>
                <a:r>
                  <a:rPr lang="en-US">
                    <a:noFill/>
                  </a:rPr>
                  <a:t> </a:t>
                </a:r>
              </a:p>
            </p:txBody>
          </p:sp>
        </mc:Fallback>
      </mc:AlternateContent>
      <p:pic>
        <p:nvPicPr>
          <p:cNvPr id="18" name="Picture 17" descr="albany_90.png">
            <a:extLst>
              <a:ext uri="{FF2B5EF4-FFF2-40B4-BE49-F238E27FC236}">
                <a16:creationId xmlns:a16="http://schemas.microsoft.com/office/drawing/2014/main" id="{DC61AEC8-F9E9-48E0-AA7E-28111FD3D22E}"/>
              </a:ext>
            </a:extLst>
          </p:cNvPr>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3891874" y="3674601"/>
            <a:ext cx="1134967" cy="590446"/>
          </a:xfrm>
          <a:prstGeom prst="rect">
            <a:avLst/>
          </a:prstGeom>
        </p:spPr>
      </p:pic>
      <p:sp>
        <p:nvSpPr>
          <p:cNvPr id="2" name="Slide Number Placeholder 1">
            <a:extLst>
              <a:ext uri="{FF2B5EF4-FFF2-40B4-BE49-F238E27FC236}">
                <a16:creationId xmlns:a16="http://schemas.microsoft.com/office/drawing/2014/main" id="{0B917A85-7381-4481-9886-0155D043097B}"/>
              </a:ext>
            </a:extLst>
          </p:cNvPr>
          <p:cNvSpPr>
            <a:spLocks noGrp="1"/>
          </p:cNvSpPr>
          <p:nvPr>
            <p:ph type="sldNum" sz="quarter" idx="12"/>
          </p:nvPr>
        </p:nvSpPr>
        <p:spPr/>
        <p:txBody>
          <a:bodyPr/>
          <a:lstStyle/>
          <a:p>
            <a:fld id="{A5E55A7B-7854-E145-92D9-B491DF4BAE2D}" type="slidenum">
              <a:rPr lang="en-US" smtClean="0"/>
              <a:pPr/>
              <a:t>49</a:t>
            </a:fld>
            <a:endParaRPr lang="en-US" dirty="0"/>
          </a:p>
        </p:txBody>
      </p:sp>
    </p:spTree>
    <p:extLst>
      <p:ext uri="{BB962C8B-B14F-4D97-AF65-F5344CB8AC3E}">
        <p14:creationId xmlns:p14="http://schemas.microsoft.com/office/powerpoint/2010/main" val="363009695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14428" fill="hold"/>
                                        <p:tgtEl>
                                          <p:spTgt spid="11"/>
                                        </p:tgtEl>
                                      </p:cBhvr>
                                    </p:cmd>
                                  </p:childTnLst>
                                </p:cTn>
                              </p:par>
                            </p:childTnLst>
                          </p:cTn>
                        </p:par>
                      </p:childTnLst>
                    </p:cTn>
                  </p:par>
                  <p:par>
                    <p:cTn id="7" fill="hold">
                      <p:stCondLst>
                        <p:cond delay="indefinite"/>
                      </p:stCondLst>
                      <p:childTnLst>
                        <p:par>
                          <p:cTn id="8" fill="hold">
                            <p:stCondLst>
                              <p:cond delay="0"/>
                            </p:stCondLst>
                            <p:childTnLst>
                              <p:par>
                                <p:cTn id="9" presetID="1" presetClass="mediacall" presetSubtype="0" fill="hold" nodeType="clickEffect">
                                  <p:stCondLst>
                                    <p:cond delay="0"/>
                                  </p:stCondLst>
                                  <p:childTnLst>
                                    <p:cmd type="call" cmd="playFrom(0.0)">
                                      <p:cBhvr>
                                        <p:cTn id="10" dur="14428" fill="hold"/>
                                        <p:tgtEl>
                                          <p:spTgt spid="13"/>
                                        </p:tgtEl>
                                      </p:cBhvr>
                                    </p:cmd>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1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video>
              <p:cMediaNode vol="80000">
                <p:cTn id="15" fill="hold" display="0">
                  <p:stCondLst>
                    <p:cond delay="indefinite"/>
                  </p:stCondLst>
                </p:cTn>
                <p:tgtEl>
                  <p:spTgt spid="11"/>
                </p:tgtEl>
              </p:cMediaNode>
            </p:video>
            <p:seq concurrent="1" nextAc="seek">
              <p:cTn id="16" restart="whenNotActive" fill="hold" evtFilter="cancelBubble" nodeType="interactiveSeq">
                <p:stCondLst>
                  <p:cond evt="onClick" delay="0">
                    <p:tgtEl>
                      <p:spTgt spid="11"/>
                    </p:tgtEl>
                  </p:cond>
                </p:stCondLst>
                <p:endSync evt="end" delay="0">
                  <p:rtn val="all"/>
                </p:endSync>
                <p:childTnLst>
                  <p:par>
                    <p:cTn id="17" fill="hold">
                      <p:stCondLst>
                        <p:cond delay="0"/>
                      </p:stCondLst>
                      <p:childTnLst>
                        <p:par>
                          <p:cTn id="18" fill="hold">
                            <p:stCondLst>
                              <p:cond delay="0"/>
                            </p:stCondLst>
                            <p:childTnLst>
                              <p:par>
                                <p:cTn id="19" presetID="2" presetClass="mediacall" presetSubtype="0" fill="hold" nodeType="clickEffect">
                                  <p:stCondLst>
                                    <p:cond delay="0"/>
                                  </p:stCondLst>
                                  <p:childTnLst>
                                    <p:cmd type="call" cmd="togglePause">
                                      <p:cBhvr>
                                        <p:cTn id="20" dur="1" fill="hold"/>
                                        <p:tgtEl>
                                          <p:spTgt spid="11"/>
                                        </p:tgtEl>
                                      </p:cBhvr>
                                    </p:cmd>
                                  </p:childTnLst>
                                </p:cTn>
                              </p:par>
                            </p:childTnLst>
                          </p:cTn>
                        </p:par>
                      </p:childTnLst>
                    </p:cTn>
                  </p:par>
                </p:childTnLst>
              </p:cTn>
              <p:nextCondLst>
                <p:cond evt="onClick" delay="0">
                  <p:tgtEl>
                    <p:spTgt spid="11"/>
                  </p:tgtEl>
                </p:cond>
              </p:nextCondLst>
            </p:seq>
            <p:video>
              <p:cMediaNode vol="80000">
                <p:cTn id="21" fill="hold" display="0">
                  <p:stCondLst>
                    <p:cond delay="indefinite"/>
                  </p:stCondLst>
                </p:cTn>
                <p:tgtEl>
                  <p:spTgt spid="13"/>
                </p:tgtEl>
              </p:cMediaNode>
            </p:video>
            <p:seq concurrent="1" nextAc="seek">
              <p:cTn id="22" restart="whenNotActive" fill="hold" evtFilter="cancelBubble" nodeType="interactiveSeq">
                <p:stCondLst>
                  <p:cond evt="onClick" delay="0">
                    <p:tgtEl>
                      <p:spTgt spid="13"/>
                    </p:tgtEl>
                  </p:cond>
                </p:stCondLst>
                <p:endSync evt="end" delay="0">
                  <p:rtn val="all"/>
                </p:endSync>
                <p:childTnLst>
                  <p:par>
                    <p:cTn id="23" fill="hold">
                      <p:stCondLst>
                        <p:cond delay="0"/>
                      </p:stCondLst>
                      <p:childTnLst>
                        <p:par>
                          <p:cTn id="24" fill="hold">
                            <p:stCondLst>
                              <p:cond delay="0"/>
                            </p:stCondLst>
                            <p:childTnLst>
                              <p:par>
                                <p:cTn id="25" presetID="2" presetClass="mediacall" presetSubtype="0" fill="hold" nodeType="clickEffect">
                                  <p:stCondLst>
                                    <p:cond delay="0"/>
                                  </p:stCondLst>
                                  <p:childTnLst>
                                    <p:cmd type="call" cmd="togglePause">
                                      <p:cBhvr>
                                        <p:cTn id="26" dur="1" fill="hold"/>
                                        <p:tgtEl>
                                          <p:spTgt spid="13"/>
                                        </p:tgtEl>
                                      </p:cBhvr>
                                    </p:cmd>
                                  </p:childTnLst>
                                </p:cTn>
                              </p:par>
                            </p:childTnLst>
                          </p:cTn>
                        </p:par>
                      </p:childTnLst>
                    </p:cTn>
                  </p:par>
                </p:childTnLst>
              </p:cTn>
              <p:nextCondLst>
                <p:cond evt="onClick" delay="0">
                  <p:tgtEl>
                    <p:spTgt spid="13"/>
                  </p:tgtEl>
                </p:cond>
              </p:nextCondLst>
            </p:seq>
          </p:childTnLst>
        </p:cTn>
      </p:par>
    </p:tnLst>
    <p:bldLst>
      <p:bldP spid="10" grpId="0" animBg="1"/>
    </p:bld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mc:AlternateContent xmlns:mc="http://schemas.openxmlformats.org/markup-compatibility/2006" xmlns:a14="http://schemas.microsoft.com/office/drawing/2010/main">
        <mc:Choice Requires="a14">
          <p:sp>
            <p:nvSpPr>
              <p:cNvPr id="17" name="Title 1">
                <a:extLst>
                  <a:ext uri="{FF2B5EF4-FFF2-40B4-BE49-F238E27FC236}">
                    <a16:creationId xmlns:a16="http://schemas.microsoft.com/office/drawing/2014/main" id="{3DA84E62-8785-4989-9A8B-D56E59F3E665}"/>
                  </a:ext>
                </a:extLst>
              </p:cNvPr>
              <p:cNvSpPr txBox="1">
                <a:spLocks/>
              </p:cNvSpPr>
              <p:nvPr/>
            </p:nvSpPr>
            <p:spPr>
              <a:xfrm>
                <a:off x="126649" y="85725"/>
                <a:ext cx="7826725" cy="558713"/>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Elastic Wave: Diff. Integrators, Diff. </a:t>
                </a:r>
                <a14:m>
                  <m:oMath xmlns:m="http://schemas.openxmlformats.org/officeDocument/2006/math">
                    <m:r>
                      <a:rPr lang="en-US" sz="3600" i="1" dirty="0">
                        <a:solidFill>
                          <a:schemeClr val="tx1"/>
                        </a:solidFill>
                        <a:latin typeface="Cambria Math" panose="02040503050406030204" pitchFamily="18" charset="0"/>
                        <a:ea typeface="Cambria Math" panose="02040503050406030204" pitchFamily="18" charset="0"/>
                      </a:rPr>
                      <m:t>∆</m:t>
                    </m:r>
                    <m:r>
                      <a:rPr lang="en-US" sz="3600" i="1" dirty="0">
                        <a:solidFill>
                          <a:schemeClr val="tx1"/>
                        </a:solidFill>
                        <a:latin typeface="Cambria Math" panose="02040503050406030204" pitchFamily="18" charset="0"/>
                        <a:ea typeface="Cambria Math" panose="02040503050406030204" pitchFamily="18" charset="0"/>
                      </a:rPr>
                      <m:t>𝑡</m:t>
                    </m:r>
                  </m:oMath>
                </a14:m>
                <a:r>
                  <a:rPr lang="en-US" sz="3600" dirty="0">
                    <a:solidFill>
                      <a:schemeClr val="tx1"/>
                    </a:solidFill>
                  </a:rPr>
                  <a:t>s</a:t>
                </a:r>
              </a:p>
            </p:txBody>
          </p:sp>
        </mc:Choice>
        <mc:Fallback xmlns="">
          <p:sp>
            <p:nvSpPr>
              <p:cNvPr id="17" name="Title 1">
                <a:extLst>
                  <a:ext uri="{FF2B5EF4-FFF2-40B4-BE49-F238E27FC236}">
                    <a16:creationId xmlns:a16="http://schemas.microsoft.com/office/drawing/2014/main" id="{3DA84E62-8785-4989-9A8B-D56E59F3E665}"/>
                  </a:ext>
                </a:extLst>
              </p:cNvPr>
              <p:cNvSpPr txBox="1">
                <a:spLocks noRot="1" noChangeAspect="1" noMove="1" noResize="1" noEditPoints="1" noAdjustHandles="1" noChangeArrowheads="1" noChangeShapeType="1" noTextEdit="1"/>
              </p:cNvSpPr>
              <p:nvPr/>
            </p:nvSpPr>
            <p:spPr>
              <a:xfrm>
                <a:off x="126649" y="85725"/>
                <a:ext cx="7826725" cy="558713"/>
              </a:xfrm>
              <a:prstGeom prst="rect">
                <a:avLst/>
              </a:prstGeom>
              <a:blipFill>
                <a:blip r:embed="rId4"/>
                <a:stretch>
                  <a:fillRect l="-2414" t="-16304" b="-55435"/>
                </a:stretch>
              </a:blipFill>
            </p:spPr>
            <p:txBody>
              <a:bodyPr/>
              <a:lstStyle/>
              <a:p>
                <a:r>
                  <a:rPr lang="en-US">
                    <a:noFill/>
                  </a:rPr>
                  <a:t> </a:t>
                </a:r>
              </a:p>
            </p:txBody>
          </p:sp>
        </mc:Fallback>
      </mc:AlternateContent>
      <p:pic>
        <p:nvPicPr>
          <p:cNvPr id="4" name="Picture 3" descr="A close up of a map&#10;&#10;Description automatically generated">
            <a:extLst>
              <a:ext uri="{FF2B5EF4-FFF2-40B4-BE49-F238E27FC236}">
                <a16:creationId xmlns:a16="http://schemas.microsoft.com/office/drawing/2014/main" id="{FE9F26D0-164C-4457-82D9-D8FFA16ADDA5}"/>
              </a:ext>
            </a:extLst>
          </p:cNvPr>
          <p:cNvPicPr>
            <a:picLocks noChangeAspect="1"/>
          </p:cNvPicPr>
          <p:nvPr/>
        </p:nvPicPr>
        <p:blipFill>
          <a:blip r:embed="rId5"/>
          <a:stretch>
            <a:fillRect/>
          </a:stretch>
        </p:blipFill>
        <p:spPr>
          <a:xfrm>
            <a:off x="126650" y="1120354"/>
            <a:ext cx="3083276" cy="2222749"/>
          </a:xfrm>
          <a:prstGeom prst="rect">
            <a:avLst/>
          </a:prstGeom>
        </p:spPr>
      </p:pic>
      <p:pic>
        <p:nvPicPr>
          <p:cNvPr id="8" name="Picture 7" descr="A close up of a map&#10;&#10;Description automatically generated">
            <a:extLst>
              <a:ext uri="{FF2B5EF4-FFF2-40B4-BE49-F238E27FC236}">
                <a16:creationId xmlns:a16="http://schemas.microsoft.com/office/drawing/2014/main" id="{A4806C8D-24A6-41AF-8C2B-5293D8D64EF6}"/>
              </a:ext>
            </a:extLst>
          </p:cNvPr>
          <p:cNvPicPr>
            <a:picLocks noChangeAspect="1"/>
          </p:cNvPicPr>
          <p:nvPr/>
        </p:nvPicPr>
        <p:blipFill>
          <a:blip r:embed="rId6"/>
          <a:stretch>
            <a:fillRect/>
          </a:stretch>
        </p:blipFill>
        <p:spPr>
          <a:xfrm>
            <a:off x="6121752" y="1041183"/>
            <a:ext cx="2895598" cy="2280531"/>
          </a:xfrm>
          <a:prstGeom prst="rect">
            <a:avLst/>
          </a:prstGeom>
        </p:spPr>
      </p:pic>
      <p:sp>
        <p:nvSpPr>
          <p:cNvPr id="9" name="Rectangle 8">
            <a:extLst>
              <a:ext uri="{FF2B5EF4-FFF2-40B4-BE49-F238E27FC236}">
                <a16:creationId xmlns:a16="http://schemas.microsoft.com/office/drawing/2014/main" id="{5FDB1914-587A-4AB1-B371-574CFEAAB6D6}"/>
              </a:ext>
            </a:extLst>
          </p:cNvPr>
          <p:cNvSpPr/>
          <p:nvPr/>
        </p:nvSpPr>
        <p:spPr>
          <a:xfrm>
            <a:off x="381000" y="3536286"/>
            <a:ext cx="8382000" cy="1323439"/>
          </a:xfrm>
          <a:prstGeom prst="rect">
            <a:avLst/>
          </a:prstGeom>
          <a:ln>
            <a:solidFill>
              <a:schemeClr val="tx1"/>
            </a:solidFill>
          </a:ln>
        </p:spPr>
        <p:txBody>
          <a:bodyPr wrap="square">
            <a:spAutoFit/>
          </a:bodyPr>
          <a:lstStyle/>
          <a:p>
            <a:pPr algn="ctr"/>
            <a:r>
              <a:rPr lang="en-US" sz="2000" b="1" i="1" dirty="0">
                <a:latin typeface="Calibri" panose="020F0502020204030204" pitchFamily="34" charset="0"/>
                <a:cs typeface="Calibri" panose="020F0502020204030204" pitchFamily="34" charset="0"/>
              </a:rPr>
              <a:t>Figures above</a:t>
            </a:r>
            <a:r>
              <a:rPr lang="en-US" sz="2000" dirty="0">
                <a:latin typeface="Calibri" panose="020F0502020204030204" pitchFamily="34" charset="0"/>
                <a:cs typeface="Calibri" panose="020F0502020204030204" pitchFamily="34" charset="0"/>
              </a:rPr>
              <a:t>: Plots of displacement, velocity and acceleration for the elastic wave propagation problem using different time integrators (implicit and explicit) and different time steps (1e-2s and 2e-7s) for each subdomain, superimposed over the analytic single domain solution. </a:t>
            </a:r>
          </a:p>
        </p:txBody>
      </p:sp>
      <mc:AlternateContent xmlns:mc="http://schemas.openxmlformats.org/markup-compatibility/2006" xmlns:a14="http://schemas.microsoft.com/office/drawing/2010/main">
        <mc:Choice Requires="a14">
          <p:sp>
            <p:nvSpPr>
              <p:cNvPr id="19" name="Rectangle 18">
                <a:extLst>
                  <a:ext uri="{FF2B5EF4-FFF2-40B4-BE49-F238E27FC236}">
                    <a16:creationId xmlns:a16="http://schemas.microsoft.com/office/drawing/2014/main" id="{0BBBDD4F-3463-418F-B934-60160A715E73}"/>
                  </a:ext>
                </a:extLst>
              </p:cNvPr>
              <p:cNvSpPr/>
              <p:nvPr/>
            </p:nvSpPr>
            <p:spPr>
              <a:xfrm>
                <a:off x="635350" y="5338396"/>
                <a:ext cx="7817201" cy="791692"/>
              </a:xfrm>
              <a:prstGeom prst="rect">
                <a:avLst/>
              </a:prstGeom>
              <a:solidFill>
                <a:srgbClr val="FFCC99"/>
              </a:solidFill>
            </p:spPr>
            <p:txBody>
              <a:bodyPr wrap="square">
                <a:spAutoFit/>
              </a:bodyPr>
              <a:lstStyle/>
              <a:p>
                <a:pPr algn="ctr"/>
                <a:r>
                  <a:rPr lang="en-US" sz="2200" dirty="0">
                    <a:latin typeface="Calibri" panose="020F0502020204030204" pitchFamily="34" charset="0"/>
                    <a:cs typeface="Calibri" panose="020F0502020204030204" pitchFamily="34" charset="0"/>
                  </a:rPr>
                  <a:t>The analytic solution is </a:t>
                </a:r>
                <a:r>
                  <a:rPr lang="en-US" sz="2200" b="1" i="1" dirty="0">
                    <a:latin typeface="Calibri" panose="020F0502020204030204" pitchFamily="34" charset="0"/>
                    <a:cs typeface="Calibri" panose="020F0502020204030204" pitchFamily="34" charset="0"/>
                  </a:rPr>
                  <a:t>indistinguishable</a:t>
                </a:r>
                <a:r>
                  <a:rPr lang="en-US" sz="2200" dirty="0">
                    <a:latin typeface="Calibri" panose="020F0502020204030204" pitchFamily="34" charset="0"/>
                    <a:cs typeface="Calibri" panose="020F0502020204030204" pitchFamily="34" charset="0"/>
                  </a:rPr>
                  <a:t> from Schwarz solutions (hidden behind the solutions for </a:t>
                </a:r>
                <a14:m>
                  <m:oMath xmlns:m="http://schemas.openxmlformats.org/officeDocument/2006/math">
                    <m:sSub>
                      <m:sSubPr>
                        <m:ctrlPr>
                          <a:rPr lang="el-GR" sz="2400" i="1">
                            <a:latin typeface="Cambria Math" panose="02040503050406030204" pitchFamily="18" charset="0"/>
                            <a:ea typeface="Cambria Math" panose="02040503050406030204" pitchFamily="18" charset="0"/>
                            <a:cs typeface="Calibri" panose="020F0502020204030204" pitchFamily="34" charset="0"/>
                          </a:rPr>
                        </m:ctrlPr>
                      </m:sSubPr>
                      <m:e>
                        <m:r>
                          <m:rPr>
                            <m:sty m:val="p"/>
                          </m:rPr>
                          <a:rPr lang="el-GR" sz="2400" i="1">
                            <a:latin typeface="Cambria Math" panose="02040503050406030204" pitchFamily="18" charset="0"/>
                            <a:ea typeface="Cambria Math" panose="02040503050406030204" pitchFamily="18" charset="0"/>
                            <a:cs typeface="Calibri" panose="020F0502020204030204" pitchFamily="34" charset="0"/>
                          </a:rPr>
                          <m:t>Ω</m:t>
                        </m:r>
                      </m:e>
                      <m:sub>
                        <m:r>
                          <a:rPr lang="en-US" sz="2400" i="1">
                            <a:latin typeface="Cambria Math" panose="02040503050406030204" pitchFamily="18" charset="0"/>
                            <a:ea typeface="Cambria Math" panose="02040503050406030204" pitchFamily="18" charset="0"/>
                            <a:cs typeface="Calibri" panose="020F0502020204030204" pitchFamily="34" charset="0"/>
                          </a:rPr>
                          <m:t>0</m:t>
                        </m:r>
                      </m:sub>
                    </m:sSub>
                  </m:oMath>
                </a14:m>
                <a:r>
                  <a:rPr lang="en-US" sz="2200" dirty="0">
                    <a:latin typeface="Calibri" panose="020F0502020204030204" pitchFamily="34" charset="0"/>
                    <a:cs typeface="Calibri" panose="020F0502020204030204" pitchFamily="34" charset="0"/>
                  </a:rPr>
                  <a:t> (red) and </a:t>
                </a:r>
                <a14:m>
                  <m:oMath xmlns:m="http://schemas.openxmlformats.org/officeDocument/2006/math">
                    <m:sSub>
                      <m:sSubPr>
                        <m:ctrlPr>
                          <a:rPr lang="el-GR" sz="2400" i="1">
                            <a:latin typeface="Cambria Math" panose="02040503050406030204" pitchFamily="18" charset="0"/>
                            <a:ea typeface="Cambria Math" panose="02040503050406030204" pitchFamily="18" charset="0"/>
                            <a:cs typeface="Calibri" panose="020F0502020204030204" pitchFamily="34" charset="0"/>
                          </a:rPr>
                        </m:ctrlPr>
                      </m:sSubPr>
                      <m:e>
                        <m:r>
                          <m:rPr>
                            <m:sty m:val="p"/>
                          </m:rPr>
                          <a:rPr lang="el-GR" sz="2400" i="1">
                            <a:latin typeface="Cambria Math" panose="02040503050406030204" pitchFamily="18" charset="0"/>
                            <a:ea typeface="Cambria Math" panose="02040503050406030204" pitchFamily="18" charset="0"/>
                            <a:cs typeface="Calibri" panose="020F0502020204030204" pitchFamily="34" charset="0"/>
                          </a:rPr>
                          <m:t>Ω</m:t>
                        </m:r>
                      </m:e>
                      <m:sub>
                        <m:r>
                          <a:rPr lang="en-US" sz="2400" b="0" i="1" smtClean="0">
                            <a:latin typeface="Cambria Math" panose="02040503050406030204" pitchFamily="18" charset="0"/>
                            <a:ea typeface="Cambria Math" panose="02040503050406030204" pitchFamily="18" charset="0"/>
                            <a:cs typeface="Calibri" panose="020F0502020204030204" pitchFamily="34" charset="0"/>
                          </a:rPr>
                          <m:t>1</m:t>
                        </m:r>
                      </m:sub>
                    </m:sSub>
                  </m:oMath>
                </a14:m>
                <a:r>
                  <a:rPr lang="en-US" sz="2200" dirty="0">
                    <a:latin typeface="Calibri" panose="020F0502020204030204" pitchFamily="34" charset="0"/>
                    <a:cs typeface="Calibri" panose="020F0502020204030204" pitchFamily="34" charset="0"/>
                  </a:rPr>
                  <a:t> (green))!</a:t>
                </a:r>
              </a:p>
            </p:txBody>
          </p:sp>
        </mc:Choice>
        <mc:Fallback xmlns="">
          <p:sp>
            <p:nvSpPr>
              <p:cNvPr id="19" name="Rectangle 18">
                <a:extLst>
                  <a:ext uri="{FF2B5EF4-FFF2-40B4-BE49-F238E27FC236}">
                    <a16:creationId xmlns:a16="http://schemas.microsoft.com/office/drawing/2014/main" id="{0BBBDD4F-3463-418F-B934-60160A715E73}"/>
                  </a:ext>
                </a:extLst>
              </p:cNvPr>
              <p:cNvSpPr>
                <a:spLocks noRot="1" noChangeAspect="1" noMove="1" noResize="1" noEditPoints="1" noAdjustHandles="1" noChangeArrowheads="1" noChangeShapeType="1" noTextEdit="1"/>
              </p:cNvSpPr>
              <p:nvPr/>
            </p:nvSpPr>
            <p:spPr>
              <a:xfrm>
                <a:off x="635350" y="5338396"/>
                <a:ext cx="7817201" cy="791692"/>
              </a:xfrm>
              <a:prstGeom prst="rect">
                <a:avLst/>
              </a:prstGeom>
              <a:blipFill>
                <a:blip r:embed="rId7"/>
                <a:stretch>
                  <a:fillRect t="-5385" b="-14615"/>
                </a:stretch>
              </a:blipFill>
            </p:spPr>
            <p:txBody>
              <a:bodyPr/>
              <a:lstStyle/>
              <a:p>
                <a:r>
                  <a:rPr lang="en-US">
                    <a:noFill/>
                  </a:rPr>
                  <a:t> </a:t>
                </a:r>
              </a:p>
            </p:txBody>
          </p:sp>
        </mc:Fallback>
      </mc:AlternateContent>
      <p:pic>
        <p:nvPicPr>
          <p:cNvPr id="20" name="Picture 19" descr="albany_90.png">
            <a:extLst>
              <a:ext uri="{FF2B5EF4-FFF2-40B4-BE49-F238E27FC236}">
                <a16:creationId xmlns:a16="http://schemas.microsoft.com/office/drawing/2014/main" id="{756F44EB-6015-446A-A162-076FC7D022C2}"/>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67866" y="4564502"/>
            <a:ext cx="1134967" cy="590446"/>
          </a:xfrm>
          <a:prstGeom prst="rect">
            <a:avLst/>
          </a:prstGeom>
        </p:spPr>
      </p:pic>
      <p:sp>
        <p:nvSpPr>
          <p:cNvPr id="2" name="TextBox 1">
            <a:extLst>
              <a:ext uri="{FF2B5EF4-FFF2-40B4-BE49-F238E27FC236}">
                <a16:creationId xmlns:a16="http://schemas.microsoft.com/office/drawing/2014/main" id="{6B7889E0-9312-41A0-BF19-910188638686}"/>
              </a:ext>
            </a:extLst>
          </p:cNvPr>
          <p:cNvSpPr txBox="1"/>
          <p:nvPr/>
        </p:nvSpPr>
        <p:spPr>
          <a:xfrm>
            <a:off x="1150655" y="784498"/>
            <a:ext cx="2128871" cy="338554"/>
          </a:xfrm>
          <a:prstGeom prst="rect">
            <a:avLst/>
          </a:prstGeom>
          <a:noFill/>
        </p:spPr>
        <p:txBody>
          <a:bodyPr wrap="square" rtlCol="0">
            <a:spAutoFit/>
          </a:bodyPr>
          <a:lstStyle/>
          <a:p>
            <a:r>
              <a:rPr lang="en-US" sz="1600" dirty="0">
                <a:latin typeface="Calibri" panose="020F0502020204030204" pitchFamily="34" charset="0"/>
                <a:cs typeface="Calibri" panose="020F0502020204030204" pitchFamily="34" charset="0"/>
              </a:rPr>
              <a:t>Displacement</a:t>
            </a:r>
          </a:p>
        </p:txBody>
      </p:sp>
      <p:sp>
        <p:nvSpPr>
          <p:cNvPr id="10" name="TextBox 9">
            <a:extLst>
              <a:ext uri="{FF2B5EF4-FFF2-40B4-BE49-F238E27FC236}">
                <a16:creationId xmlns:a16="http://schemas.microsoft.com/office/drawing/2014/main" id="{D5A318A9-2E43-41E0-A07A-2A5D6C56BADB}"/>
              </a:ext>
            </a:extLst>
          </p:cNvPr>
          <p:cNvSpPr txBox="1"/>
          <p:nvPr/>
        </p:nvSpPr>
        <p:spPr>
          <a:xfrm>
            <a:off x="4393183" y="778528"/>
            <a:ext cx="2128871" cy="338554"/>
          </a:xfrm>
          <a:prstGeom prst="rect">
            <a:avLst/>
          </a:prstGeom>
          <a:noFill/>
        </p:spPr>
        <p:txBody>
          <a:bodyPr wrap="square" rtlCol="0">
            <a:spAutoFit/>
          </a:bodyPr>
          <a:lstStyle/>
          <a:p>
            <a:r>
              <a:rPr lang="en-US" sz="1600" dirty="0">
                <a:latin typeface="Calibri" panose="020F0502020204030204" pitchFamily="34" charset="0"/>
                <a:cs typeface="Calibri" panose="020F0502020204030204" pitchFamily="34" charset="0"/>
              </a:rPr>
              <a:t>Velocity </a:t>
            </a:r>
          </a:p>
        </p:txBody>
      </p:sp>
      <p:sp>
        <p:nvSpPr>
          <p:cNvPr id="11" name="TextBox 10">
            <a:extLst>
              <a:ext uri="{FF2B5EF4-FFF2-40B4-BE49-F238E27FC236}">
                <a16:creationId xmlns:a16="http://schemas.microsoft.com/office/drawing/2014/main" id="{31BAFF7A-5500-43CA-AD27-7B2633A1A71D}"/>
              </a:ext>
            </a:extLst>
          </p:cNvPr>
          <p:cNvSpPr txBox="1"/>
          <p:nvPr/>
        </p:nvSpPr>
        <p:spPr>
          <a:xfrm>
            <a:off x="7076157" y="793629"/>
            <a:ext cx="2128871" cy="338554"/>
          </a:xfrm>
          <a:prstGeom prst="rect">
            <a:avLst/>
          </a:prstGeom>
          <a:noFill/>
        </p:spPr>
        <p:txBody>
          <a:bodyPr wrap="square" rtlCol="0">
            <a:spAutoFit/>
          </a:bodyPr>
          <a:lstStyle/>
          <a:p>
            <a:r>
              <a:rPr lang="en-US" sz="1600" dirty="0">
                <a:latin typeface="Calibri" panose="020F0502020204030204" pitchFamily="34" charset="0"/>
                <a:cs typeface="Calibri" panose="020F0502020204030204" pitchFamily="34" charset="0"/>
              </a:rPr>
              <a:t>Acceleration</a:t>
            </a:r>
          </a:p>
        </p:txBody>
      </p:sp>
      <p:sp>
        <p:nvSpPr>
          <p:cNvPr id="3" name="Slide Number Placeholder 2">
            <a:extLst>
              <a:ext uri="{FF2B5EF4-FFF2-40B4-BE49-F238E27FC236}">
                <a16:creationId xmlns:a16="http://schemas.microsoft.com/office/drawing/2014/main" id="{8605DB31-BEEB-4A21-8D85-A247644C52B1}"/>
              </a:ext>
            </a:extLst>
          </p:cNvPr>
          <p:cNvSpPr>
            <a:spLocks noGrp="1"/>
          </p:cNvSpPr>
          <p:nvPr>
            <p:ph type="sldNum" sz="quarter" idx="12"/>
          </p:nvPr>
        </p:nvSpPr>
        <p:spPr/>
        <p:txBody>
          <a:bodyPr/>
          <a:lstStyle/>
          <a:p>
            <a:fld id="{A5E55A7B-7854-E145-92D9-B491DF4BAE2D}" type="slidenum">
              <a:rPr lang="en-US" smtClean="0"/>
              <a:pPr/>
              <a:t>50</a:t>
            </a:fld>
            <a:endParaRPr lang="en-US" dirty="0"/>
          </a:p>
        </p:txBody>
      </p:sp>
      <p:pic>
        <p:nvPicPr>
          <p:cNvPr id="6" name="Picture 5" descr="A close up of a map&#10;&#10;Description automatically generated">
            <a:extLst>
              <a:ext uri="{FF2B5EF4-FFF2-40B4-BE49-F238E27FC236}">
                <a16:creationId xmlns:a16="http://schemas.microsoft.com/office/drawing/2014/main" id="{03079DEF-1181-4C9B-8354-890B258564D8}"/>
              </a:ext>
            </a:extLst>
          </p:cNvPr>
          <p:cNvPicPr>
            <a:picLocks noChangeAspect="1"/>
          </p:cNvPicPr>
          <p:nvPr/>
        </p:nvPicPr>
        <p:blipFill>
          <a:blip r:embed="rId9"/>
          <a:stretch>
            <a:fillRect/>
          </a:stretch>
        </p:blipFill>
        <p:spPr>
          <a:xfrm>
            <a:off x="3168970" y="1086003"/>
            <a:ext cx="3014612" cy="2226021"/>
          </a:xfrm>
          <a:prstGeom prst="rect">
            <a:avLst/>
          </a:prstGeom>
        </p:spPr>
      </p:pic>
    </p:spTree>
    <p:extLst>
      <p:ext uri="{BB962C8B-B14F-4D97-AF65-F5344CB8AC3E}">
        <p14:creationId xmlns:p14="http://schemas.microsoft.com/office/powerpoint/2010/main" val="1921601395"/>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65295" y="184963"/>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Dynamic Example #2: Tension Specimen</a:t>
            </a:r>
          </a:p>
        </p:txBody>
      </p:sp>
      <p:pic>
        <p:nvPicPr>
          <p:cNvPr id="7" name="Picture 6">
            <a:extLst>
              <a:ext uri="{FF2B5EF4-FFF2-40B4-BE49-F238E27FC236}">
                <a16:creationId xmlns:a16="http://schemas.microsoft.com/office/drawing/2014/main" id="{505F6DED-F58D-4E06-9854-78164840400D}"/>
              </a:ext>
            </a:extLst>
          </p:cNvPr>
          <p:cNvPicPr>
            <a:picLocks noChangeAspect="1"/>
          </p:cNvPicPr>
          <p:nvPr/>
        </p:nvPicPr>
        <p:blipFill rotWithShape="1">
          <a:blip r:embed="rId3"/>
          <a:srcRect l="38360" r="39735"/>
          <a:stretch/>
        </p:blipFill>
        <p:spPr>
          <a:xfrm>
            <a:off x="6292928" y="1187245"/>
            <a:ext cx="1618138" cy="5086032"/>
          </a:xfrm>
          <a:prstGeom prst="rect">
            <a:avLst/>
          </a:prstGeom>
        </p:spPr>
      </p:pic>
      <p:pic>
        <p:nvPicPr>
          <p:cNvPr id="16" name="Picture 15">
            <a:extLst>
              <a:ext uri="{FF2B5EF4-FFF2-40B4-BE49-F238E27FC236}">
                <a16:creationId xmlns:a16="http://schemas.microsoft.com/office/drawing/2014/main" id="{21BA4EC4-775A-4392-8F1E-0BE8A562880D}"/>
              </a:ext>
            </a:extLst>
          </p:cNvPr>
          <p:cNvPicPr>
            <a:picLocks noChangeAspect="1"/>
          </p:cNvPicPr>
          <p:nvPr/>
        </p:nvPicPr>
        <p:blipFill rotWithShape="1">
          <a:blip r:embed="rId4"/>
          <a:srcRect l="34814" t="10587" r="34736" b="12469"/>
          <a:stretch/>
        </p:blipFill>
        <p:spPr>
          <a:xfrm>
            <a:off x="7911066" y="2688770"/>
            <a:ext cx="1124543" cy="1956458"/>
          </a:xfrm>
          <a:prstGeom prst="rect">
            <a:avLst/>
          </a:prstGeom>
        </p:spPr>
      </p:pic>
      <p:pic>
        <p:nvPicPr>
          <p:cNvPr id="22" name="Picture 21">
            <a:extLst>
              <a:ext uri="{FF2B5EF4-FFF2-40B4-BE49-F238E27FC236}">
                <a16:creationId xmlns:a16="http://schemas.microsoft.com/office/drawing/2014/main" id="{665F4E8F-3532-4B49-A4EF-53B4608A86D7}"/>
              </a:ext>
            </a:extLst>
          </p:cNvPr>
          <p:cNvPicPr>
            <a:picLocks noChangeAspect="1"/>
          </p:cNvPicPr>
          <p:nvPr/>
        </p:nvPicPr>
        <p:blipFill rotWithShape="1">
          <a:blip r:embed="rId5"/>
          <a:srcRect l="40238" r="38990"/>
          <a:stretch/>
        </p:blipFill>
        <p:spPr>
          <a:xfrm>
            <a:off x="4920343" y="1133100"/>
            <a:ext cx="1567095" cy="5194322"/>
          </a:xfrm>
          <a:prstGeom prst="rect">
            <a:avLst/>
          </a:prstGeom>
        </p:spPr>
      </p:pic>
      <mc:AlternateContent xmlns:mc="http://schemas.openxmlformats.org/markup-compatibility/2006" xmlns:a14="http://schemas.microsoft.com/office/drawing/2010/main">
        <mc:Choice Requires="a14">
          <p:sp>
            <p:nvSpPr>
              <p:cNvPr id="24" name="TextBox 23">
                <a:extLst>
                  <a:ext uri="{FF2B5EF4-FFF2-40B4-BE49-F238E27FC236}">
                    <a16:creationId xmlns:a16="http://schemas.microsoft.com/office/drawing/2014/main" id="{E5562B70-39BD-46C2-9CDB-2CF1C4D48CEA}"/>
                  </a:ext>
                </a:extLst>
              </p:cNvPr>
              <p:cNvSpPr txBox="1"/>
              <p:nvPr/>
            </p:nvSpPr>
            <p:spPr>
              <a:xfrm>
                <a:off x="8095159" y="2350216"/>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1</m:t>
                          </m:r>
                        </m:sub>
                      </m:sSub>
                    </m:oMath>
                  </m:oMathPara>
                </a14:m>
                <a:endParaRPr lang="en-US" sz="1600" dirty="0"/>
              </a:p>
            </p:txBody>
          </p:sp>
        </mc:Choice>
        <mc:Fallback xmlns="">
          <p:sp>
            <p:nvSpPr>
              <p:cNvPr id="24" name="TextBox 23">
                <a:extLst>
                  <a:ext uri="{FF2B5EF4-FFF2-40B4-BE49-F238E27FC236}">
                    <a16:creationId xmlns:a16="http://schemas.microsoft.com/office/drawing/2014/main" id="{E5562B70-39BD-46C2-9CDB-2CF1C4D48CEA}"/>
                  </a:ext>
                </a:extLst>
              </p:cNvPr>
              <p:cNvSpPr txBox="1">
                <a:spLocks noRot="1" noChangeAspect="1" noMove="1" noResize="1" noEditPoints="1" noAdjustHandles="1" noChangeArrowheads="1" noChangeShapeType="1" noTextEdit="1"/>
              </p:cNvSpPr>
              <p:nvPr/>
            </p:nvSpPr>
            <p:spPr>
              <a:xfrm>
                <a:off x="8095159" y="2350216"/>
                <a:ext cx="756356" cy="338554"/>
              </a:xfrm>
              <a:prstGeom prst="rect">
                <a:avLst/>
              </a:prstGeom>
              <a:blipFill>
                <a:blip r:embed="rId6"/>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5" name="TextBox 24">
                <a:extLst>
                  <a:ext uri="{FF2B5EF4-FFF2-40B4-BE49-F238E27FC236}">
                    <a16:creationId xmlns:a16="http://schemas.microsoft.com/office/drawing/2014/main" id="{EA9EF28B-9E40-4B8D-885F-AC187E339CF5}"/>
                  </a:ext>
                </a:extLst>
              </p:cNvPr>
              <p:cNvSpPr txBox="1"/>
              <p:nvPr/>
            </p:nvSpPr>
            <p:spPr>
              <a:xfrm>
                <a:off x="6820483" y="737060"/>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0</m:t>
                          </m:r>
                        </m:sub>
                      </m:sSub>
                    </m:oMath>
                  </m:oMathPara>
                </a14:m>
                <a:endParaRPr lang="en-US" sz="1600" dirty="0"/>
              </a:p>
            </p:txBody>
          </p:sp>
        </mc:Choice>
        <mc:Fallback xmlns="">
          <p:sp>
            <p:nvSpPr>
              <p:cNvPr id="25" name="TextBox 24">
                <a:extLst>
                  <a:ext uri="{FF2B5EF4-FFF2-40B4-BE49-F238E27FC236}">
                    <a16:creationId xmlns:a16="http://schemas.microsoft.com/office/drawing/2014/main" id="{EA9EF28B-9E40-4B8D-885F-AC187E339CF5}"/>
                  </a:ext>
                </a:extLst>
              </p:cNvPr>
              <p:cNvSpPr txBox="1">
                <a:spLocks noRot="1" noChangeAspect="1" noMove="1" noResize="1" noEditPoints="1" noAdjustHandles="1" noChangeArrowheads="1" noChangeShapeType="1" noTextEdit="1"/>
              </p:cNvSpPr>
              <p:nvPr/>
            </p:nvSpPr>
            <p:spPr>
              <a:xfrm>
                <a:off x="6820483" y="737060"/>
                <a:ext cx="756356" cy="338554"/>
              </a:xfrm>
              <a:prstGeom prst="rect">
                <a:avLst/>
              </a:prstGeom>
              <a:blipFill>
                <a:blip r:embed="rId7"/>
                <a:stretch>
                  <a:fillRect/>
                </a:stretch>
              </a:blipFill>
            </p:spPr>
            <p:txBody>
              <a:bodyPr/>
              <a:lstStyle/>
              <a:p>
                <a:r>
                  <a:rPr lang="en-US">
                    <a:noFill/>
                  </a:rPr>
                  <a:t> </a:t>
                </a:r>
              </a:p>
            </p:txBody>
          </p:sp>
        </mc:Fallback>
      </mc:AlternateContent>
      <p:sp>
        <p:nvSpPr>
          <p:cNvPr id="26" name="Arrow: Right 25">
            <a:extLst>
              <a:ext uri="{FF2B5EF4-FFF2-40B4-BE49-F238E27FC236}">
                <a16:creationId xmlns:a16="http://schemas.microsoft.com/office/drawing/2014/main" id="{B3DDB5CB-4B15-48A5-9286-4B47D6DDB449}"/>
              </a:ext>
            </a:extLst>
          </p:cNvPr>
          <p:cNvSpPr/>
          <p:nvPr/>
        </p:nvSpPr>
        <p:spPr>
          <a:xfrm>
            <a:off x="6145041" y="3391317"/>
            <a:ext cx="434443" cy="255397"/>
          </a:xfrm>
          <a:prstGeom prst="rightArrow">
            <a:avLst/>
          </a:prstGeom>
          <a:solidFill>
            <a:schemeClr val="bg1"/>
          </a:solid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8" name="TextBox 27">
            <a:extLst>
              <a:ext uri="{FF2B5EF4-FFF2-40B4-BE49-F238E27FC236}">
                <a16:creationId xmlns:a16="http://schemas.microsoft.com/office/drawing/2014/main" id="{F6F54935-C80C-4C7F-980A-42E361A6572A}"/>
              </a:ext>
            </a:extLst>
          </p:cNvPr>
          <p:cNvSpPr txBox="1"/>
          <p:nvPr/>
        </p:nvSpPr>
        <p:spPr>
          <a:xfrm>
            <a:off x="7576839" y="3238915"/>
            <a:ext cx="518320" cy="553998"/>
          </a:xfrm>
          <a:prstGeom prst="rect">
            <a:avLst/>
          </a:prstGeom>
          <a:noFill/>
        </p:spPr>
        <p:txBody>
          <a:bodyPr wrap="square" rtlCol="0">
            <a:spAutoFit/>
          </a:bodyPr>
          <a:lstStyle/>
          <a:p>
            <a:r>
              <a:rPr lang="en-US" sz="3000" dirty="0">
                <a:latin typeface="Calibri" panose="020F0502020204030204" pitchFamily="34" charset="0"/>
                <a:cs typeface="Calibri" panose="020F0502020204030204" pitchFamily="34" charset="0"/>
              </a:rPr>
              <a:t>+</a:t>
            </a:r>
          </a:p>
        </p:txBody>
      </p:sp>
      <mc:AlternateContent xmlns:mc="http://schemas.openxmlformats.org/markup-compatibility/2006" xmlns:a14="http://schemas.microsoft.com/office/drawing/2010/main">
        <mc:Choice Requires="a14">
          <p:sp>
            <p:nvSpPr>
              <p:cNvPr id="29" name="TextBox 28">
                <a:extLst>
                  <a:ext uri="{FF2B5EF4-FFF2-40B4-BE49-F238E27FC236}">
                    <a16:creationId xmlns:a16="http://schemas.microsoft.com/office/drawing/2014/main" id="{F5E14664-A4DF-4BEC-8792-2D4FC733C1F4}"/>
                  </a:ext>
                </a:extLst>
              </p:cNvPr>
              <p:cNvSpPr txBox="1"/>
              <p:nvPr/>
            </p:nvSpPr>
            <p:spPr>
              <a:xfrm>
                <a:off x="265295" y="825965"/>
                <a:ext cx="4655048" cy="5663089"/>
              </a:xfrm>
              <a:prstGeom prst="rect">
                <a:avLst/>
              </a:prstGeom>
              <a:noFill/>
            </p:spPr>
            <p:txBody>
              <a:bodyPr wrap="square" rtlCol="0">
                <a:spAutoFit/>
              </a:bodyPr>
              <a:lstStyle/>
              <a:p>
                <a:pPr marL="285750" indent="-285750">
                  <a:buFont typeface="Arial" panose="020B0604020202020204" pitchFamily="34" charset="0"/>
                  <a:buChar char="•"/>
                </a:pPr>
                <a:r>
                  <a:rPr lang="en-US" sz="2200" dirty="0">
                    <a:latin typeface="Calibri" panose="020F0502020204030204" pitchFamily="34" charset="0"/>
                    <a:cs typeface="Calibri" panose="020F0502020204030204" pitchFamily="34" charset="0"/>
                  </a:rPr>
                  <a:t>Uniaxial aluminum cylindrical tensile specimen with </a:t>
                </a:r>
                <a:r>
                  <a:rPr lang="en-US" sz="2200" b="1" i="1" dirty="0">
                    <a:latin typeface="Calibri" panose="020F0502020204030204" pitchFamily="34" charset="0"/>
                    <a:cs typeface="Calibri" panose="020F0502020204030204" pitchFamily="34" charset="0"/>
                  </a:rPr>
                  <a:t>inelastic J</a:t>
                </a:r>
                <a:r>
                  <a:rPr lang="en-US" sz="2200" b="1" i="1" baseline="-25000" dirty="0">
                    <a:latin typeface="Calibri" panose="020F0502020204030204" pitchFamily="34" charset="0"/>
                    <a:cs typeface="Calibri" panose="020F0502020204030204" pitchFamily="34" charset="0"/>
                  </a:rPr>
                  <a:t>2</a:t>
                </a:r>
                <a:r>
                  <a:rPr lang="en-US" sz="2200" b="1" i="1" dirty="0">
                    <a:latin typeface="Calibri" panose="020F0502020204030204" pitchFamily="34" charset="0"/>
                    <a:cs typeface="Calibri" panose="020F0502020204030204" pitchFamily="34" charset="0"/>
                  </a:rPr>
                  <a:t> material model</a:t>
                </a:r>
                <a:r>
                  <a:rPr lang="en-US" sz="2200"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endParaRPr lang="en-US" sz="8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200" dirty="0">
                    <a:latin typeface="Calibri" panose="020F0502020204030204" pitchFamily="34" charset="0"/>
                    <a:cs typeface="Calibri" panose="020F0502020204030204" pitchFamily="34" charset="0"/>
                  </a:rPr>
                  <a:t>Domain decomposition into </a:t>
                </a:r>
                <a:r>
                  <a:rPr lang="en-US" sz="2200" b="1" i="1" dirty="0">
                    <a:latin typeface="Calibri" panose="020F0502020204030204" pitchFamily="34" charset="0"/>
                    <a:cs typeface="Calibri" panose="020F0502020204030204" pitchFamily="34" charset="0"/>
                  </a:rPr>
                  <a:t>two subdomains </a:t>
                </a:r>
                <a:r>
                  <a:rPr lang="en-US" sz="2200" dirty="0">
                    <a:latin typeface="Calibri" panose="020F0502020204030204" pitchFamily="34" charset="0"/>
                    <a:cs typeface="Calibri" panose="020F0502020204030204" pitchFamily="34" charset="0"/>
                  </a:rPr>
                  <a:t>(right): </a:t>
                </a:r>
                <a14:m>
                  <m:oMath xmlns:m="http://schemas.openxmlformats.org/officeDocument/2006/math">
                    <m:sSub>
                      <m:sSubPr>
                        <m:ctrlPr>
                          <a:rPr lang="en-US" sz="2200" i="1">
                            <a:latin typeface="Cambria Math" panose="02040503050406030204" pitchFamily="18" charset="0"/>
                          </a:rPr>
                        </m:ctrlPr>
                      </m:sSubPr>
                      <m:e>
                        <m:r>
                          <m:rPr>
                            <m:sty m:val="p"/>
                          </m:rPr>
                          <a:rPr lang="el-GR" sz="2200" i="1">
                            <a:latin typeface="Cambria Math" panose="02040503050406030204" pitchFamily="18" charset="0"/>
                            <a:ea typeface="Cambria Math" panose="02040503050406030204" pitchFamily="18" charset="0"/>
                          </a:rPr>
                          <m:t>Ω</m:t>
                        </m:r>
                      </m:e>
                      <m:sub>
                        <m:r>
                          <a:rPr lang="en-US" sz="2200" i="1">
                            <a:latin typeface="Cambria Math" panose="02040503050406030204" pitchFamily="18" charset="0"/>
                          </a:rPr>
                          <m:t>0</m:t>
                        </m:r>
                      </m:sub>
                    </m:sSub>
                  </m:oMath>
                </a14:m>
                <a:r>
                  <a:rPr lang="en-US" sz="2200" dirty="0">
                    <a:latin typeface="Calibri" panose="020F0502020204030204" pitchFamily="34" charset="0"/>
                    <a:cs typeface="Calibri" panose="020F0502020204030204" pitchFamily="34" charset="0"/>
                  </a:rPr>
                  <a:t> = ends,      </a:t>
                </a:r>
                <a14:m>
                  <m:oMath xmlns:m="http://schemas.openxmlformats.org/officeDocument/2006/math">
                    <m:sSub>
                      <m:sSubPr>
                        <m:ctrlPr>
                          <a:rPr lang="en-US" sz="2200" i="1">
                            <a:latin typeface="Cambria Math" panose="02040503050406030204" pitchFamily="18" charset="0"/>
                          </a:rPr>
                        </m:ctrlPr>
                      </m:sSubPr>
                      <m:e>
                        <m:r>
                          <a:rPr lang="en-US" sz="2200" b="0" i="1" smtClean="0">
                            <a:latin typeface="Cambria Math" panose="02040503050406030204" pitchFamily="18" charset="0"/>
                          </a:rPr>
                          <m:t> </m:t>
                        </m:r>
                        <m:r>
                          <m:rPr>
                            <m:sty m:val="p"/>
                          </m:rPr>
                          <a:rPr lang="el-GR" sz="2200" i="1">
                            <a:latin typeface="Cambria Math" panose="02040503050406030204" pitchFamily="18" charset="0"/>
                            <a:ea typeface="Cambria Math" panose="02040503050406030204" pitchFamily="18" charset="0"/>
                          </a:rPr>
                          <m:t>Ω</m:t>
                        </m:r>
                      </m:e>
                      <m:sub>
                        <m:r>
                          <a:rPr lang="en-US" sz="2200" b="0" i="1" smtClean="0">
                            <a:latin typeface="Cambria Math" panose="02040503050406030204" pitchFamily="18" charset="0"/>
                          </a:rPr>
                          <m:t>1</m:t>
                        </m:r>
                      </m:sub>
                    </m:sSub>
                  </m:oMath>
                </a14:m>
                <a:r>
                  <a:rPr lang="en-US" sz="2200" dirty="0">
                    <a:latin typeface="Calibri" panose="020F0502020204030204" pitchFamily="34" charset="0"/>
                    <a:cs typeface="Calibri" panose="020F0502020204030204" pitchFamily="34" charset="0"/>
                  </a:rPr>
                  <a:t> = gauge.</a:t>
                </a:r>
              </a:p>
              <a:p>
                <a:pPr marL="285750" indent="-285750">
                  <a:buFont typeface="Arial" panose="020B0604020202020204" pitchFamily="34" charset="0"/>
                  <a:buChar char="•"/>
                </a:pPr>
                <a:endParaRPr lang="en-US" sz="8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200" b="1" i="1" dirty="0">
                    <a:latin typeface="Calibri" panose="020F0502020204030204" pitchFamily="34" charset="0"/>
                    <a:cs typeface="Calibri" panose="020F0502020204030204" pitchFamily="34" charset="0"/>
                  </a:rPr>
                  <a:t>Nonconformal HEX + composite TET10 </a:t>
                </a:r>
                <a:r>
                  <a:rPr lang="en-US" sz="2200" dirty="0">
                    <a:latin typeface="Calibri" panose="020F0502020204030204" pitchFamily="34" charset="0"/>
                    <a:cs typeface="Calibri" panose="020F0502020204030204" pitchFamily="34" charset="0"/>
                  </a:rPr>
                  <a:t>coupling via Schwarz.</a:t>
                </a:r>
              </a:p>
              <a:p>
                <a:pPr marL="285750" indent="-285750">
                  <a:buFont typeface="Arial" panose="020B0604020202020204" pitchFamily="34" charset="0"/>
                  <a:buChar char="•"/>
                </a:pPr>
                <a:endParaRPr lang="en-US" sz="8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200" b="1" i="1" dirty="0">
                    <a:latin typeface="Calibri" panose="020F0502020204030204" pitchFamily="34" charset="0"/>
                    <a:cs typeface="Calibri" panose="020F0502020204030204" pitchFamily="34" charset="0"/>
                  </a:rPr>
                  <a:t>Implicit</a:t>
                </a:r>
                <a:r>
                  <a:rPr lang="en-US" sz="2200" dirty="0">
                    <a:latin typeface="Calibri" panose="020F0502020204030204" pitchFamily="34" charset="0"/>
                    <a:cs typeface="Calibri" panose="020F0502020204030204" pitchFamily="34" charset="0"/>
                  </a:rPr>
                  <a:t> Newmark time-integration with </a:t>
                </a:r>
                <a:r>
                  <a:rPr lang="en-US" sz="2200" b="1" i="1" dirty="0">
                    <a:latin typeface="Calibri" panose="020F0502020204030204" pitchFamily="34" charset="0"/>
                    <a:cs typeface="Calibri" panose="020F0502020204030204" pitchFamily="34" charset="0"/>
                  </a:rPr>
                  <a:t>adaptive time-stepping </a:t>
                </a:r>
                <a:r>
                  <a:rPr lang="en-US" sz="2200" dirty="0">
                    <a:latin typeface="Calibri" panose="020F0502020204030204" pitchFamily="34" charset="0"/>
                    <a:cs typeface="Calibri" panose="020F0502020204030204" pitchFamily="34" charset="0"/>
                  </a:rPr>
                  <a:t>algorithm employed in both subdomains.</a:t>
                </a:r>
              </a:p>
              <a:p>
                <a:pPr marL="285750" indent="-285750">
                  <a:buFont typeface="Arial" panose="020B0604020202020204" pitchFamily="34" charset="0"/>
                  <a:buChar char="•"/>
                </a:pPr>
                <a:endParaRPr lang="en-US" sz="8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200" dirty="0">
                    <a:latin typeface="Calibri" panose="020F0502020204030204" pitchFamily="34" charset="0"/>
                    <a:cs typeface="Calibri" panose="020F0502020204030204" pitchFamily="34" charset="0"/>
                  </a:rPr>
                  <a:t>Slight </a:t>
                </a:r>
                <a:r>
                  <a:rPr lang="en-US" sz="2200" b="1" i="1" dirty="0">
                    <a:latin typeface="Calibri" panose="020F0502020204030204" pitchFamily="34" charset="0"/>
                    <a:cs typeface="Calibri" panose="020F0502020204030204" pitchFamily="34" charset="0"/>
                  </a:rPr>
                  <a:t>imperfection</a:t>
                </a:r>
                <a:r>
                  <a:rPr lang="en-US" sz="2200" dirty="0">
                    <a:latin typeface="Calibri" panose="020F0502020204030204" pitchFamily="34" charset="0"/>
                    <a:cs typeface="Calibri" panose="020F0502020204030204" pitchFamily="34" charset="0"/>
                  </a:rPr>
                  <a:t> introduced at center of gauge to force </a:t>
                </a:r>
                <a:r>
                  <a:rPr lang="en-US" sz="2200" b="1" i="1" dirty="0">
                    <a:latin typeface="Calibri" panose="020F0502020204030204" pitchFamily="34" charset="0"/>
                    <a:cs typeface="Calibri" panose="020F0502020204030204" pitchFamily="34" charset="0"/>
                  </a:rPr>
                  <a:t>necking </a:t>
                </a:r>
                <a:r>
                  <a:rPr lang="en-US" sz="2200" dirty="0">
                    <a:latin typeface="Calibri" panose="020F0502020204030204" pitchFamily="34" charset="0"/>
                    <a:cs typeface="Calibri" panose="020F0502020204030204" pitchFamily="34" charset="0"/>
                  </a:rPr>
                  <a:t>upon pulling in vertical direction.</a:t>
                </a:r>
              </a:p>
            </p:txBody>
          </p:sp>
        </mc:Choice>
        <mc:Fallback xmlns="">
          <p:sp>
            <p:nvSpPr>
              <p:cNvPr id="29" name="TextBox 28">
                <a:extLst>
                  <a:ext uri="{FF2B5EF4-FFF2-40B4-BE49-F238E27FC236}">
                    <a16:creationId xmlns:a16="http://schemas.microsoft.com/office/drawing/2014/main" id="{F5E14664-A4DF-4BEC-8792-2D4FC733C1F4}"/>
                  </a:ext>
                </a:extLst>
              </p:cNvPr>
              <p:cNvSpPr txBox="1">
                <a:spLocks noRot="1" noChangeAspect="1" noMove="1" noResize="1" noEditPoints="1" noAdjustHandles="1" noChangeArrowheads="1" noChangeShapeType="1" noTextEdit="1"/>
              </p:cNvSpPr>
              <p:nvPr/>
            </p:nvSpPr>
            <p:spPr>
              <a:xfrm>
                <a:off x="265295" y="825965"/>
                <a:ext cx="4655048" cy="5663089"/>
              </a:xfrm>
              <a:prstGeom prst="rect">
                <a:avLst/>
              </a:prstGeom>
              <a:blipFill>
                <a:blip r:embed="rId8"/>
                <a:stretch>
                  <a:fillRect l="-1573" t="-646" r="-1835" b="-1292"/>
                </a:stretch>
              </a:blipFill>
            </p:spPr>
            <p:txBody>
              <a:bodyPr/>
              <a:lstStyle/>
              <a:p>
                <a:r>
                  <a:rPr lang="en-US">
                    <a:noFill/>
                  </a:rPr>
                  <a:t> </a:t>
                </a:r>
              </a:p>
            </p:txBody>
          </p:sp>
        </mc:Fallback>
      </mc:AlternateContent>
      <p:pic>
        <p:nvPicPr>
          <p:cNvPr id="11" name="Picture 10">
            <a:extLst>
              <a:ext uri="{FF2B5EF4-FFF2-40B4-BE49-F238E27FC236}">
                <a16:creationId xmlns:a16="http://schemas.microsoft.com/office/drawing/2014/main" id="{F9B8E8F8-520D-4CD9-8462-AA95CF089DB9}"/>
              </a:ext>
            </a:extLst>
          </p:cNvPr>
          <p:cNvPicPr>
            <a:picLocks noChangeAspect="1"/>
          </p:cNvPicPr>
          <p:nvPr/>
        </p:nvPicPr>
        <p:blipFill>
          <a:blip r:embed="rId9"/>
          <a:stretch>
            <a:fillRect/>
          </a:stretch>
        </p:blipFill>
        <p:spPr>
          <a:xfrm>
            <a:off x="7820236" y="5429250"/>
            <a:ext cx="1215373" cy="711218"/>
          </a:xfrm>
          <a:prstGeom prst="rect">
            <a:avLst/>
          </a:prstGeom>
        </p:spPr>
      </p:pic>
      <p:sp>
        <p:nvSpPr>
          <p:cNvPr id="2" name="Slide Number Placeholder 1">
            <a:extLst>
              <a:ext uri="{FF2B5EF4-FFF2-40B4-BE49-F238E27FC236}">
                <a16:creationId xmlns:a16="http://schemas.microsoft.com/office/drawing/2014/main" id="{977F2579-C7BA-4F69-8F36-254C82312BF7}"/>
              </a:ext>
            </a:extLst>
          </p:cNvPr>
          <p:cNvSpPr>
            <a:spLocks noGrp="1"/>
          </p:cNvSpPr>
          <p:nvPr>
            <p:ph type="sldNum" sz="quarter" idx="12"/>
          </p:nvPr>
        </p:nvSpPr>
        <p:spPr/>
        <p:txBody>
          <a:bodyPr/>
          <a:lstStyle/>
          <a:p>
            <a:fld id="{A5E55A7B-7854-E145-92D9-B491DF4BAE2D}" type="slidenum">
              <a:rPr lang="en-US" smtClean="0"/>
              <a:pPr/>
              <a:t>51</a:t>
            </a:fld>
            <a:endParaRPr lang="en-US" dirty="0"/>
          </a:p>
        </p:txBody>
      </p:sp>
    </p:spTree>
    <p:extLst>
      <p:ext uri="{BB962C8B-B14F-4D97-AF65-F5344CB8AC3E}">
        <p14:creationId xmlns:p14="http://schemas.microsoft.com/office/powerpoint/2010/main" val="1324111934"/>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a:extLst>
              <a:ext uri="{FF2B5EF4-FFF2-40B4-BE49-F238E27FC236}">
                <a16:creationId xmlns:a16="http://schemas.microsoft.com/office/drawing/2014/main" id="{FFA82DF3-0A3B-42E0-97AA-A67112A6C868}"/>
              </a:ext>
            </a:extLst>
          </p:cNvPr>
          <p:cNvSpPr>
            <a:spLocks noGrp="1"/>
          </p:cNvSpPr>
          <p:nvPr>
            <p:ph type="sldNum" sz="quarter" idx="12"/>
          </p:nvPr>
        </p:nvSpPr>
        <p:spPr/>
        <p:txBody>
          <a:bodyPr/>
          <a:lstStyle/>
          <a:p>
            <a:fld id="{A5E55A7B-7854-E145-92D9-B491DF4BAE2D}" type="slidenum">
              <a:rPr lang="en-US" smtClean="0"/>
              <a:pPr/>
              <a:t>52</a:t>
            </a:fld>
            <a:endParaRPr lang="en-US" dirty="0"/>
          </a:p>
        </p:txBody>
      </p:sp>
      <p:pic>
        <p:nvPicPr>
          <p:cNvPr id="6" name="Picture 5" descr="Diagram&#10;&#10;Description automatically generated">
            <a:extLst>
              <a:ext uri="{FF2B5EF4-FFF2-40B4-BE49-F238E27FC236}">
                <a16:creationId xmlns:a16="http://schemas.microsoft.com/office/drawing/2014/main" id="{BD9BDC71-306C-45A7-8903-EAC3E9E73D3A}"/>
              </a:ext>
            </a:extLst>
          </p:cNvPr>
          <p:cNvPicPr>
            <a:picLocks noChangeAspect="1"/>
          </p:cNvPicPr>
          <p:nvPr/>
        </p:nvPicPr>
        <p:blipFill>
          <a:blip r:embed="rId2"/>
          <a:stretch>
            <a:fillRect/>
          </a:stretch>
        </p:blipFill>
        <p:spPr>
          <a:xfrm>
            <a:off x="258618" y="1111973"/>
            <a:ext cx="8469312" cy="5255956"/>
          </a:xfrm>
          <a:prstGeom prst="rect">
            <a:avLst/>
          </a:prstGeom>
        </p:spPr>
      </p:pic>
      <p:sp>
        <p:nvSpPr>
          <p:cNvPr id="7" name="Title 1">
            <a:extLst>
              <a:ext uri="{FF2B5EF4-FFF2-40B4-BE49-F238E27FC236}">
                <a16:creationId xmlns:a16="http://schemas.microsoft.com/office/drawing/2014/main" id="{2B9EC634-DDA2-4A89-93D5-357E351D2729}"/>
              </a:ext>
            </a:extLst>
          </p:cNvPr>
          <p:cNvSpPr txBox="1">
            <a:spLocks/>
          </p:cNvSpPr>
          <p:nvPr/>
        </p:nvSpPr>
        <p:spPr>
          <a:xfrm>
            <a:off x="283041" y="304567"/>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Tension Specimen: Expected Result</a:t>
            </a:r>
          </a:p>
        </p:txBody>
      </p:sp>
    </p:spTree>
    <p:extLst>
      <p:ext uri="{BB962C8B-B14F-4D97-AF65-F5344CB8AC3E}">
        <p14:creationId xmlns:p14="http://schemas.microsoft.com/office/powerpoint/2010/main" val="2959238859"/>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65295" y="184963"/>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Tension Specimen: Disp. &amp; Nodal EQPS*</a:t>
            </a:r>
          </a:p>
        </p:txBody>
      </p:sp>
      <p:pic>
        <p:nvPicPr>
          <p:cNvPr id="2" name="dynamic_tension">
            <a:hlinkClick r:id="" action="ppaction://media"/>
            <a:extLst>
              <a:ext uri="{FF2B5EF4-FFF2-40B4-BE49-F238E27FC236}">
                <a16:creationId xmlns:a16="http://schemas.microsoft.com/office/drawing/2014/main" id="{C74E37AF-D585-45F8-BE94-9B4B52929DE0}"/>
              </a:ext>
            </a:extLst>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540230" y="872492"/>
            <a:ext cx="7909877" cy="5445076"/>
          </a:xfrm>
          <a:prstGeom prst="rect">
            <a:avLst/>
          </a:prstGeom>
          <a:ln>
            <a:noFill/>
          </a:ln>
          <a:effectLst>
            <a:outerShdw blurRad="190500" algn="tl" rotWithShape="0">
              <a:srgbClr val="000000">
                <a:alpha val="70000"/>
              </a:srgbClr>
            </a:outerShdw>
          </a:effectLst>
        </p:spPr>
      </p:pic>
      <p:sp>
        <p:nvSpPr>
          <p:cNvPr id="6" name="TextBox 5">
            <a:extLst>
              <a:ext uri="{FF2B5EF4-FFF2-40B4-BE49-F238E27FC236}">
                <a16:creationId xmlns:a16="http://schemas.microsoft.com/office/drawing/2014/main" id="{DE251F41-9F4A-4EA9-BFB6-9FAF96431F01}"/>
              </a:ext>
            </a:extLst>
          </p:cNvPr>
          <p:cNvSpPr txBox="1"/>
          <p:nvPr/>
        </p:nvSpPr>
        <p:spPr>
          <a:xfrm>
            <a:off x="2950855" y="4931228"/>
            <a:ext cx="3069771" cy="1200329"/>
          </a:xfrm>
          <a:prstGeom prst="rect">
            <a:avLst/>
          </a:prstGeom>
          <a:solidFill>
            <a:schemeClr val="bg1"/>
          </a:solidFill>
          <a:ln>
            <a:solidFill>
              <a:schemeClr val="tx1"/>
            </a:solidFill>
          </a:ln>
        </p:spPr>
        <p:txBody>
          <a:bodyPr wrap="square" rtlCol="0">
            <a:spAutoFit/>
          </a:bodyPr>
          <a:lstStyle/>
          <a:p>
            <a:pPr algn="ctr"/>
            <a:r>
              <a:rPr lang="en-US" dirty="0">
                <a:latin typeface="Calibri" panose="020F0502020204030204" pitchFamily="34" charset="0"/>
                <a:cs typeface="Calibri" panose="020F0502020204030204" pitchFamily="34" charset="0"/>
              </a:rPr>
              <a:t>Average of ~3 Schwarz iterations/time step required for </a:t>
            </a:r>
            <a:r>
              <a:rPr lang="en-US" b="1" i="1" dirty="0">
                <a:latin typeface="Calibri" panose="020F0502020204030204" pitchFamily="34" charset="0"/>
                <a:cs typeface="Calibri" panose="020F0502020204030204" pitchFamily="34" charset="0"/>
              </a:rPr>
              <a:t>convergence</a:t>
            </a:r>
            <a:r>
              <a:rPr lang="en-US" dirty="0">
                <a:latin typeface="Calibri" panose="020F0502020204030204" pitchFamily="34" charset="0"/>
                <a:cs typeface="Calibri" panose="020F0502020204030204" pitchFamily="34" charset="0"/>
              </a:rPr>
              <a:t> to Schwarz tolerance of 1e-6.</a:t>
            </a:r>
          </a:p>
        </p:txBody>
      </p:sp>
      <p:sp>
        <p:nvSpPr>
          <p:cNvPr id="7" name="TextBox 6">
            <a:extLst>
              <a:ext uri="{FF2B5EF4-FFF2-40B4-BE49-F238E27FC236}">
                <a16:creationId xmlns:a16="http://schemas.microsoft.com/office/drawing/2014/main" id="{A6A0D145-FF3E-4090-8270-6CABADEEC5E2}"/>
              </a:ext>
            </a:extLst>
          </p:cNvPr>
          <p:cNvSpPr txBox="1"/>
          <p:nvPr/>
        </p:nvSpPr>
        <p:spPr>
          <a:xfrm>
            <a:off x="2918197" y="2212110"/>
            <a:ext cx="2079172" cy="338554"/>
          </a:xfrm>
          <a:prstGeom prst="rect">
            <a:avLst/>
          </a:prstGeom>
          <a:solidFill>
            <a:schemeClr val="bg1"/>
          </a:solidFill>
        </p:spPr>
        <p:txBody>
          <a:bodyPr wrap="square" rtlCol="0">
            <a:spAutoFit/>
          </a:bodyPr>
          <a:lstStyle/>
          <a:p>
            <a:pPr algn="ctr"/>
            <a:r>
              <a:rPr lang="en-US" sz="1600" b="1" dirty="0">
                <a:latin typeface="Calibri" panose="020F0502020204030204" pitchFamily="34" charset="0"/>
                <a:cs typeface="Calibri" panose="020F0502020204030204" pitchFamily="34" charset="0"/>
              </a:rPr>
              <a:t>y-displacement</a:t>
            </a:r>
          </a:p>
        </p:txBody>
      </p:sp>
      <p:sp>
        <p:nvSpPr>
          <p:cNvPr id="8" name="TextBox 7">
            <a:extLst>
              <a:ext uri="{FF2B5EF4-FFF2-40B4-BE49-F238E27FC236}">
                <a16:creationId xmlns:a16="http://schemas.microsoft.com/office/drawing/2014/main" id="{CF1DEC9E-8C6C-4F16-8DDE-F561F1B5180D}"/>
              </a:ext>
            </a:extLst>
          </p:cNvPr>
          <p:cNvSpPr txBox="1"/>
          <p:nvPr/>
        </p:nvSpPr>
        <p:spPr>
          <a:xfrm>
            <a:off x="7118664" y="2281711"/>
            <a:ext cx="1332902" cy="338554"/>
          </a:xfrm>
          <a:prstGeom prst="rect">
            <a:avLst/>
          </a:prstGeom>
          <a:solidFill>
            <a:schemeClr val="bg1"/>
          </a:solidFill>
        </p:spPr>
        <p:txBody>
          <a:bodyPr wrap="square" rtlCol="0">
            <a:spAutoFit/>
          </a:bodyPr>
          <a:lstStyle/>
          <a:p>
            <a:pPr algn="ctr"/>
            <a:r>
              <a:rPr lang="en-US" sz="1600" b="1" dirty="0">
                <a:latin typeface="Calibri" panose="020F0502020204030204" pitchFamily="34" charset="0"/>
                <a:cs typeface="Calibri" panose="020F0502020204030204" pitchFamily="34" charset="0"/>
              </a:rPr>
              <a:t>Nodal EQPS*</a:t>
            </a:r>
          </a:p>
        </p:txBody>
      </p:sp>
      <p:pic>
        <p:nvPicPr>
          <p:cNvPr id="10" name="Picture 9">
            <a:extLst>
              <a:ext uri="{FF2B5EF4-FFF2-40B4-BE49-F238E27FC236}">
                <a16:creationId xmlns:a16="http://schemas.microsoft.com/office/drawing/2014/main" id="{5FDD5E7E-6470-4360-81DB-D76C4D14BC9C}"/>
              </a:ext>
            </a:extLst>
          </p:cNvPr>
          <p:cNvPicPr>
            <a:picLocks noChangeAspect="1"/>
          </p:cNvPicPr>
          <p:nvPr/>
        </p:nvPicPr>
        <p:blipFill>
          <a:blip r:embed="rId6"/>
          <a:stretch>
            <a:fillRect/>
          </a:stretch>
        </p:blipFill>
        <p:spPr>
          <a:xfrm>
            <a:off x="3828649" y="1103168"/>
            <a:ext cx="1486702" cy="869996"/>
          </a:xfrm>
          <a:prstGeom prst="rect">
            <a:avLst/>
          </a:prstGeom>
        </p:spPr>
      </p:pic>
      <p:sp>
        <p:nvSpPr>
          <p:cNvPr id="11" name="TextBox 10">
            <a:extLst>
              <a:ext uri="{FF2B5EF4-FFF2-40B4-BE49-F238E27FC236}">
                <a16:creationId xmlns:a16="http://schemas.microsoft.com/office/drawing/2014/main" id="{8331B4DF-A490-4C8E-A709-800B5C067C6A}"/>
              </a:ext>
            </a:extLst>
          </p:cNvPr>
          <p:cNvSpPr txBox="1"/>
          <p:nvPr/>
        </p:nvSpPr>
        <p:spPr>
          <a:xfrm>
            <a:off x="141513" y="6509655"/>
            <a:ext cx="9219303" cy="369332"/>
          </a:xfrm>
          <a:prstGeom prst="rect">
            <a:avLst/>
          </a:prstGeom>
          <a:noFill/>
        </p:spPr>
        <p:txBody>
          <a:bodyPr wrap="square" rtlCol="0">
            <a:spAutoFit/>
          </a:bodyPr>
          <a:lstStyle/>
          <a:p>
            <a:r>
              <a:rPr lang="en-US" dirty="0">
                <a:solidFill>
                  <a:schemeClr val="bg1"/>
                </a:solidFill>
                <a:latin typeface="Calibri" panose="020F0502020204030204" pitchFamily="34" charset="0"/>
                <a:cs typeface="Calibri" panose="020F0502020204030204" pitchFamily="34" charset="0"/>
              </a:rPr>
              <a:t>*Nodal EQPS = Equivalent Plastic Strain (computed via weighted volume average).</a:t>
            </a:r>
          </a:p>
        </p:txBody>
      </p:sp>
      <p:sp>
        <p:nvSpPr>
          <p:cNvPr id="3" name="Slide Number Placeholder 2">
            <a:extLst>
              <a:ext uri="{FF2B5EF4-FFF2-40B4-BE49-F238E27FC236}">
                <a16:creationId xmlns:a16="http://schemas.microsoft.com/office/drawing/2014/main" id="{CAE97917-7050-49B9-A82F-62250BDBEBBF}"/>
              </a:ext>
            </a:extLst>
          </p:cNvPr>
          <p:cNvSpPr>
            <a:spLocks noGrp="1"/>
          </p:cNvSpPr>
          <p:nvPr>
            <p:ph type="sldNum" sz="quarter" idx="12"/>
          </p:nvPr>
        </p:nvSpPr>
        <p:spPr/>
        <p:txBody>
          <a:bodyPr/>
          <a:lstStyle/>
          <a:p>
            <a:fld id="{A5E55A7B-7854-E145-92D9-B491DF4BAE2D}" type="slidenum">
              <a:rPr lang="en-US" smtClean="0"/>
              <a:pPr/>
              <a:t>53</a:t>
            </a:fld>
            <a:endParaRPr lang="en-US" dirty="0"/>
          </a:p>
        </p:txBody>
      </p:sp>
    </p:spTree>
    <p:extLst>
      <p:ext uri="{BB962C8B-B14F-4D97-AF65-F5344CB8AC3E}">
        <p14:creationId xmlns:p14="http://schemas.microsoft.com/office/powerpoint/2010/main" val="46986158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7000"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2"/>
                </p:tgtEl>
              </p:cMediaNode>
            </p:video>
            <p:seq concurrent="1" nextAc="seek">
              <p:cTn id="8" restart="whenNotActive" fill="hold" evtFilter="cancelBubble" nodeType="interactiveSeq">
                <p:stCondLst>
                  <p:cond evt="onClick" delay="0">
                    <p:tgtEl>
                      <p:spTgt spid="2"/>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2"/>
                                        </p:tgtEl>
                                      </p:cBhvr>
                                    </p:cmd>
                                  </p:childTnLst>
                                </p:cTn>
                              </p:par>
                            </p:childTnLst>
                          </p:cTn>
                        </p:par>
                      </p:childTnLst>
                    </p:cTn>
                  </p:par>
                </p:childTnLst>
              </p:cTn>
              <p:nextCondLst>
                <p:cond evt="onClick" delay="0">
                  <p:tgtEl>
                    <p:spTgt spid="2"/>
                  </p:tgtEl>
                </p:cond>
              </p:nextCondLst>
            </p:seq>
          </p:childTnLst>
        </p:cTn>
      </p:par>
    </p:tn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65295" y="184963"/>
            <a:ext cx="8878705" cy="47661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Tension Specimen: Domain Decomposition</a:t>
            </a:r>
          </a:p>
        </p:txBody>
      </p:sp>
      <p:pic>
        <p:nvPicPr>
          <p:cNvPr id="10" name="Picture 9">
            <a:extLst>
              <a:ext uri="{FF2B5EF4-FFF2-40B4-BE49-F238E27FC236}">
                <a16:creationId xmlns:a16="http://schemas.microsoft.com/office/drawing/2014/main" id="{3DE88363-CB4F-FF46-83A2-D4E399152ECB}"/>
              </a:ext>
            </a:extLst>
          </p:cNvPr>
          <p:cNvPicPr>
            <a:picLocks noChangeAspect="1"/>
          </p:cNvPicPr>
          <p:nvPr/>
        </p:nvPicPr>
        <p:blipFill>
          <a:blip r:embed="rId3"/>
          <a:stretch>
            <a:fillRect/>
          </a:stretch>
        </p:blipFill>
        <p:spPr>
          <a:xfrm>
            <a:off x="0" y="875427"/>
            <a:ext cx="9144000" cy="5107145"/>
          </a:xfrm>
          <a:prstGeom prst="rect">
            <a:avLst/>
          </a:prstGeom>
        </p:spPr>
      </p:pic>
      <p:pic>
        <p:nvPicPr>
          <p:cNvPr id="6" name="Picture 5">
            <a:extLst>
              <a:ext uri="{FF2B5EF4-FFF2-40B4-BE49-F238E27FC236}">
                <a16:creationId xmlns:a16="http://schemas.microsoft.com/office/drawing/2014/main" id="{AD0CCCF1-1BEC-4FB1-BFB1-E611D8F47803}"/>
              </a:ext>
            </a:extLst>
          </p:cNvPr>
          <p:cNvPicPr>
            <a:picLocks noChangeAspect="1"/>
          </p:cNvPicPr>
          <p:nvPr/>
        </p:nvPicPr>
        <p:blipFill>
          <a:blip r:embed="rId4"/>
          <a:stretch>
            <a:fillRect/>
          </a:stretch>
        </p:blipFill>
        <p:spPr>
          <a:xfrm>
            <a:off x="141513" y="5036993"/>
            <a:ext cx="1486702" cy="869996"/>
          </a:xfrm>
          <a:prstGeom prst="rect">
            <a:avLst/>
          </a:prstGeom>
        </p:spPr>
      </p:pic>
      <p:sp>
        <p:nvSpPr>
          <p:cNvPr id="2" name="Slide Number Placeholder 1">
            <a:extLst>
              <a:ext uri="{FF2B5EF4-FFF2-40B4-BE49-F238E27FC236}">
                <a16:creationId xmlns:a16="http://schemas.microsoft.com/office/drawing/2014/main" id="{C9018A65-A73F-4836-80D6-D111B5DDA1AE}"/>
              </a:ext>
            </a:extLst>
          </p:cNvPr>
          <p:cNvSpPr>
            <a:spLocks noGrp="1"/>
          </p:cNvSpPr>
          <p:nvPr>
            <p:ph type="sldNum" sz="quarter" idx="12"/>
          </p:nvPr>
        </p:nvSpPr>
        <p:spPr/>
        <p:txBody>
          <a:bodyPr/>
          <a:lstStyle/>
          <a:p>
            <a:fld id="{A5E55A7B-7854-E145-92D9-B491DF4BAE2D}" type="slidenum">
              <a:rPr lang="en-US" smtClean="0"/>
              <a:pPr/>
              <a:t>54</a:t>
            </a:fld>
            <a:endParaRPr lang="en-US" dirty="0"/>
          </a:p>
        </p:txBody>
      </p:sp>
    </p:spTree>
    <p:extLst>
      <p:ext uri="{BB962C8B-B14F-4D97-AF65-F5344CB8AC3E}">
        <p14:creationId xmlns:p14="http://schemas.microsoft.com/office/powerpoint/2010/main" val="1750295064"/>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Online Media 2" descr="tension-schwarz-eqps.avi">
            <a:hlinkClick r:id="" action="ppaction://media"/>
            <a:extLst>
              <a:ext uri="{FF2B5EF4-FFF2-40B4-BE49-F238E27FC236}">
                <a16:creationId xmlns:a16="http://schemas.microsoft.com/office/drawing/2014/main" id="{321B6FA2-807E-0E4F-B559-AE82A387B4F8}"/>
              </a:ext>
            </a:extLst>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900113"/>
            <a:ext cx="9144000" cy="5056187"/>
          </a:xfrm>
          <a:prstGeom prst="rect">
            <a:avLst/>
          </a:prstGeom>
        </p:spPr>
      </p:pic>
      <p:sp>
        <p:nvSpPr>
          <p:cNvPr id="5" name="Title 1"/>
          <p:cNvSpPr txBox="1">
            <a:spLocks/>
          </p:cNvSpPr>
          <p:nvPr/>
        </p:nvSpPr>
        <p:spPr>
          <a:xfrm>
            <a:off x="265295" y="184963"/>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Tension Specimen: Nodal EQPS*</a:t>
            </a:r>
          </a:p>
        </p:txBody>
      </p:sp>
      <p:sp>
        <p:nvSpPr>
          <p:cNvPr id="4" name="TextBox 3">
            <a:extLst>
              <a:ext uri="{FF2B5EF4-FFF2-40B4-BE49-F238E27FC236}">
                <a16:creationId xmlns:a16="http://schemas.microsoft.com/office/drawing/2014/main" id="{F43A4F12-F3A8-4FA7-9313-CE97B6D8F314}"/>
              </a:ext>
            </a:extLst>
          </p:cNvPr>
          <p:cNvSpPr txBox="1"/>
          <p:nvPr/>
        </p:nvSpPr>
        <p:spPr>
          <a:xfrm>
            <a:off x="141513" y="6509655"/>
            <a:ext cx="9219303" cy="369332"/>
          </a:xfrm>
          <a:prstGeom prst="rect">
            <a:avLst/>
          </a:prstGeom>
          <a:noFill/>
        </p:spPr>
        <p:txBody>
          <a:bodyPr wrap="square" rtlCol="0">
            <a:spAutoFit/>
          </a:bodyPr>
          <a:lstStyle/>
          <a:p>
            <a:r>
              <a:rPr lang="en-US" dirty="0">
                <a:solidFill>
                  <a:schemeClr val="bg1"/>
                </a:solidFill>
                <a:latin typeface="Calibri" panose="020F0502020204030204" pitchFamily="34" charset="0"/>
                <a:cs typeface="Calibri" panose="020F0502020204030204" pitchFamily="34" charset="0"/>
              </a:rPr>
              <a:t>*Nodal EQPS = Equivalent Plastic Strain (computed via weighted volume average).</a:t>
            </a:r>
          </a:p>
        </p:txBody>
      </p:sp>
      <p:pic>
        <p:nvPicPr>
          <p:cNvPr id="6" name="Picture 5">
            <a:extLst>
              <a:ext uri="{FF2B5EF4-FFF2-40B4-BE49-F238E27FC236}">
                <a16:creationId xmlns:a16="http://schemas.microsoft.com/office/drawing/2014/main" id="{B3C54BF1-851F-4CD9-998F-CCD1FD162583}"/>
              </a:ext>
            </a:extLst>
          </p:cNvPr>
          <p:cNvPicPr>
            <a:picLocks noChangeAspect="1"/>
          </p:cNvPicPr>
          <p:nvPr/>
        </p:nvPicPr>
        <p:blipFill>
          <a:blip r:embed="rId6"/>
          <a:stretch>
            <a:fillRect/>
          </a:stretch>
        </p:blipFill>
        <p:spPr>
          <a:xfrm>
            <a:off x="141513" y="5036993"/>
            <a:ext cx="1486702" cy="869996"/>
          </a:xfrm>
          <a:prstGeom prst="rect">
            <a:avLst/>
          </a:prstGeom>
        </p:spPr>
      </p:pic>
      <p:sp>
        <p:nvSpPr>
          <p:cNvPr id="2" name="Slide Number Placeholder 1">
            <a:extLst>
              <a:ext uri="{FF2B5EF4-FFF2-40B4-BE49-F238E27FC236}">
                <a16:creationId xmlns:a16="http://schemas.microsoft.com/office/drawing/2014/main" id="{2ECC9BAC-6894-469C-AF01-F897C81AB475}"/>
              </a:ext>
            </a:extLst>
          </p:cNvPr>
          <p:cNvSpPr>
            <a:spLocks noGrp="1"/>
          </p:cNvSpPr>
          <p:nvPr>
            <p:ph type="sldNum" sz="quarter" idx="12"/>
          </p:nvPr>
        </p:nvSpPr>
        <p:spPr/>
        <p:txBody>
          <a:bodyPr/>
          <a:lstStyle/>
          <a:p>
            <a:fld id="{A5E55A7B-7854-E145-92D9-B491DF4BAE2D}" type="slidenum">
              <a:rPr lang="en-US" smtClean="0"/>
              <a:pPr/>
              <a:t>55</a:t>
            </a:fld>
            <a:endParaRPr lang="en-US" dirty="0"/>
          </a:p>
        </p:txBody>
      </p:sp>
    </p:spTree>
    <p:extLst>
      <p:ext uri="{BB962C8B-B14F-4D97-AF65-F5344CB8AC3E}">
        <p14:creationId xmlns:p14="http://schemas.microsoft.com/office/powerpoint/2010/main" val="300636131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4040"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65295" y="184963"/>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Tension Specimen: Cauchy Stress</a:t>
            </a:r>
          </a:p>
          <a:p>
            <a:endParaRPr lang="en-US" sz="3600" dirty="0">
              <a:solidFill>
                <a:schemeClr val="tx1"/>
              </a:solidFill>
            </a:endParaRPr>
          </a:p>
        </p:txBody>
      </p:sp>
      <p:pic>
        <p:nvPicPr>
          <p:cNvPr id="2" name="Online Media 1" descr="tension-schwarz-syy.avi">
            <a:hlinkClick r:id="" action="ppaction://media"/>
            <a:extLst>
              <a:ext uri="{FF2B5EF4-FFF2-40B4-BE49-F238E27FC236}">
                <a16:creationId xmlns:a16="http://schemas.microsoft.com/office/drawing/2014/main" id="{35C1C748-F88D-BB4A-B807-35C8EF402BE6}"/>
              </a:ext>
            </a:extLst>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900113"/>
            <a:ext cx="9144000" cy="5056187"/>
          </a:xfrm>
          <a:prstGeom prst="rect">
            <a:avLst/>
          </a:prstGeom>
        </p:spPr>
      </p:pic>
      <p:pic>
        <p:nvPicPr>
          <p:cNvPr id="4" name="Picture 3">
            <a:extLst>
              <a:ext uri="{FF2B5EF4-FFF2-40B4-BE49-F238E27FC236}">
                <a16:creationId xmlns:a16="http://schemas.microsoft.com/office/drawing/2014/main" id="{036286E7-93D4-4546-9B53-408919255222}"/>
              </a:ext>
            </a:extLst>
          </p:cNvPr>
          <p:cNvPicPr>
            <a:picLocks noChangeAspect="1"/>
          </p:cNvPicPr>
          <p:nvPr/>
        </p:nvPicPr>
        <p:blipFill>
          <a:blip r:embed="rId6"/>
          <a:stretch>
            <a:fillRect/>
          </a:stretch>
        </p:blipFill>
        <p:spPr>
          <a:xfrm>
            <a:off x="141513" y="5036993"/>
            <a:ext cx="1486702" cy="869996"/>
          </a:xfrm>
          <a:prstGeom prst="rect">
            <a:avLst/>
          </a:prstGeom>
        </p:spPr>
      </p:pic>
      <p:sp>
        <p:nvSpPr>
          <p:cNvPr id="3" name="Slide Number Placeholder 2">
            <a:extLst>
              <a:ext uri="{FF2B5EF4-FFF2-40B4-BE49-F238E27FC236}">
                <a16:creationId xmlns:a16="http://schemas.microsoft.com/office/drawing/2014/main" id="{4557EBC0-4353-4110-839E-4244CB3C67CE}"/>
              </a:ext>
            </a:extLst>
          </p:cNvPr>
          <p:cNvSpPr>
            <a:spLocks noGrp="1"/>
          </p:cNvSpPr>
          <p:nvPr>
            <p:ph type="sldNum" sz="quarter" idx="12"/>
          </p:nvPr>
        </p:nvSpPr>
        <p:spPr/>
        <p:txBody>
          <a:bodyPr/>
          <a:lstStyle/>
          <a:p>
            <a:fld id="{A5E55A7B-7854-E145-92D9-B491DF4BAE2D}" type="slidenum">
              <a:rPr lang="en-US" smtClean="0"/>
              <a:pPr/>
              <a:t>56</a:t>
            </a:fld>
            <a:endParaRPr lang="en-US" dirty="0"/>
          </a:p>
        </p:txBody>
      </p:sp>
    </p:spTree>
    <p:extLst>
      <p:ext uri="{BB962C8B-B14F-4D97-AF65-F5344CB8AC3E}">
        <p14:creationId xmlns:p14="http://schemas.microsoft.com/office/powerpoint/2010/main" val="31757623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4040"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2"/>
                </p:tgtEl>
              </p:cMediaNode>
            </p:video>
            <p:seq concurrent="1" nextAc="seek">
              <p:cTn id="8" restart="whenNotActive" fill="hold" evtFilter="cancelBubble" nodeType="interactiveSeq">
                <p:stCondLst>
                  <p:cond evt="onClick" delay="0">
                    <p:tgtEl>
                      <p:spTgt spid="2"/>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2"/>
                                        </p:tgtEl>
                                      </p:cBhvr>
                                    </p:cmd>
                                  </p:childTnLst>
                                </p:cTn>
                              </p:par>
                            </p:childTnLst>
                          </p:cTn>
                        </p:par>
                      </p:childTnLst>
                    </p:cTn>
                  </p:par>
                </p:childTnLst>
              </p:cTn>
              <p:nextCondLst>
                <p:cond evt="onClick" delay="0">
                  <p:tgtEl>
                    <p:spTgt spid="2"/>
                  </p:tgtEl>
                </p:cond>
              </p:nextCondLst>
            </p:seq>
          </p:childTnLst>
        </p:cTn>
      </p:par>
    </p:tnLst>
  </p:timing>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2" name="Picture 21">
            <a:extLst>
              <a:ext uri="{FF2B5EF4-FFF2-40B4-BE49-F238E27FC236}">
                <a16:creationId xmlns:a16="http://schemas.microsoft.com/office/drawing/2014/main" id="{AAAED2D5-3056-43DA-A143-008D1516968C}"/>
              </a:ext>
            </a:extLst>
          </p:cNvPr>
          <p:cNvPicPr>
            <a:picLocks noChangeAspect="1"/>
          </p:cNvPicPr>
          <p:nvPr/>
        </p:nvPicPr>
        <p:blipFill>
          <a:blip r:embed="rId3"/>
          <a:stretch>
            <a:fillRect/>
          </a:stretch>
        </p:blipFill>
        <p:spPr>
          <a:xfrm>
            <a:off x="3046500" y="2162906"/>
            <a:ext cx="2913477" cy="2514790"/>
          </a:xfrm>
          <a:prstGeom prst="rect">
            <a:avLst/>
          </a:prstGeom>
        </p:spPr>
      </p:pic>
      <p:pic>
        <p:nvPicPr>
          <p:cNvPr id="20" name="Picture 19">
            <a:extLst>
              <a:ext uri="{FF2B5EF4-FFF2-40B4-BE49-F238E27FC236}">
                <a16:creationId xmlns:a16="http://schemas.microsoft.com/office/drawing/2014/main" id="{2AB4F77C-6C14-426A-A565-0A3AC5F79965}"/>
              </a:ext>
            </a:extLst>
          </p:cNvPr>
          <p:cNvPicPr>
            <a:picLocks noChangeAspect="1"/>
          </p:cNvPicPr>
          <p:nvPr/>
        </p:nvPicPr>
        <p:blipFill>
          <a:blip r:embed="rId4"/>
          <a:stretch>
            <a:fillRect/>
          </a:stretch>
        </p:blipFill>
        <p:spPr>
          <a:xfrm>
            <a:off x="6621227" y="4694885"/>
            <a:ext cx="1885320" cy="1646769"/>
          </a:xfrm>
          <a:prstGeom prst="rect">
            <a:avLst/>
          </a:prstGeom>
        </p:spPr>
      </p:pic>
      <p:pic>
        <p:nvPicPr>
          <p:cNvPr id="18" name="Picture 17">
            <a:extLst>
              <a:ext uri="{FF2B5EF4-FFF2-40B4-BE49-F238E27FC236}">
                <a16:creationId xmlns:a16="http://schemas.microsoft.com/office/drawing/2014/main" id="{9AE7E571-3D77-4C6B-8D75-75EDA9E6791E}"/>
              </a:ext>
            </a:extLst>
          </p:cNvPr>
          <p:cNvPicPr>
            <a:picLocks noChangeAspect="1"/>
          </p:cNvPicPr>
          <p:nvPr/>
        </p:nvPicPr>
        <p:blipFill>
          <a:blip r:embed="rId5"/>
          <a:stretch>
            <a:fillRect/>
          </a:stretch>
        </p:blipFill>
        <p:spPr>
          <a:xfrm>
            <a:off x="6412589" y="900055"/>
            <a:ext cx="2004750" cy="1803214"/>
          </a:xfrm>
          <a:prstGeom prst="rect">
            <a:avLst/>
          </a:prstGeom>
        </p:spPr>
      </p:pic>
      <p:sp>
        <p:nvSpPr>
          <p:cNvPr id="5" name="Title 1"/>
          <p:cNvSpPr txBox="1">
            <a:spLocks/>
          </p:cNvSpPr>
          <p:nvPr/>
        </p:nvSpPr>
        <p:spPr>
          <a:xfrm>
            <a:off x="49889" y="118074"/>
            <a:ext cx="8894086" cy="481828"/>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Dynamic Example #3: Bolted Joint Problem</a:t>
            </a:r>
          </a:p>
        </p:txBody>
      </p:sp>
      <p:pic>
        <p:nvPicPr>
          <p:cNvPr id="3" name="Picture 2">
            <a:extLst>
              <a:ext uri="{FF2B5EF4-FFF2-40B4-BE49-F238E27FC236}">
                <a16:creationId xmlns:a16="http://schemas.microsoft.com/office/drawing/2014/main" id="{C7D9A657-F624-469D-8FDB-4437E22DE75E}"/>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239528" y="2299855"/>
            <a:ext cx="2826138" cy="2395701"/>
          </a:xfrm>
          <a:prstGeom prst="rect">
            <a:avLst/>
          </a:prstGeom>
        </p:spPr>
      </p:pic>
      <mc:AlternateContent xmlns:mc="http://schemas.openxmlformats.org/markup-compatibility/2006" xmlns:a14="http://schemas.microsoft.com/office/drawing/2010/main">
        <mc:Choice Requires="a14">
          <p:sp>
            <p:nvSpPr>
              <p:cNvPr id="6" name="TextBox 5">
                <a:extLst>
                  <a:ext uri="{FF2B5EF4-FFF2-40B4-BE49-F238E27FC236}">
                    <a16:creationId xmlns:a16="http://schemas.microsoft.com/office/drawing/2014/main" id="{3EE21C76-1FAF-49F4-82BB-173161FBC286}"/>
                  </a:ext>
                </a:extLst>
              </p:cNvPr>
              <p:cNvSpPr txBox="1"/>
              <p:nvPr/>
            </p:nvSpPr>
            <p:spPr>
              <a:xfrm>
                <a:off x="7618258" y="992475"/>
                <a:ext cx="1128584"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2</m:t>
                          </m:r>
                        </m:sub>
                      </m:sSub>
                    </m:oMath>
                  </m:oMathPara>
                </a14:m>
                <a:endParaRPr lang="en-US" sz="1600" dirty="0"/>
              </a:p>
            </p:txBody>
          </p:sp>
        </mc:Choice>
        <mc:Fallback xmlns="">
          <p:sp>
            <p:nvSpPr>
              <p:cNvPr id="6" name="TextBox 5">
                <a:extLst>
                  <a:ext uri="{FF2B5EF4-FFF2-40B4-BE49-F238E27FC236}">
                    <a16:creationId xmlns:a16="http://schemas.microsoft.com/office/drawing/2014/main" id="{3EE21C76-1FAF-49F4-82BB-173161FBC286}"/>
                  </a:ext>
                </a:extLst>
              </p:cNvPr>
              <p:cNvSpPr txBox="1">
                <a:spLocks noRot="1" noChangeAspect="1" noMove="1" noResize="1" noEditPoints="1" noAdjustHandles="1" noChangeArrowheads="1" noChangeShapeType="1" noTextEdit="1"/>
              </p:cNvSpPr>
              <p:nvPr/>
            </p:nvSpPr>
            <p:spPr>
              <a:xfrm>
                <a:off x="7618258" y="992475"/>
                <a:ext cx="1128584" cy="338554"/>
              </a:xfrm>
              <a:prstGeom prst="rect">
                <a:avLst/>
              </a:prstGeom>
              <a:blipFill>
                <a:blip r:embed="rId7"/>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9" name="TextBox 8">
                <a:extLst>
                  <a:ext uri="{FF2B5EF4-FFF2-40B4-BE49-F238E27FC236}">
                    <a16:creationId xmlns:a16="http://schemas.microsoft.com/office/drawing/2014/main" id="{595FCAFC-50B1-4185-9A81-1BFB2F0344EA}"/>
                  </a:ext>
                </a:extLst>
              </p:cNvPr>
              <p:cNvSpPr txBox="1"/>
              <p:nvPr/>
            </p:nvSpPr>
            <p:spPr>
              <a:xfrm>
                <a:off x="7673755" y="6031761"/>
                <a:ext cx="1128584"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1</m:t>
                          </m:r>
                        </m:sub>
                      </m:sSub>
                    </m:oMath>
                  </m:oMathPara>
                </a14:m>
                <a:endParaRPr lang="en-US" sz="1600" dirty="0"/>
              </a:p>
            </p:txBody>
          </p:sp>
        </mc:Choice>
        <mc:Fallback xmlns="">
          <p:sp>
            <p:nvSpPr>
              <p:cNvPr id="9" name="TextBox 8">
                <a:extLst>
                  <a:ext uri="{FF2B5EF4-FFF2-40B4-BE49-F238E27FC236}">
                    <a16:creationId xmlns:a16="http://schemas.microsoft.com/office/drawing/2014/main" id="{595FCAFC-50B1-4185-9A81-1BFB2F0344EA}"/>
                  </a:ext>
                </a:extLst>
              </p:cNvPr>
              <p:cNvSpPr txBox="1">
                <a:spLocks noRot="1" noChangeAspect="1" noMove="1" noResize="1" noEditPoints="1" noAdjustHandles="1" noChangeArrowheads="1" noChangeShapeType="1" noTextEdit="1"/>
              </p:cNvSpPr>
              <p:nvPr/>
            </p:nvSpPr>
            <p:spPr>
              <a:xfrm>
                <a:off x="7673755" y="6031761"/>
                <a:ext cx="1128584" cy="338554"/>
              </a:xfrm>
              <a:prstGeom prst="rect">
                <a:avLst/>
              </a:prstGeom>
              <a:blipFill>
                <a:blip r:embed="rId8"/>
                <a:stretch>
                  <a:fillRect/>
                </a:stretch>
              </a:blipFill>
            </p:spPr>
            <p:txBody>
              <a:bodyPr/>
              <a:lstStyle/>
              <a:p>
                <a:r>
                  <a:rPr lang="en-US">
                    <a:noFill/>
                  </a:rPr>
                  <a:t> </a:t>
                </a:r>
              </a:p>
            </p:txBody>
          </p:sp>
        </mc:Fallback>
      </mc:AlternateContent>
      <p:cxnSp>
        <p:nvCxnSpPr>
          <p:cNvPr id="10" name="Straight Arrow Connector 9">
            <a:extLst>
              <a:ext uri="{FF2B5EF4-FFF2-40B4-BE49-F238E27FC236}">
                <a16:creationId xmlns:a16="http://schemas.microsoft.com/office/drawing/2014/main" id="{563B31A2-D0DC-490F-92FA-1F7FB2490372}"/>
              </a:ext>
            </a:extLst>
          </p:cNvPr>
          <p:cNvCxnSpPr>
            <a:cxnSpLocks/>
          </p:cNvCxnSpPr>
          <p:nvPr/>
        </p:nvCxnSpPr>
        <p:spPr>
          <a:xfrm>
            <a:off x="5428145" y="4386502"/>
            <a:ext cx="383243" cy="226394"/>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11" name="Straight Arrow Connector 10">
            <a:extLst>
              <a:ext uri="{FF2B5EF4-FFF2-40B4-BE49-F238E27FC236}">
                <a16:creationId xmlns:a16="http://schemas.microsoft.com/office/drawing/2014/main" id="{AD80D9B2-BB32-485F-87F1-DC33BE23CBC4}"/>
              </a:ext>
            </a:extLst>
          </p:cNvPr>
          <p:cNvCxnSpPr>
            <a:cxnSpLocks/>
          </p:cNvCxnSpPr>
          <p:nvPr/>
        </p:nvCxnSpPr>
        <p:spPr>
          <a:xfrm flipV="1">
            <a:off x="5472472" y="2392467"/>
            <a:ext cx="386274" cy="143268"/>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12" name="Rectangle 11">
            <a:extLst>
              <a:ext uri="{FF2B5EF4-FFF2-40B4-BE49-F238E27FC236}">
                <a16:creationId xmlns:a16="http://schemas.microsoft.com/office/drawing/2014/main" id="{0F356459-05FC-4EA8-AB6A-3DD197A42E93}"/>
              </a:ext>
            </a:extLst>
          </p:cNvPr>
          <p:cNvSpPr/>
          <p:nvPr/>
        </p:nvSpPr>
        <p:spPr>
          <a:xfrm>
            <a:off x="6158839" y="967557"/>
            <a:ext cx="2512251" cy="1757419"/>
          </a:xfrm>
          <a:prstGeom prst="rect">
            <a:avLst/>
          </a:prstGeom>
          <a:noFill/>
          <a:ln w="9525"/>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p:sp>
        <p:nvSpPr>
          <p:cNvPr id="13" name="Rectangle 12">
            <a:extLst>
              <a:ext uri="{FF2B5EF4-FFF2-40B4-BE49-F238E27FC236}">
                <a16:creationId xmlns:a16="http://schemas.microsoft.com/office/drawing/2014/main" id="{651C3960-534D-49AD-A6F7-C9398809CDD6}"/>
              </a:ext>
            </a:extLst>
          </p:cNvPr>
          <p:cNvSpPr/>
          <p:nvPr/>
        </p:nvSpPr>
        <p:spPr>
          <a:xfrm>
            <a:off x="6286380" y="4621118"/>
            <a:ext cx="2512251" cy="1757419"/>
          </a:xfrm>
          <a:prstGeom prst="rect">
            <a:avLst/>
          </a:prstGeom>
          <a:noFill/>
          <a:ln w="9525"/>
        </p:spPr>
        <p:style>
          <a:lnRef idx="2">
            <a:schemeClr val="dk1"/>
          </a:lnRef>
          <a:fillRef idx="1">
            <a:schemeClr val="lt1"/>
          </a:fillRef>
          <a:effectRef idx="0">
            <a:schemeClr val="dk1"/>
          </a:effectRef>
          <a:fontRef idx="minor">
            <a:schemeClr val="dk1"/>
          </a:fontRef>
        </p:style>
        <p:txBody>
          <a:bodyPr rtlCol="0" anchor="ctr"/>
          <a:lstStyle/>
          <a:p>
            <a:pPr algn="ctr"/>
            <a:endParaRPr lang="en-US"/>
          </a:p>
        </p:txBody>
      </p:sp>
      <mc:AlternateContent xmlns:mc="http://schemas.openxmlformats.org/markup-compatibility/2006" xmlns:a14="http://schemas.microsoft.com/office/drawing/2010/main">
        <mc:Choice Requires="a14">
          <p:sp>
            <p:nvSpPr>
              <p:cNvPr id="14" name="TextBox 13">
                <a:extLst>
                  <a:ext uri="{FF2B5EF4-FFF2-40B4-BE49-F238E27FC236}">
                    <a16:creationId xmlns:a16="http://schemas.microsoft.com/office/drawing/2014/main" id="{F581C29A-15C9-4F8E-8C58-48961B5EFFE3}"/>
                  </a:ext>
                </a:extLst>
              </p:cNvPr>
              <p:cNvSpPr txBox="1"/>
              <p:nvPr/>
            </p:nvSpPr>
            <p:spPr>
              <a:xfrm>
                <a:off x="93970" y="4855658"/>
                <a:ext cx="6137956" cy="1723549"/>
              </a:xfrm>
              <a:prstGeom prst="rect">
                <a:avLst/>
              </a:prstGeom>
              <a:noFill/>
            </p:spPr>
            <p:txBody>
              <a:bodyPr wrap="square" rtlCol="0">
                <a:spAutoFit/>
              </a:bodyPr>
              <a:lstStyle/>
              <a:p>
                <a:pPr marL="285750" indent="-285750">
                  <a:buFont typeface="Arial" panose="020B0604020202020204" pitchFamily="34" charset="0"/>
                  <a:buChar char="•"/>
                </a:pPr>
                <a14:m>
                  <m:oMath xmlns:m="http://schemas.openxmlformats.org/officeDocument/2006/math">
                    <m:sSub>
                      <m:sSubPr>
                        <m:ctrlPr>
                          <a:rPr lang="en-US" sz="2000" i="1" smtClean="0">
                            <a:latin typeface="Cambria Math" panose="02040503050406030204" pitchFamily="18" charset="0"/>
                          </a:rPr>
                        </m:ctrlPr>
                      </m:sSubPr>
                      <m:e>
                        <m:r>
                          <m:rPr>
                            <m:sty m:val="p"/>
                          </m:rPr>
                          <a:rPr lang="el-GR" sz="2000" i="1" smtClean="0">
                            <a:latin typeface="Cambria Math" panose="02040503050406030204" pitchFamily="18" charset="0"/>
                            <a:ea typeface="Cambria Math" panose="02040503050406030204" pitchFamily="18" charset="0"/>
                          </a:rPr>
                          <m:t>Ω</m:t>
                        </m:r>
                      </m:e>
                      <m:sub>
                        <m:r>
                          <a:rPr lang="en-US" sz="2000" b="0" i="1" smtClean="0">
                            <a:latin typeface="Cambria Math" panose="02040503050406030204" pitchFamily="18" charset="0"/>
                          </a:rPr>
                          <m:t>1</m:t>
                        </m:r>
                      </m:sub>
                    </m:sSub>
                    <m:r>
                      <a:rPr lang="en-US" sz="2000" b="0" i="1" smtClean="0">
                        <a:latin typeface="Cambria Math" panose="02040503050406030204" pitchFamily="18" charset="0"/>
                      </a:rPr>
                      <m:t>=</m:t>
                    </m:r>
                  </m:oMath>
                </a14:m>
                <a:r>
                  <a:rPr lang="en-US" sz="2000" dirty="0">
                    <a:latin typeface="Calibri" panose="020F0502020204030204" pitchFamily="34" charset="0"/>
                    <a:cs typeface="Calibri" panose="020F0502020204030204" pitchFamily="34" charset="0"/>
                  </a:rPr>
                  <a:t> bolts (Composite TET10), </a:t>
                </a:r>
                <a14:m>
                  <m:oMath xmlns:m="http://schemas.openxmlformats.org/officeDocument/2006/math">
                    <m:sSub>
                      <m:sSubPr>
                        <m:ctrlPr>
                          <a:rPr lang="en-US" sz="2000" i="1">
                            <a:latin typeface="Cambria Math" panose="02040503050406030204" pitchFamily="18" charset="0"/>
                          </a:rPr>
                        </m:ctrlPr>
                      </m:sSubPr>
                      <m:e>
                        <m:r>
                          <m:rPr>
                            <m:sty m:val="p"/>
                          </m:rPr>
                          <a:rPr lang="el-GR" sz="2000" i="1">
                            <a:latin typeface="Cambria Math" panose="02040503050406030204" pitchFamily="18" charset="0"/>
                            <a:ea typeface="Cambria Math" panose="02040503050406030204" pitchFamily="18" charset="0"/>
                          </a:rPr>
                          <m:t>Ω</m:t>
                        </m:r>
                      </m:e>
                      <m:sub>
                        <m:r>
                          <a:rPr lang="en-US" sz="2000" b="0" i="1" smtClean="0">
                            <a:latin typeface="Cambria Math" panose="02040503050406030204" pitchFamily="18" charset="0"/>
                            <a:ea typeface="Cambria Math" panose="02040503050406030204" pitchFamily="18" charset="0"/>
                          </a:rPr>
                          <m:t>2</m:t>
                        </m:r>
                      </m:sub>
                    </m:sSub>
                    <m:r>
                      <a:rPr lang="en-US" sz="2000" i="1">
                        <a:latin typeface="Cambria Math" panose="02040503050406030204" pitchFamily="18" charset="0"/>
                      </a:rPr>
                      <m:t>=</m:t>
                    </m:r>
                  </m:oMath>
                </a14:m>
                <a:r>
                  <a:rPr lang="en-US" sz="2000" dirty="0">
                    <a:latin typeface="Calibri" panose="020F0502020204030204" pitchFamily="34" charset="0"/>
                    <a:cs typeface="Calibri" panose="020F0502020204030204" pitchFamily="34" charset="0"/>
                  </a:rPr>
                  <a:t> parts (HEX).</a:t>
                </a: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b="1" i="1" dirty="0">
                    <a:latin typeface="Calibri" panose="020F0502020204030204" pitchFamily="34" charset="0"/>
                    <a:cs typeface="Calibri" panose="020F0502020204030204" pitchFamily="34" charset="0"/>
                  </a:rPr>
                  <a:t>Inelastic J</a:t>
                </a:r>
                <a:r>
                  <a:rPr lang="en-US" sz="2000" b="1" i="1" baseline="-25000" dirty="0">
                    <a:latin typeface="Calibri" panose="020F0502020204030204" pitchFamily="34" charset="0"/>
                    <a:cs typeface="Calibri" panose="020F0502020204030204" pitchFamily="34" charset="0"/>
                  </a:rPr>
                  <a:t>2</a:t>
                </a:r>
                <a:r>
                  <a:rPr lang="en-US" sz="2000" b="1" i="1" dirty="0">
                    <a:latin typeface="Calibri" panose="020F0502020204030204" pitchFamily="34" charset="0"/>
                    <a:cs typeface="Calibri" panose="020F0502020204030204" pitchFamily="34" charset="0"/>
                  </a:rPr>
                  <a:t> material model </a:t>
                </a:r>
                <a:r>
                  <a:rPr lang="en-US" sz="2000" dirty="0">
                    <a:latin typeface="Calibri" panose="020F0502020204030204" pitchFamily="34" charset="0"/>
                    <a:cs typeface="Calibri" panose="020F0502020204030204" pitchFamily="34" charset="0"/>
                  </a:rPr>
                  <a:t>in both subdomains.</a:t>
                </a:r>
              </a:p>
              <a:p>
                <a:pPr marL="742950" lvl="1" indent="-285750">
                  <a:buFont typeface="Arial" panose="020B0604020202020204" pitchFamily="34" charset="0"/>
                  <a:buChar char="•"/>
                </a:pPr>
                <a14:m>
                  <m:oMath xmlns:m="http://schemas.openxmlformats.org/officeDocument/2006/math">
                    <m:sSub>
                      <m:sSubPr>
                        <m:ctrlPr>
                          <a:rPr lang="en-US" sz="2000" i="1">
                            <a:latin typeface="Cambria Math" panose="02040503050406030204" pitchFamily="18" charset="0"/>
                          </a:rPr>
                        </m:ctrlPr>
                      </m:sSubPr>
                      <m:e>
                        <m:r>
                          <m:rPr>
                            <m:sty m:val="p"/>
                          </m:rPr>
                          <a:rPr lang="el-GR" sz="2000" i="1">
                            <a:latin typeface="Cambria Math" panose="02040503050406030204" pitchFamily="18" charset="0"/>
                            <a:ea typeface="Cambria Math" panose="02040503050406030204" pitchFamily="18" charset="0"/>
                          </a:rPr>
                          <m:t>Ω</m:t>
                        </m:r>
                      </m:e>
                      <m:sub>
                        <m:r>
                          <a:rPr lang="en-US" sz="2000" i="1">
                            <a:latin typeface="Cambria Math" panose="02040503050406030204" pitchFamily="18" charset="0"/>
                          </a:rPr>
                          <m:t>1</m:t>
                        </m:r>
                      </m:sub>
                    </m:sSub>
                    <m:r>
                      <a:rPr lang="en-US" sz="2000" b="0" i="0" smtClean="0">
                        <a:latin typeface="Cambria Math" panose="02040503050406030204" pitchFamily="18" charset="0"/>
                      </a:rPr>
                      <m:t>:</m:t>
                    </m:r>
                  </m:oMath>
                </a14:m>
                <a:r>
                  <a:rPr lang="en-US" sz="2000" dirty="0">
                    <a:latin typeface="Calibri" panose="020F0502020204030204" pitchFamily="34" charset="0"/>
                    <a:cs typeface="Calibri" panose="020F0502020204030204" pitchFamily="34" charset="0"/>
                  </a:rPr>
                  <a:t> steel</a:t>
                </a:r>
              </a:p>
              <a:p>
                <a:pPr marL="742950" lvl="1" indent="-285750">
                  <a:buFont typeface="Arial" panose="020B0604020202020204" pitchFamily="34" charset="0"/>
                  <a:buChar char="•"/>
                </a:pPr>
                <a14:m>
                  <m:oMath xmlns:m="http://schemas.openxmlformats.org/officeDocument/2006/math">
                    <m:sSub>
                      <m:sSubPr>
                        <m:ctrlPr>
                          <a:rPr lang="en-US" sz="2000" i="1">
                            <a:latin typeface="Cambria Math" panose="02040503050406030204" pitchFamily="18" charset="0"/>
                          </a:rPr>
                        </m:ctrlPr>
                      </m:sSubPr>
                      <m:e>
                        <m:r>
                          <m:rPr>
                            <m:sty m:val="p"/>
                          </m:rPr>
                          <a:rPr lang="el-GR" sz="2000" i="1">
                            <a:latin typeface="Cambria Math" panose="02040503050406030204" pitchFamily="18" charset="0"/>
                            <a:ea typeface="Cambria Math" panose="02040503050406030204" pitchFamily="18" charset="0"/>
                          </a:rPr>
                          <m:t>Ω</m:t>
                        </m:r>
                      </m:e>
                      <m:sub>
                        <m:r>
                          <a:rPr lang="en-US" sz="2000" i="1">
                            <a:latin typeface="Cambria Math" panose="02040503050406030204" pitchFamily="18" charset="0"/>
                            <a:ea typeface="Cambria Math" panose="02040503050406030204" pitchFamily="18" charset="0"/>
                          </a:rPr>
                          <m:t>2</m:t>
                        </m:r>
                      </m:sub>
                    </m:sSub>
                    <m:r>
                      <a:rPr lang="en-US" sz="2000" b="0" i="0" smtClean="0">
                        <a:latin typeface="Cambria Math" panose="02040503050406030204" pitchFamily="18" charset="0"/>
                        <a:ea typeface="Cambria Math" panose="02040503050406030204" pitchFamily="18" charset="0"/>
                      </a:rPr>
                      <m:t>:</m:t>
                    </m:r>
                  </m:oMath>
                </a14:m>
                <a:r>
                  <a:rPr lang="en-US" sz="2000" dirty="0">
                    <a:latin typeface="Calibri" panose="020F0502020204030204" pitchFamily="34" charset="0"/>
                    <a:cs typeface="Calibri" panose="020F0502020204030204" pitchFamily="34" charset="0"/>
                  </a:rPr>
                  <a:t> steel component, aluminum (bottom) plate</a:t>
                </a:r>
              </a:p>
              <a:p>
                <a:pPr marL="742950" lvl="1"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mc:Choice>
        <mc:Fallback xmlns="">
          <p:sp>
            <p:nvSpPr>
              <p:cNvPr id="14" name="TextBox 13">
                <a:extLst>
                  <a:ext uri="{FF2B5EF4-FFF2-40B4-BE49-F238E27FC236}">
                    <a16:creationId xmlns:a16="http://schemas.microsoft.com/office/drawing/2014/main" id="{F581C29A-15C9-4F8E-8C58-48961B5EFFE3}"/>
                  </a:ext>
                </a:extLst>
              </p:cNvPr>
              <p:cNvSpPr txBox="1">
                <a:spLocks noRot="1" noChangeAspect="1" noMove="1" noResize="1" noEditPoints="1" noAdjustHandles="1" noChangeArrowheads="1" noChangeShapeType="1" noTextEdit="1"/>
              </p:cNvSpPr>
              <p:nvPr/>
            </p:nvSpPr>
            <p:spPr>
              <a:xfrm>
                <a:off x="93970" y="4855658"/>
                <a:ext cx="6137956" cy="1723549"/>
              </a:xfrm>
              <a:prstGeom prst="rect">
                <a:avLst/>
              </a:prstGeom>
              <a:blipFill>
                <a:blip r:embed="rId9"/>
                <a:stretch>
                  <a:fillRect l="-894" t="-2128"/>
                </a:stretch>
              </a:blipFill>
            </p:spPr>
            <p:txBody>
              <a:bodyPr/>
              <a:lstStyle/>
              <a:p>
                <a:r>
                  <a:rPr lang="en-US">
                    <a:noFill/>
                  </a:rPr>
                  <a:t> </a:t>
                </a:r>
              </a:p>
            </p:txBody>
          </p:sp>
        </mc:Fallback>
      </mc:AlternateContent>
      <p:sp>
        <p:nvSpPr>
          <p:cNvPr id="15" name="TextBox 14">
            <a:extLst>
              <a:ext uri="{FF2B5EF4-FFF2-40B4-BE49-F238E27FC236}">
                <a16:creationId xmlns:a16="http://schemas.microsoft.com/office/drawing/2014/main" id="{AC3BD7F3-3A10-4025-87BA-56705E77525B}"/>
              </a:ext>
            </a:extLst>
          </p:cNvPr>
          <p:cNvSpPr txBox="1"/>
          <p:nvPr/>
        </p:nvSpPr>
        <p:spPr>
          <a:xfrm>
            <a:off x="119449" y="1438437"/>
            <a:ext cx="5963638" cy="1015663"/>
          </a:xfrm>
          <a:prstGeom prst="rect">
            <a:avLst/>
          </a:prstGeom>
          <a:noFill/>
        </p:spPr>
        <p:txBody>
          <a:bodyPr wrap="square" rtlCol="0">
            <a:spAutoFit/>
          </a:bodyPr>
          <a:lstStyle/>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Schwarz solution compared to single-domain solution on composite TET10 mesh.</a:t>
            </a:r>
          </a:p>
          <a:p>
            <a:endParaRPr lang="en-US" sz="2000" dirty="0"/>
          </a:p>
        </p:txBody>
      </p:sp>
      <p:sp>
        <p:nvSpPr>
          <p:cNvPr id="16" name="TextBox 15">
            <a:extLst>
              <a:ext uri="{FF2B5EF4-FFF2-40B4-BE49-F238E27FC236}">
                <a16:creationId xmlns:a16="http://schemas.microsoft.com/office/drawing/2014/main" id="{5D8D52AF-418D-4DED-ABB4-7972CC61F676}"/>
              </a:ext>
            </a:extLst>
          </p:cNvPr>
          <p:cNvSpPr txBox="1"/>
          <p:nvPr/>
        </p:nvSpPr>
        <p:spPr>
          <a:xfrm>
            <a:off x="6111481" y="2824333"/>
            <a:ext cx="3013553" cy="2031325"/>
          </a:xfrm>
          <a:prstGeom prst="rect">
            <a:avLst/>
          </a:prstGeom>
          <a:no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BC: x-</a:t>
            </a:r>
            <a:r>
              <a:rPr lang="en-US" dirty="0" err="1">
                <a:latin typeface="Calibri" panose="020F0502020204030204" pitchFamily="34" charset="0"/>
                <a:cs typeface="Calibri" panose="020F0502020204030204" pitchFamily="34" charset="0"/>
              </a:rPr>
              <a:t>disp</a:t>
            </a:r>
            <a:r>
              <a:rPr lang="en-US" dirty="0">
                <a:latin typeface="Calibri" panose="020F0502020204030204" pitchFamily="34" charset="0"/>
                <a:cs typeface="Calibri" panose="020F0502020204030204" pitchFamily="34" charset="0"/>
              </a:rPr>
              <a:t> = 0.02 at T = 1.0e-3 on top of parts.</a:t>
            </a: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Run until T = 5.0e-4 w/ </a:t>
            </a:r>
            <a:r>
              <a:rPr lang="en-US" dirty="0" err="1">
                <a:latin typeface="Calibri" panose="020F0502020204030204" pitchFamily="34" charset="0"/>
                <a:cs typeface="Calibri" panose="020F0502020204030204" pitchFamily="34" charset="0"/>
              </a:rPr>
              <a:t>dt</a:t>
            </a:r>
            <a:r>
              <a:rPr lang="en-US" dirty="0">
                <a:latin typeface="Calibri" panose="020F0502020204030204" pitchFamily="34" charset="0"/>
                <a:cs typeface="Calibri" panose="020F0502020204030204" pitchFamily="34" charset="0"/>
              </a:rPr>
              <a:t> = 1e-5 + implicit Newmark with analytic mass matrix for composite </a:t>
            </a:r>
            <a:r>
              <a:rPr lang="en-US" dirty="0" err="1">
                <a:latin typeface="Calibri" panose="020F0502020204030204" pitchFamily="34" charset="0"/>
                <a:cs typeface="Calibri" panose="020F0502020204030204" pitchFamily="34" charset="0"/>
              </a:rPr>
              <a:t>tet</a:t>
            </a:r>
            <a:r>
              <a:rPr lang="en-US" dirty="0">
                <a:latin typeface="Calibri" panose="020F0502020204030204" pitchFamily="34" charset="0"/>
                <a:cs typeface="Calibri" panose="020F0502020204030204" pitchFamily="34" charset="0"/>
              </a:rPr>
              <a:t> 10s.</a:t>
            </a: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p:sp>
        <p:nvSpPr>
          <p:cNvPr id="2" name="TextBox 1">
            <a:extLst>
              <a:ext uri="{FF2B5EF4-FFF2-40B4-BE49-F238E27FC236}">
                <a16:creationId xmlns:a16="http://schemas.microsoft.com/office/drawing/2014/main" id="{C2858113-51EC-4003-BFB7-C88CD3F34723}"/>
              </a:ext>
            </a:extLst>
          </p:cNvPr>
          <p:cNvSpPr txBox="1"/>
          <p:nvPr/>
        </p:nvSpPr>
        <p:spPr>
          <a:xfrm>
            <a:off x="1226634" y="920170"/>
            <a:ext cx="3412273" cy="400110"/>
          </a:xfrm>
          <a:prstGeom prst="rect">
            <a:avLst/>
          </a:prstGeom>
          <a:solidFill>
            <a:srgbClr val="FFCC99"/>
          </a:solidFill>
        </p:spPr>
        <p:txBody>
          <a:bodyPr wrap="square" rtlCol="0">
            <a:spAutoFit/>
          </a:bodyPr>
          <a:lstStyle/>
          <a:p>
            <a:pPr algn="ctr"/>
            <a:r>
              <a:rPr lang="en-US" sz="2000" dirty="0">
                <a:latin typeface="Calibri" panose="020F0502020204030204" pitchFamily="34" charset="0"/>
                <a:cs typeface="Calibri" panose="020F0502020204030204" pitchFamily="34" charset="0"/>
              </a:rPr>
              <a:t>Problem of </a:t>
            </a:r>
            <a:r>
              <a:rPr lang="en-US" sz="2000" b="1" i="1" dirty="0">
                <a:latin typeface="Calibri" panose="020F0502020204030204" pitchFamily="34" charset="0"/>
                <a:cs typeface="Calibri" panose="020F0502020204030204" pitchFamily="34" charset="0"/>
              </a:rPr>
              <a:t>practical scale</a:t>
            </a:r>
            <a:r>
              <a:rPr lang="en-US" sz="2000" dirty="0">
                <a:latin typeface="Calibri" panose="020F0502020204030204" pitchFamily="34" charset="0"/>
                <a:cs typeface="Calibri" panose="020F0502020204030204" pitchFamily="34" charset="0"/>
              </a:rPr>
              <a:t>.</a:t>
            </a:r>
          </a:p>
        </p:txBody>
      </p:sp>
      <p:pic>
        <p:nvPicPr>
          <p:cNvPr id="17" name="Picture 16">
            <a:extLst>
              <a:ext uri="{FF2B5EF4-FFF2-40B4-BE49-F238E27FC236}">
                <a16:creationId xmlns:a16="http://schemas.microsoft.com/office/drawing/2014/main" id="{0C167717-54F6-40F7-92DA-64E8E0AD070E}"/>
              </a:ext>
            </a:extLst>
          </p:cNvPr>
          <p:cNvPicPr>
            <a:picLocks noChangeAspect="1"/>
          </p:cNvPicPr>
          <p:nvPr/>
        </p:nvPicPr>
        <p:blipFill>
          <a:blip r:embed="rId10"/>
          <a:stretch>
            <a:fillRect/>
          </a:stretch>
        </p:blipFill>
        <p:spPr>
          <a:xfrm>
            <a:off x="5230719" y="777864"/>
            <a:ext cx="1256054" cy="735024"/>
          </a:xfrm>
          <a:prstGeom prst="rect">
            <a:avLst/>
          </a:prstGeom>
        </p:spPr>
      </p:pic>
      <p:sp>
        <p:nvSpPr>
          <p:cNvPr id="4" name="Slide Number Placeholder 3">
            <a:extLst>
              <a:ext uri="{FF2B5EF4-FFF2-40B4-BE49-F238E27FC236}">
                <a16:creationId xmlns:a16="http://schemas.microsoft.com/office/drawing/2014/main" id="{50570AA0-00D7-41D4-B3F6-9C1AFD406A37}"/>
              </a:ext>
            </a:extLst>
          </p:cNvPr>
          <p:cNvSpPr>
            <a:spLocks noGrp="1"/>
          </p:cNvSpPr>
          <p:nvPr>
            <p:ph type="sldNum" sz="quarter" idx="12"/>
          </p:nvPr>
        </p:nvSpPr>
        <p:spPr/>
        <p:txBody>
          <a:bodyPr/>
          <a:lstStyle/>
          <a:p>
            <a:fld id="{A5E55A7B-7854-E145-92D9-B491DF4BAE2D}" type="slidenum">
              <a:rPr lang="en-US" smtClean="0"/>
              <a:pPr/>
              <a:t>57</a:t>
            </a:fld>
            <a:endParaRPr lang="en-US" dirty="0"/>
          </a:p>
        </p:txBody>
      </p:sp>
    </p:spTree>
    <p:extLst>
      <p:ext uri="{BB962C8B-B14F-4D97-AF65-F5344CB8AC3E}">
        <p14:creationId xmlns:p14="http://schemas.microsoft.com/office/powerpoint/2010/main" val="1344052477"/>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x_disp_bolted_joint_mesh">
            <a:hlinkClick r:id="" action="ppaction://media"/>
            <a:extLst>
              <a:ext uri="{FF2B5EF4-FFF2-40B4-BE49-F238E27FC236}">
                <a16:creationId xmlns:a16="http://schemas.microsoft.com/office/drawing/2014/main" id="{3BA61F32-98EF-4CEA-9AF1-4B942CCF93FE}"/>
              </a:ext>
            </a:extLst>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392093" y="1054692"/>
            <a:ext cx="7961745" cy="5198632"/>
          </a:xfrm>
          <a:prstGeom prst="rect">
            <a:avLst/>
          </a:prstGeom>
          <a:ln>
            <a:noFill/>
          </a:ln>
          <a:effectLst>
            <a:outerShdw blurRad="190500" algn="tl" rotWithShape="0">
              <a:srgbClr val="000000">
                <a:alpha val="70000"/>
              </a:srgbClr>
            </a:outerShdw>
          </a:effectLst>
        </p:spPr>
      </p:pic>
      <mc:AlternateContent xmlns:mc="http://schemas.openxmlformats.org/markup-compatibility/2006" xmlns:a14="http://schemas.microsoft.com/office/drawing/2010/main">
        <mc:Choice Requires="a14">
          <p:sp>
            <p:nvSpPr>
              <p:cNvPr id="20" name="TextBox 19">
                <a:extLst>
                  <a:ext uri="{FF2B5EF4-FFF2-40B4-BE49-F238E27FC236}">
                    <a16:creationId xmlns:a16="http://schemas.microsoft.com/office/drawing/2014/main" id="{94B7B081-7173-42C7-9A13-8F23A06E3761}"/>
                  </a:ext>
                </a:extLst>
              </p:cNvPr>
              <p:cNvSpPr txBox="1"/>
              <p:nvPr/>
            </p:nvSpPr>
            <p:spPr>
              <a:xfrm>
                <a:off x="1837996" y="5693419"/>
                <a:ext cx="2534970"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Single </a:t>
                </a:r>
                <a14:m>
                  <m:oMath xmlns:m="http://schemas.openxmlformats.org/officeDocument/2006/math">
                    <m:r>
                      <m:rPr>
                        <m:sty m:val="p"/>
                      </m:rPr>
                      <a:rPr lang="el-GR" i="1" smtClean="0">
                        <a:latin typeface="Cambria Math" panose="02040503050406030204" pitchFamily="18" charset="0"/>
                        <a:ea typeface="Cambria Math" panose="02040503050406030204" pitchFamily="18" charset="0"/>
                      </a:rPr>
                      <m:t>Ω</m:t>
                    </m:r>
                  </m:oMath>
                </a14:m>
                <a:endParaRPr lang="en-US" dirty="0">
                  <a:latin typeface="Calibri" panose="020F0502020204030204" pitchFamily="34" charset="0"/>
                  <a:cs typeface="Calibri" panose="020F0502020204030204" pitchFamily="34" charset="0"/>
                </a:endParaRPr>
              </a:p>
            </p:txBody>
          </p:sp>
        </mc:Choice>
        <mc:Fallback xmlns="">
          <p:sp>
            <p:nvSpPr>
              <p:cNvPr id="20" name="TextBox 19">
                <a:extLst>
                  <a:ext uri="{FF2B5EF4-FFF2-40B4-BE49-F238E27FC236}">
                    <a16:creationId xmlns:a16="http://schemas.microsoft.com/office/drawing/2014/main" id="{94B7B081-7173-42C7-9A13-8F23A06E3761}"/>
                  </a:ext>
                </a:extLst>
              </p:cNvPr>
              <p:cNvSpPr txBox="1">
                <a:spLocks noRot="1" noChangeAspect="1" noMove="1" noResize="1" noEditPoints="1" noAdjustHandles="1" noChangeArrowheads="1" noChangeShapeType="1" noTextEdit="1"/>
              </p:cNvSpPr>
              <p:nvPr/>
            </p:nvSpPr>
            <p:spPr>
              <a:xfrm>
                <a:off x="1837996" y="5693419"/>
                <a:ext cx="2534970" cy="369332"/>
              </a:xfrm>
              <a:prstGeom prst="rect">
                <a:avLst/>
              </a:prstGeom>
              <a:blipFill>
                <a:blip r:embed="rId6"/>
                <a:stretch>
                  <a:fillRect l="-2169" t="-9836" b="-24590"/>
                </a:stretch>
              </a:blipFill>
            </p:spPr>
            <p:txBody>
              <a:bodyPr/>
              <a:lstStyle/>
              <a:p>
                <a:r>
                  <a:rPr lang="en-US">
                    <a:noFill/>
                  </a:rPr>
                  <a:t> </a:t>
                </a:r>
              </a:p>
            </p:txBody>
          </p:sp>
        </mc:Fallback>
      </mc:AlternateContent>
      <p:sp>
        <p:nvSpPr>
          <p:cNvPr id="21" name="TextBox 20">
            <a:extLst>
              <a:ext uri="{FF2B5EF4-FFF2-40B4-BE49-F238E27FC236}">
                <a16:creationId xmlns:a16="http://schemas.microsoft.com/office/drawing/2014/main" id="{4999CC7F-F75D-4BCF-A456-132FC7C21A45}"/>
              </a:ext>
            </a:extLst>
          </p:cNvPr>
          <p:cNvSpPr txBox="1"/>
          <p:nvPr/>
        </p:nvSpPr>
        <p:spPr>
          <a:xfrm>
            <a:off x="5818868" y="5620991"/>
            <a:ext cx="2534970"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Schwarz</a:t>
            </a:r>
          </a:p>
        </p:txBody>
      </p:sp>
      <p:sp>
        <p:nvSpPr>
          <p:cNvPr id="6" name="Title 1">
            <a:extLst>
              <a:ext uri="{FF2B5EF4-FFF2-40B4-BE49-F238E27FC236}">
                <a16:creationId xmlns:a16="http://schemas.microsoft.com/office/drawing/2014/main" id="{82D48845-1866-4EA5-A37B-B1E75DE131C8}"/>
              </a:ext>
            </a:extLst>
          </p:cNvPr>
          <p:cNvSpPr txBox="1">
            <a:spLocks/>
          </p:cNvSpPr>
          <p:nvPr/>
        </p:nvSpPr>
        <p:spPr>
          <a:xfrm>
            <a:off x="265296" y="184963"/>
            <a:ext cx="7072206" cy="60023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Bolted Joint Problem: Displacement</a:t>
            </a:r>
          </a:p>
        </p:txBody>
      </p:sp>
      <p:pic>
        <p:nvPicPr>
          <p:cNvPr id="8" name="Picture 7">
            <a:extLst>
              <a:ext uri="{FF2B5EF4-FFF2-40B4-BE49-F238E27FC236}">
                <a16:creationId xmlns:a16="http://schemas.microsoft.com/office/drawing/2014/main" id="{324DAEE9-D36E-4534-B1AE-43BE1CB861DE}"/>
              </a:ext>
            </a:extLst>
          </p:cNvPr>
          <p:cNvPicPr>
            <a:picLocks noChangeAspect="1"/>
          </p:cNvPicPr>
          <p:nvPr/>
        </p:nvPicPr>
        <p:blipFill>
          <a:blip r:embed="rId7"/>
          <a:stretch>
            <a:fillRect/>
          </a:stretch>
        </p:blipFill>
        <p:spPr>
          <a:xfrm>
            <a:off x="5167738" y="922297"/>
            <a:ext cx="2169764" cy="1520958"/>
          </a:xfrm>
          <a:prstGeom prst="rect">
            <a:avLst/>
          </a:prstGeom>
          <a:ln>
            <a:noFill/>
          </a:ln>
          <a:effectLst>
            <a:outerShdw blurRad="292100" dist="139700" dir="2700000" algn="tl" rotWithShape="0">
              <a:srgbClr val="333333">
                <a:alpha val="65000"/>
              </a:srgbClr>
            </a:outerShdw>
          </a:effectLst>
        </p:spPr>
      </p:pic>
      <p:pic>
        <p:nvPicPr>
          <p:cNvPr id="9" name="Picture 8">
            <a:extLst>
              <a:ext uri="{FF2B5EF4-FFF2-40B4-BE49-F238E27FC236}">
                <a16:creationId xmlns:a16="http://schemas.microsoft.com/office/drawing/2014/main" id="{16886295-7D1A-42C7-9BCC-C5CBE6C91613}"/>
              </a:ext>
            </a:extLst>
          </p:cNvPr>
          <p:cNvPicPr>
            <a:picLocks noChangeAspect="1"/>
          </p:cNvPicPr>
          <p:nvPr/>
        </p:nvPicPr>
        <p:blipFill>
          <a:blip r:embed="rId8"/>
          <a:stretch>
            <a:fillRect/>
          </a:stretch>
        </p:blipFill>
        <p:spPr>
          <a:xfrm>
            <a:off x="7468982" y="131096"/>
            <a:ext cx="1517864" cy="2837484"/>
          </a:xfrm>
          <a:prstGeom prst="rect">
            <a:avLst/>
          </a:prstGeom>
          <a:ln>
            <a:noFill/>
          </a:ln>
          <a:effectLst>
            <a:outerShdw blurRad="292100" dist="139700" dir="2700000" algn="tl" rotWithShape="0">
              <a:srgbClr val="333333">
                <a:alpha val="65000"/>
              </a:srgbClr>
            </a:outerShdw>
          </a:effectLst>
        </p:spPr>
      </p:pic>
      <p:sp>
        <p:nvSpPr>
          <p:cNvPr id="11" name="Rectangle 10">
            <a:extLst>
              <a:ext uri="{FF2B5EF4-FFF2-40B4-BE49-F238E27FC236}">
                <a16:creationId xmlns:a16="http://schemas.microsoft.com/office/drawing/2014/main" id="{372DA6BB-7720-4CD8-9F98-460C5E8EA860}"/>
              </a:ext>
            </a:extLst>
          </p:cNvPr>
          <p:cNvSpPr/>
          <p:nvPr/>
        </p:nvSpPr>
        <p:spPr>
          <a:xfrm>
            <a:off x="7765961" y="2395470"/>
            <a:ext cx="933718" cy="521595"/>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cxnSp>
        <p:nvCxnSpPr>
          <p:cNvPr id="5" name="Straight Arrow Connector 4">
            <a:extLst>
              <a:ext uri="{FF2B5EF4-FFF2-40B4-BE49-F238E27FC236}">
                <a16:creationId xmlns:a16="http://schemas.microsoft.com/office/drawing/2014/main" id="{9A81F7D6-D015-4430-A605-E9488E61FD27}"/>
              </a:ext>
            </a:extLst>
          </p:cNvPr>
          <p:cNvCxnSpPr>
            <a:cxnSpLocks/>
          </p:cNvCxnSpPr>
          <p:nvPr/>
        </p:nvCxnSpPr>
        <p:spPr>
          <a:xfrm flipH="1" flipV="1">
            <a:off x="7036420" y="2252546"/>
            <a:ext cx="729542" cy="390294"/>
          </a:xfrm>
          <a:prstGeom prst="straightConnector1">
            <a:avLst/>
          </a:prstGeom>
          <a:ln w="9525">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14" name="Straight Arrow Connector 13">
            <a:extLst>
              <a:ext uri="{FF2B5EF4-FFF2-40B4-BE49-F238E27FC236}">
                <a16:creationId xmlns:a16="http://schemas.microsoft.com/office/drawing/2014/main" id="{23884691-00CE-4875-BBD9-1157CD31B909}"/>
              </a:ext>
            </a:extLst>
          </p:cNvPr>
          <p:cNvCxnSpPr>
            <a:cxnSpLocks/>
          </p:cNvCxnSpPr>
          <p:nvPr/>
        </p:nvCxnSpPr>
        <p:spPr>
          <a:xfrm flipV="1">
            <a:off x="7593980" y="2968581"/>
            <a:ext cx="490654" cy="934346"/>
          </a:xfrm>
          <a:prstGeom prst="straightConnector1">
            <a:avLst/>
          </a:prstGeom>
          <a:ln w="12700">
            <a:solidFill>
              <a:schemeClr val="tx1"/>
            </a:solidFill>
            <a:tailEnd type="triangle"/>
          </a:ln>
        </p:spPr>
        <p:style>
          <a:lnRef idx="2">
            <a:schemeClr val="accent1"/>
          </a:lnRef>
          <a:fillRef idx="0">
            <a:schemeClr val="accent1"/>
          </a:fillRef>
          <a:effectRef idx="1">
            <a:schemeClr val="accent1"/>
          </a:effectRef>
          <a:fontRef idx="minor">
            <a:schemeClr val="tx1"/>
          </a:fontRef>
        </p:style>
      </p:cxnSp>
      <p:pic>
        <p:nvPicPr>
          <p:cNvPr id="12" name="Picture 11">
            <a:extLst>
              <a:ext uri="{FF2B5EF4-FFF2-40B4-BE49-F238E27FC236}">
                <a16:creationId xmlns:a16="http://schemas.microsoft.com/office/drawing/2014/main" id="{E56AD5C4-CDFA-406C-8575-15AA22BDB51E}"/>
              </a:ext>
            </a:extLst>
          </p:cNvPr>
          <p:cNvPicPr>
            <a:picLocks noChangeAspect="1"/>
          </p:cNvPicPr>
          <p:nvPr/>
        </p:nvPicPr>
        <p:blipFill>
          <a:blip r:embed="rId9"/>
          <a:stretch>
            <a:fillRect/>
          </a:stretch>
        </p:blipFill>
        <p:spPr>
          <a:xfrm>
            <a:off x="581941" y="1203128"/>
            <a:ext cx="1389733" cy="813251"/>
          </a:xfrm>
          <a:prstGeom prst="rect">
            <a:avLst/>
          </a:prstGeom>
        </p:spPr>
      </p:pic>
      <p:sp>
        <p:nvSpPr>
          <p:cNvPr id="3" name="Slide Number Placeholder 2">
            <a:extLst>
              <a:ext uri="{FF2B5EF4-FFF2-40B4-BE49-F238E27FC236}">
                <a16:creationId xmlns:a16="http://schemas.microsoft.com/office/drawing/2014/main" id="{6DC582AC-918B-4522-8E5E-76EC5BB03187}"/>
              </a:ext>
            </a:extLst>
          </p:cNvPr>
          <p:cNvSpPr>
            <a:spLocks noGrp="1"/>
          </p:cNvSpPr>
          <p:nvPr>
            <p:ph type="sldNum" sz="quarter" idx="12"/>
          </p:nvPr>
        </p:nvSpPr>
        <p:spPr/>
        <p:txBody>
          <a:bodyPr/>
          <a:lstStyle/>
          <a:p>
            <a:fld id="{A5E55A7B-7854-E145-92D9-B491DF4BAE2D}" type="slidenum">
              <a:rPr lang="en-US" smtClean="0"/>
              <a:pPr/>
              <a:t>58</a:t>
            </a:fld>
            <a:endParaRPr lang="en-US" dirty="0"/>
          </a:p>
        </p:txBody>
      </p:sp>
    </p:spTree>
    <p:extLst>
      <p:ext uri="{BB962C8B-B14F-4D97-AF65-F5344CB8AC3E}">
        <p14:creationId xmlns:p14="http://schemas.microsoft.com/office/powerpoint/2010/main" val="294823652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10200" fill="hold"/>
                                        <p:tgtEl>
                                          <p:spTgt spid="2"/>
                                        </p:tgtEl>
                                      </p:cBhvr>
                                    </p:cmd>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14"/>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9"/>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1"/>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5"/>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video>
              <p:cMediaNode vol="80000">
                <p:cTn id="19" fill="hold" display="0">
                  <p:stCondLst>
                    <p:cond delay="indefinite"/>
                  </p:stCondLst>
                </p:cTn>
                <p:tgtEl>
                  <p:spTgt spid="2"/>
                </p:tgtEl>
              </p:cMediaNode>
            </p:video>
            <p:seq concurrent="1" nextAc="seek">
              <p:cTn id="20" restart="whenNotActive" fill="hold" evtFilter="cancelBubble" nodeType="interactiveSeq">
                <p:stCondLst>
                  <p:cond evt="onClick" delay="0">
                    <p:tgtEl>
                      <p:spTgt spid="2"/>
                    </p:tgtEl>
                  </p:cond>
                </p:stCondLst>
                <p:endSync evt="end" delay="0">
                  <p:rtn val="all"/>
                </p:endSync>
                <p:childTnLst>
                  <p:par>
                    <p:cTn id="21" fill="hold">
                      <p:stCondLst>
                        <p:cond delay="0"/>
                      </p:stCondLst>
                      <p:childTnLst>
                        <p:par>
                          <p:cTn id="22" fill="hold">
                            <p:stCondLst>
                              <p:cond delay="0"/>
                            </p:stCondLst>
                            <p:childTnLst>
                              <p:par>
                                <p:cTn id="23" presetID="2" presetClass="mediacall" presetSubtype="0" fill="hold" nodeType="clickEffect">
                                  <p:stCondLst>
                                    <p:cond delay="0"/>
                                  </p:stCondLst>
                                  <p:childTnLst>
                                    <p:cmd type="call" cmd="togglePause">
                                      <p:cBhvr>
                                        <p:cTn id="24" dur="1" fill="hold"/>
                                        <p:tgtEl>
                                          <p:spTgt spid="2"/>
                                        </p:tgtEl>
                                      </p:cBhvr>
                                    </p:cmd>
                                  </p:childTnLst>
                                </p:cTn>
                              </p:par>
                            </p:childTnLst>
                          </p:cTn>
                        </p:par>
                      </p:childTnLst>
                    </p:cTn>
                  </p:par>
                </p:childTnLst>
              </p:cTn>
              <p:nextCondLst>
                <p:cond evt="onClick" delay="0">
                  <p:tgtEl>
                    <p:spTgt spid="2"/>
                  </p:tgtEl>
                </p:cond>
              </p:nextCondLst>
            </p:seq>
          </p:childTnLst>
        </p:cTn>
      </p:par>
    </p:tnLst>
    <p:bldLst>
      <p:bldP spid="11" grpId="0" animBg="1"/>
    </p:bldLst>
  </p:timing>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 name="Online Media 1" descr="joint-bolts-both-eqps.avi">
            <a:hlinkClick r:id="" action="ppaction://media"/>
            <a:extLst>
              <a:ext uri="{FF2B5EF4-FFF2-40B4-BE49-F238E27FC236}">
                <a16:creationId xmlns:a16="http://schemas.microsoft.com/office/drawing/2014/main" id="{1ED81C01-A5C6-4EB6-8358-03AF7CFCEED3}"/>
              </a:ext>
            </a:extLst>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441402" y="2051271"/>
            <a:ext cx="7824866" cy="3307908"/>
          </a:xfrm>
          <a:prstGeom prst="rect">
            <a:avLst/>
          </a:prstGeom>
        </p:spPr>
      </p:pic>
      <p:sp>
        <p:nvSpPr>
          <p:cNvPr id="8" name="Title 1">
            <a:extLst>
              <a:ext uri="{FF2B5EF4-FFF2-40B4-BE49-F238E27FC236}">
                <a16:creationId xmlns:a16="http://schemas.microsoft.com/office/drawing/2014/main" id="{A8CA38A9-F181-4B1A-B537-76FB58E0BD90}"/>
              </a:ext>
            </a:extLst>
          </p:cNvPr>
          <p:cNvSpPr txBox="1">
            <a:spLocks/>
          </p:cNvSpPr>
          <p:nvPr/>
        </p:nvSpPr>
        <p:spPr>
          <a:xfrm>
            <a:off x="239973" y="261163"/>
            <a:ext cx="7072206" cy="60023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Bolted Joint Problem: Nodal EQPS*</a:t>
            </a:r>
          </a:p>
        </p:txBody>
      </p:sp>
      <mc:AlternateContent xmlns:mc="http://schemas.openxmlformats.org/markup-compatibility/2006" xmlns:a14="http://schemas.microsoft.com/office/drawing/2010/main">
        <mc:Choice Requires="a14">
          <p:sp>
            <p:nvSpPr>
              <p:cNvPr id="16" name="TextBox 15">
                <a:extLst>
                  <a:ext uri="{FF2B5EF4-FFF2-40B4-BE49-F238E27FC236}">
                    <a16:creationId xmlns:a16="http://schemas.microsoft.com/office/drawing/2014/main" id="{69D42456-4808-45A1-B110-943B66B67B9C}"/>
                  </a:ext>
                </a:extLst>
              </p:cNvPr>
              <p:cNvSpPr txBox="1"/>
              <p:nvPr/>
            </p:nvSpPr>
            <p:spPr>
              <a:xfrm>
                <a:off x="1812673" y="5969644"/>
                <a:ext cx="2534970"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Single </a:t>
                </a:r>
                <a14:m>
                  <m:oMath xmlns:m="http://schemas.openxmlformats.org/officeDocument/2006/math">
                    <m:r>
                      <m:rPr>
                        <m:sty m:val="p"/>
                      </m:rPr>
                      <a:rPr lang="el-GR" i="1" smtClean="0">
                        <a:latin typeface="Cambria Math" panose="02040503050406030204" pitchFamily="18" charset="0"/>
                        <a:ea typeface="Cambria Math" panose="02040503050406030204" pitchFamily="18" charset="0"/>
                      </a:rPr>
                      <m:t>Ω</m:t>
                    </m:r>
                  </m:oMath>
                </a14:m>
                <a:endParaRPr lang="en-US" dirty="0">
                  <a:latin typeface="Calibri" panose="020F0502020204030204" pitchFamily="34" charset="0"/>
                  <a:cs typeface="Calibri" panose="020F0502020204030204" pitchFamily="34" charset="0"/>
                </a:endParaRPr>
              </a:p>
            </p:txBody>
          </p:sp>
        </mc:Choice>
        <mc:Fallback xmlns="">
          <p:sp>
            <p:nvSpPr>
              <p:cNvPr id="16" name="TextBox 15">
                <a:extLst>
                  <a:ext uri="{FF2B5EF4-FFF2-40B4-BE49-F238E27FC236}">
                    <a16:creationId xmlns:a16="http://schemas.microsoft.com/office/drawing/2014/main" id="{69D42456-4808-45A1-B110-943B66B67B9C}"/>
                  </a:ext>
                </a:extLst>
              </p:cNvPr>
              <p:cNvSpPr txBox="1">
                <a:spLocks noRot="1" noChangeAspect="1" noMove="1" noResize="1" noEditPoints="1" noAdjustHandles="1" noChangeArrowheads="1" noChangeShapeType="1" noTextEdit="1"/>
              </p:cNvSpPr>
              <p:nvPr/>
            </p:nvSpPr>
            <p:spPr>
              <a:xfrm>
                <a:off x="1812673" y="5969644"/>
                <a:ext cx="2534970" cy="369332"/>
              </a:xfrm>
              <a:prstGeom prst="rect">
                <a:avLst/>
              </a:prstGeom>
              <a:blipFill>
                <a:blip r:embed="rId6"/>
                <a:stretch>
                  <a:fillRect l="-1923" t="-8197" b="-24590"/>
                </a:stretch>
              </a:blipFill>
            </p:spPr>
            <p:txBody>
              <a:bodyPr/>
              <a:lstStyle/>
              <a:p>
                <a:r>
                  <a:rPr lang="en-US">
                    <a:noFill/>
                  </a:rPr>
                  <a:t> </a:t>
                </a:r>
              </a:p>
            </p:txBody>
          </p:sp>
        </mc:Fallback>
      </mc:AlternateContent>
      <p:sp>
        <p:nvSpPr>
          <p:cNvPr id="17" name="TextBox 16">
            <a:extLst>
              <a:ext uri="{FF2B5EF4-FFF2-40B4-BE49-F238E27FC236}">
                <a16:creationId xmlns:a16="http://schemas.microsoft.com/office/drawing/2014/main" id="{FC765D98-E460-46D0-9B49-F61704F5A707}"/>
              </a:ext>
            </a:extLst>
          </p:cNvPr>
          <p:cNvSpPr txBox="1"/>
          <p:nvPr/>
        </p:nvSpPr>
        <p:spPr>
          <a:xfrm>
            <a:off x="5793545" y="5897216"/>
            <a:ext cx="2534970" cy="369332"/>
          </a:xfrm>
          <a:prstGeom prst="rect">
            <a:avLst/>
          </a:prstGeom>
          <a:noFill/>
        </p:spPr>
        <p:txBody>
          <a:bodyPr wrap="square" rtlCol="0">
            <a:spAutoFit/>
          </a:bodyPr>
          <a:lstStyle/>
          <a:p>
            <a:r>
              <a:rPr lang="en-US" dirty="0">
                <a:latin typeface="Calibri" panose="020F0502020204030204" pitchFamily="34" charset="0"/>
                <a:cs typeface="Calibri" panose="020F0502020204030204" pitchFamily="34" charset="0"/>
              </a:rPr>
              <a:t>Schwarz</a:t>
            </a:r>
          </a:p>
        </p:txBody>
      </p:sp>
      <p:pic>
        <p:nvPicPr>
          <p:cNvPr id="6" name="Picture 5">
            <a:extLst>
              <a:ext uri="{FF2B5EF4-FFF2-40B4-BE49-F238E27FC236}">
                <a16:creationId xmlns:a16="http://schemas.microsoft.com/office/drawing/2014/main" id="{2FA3871C-0DFC-4E81-9DD2-D64C86B112D0}"/>
              </a:ext>
            </a:extLst>
          </p:cNvPr>
          <p:cNvPicPr>
            <a:picLocks noChangeAspect="1"/>
          </p:cNvPicPr>
          <p:nvPr/>
        </p:nvPicPr>
        <p:blipFill>
          <a:blip r:embed="rId7"/>
          <a:stretch>
            <a:fillRect/>
          </a:stretch>
        </p:blipFill>
        <p:spPr>
          <a:xfrm>
            <a:off x="3776076" y="1034180"/>
            <a:ext cx="1389733" cy="813251"/>
          </a:xfrm>
          <a:prstGeom prst="rect">
            <a:avLst/>
          </a:prstGeom>
        </p:spPr>
      </p:pic>
      <p:sp>
        <p:nvSpPr>
          <p:cNvPr id="7" name="TextBox 6">
            <a:extLst>
              <a:ext uri="{FF2B5EF4-FFF2-40B4-BE49-F238E27FC236}">
                <a16:creationId xmlns:a16="http://schemas.microsoft.com/office/drawing/2014/main" id="{C0CD7057-36F4-4C5E-8FA9-9FEC7C53A956}"/>
              </a:ext>
            </a:extLst>
          </p:cNvPr>
          <p:cNvSpPr txBox="1"/>
          <p:nvPr/>
        </p:nvSpPr>
        <p:spPr>
          <a:xfrm>
            <a:off x="141513" y="6509655"/>
            <a:ext cx="9219303" cy="369332"/>
          </a:xfrm>
          <a:prstGeom prst="rect">
            <a:avLst/>
          </a:prstGeom>
          <a:noFill/>
        </p:spPr>
        <p:txBody>
          <a:bodyPr wrap="square" rtlCol="0">
            <a:spAutoFit/>
          </a:bodyPr>
          <a:lstStyle/>
          <a:p>
            <a:r>
              <a:rPr lang="en-US" dirty="0">
                <a:solidFill>
                  <a:schemeClr val="bg1"/>
                </a:solidFill>
                <a:latin typeface="Calibri" panose="020F0502020204030204" pitchFamily="34" charset="0"/>
                <a:cs typeface="Calibri" panose="020F0502020204030204" pitchFamily="34" charset="0"/>
              </a:rPr>
              <a:t>*Nodal EQPS = Equivalent Plastic Strain (computed via weighted volume average).</a:t>
            </a:r>
          </a:p>
        </p:txBody>
      </p:sp>
      <p:sp>
        <p:nvSpPr>
          <p:cNvPr id="2" name="Slide Number Placeholder 1">
            <a:extLst>
              <a:ext uri="{FF2B5EF4-FFF2-40B4-BE49-F238E27FC236}">
                <a16:creationId xmlns:a16="http://schemas.microsoft.com/office/drawing/2014/main" id="{99FAE573-47C6-4CFE-8BAD-22ED52482A10}"/>
              </a:ext>
            </a:extLst>
          </p:cNvPr>
          <p:cNvSpPr>
            <a:spLocks noGrp="1"/>
          </p:cNvSpPr>
          <p:nvPr>
            <p:ph type="sldNum" sz="quarter" idx="12"/>
          </p:nvPr>
        </p:nvSpPr>
        <p:spPr/>
        <p:txBody>
          <a:bodyPr/>
          <a:lstStyle/>
          <a:p>
            <a:fld id="{A5E55A7B-7854-E145-92D9-B491DF4BAE2D}" type="slidenum">
              <a:rPr lang="en-US" smtClean="0"/>
              <a:pPr/>
              <a:t>59</a:t>
            </a:fld>
            <a:endParaRPr lang="en-US" dirty="0"/>
          </a:p>
        </p:txBody>
      </p:sp>
    </p:spTree>
    <p:extLst>
      <p:ext uri="{BB962C8B-B14F-4D97-AF65-F5344CB8AC3E}">
        <p14:creationId xmlns:p14="http://schemas.microsoft.com/office/powerpoint/2010/main" val="76341235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7541" fill="hold"/>
                                        <p:tgtEl>
                                          <p:spTgt spid="12"/>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12"/>
                </p:tgtEl>
              </p:cMediaNode>
            </p:video>
          </p:childTnLst>
        </p:cTn>
      </p:par>
    </p:tnLst>
  </p:timing>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43442" y="114819"/>
            <a:ext cx="7766281" cy="567697"/>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Bolted Joint Problem: Convergence Rate</a:t>
            </a:r>
          </a:p>
        </p:txBody>
      </p:sp>
      <p:sp>
        <p:nvSpPr>
          <p:cNvPr id="7" name="Rectangle 6">
            <a:extLst>
              <a:ext uri="{FF2B5EF4-FFF2-40B4-BE49-F238E27FC236}">
                <a16:creationId xmlns:a16="http://schemas.microsoft.com/office/drawing/2014/main" id="{A4D6E7B0-F479-405B-8F94-DA4AB3EE2A5C}"/>
              </a:ext>
            </a:extLst>
          </p:cNvPr>
          <p:cNvSpPr/>
          <p:nvPr/>
        </p:nvSpPr>
        <p:spPr>
          <a:xfrm>
            <a:off x="1234276" y="5467598"/>
            <a:ext cx="6675447" cy="707886"/>
          </a:xfrm>
          <a:prstGeom prst="rect">
            <a:avLst/>
          </a:prstGeom>
          <a:ln>
            <a:solidFill>
              <a:schemeClr val="tx1"/>
            </a:solidFill>
          </a:ln>
        </p:spPr>
        <p:txBody>
          <a:bodyPr wrap="square">
            <a:spAutoFit/>
          </a:bodyPr>
          <a:lstStyle/>
          <a:p>
            <a:pPr algn="ctr"/>
            <a:r>
              <a:rPr lang="en-US" sz="2000" b="1" i="1" dirty="0">
                <a:latin typeface="Calibri" panose="020F0502020204030204" pitchFamily="34" charset="0"/>
                <a:cs typeface="Calibri" panose="020F0502020204030204" pitchFamily="34" charset="0"/>
              </a:rPr>
              <a:t>Figure above</a:t>
            </a:r>
            <a:r>
              <a:rPr lang="en-US" sz="2000" dirty="0">
                <a:latin typeface="Calibri" panose="020F0502020204030204" pitchFamily="34" charset="0"/>
                <a:cs typeface="Calibri" panose="020F0502020204030204" pitchFamily="34" charset="0"/>
              </a:rPr>
              <a:t>: Convergence behavior of the dynamic Schwarz algorithm for the bolted joint problem</a:t>
            </a:r>
          </a:p>
        </p:txBody>
      </p:sp>
      <p:pic>
        <p:nvPicPr>
          <p:cNvPr id="3" name="Picture 2" descr="A close up of a map&#10;&#10;Description automatically generated">
            <a:extLst>
              <a:ext uri="{FF2B5EF4-FFF2-40B4-BE49-F238E27FC236}">
                <a16:creationId xmlns:a16="http://schemas.microsoft.com/office/drawing/2014/main" id="{4E595B7F-FF02-4824-947E-5CF9730B755C}"/>
              </a:ext>
            </a:extLst>
          </p:cNvPr>
          <p:cNvPicPr>
            <a:picLocks noChangeAspect="1"/>
          </p:cNvPicPr>
          <p:nvPr/>
        </p:nvPicPr>
        <p:blipFill>
          <a:blip r:embed="rId3"/>
          <a:stretch>
            <a:fillRect/>
          </a:stretch>
        </p:blipFill>
        <p:spPr>
          <a:xfrm>
            <a:off x="759087" y="957420"/>
            <a:ext cx="5619411" cy="4061749"/>
          </a:xfrm>
          <a:prstGeom prst="rect">
            <a:avLst/>
          </a:prstGeom>
        </p:spPr>
      </p:pic>
      <p:sp>
        <p:nvSpPr>
          <p:cNvPr id="4" name="TextBox 3">
            <a:extLst>
              <a:ext uri="{FF2B5EF4-FFF2-40B4-BE49-F238E27FC236}">
                <a16:creationId xmlns:a16="http://schemas.microsoft.com/office/drawing/2014/main" id="{823F6841-2A79-4280-A2C9-7E8B5135C0FD}"/>
              </a:ext>
            </a:extLst>
          </p:cNvPr>
          <p:cNvSpPr txBox="1"/>
          <p:nvPr/>
        </p:nvSpPr>
        <p:spPr>
          <a:xfrm>
            <a:off x="6210298" y="2499560"/>
            <a:ext cx="2790825" cy="1631216"/>
          </a:xfrm>
          <a:prstGeom prst="rect">
            <a:avLst/>
          </a:prstGeom>
          <a:solidFill>
            <a:schemeClr val="tx2">
              <a:lumMod val="10000"/>
              <a:lumOff val="90000"/>
            </a:schemeClr>
          </a:solidFill>
        </p:spPr>
        <p:txBody>
          <a:bodyPr wrap="square" rtlCol="0">
            <a:spAutoFit/>
          </a:bodyPr>
          <a:lstStyle/>
          <a:p>
            <a:pPr algn="ctr"/>
            <a:r>
              <a:rPr lang="en-US" sz="2000" b="1" i="1" dirty="0">
                <a:latin typeface="Calibri" panose="020F0502020204030204" pitchFamily="34" charset="0"/>
                <a:cs typeface="Calibri" panose="020F0502020204030204" pitchFamily="34" charset="0"/>
              </a:rPr>
              <a:t>Linear convergence rate </a:t>
            </a:r>
            <a:r>
              <a:rPr lang="en-US" sz="2000" dirty="0">
                <a:latin typeface="Calibri" panose="020F0502020204030204" pitchFamily="34" charset="0"/>
                <a:cs typeface="Calibri" panose="020F0502020204030204" pitchFamily="34" charset="0"/>
              </a:rPr>
              <a:t>is observed for </a:t>
            </a:r>
            <a:r>
              <a:rPr lang="en-US" sz="2000" b="1" i="1" dirty="0">
                <a:latin typeface="Calibri" panose="020F0502020204030204" pitchFamily="34" charset="0"/>
                <a:cs typeface="Calibri" panose="020F0502020204030204" pitchFamily="34" charset="0"/>
              </a:rPr>
              <a:t>dynamic </a:t>
            </a:r>
            <a:r>
              <a:rPr lang="en-US" sz="2000" dirty="0">
                <a:latin typeface="Calibri" panose="020F0502020204030204" pitchFamily="34" charset="0"/>
                <a:cs typeface="Calibri" panose="020F0502020204030204" pitchFamily="34" charset="0"/>
              </a:rPr>
              <a:t>Schwarz algorithm, as for the </a:t>
            </a:r>
            <a:r>
              <a:rPr lang="en-US" sz="2000" dirty="0" err="1">
                <a:latin typeface="Calibri" panose="020F0502020204030204" pitchFamily="34" charset="0"/>
                <a:cs typeface="Calibri" panose="020F0502020204030204" pitchFamily="34" charset="0"/>
              </a:rPr>
              <a:t>quasistatic</a:t>
            </a:r>
            <a:r>
              <a:rPr lang="en-US" sz="2000" dirty="0">
                <a:latin typeface="Calibri" panose="020F0502020204030204" pitchFamily="34" charset="0"/>
                <a:cs typeface="Calibri" panose="020F0502020204030204" pitchFamily="34" charset="0"/>
              </a:rPr>
              <a:t> Schwarz algorithm.</a:t>
            </a:r>
          </a:p>
        </p:txBody>
      </p:sp>
      <p:pic>
        <p:nvPicPr>
          <p:cNvPr id="8" name="Picture 7">
            <a:extLst>
              <a:ext uri="{FF2B5EF4-FFF2-40B4-BE49-F238E27FC236}">
                <a16:creationId xmlns:a16="http://schemas.microsoft.com/office/drawing/2014/main" id="{8286BB0D-C6B3-4EEF-8F66-E2B17AE42FF3}"/>
              </a:ext>
            </a:extLst>
          </p:cNvPr>
          <p:cNvPicPr>
            <a:picLocks noChangeAspect="1"/>
          </p:cNvPicPr>
          <p:nvPr/>
        </p:nvPicPr>
        <p:blipFill>
          <a:blip r:embed="rId4"/>
          <a:stretch>
            <a:fillRect/>
          </a:stretch>
        </p:blipFill>
        <p:spPr>
          <a:xfrm>
            <a:off x="6824316" y="1204541"/>
            <a:ext cx="1389733" cy="813251"/>
          </a:xfrm>
          <a:prstGeom prst="rect">
            <a:avLst/>
          </a:prstGeom>
        </p:spPr>
      </p:pic>
      <p:sp>
        <p:nvSpPr>
          <p:cNvPr id="2" name="Slide Number Placeholder 1">
            <a:extLst>
              <a:ext uri="{FF2B5EF4-FFF2-40B4-BE49-F238E27FC236}">
                <a16:creationId xmlns:a16="http://schemas.microsoft.com/office/drawing/2014/main" id="{506B9456-2930-492D-A0A4-6C6BAEE789FC}"/>
              </a:ext>
            </a:extLst>
          </p:cNvPr>
          <p:cNvSpPr>
            <a:spLocks noGrp="1"/>
          </p:cNvSpPr>
          <p:nvPr>
            <p:ph type="sldNum" sz="quarter" idx="12"/>
          </p:nvPr>
        </p:nvSpPr>
        <p:spPr/>
        <p:txBody>
          <a:bodyPr/>
          <a:lstStyle/>
          <a:p>
            <a:fld id="{A5E55A7B-7854-E145-92D9-B491DF4BAE2D}" type="slidenum">
              <a:rPr lang="en-US" smtClean="0"/>
              <a:pPr/>
              <a:t>60</a:t>
            </a:fld>
            <a:endParaRPr lang="en-US" dirty="0"/>
          </a:p>
        </p:txBody>
      </p:sp>
    </p:spTree>
    <p:extLst>
      <p:ext uri="{BB962C8B-B14F-4D97-AF65-F5344CB8AC3E}">
        <p14:creationId xmlns:p14="http://schemas.microsoft.com/office/powerpoint/2010/main" val="1024465115"/>
      </p:ext>
    </p:extLst>
  </p:cSld>
  <p:clrMapOvr>
    <a:masterClrMapping/>
  </p:clrMapOvr>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a:extLst>
              <a:ext uri="{FF2B5EF4-FFF2-40B4-BE49-F238E27FC236}">
                <a16:creationId xmlns:a16="http://schemas.microsoft.com/office/drawing/2014/main" id="{F9066E32-98E8-47ED-9B4D-41E057700802}"/>
              </a:ext>
            </a:extLst>
          </p:cNvPr>
          <p:cNvSpPr txBox="1">
            <a:spLocks/>
          </p:cNvSpPr>
          <p:nvPr/>
        </p:nvSpPr>
        <p:spPr>
          <a:xfrm>
            <a:off x="265296" y="184963"/>
            <a:ext cx="7072206" cy="60023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Bolted Joint Problem: Performance</a:t>
            </a:r>
          </a:p>
        </p:txBody>
      </p:sp>
      <mc:AlternateContent xmlns:mc="http://schemas.openxmlformats.org/markup-compatibility/2006" xmlns:a14="http://schemas.microsoft.com/office/drawing/2010/main">
        <mc:Choice Requires="a14">
          <p:graphicFrame>
            <p:nvGraphicFramePr>
              <p:cNvPr id="9" name="Table 8">
                <a:extLst>
                  <a:ext uri="{FF2B5EF4-FFF2-40B4-BE49-F238E27FC236}">
                    <a16:creationId xmlns:a16="http://schemas.microsoft.com/office/drawing/2014/main" id="{B722EEB7-16A2-4237-A9EE-3C7CE28B04B4}"/>
                  </a:ext>
                </a:extLst>
              </p:cNvPr>
              <p:cNvGraphicFramePr>
                <a:graphicFrameLocks noGrp="1"/>
              </p:cNvGraphicFramePr>
              <p:nvPr/>
            </p:nvGraphicFramePr>
            <p:xfrm>
              <a:off x="235084" y="1051560"/>
              <a:ext cx="8029892" cy="2377440"/>
            </p:xfrm>
            <a:graphic>
              <a:graphicData uri="http://schemas.openxmlformats.org/drawingml/2006/table">
                <a:tbl>
                  <a:tblPr firstRow="1" bandRow="1">
                    <a:tableStyleId>{5C22544A-7EE6-4342-B048-85BDC9FD1C3A}</a:tableStyleId>
                  </a:tblPr>
                  <a:tblGrid>
                    <a:gridCol w="1567180">
                      <a:extLst>
                        <a:ext uri="{9D8B030D-6E8A-4147-A177-3AD203B41FA5}">
                          <a16:colId xmlns:a16="http://schemas.microsoft.com/office/drawing/2014/main" val="362421120"/>
                        </a:ext>
                      </a:extLst>
                    </a:gridCol>
                    <a:gridCol w="2307336">
                      <a:extLst>
                        <a:ext uri="{9D8B030D-6E8A-4147-A177-3AD203B41FA5}">
                          <a16:colId xmlns:a16="http://schemas.microsoft.com/office/drawing/2014/main" val="866231217"/>
                        </a:ext>
                      </a:extLst>
                    </a:gridCol>
                    <a:gridCol w="2042922">
                      <a:extLst>
                        <a:ext uri="{9D8B030D-6E8A-4147-A177-3AD203B41FA5}">
                          <a16:colId xmlns:a16="http://schemas.microsoft.com/office/drawing/2014/main" val="2827802535"/>
                        </a:ext>
                      </a:extLst>
                    </a:gridCol>
                    <a:gridCol w="2112454">
                      <a:extLst>
                        <a:ext uri="{9D8B030D-6E8A-4147-A177-3AD203B41FA5}">
                          <a16:colId xmlns:a16="http://schemas.microsoft.com/office/drawing/2014/main" val="1213269000"/>
                        </a:ext>
                      </a:extLst>
                    </a:gridCol>
                  </a:tblGrid>
                  <a:tr h="0">
                    <a:tc>
                      <a:txBody>
                        <a:bodyPr/>
                        <a:lstStyle/>
                        <a:p>
                          <a:pPr algn="ct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CPU times (64 procs*)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Avg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Max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541283678"/>
                      </a:ext>
                    </a:extLst>
                  </a:tr>
                  <a:tr h="0">
                    <a:tc>
                      <a:txBody>
                        <a:bodyPr/>
                        <a:lstStyle/>
                        <a:p>
                          <a:pPr algn="ctr"/>
                          <a:r>
                            <a:rPr lang="en-US" dirty="0">
                              <a:solidFill>
                                <a:schemeClr val="tx1"/>
                              </a:solidFill>
                              <a:latin typeface="Calibiri"/>
                            </a:rPr>
                            <a:t>Single Domain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3h 34m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55968855"/>
                      </a:ext>
                    </a:extLst>
                  </a:tr>
                  <a:tr h="0">
                    <a:tc>
                      <a:txBody>
                        <a:bodyPr/>
                        <a:lstStyle/>
                        <a:p>
                          <a:pPr algn="ctr"/>
                          <a:r>
                            <a:rPr lang="en-US" dirty="0">
                              <a:solidFill>
                                <a:schemeClr val="tx1"/>
                              </a:solidFill>
                              <a:latin typeface="Calibiri"/>
                            </a:rPr>
                            <a:t>Schwarz</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2h 42m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637168216"/>
                      </a:ext>
                    </a:extLst>
                  </a:tr>
                  <a:tr h="0">
                    <a:tc>
                      <a:txBody>
                        <a:bodyPr/>
                        <a:lstStyle/>
                        <a:p>
                          <a:pPr algn="ctr"/>
                          <a:r>
                            <a:rPr lang="en-US" dirty="0">
                              <a:solidFill>
                                <a:schemeClr val="tx1"/>
                              </a:solidFill>
                              <a:latin typeface="Calibiri"/>
                            </a:rPr>
                            <a:t>Single Domain (finer)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17h 00m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 </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877261220"/>
                      </a:ext>
                    </a:extLst>
                  </a:tr>
                  <a:tr h="0">
                    <a:tc>
                      <a:txBody>
                        <a:bodyPr/>
                        <a:lstStyle/>
                        <a:p>
                          <a:pPr algn="ctr"/>
                          <a:r>
                            <a:rPr lang="en-US" dirty="0">
                              <a:solidFill>
                                <a:schemeClr val="tx1"/>
                              </a:solidFill>
                              <a:latin typeface="Calibiri"/>
                            </a:rPr>
                            <a:t>Schwarz (finer mesh of bolts)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29h 29m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3.28</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619180637"/>
                      </a:ext>
                    </a:extLst>
                  </a:tr>
                </a:tbl>
              </a:graphicData>
            </a:graphic>
          </p:graphicFrame>
        </mc:Choice>
        <mc:Fallback xmlns="">
          <p:graphicFrame>
            <p:nvGraphicFramePr>
              <p:cNvPr id="9" name="Table 8">
                <a:extLst>
                  <a:ext uri="{FF2B5EF4-FFF2-40B4-BE49-F238E27FC236}">
                    <a16:creationId xmlns:a16="http://schemas.microsoft.com/office/drawing/2014/main" id="{B722EEB7-16A2-4237-A9EE-3C7CE28B04B4}"/>
                  </a:ext>
                </a:extLst>
              </p:cNvPr>
              <p:cNvGraphicFramePr>
                <a:graphicFrameLocks noGrp="1"/>
              </p:cNvGraphicFramePr>
              <p:nvPr/>
            </p:nvGraphicFramePr>
            <p:xfrm>
              <a:off x="235084" y="1051560"/>
              <a:ext cx="8029892" cy="2377440"/>
            </p:xfrm>
            <a:graphic>
              <a:graphicData uri="http://schemas.openxmlformats.org/drawingml/2006/table">
                <a:tbl>
                  <a:tblPr firstRow="1" bandRow="1">
                    <a:tableStyleId>{5C22544A-7EE6-4342-B048-85BDC9FD1C3A}</a:tableStyleId>
                  </a:tblPr>
                  <a:tblGrid>
                    <a:gridCol w="1567180">
                      <a:extLst>
                        <a:ext uri="{9D8B030D-6E8A-4147-A177-3AD203B41FA5}">
                          <a16:colId xmlns:a16="http://schemas.microsoft.com/office/drawing/2014/main" val="362421120"/>
                        </a:ext>
                      </a:extLst>
                    </a:gridCol>
                    <a:gridCol w="2307336">
                      <a:extLst>
                        <a:ext uri="{9D8B030D-6E8A-4147-A177-3AD203B41FA5}">
                          <a16:colId xmlns:a16="http://schemas.microsoft.com/office/drawing/2014/main" val="866231217"/>
                        </a:ext>
                      </a:extLst>
                    </a:gridCol>
                    <a:gridCol w="2042922">
                      <a:extLst>
                        <a:ext uri="{9D8B030D-6E8A-4147-A177-3AD203B41FA5}">
                          <a16:colId xmlns:a16="http://schemas.microsoft.com/office/drawing/2014/main" val="2827802535"/>
                        </a:ext>
                      </a:extLst>
                    </a:gridCol>
                    <a:gridCol w="2112454">
                      <a:extLst>
                        <a:ext uri="{9D8B030D-6E8A-4147-A177-3AD203B41FA5}">
                          <a16:colId xmlns:a16="http://schemas.microsoft.com/office/drawing/2014/main" val="1213269000"/>
                        </a:ext>
                      </a:extLst>
                    </a:gridCol>
                  </a:tblGrid>
                  <a:tr h="365760">
                    <a:tc>
                      <a:txBody>
                        <a:bodyPr/>
                        <a:lstStyle/>
                        <a:p>
                          <a:pPr algn="ct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CPU times (64 procs*)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Avg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Max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541283678"/>
                      </a:ext>
                    </a:extLst>
                  </a:tr>
                  <a:tr h="365760">
                    <a:tc>
                      <a:txBody>
                        <a:bodyPr/>
                        <a:lstStyle/>
                        <a:p>
                          <a:pPr algn="ctr"/>
                          <a:r>
                            <a:rPr lang="en-US" dirty="0">
                              <a:solidFill>
                                <a:schemeClr val="tx1"/>
                              </a:solidFill>
                              <a:latin typeface="Calibiri"/>
                            </a:rPr>
                            <a:t>Single Domain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3h 34m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190149" t="-108333" r="-104179" b="-476667"/>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280115" t="-108333" r="-576" b="-476667"/>
                          </a:stretch>
                        </a:blipFill>
                      </a:tcPr>
                    </a:tc>
                    <a:extLst>
                      <a:ext uri="{0D108BD9-81ED-4DB2-BD59-A6C34878D82A}">
                        <a16:rowId xmlns:a16="http://schemas.microsoft.com/office/drawing/2014/main" val="255968855"/>
                      </a:ext>
                    </a:extLst>
                  </a:tr>
                  <a:tr h="365760">
                    <a:tc>
                      <a:txBody>
                        <a:bodyPr/>
                        <a:lstStyle/>
                        <a:p>
                          <a:pPr algn="ctr"/>
                          <a:r>
                            <a:rPr lang="en-US" dirty="0">
                              <a:solidFill>
                                <a:schemeClr val="tx1"/>
                              </a:solidFill>
                              <a:latin typeface="Calibiri"/>
                            </a:rPr>
                            <a:t>Schwarz</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2h 42m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637168216"/>
                      </a:ext>
                    </a:extLst>
                  </a:tr>
                  <a:tr h="640080">
                    <a:tc>
                      <a:txBody>
                        <a:bodyPr/>
                        <a:lstStyle/>
                        <a:p>
                          <a:pPr algn="ctr"/>
                          <a:r>
                            <a:rPr lang="en-US" dirty="0">
                              <a:solidFill>
                                <a:schemeClr val="tx1"/>
                              </a:solidFill>
                              <a:latin typeface="Calibiri"/>
                            </a:rPr>
                            <a:t>Single Domain (finer)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17h 00m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190149" t="-174528" r="-104179" b="-113208"/>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280115" t="-174528" r="-576" b="-113208"/>
                          </a:stretch>
                        </a:blipFill>
                      </a:tcPr>
                    </a:tc>
                    <a:extLst>
                      <a:ext uri="{0D108BD9-81ED-4DB2-BD59-A6C34878D82A}">
                        <a16:rowId xmlns:a16="http://schemas.microsoft.com/office/drawing/2014/main" val="3877261220"/>
                      </a:ext>
                    </a:extLst>
                  </a:tr>
                  <a:tr h="640080">
                    <a:tc>
                      <a:txBody>
                        <a:bodyPr/>
                        <a:lstStyle/>
                        <a:p>
                          <a:pPr algn="ctr"/>
                          <a:r>
                            <a:rPr lang="en-US" dirty="0">
                              <a:solidFill>
                                <a:schemeClr val="tx1"/>
                              </a:solidFill>
                              <a:latin typeface="Calibiri"/>
                            </a:rPr>
                            <a:t>Schwarz (finer mesh of bolts)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29h 29m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3.28</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619180637"/>
                      </a:ext>
                    </a:extLst>
                  </a:tr>
                </a:tbl>
              </a:graphicData>
            </a:graphic>
          </p:graphicFrame>
        </mc:Fallback>
      </mc:AlternateContent>
      <p:sp>
        <p:nvSpPr>
          <p:cNvPr id="3" name="Slide Number Placeholder 2">
            <a:extLst>
              <a:ext uri="{FF2B5EF4-FFF2-40B4-BE49-F238E27FC236}">
                <a16:creationId xmlns:a16="http://schemas.microsoft.com/office/drawing/2014/main" id="{508A47B3-6485-4D80-9A55-4694904878F2}"/>
              </a:ext>
            </a:extLst>
          </p:cNvPr>
          <p:cNvSpPr>
            <a:spLocks noGrp="1"/>
          </p:cNvSpPr>
          <p:nvPr>
            <p:ph type="sldNum" sz="quarter" idx="12"/>
          </p:nvPr>
        </p:nvSpPr>
        <p:spPr/>
        <p:txBody>
          <a:bodyPr/>
          <a:lstStyle/>
          <a:p>
            <a:fld id="{A5E55A7B-7854-E145-92D9-B491DF4BAE2D}" type="slidenum">
              <a:rPr lang="en-US" smtClean="0"/>
              <a:pPr/>
              <a:t>61</a:t>
            </a:fld>
            <a:endParaRPr lang="en-US" dirty="0"/>
          </a:p>
        </p:txBody>
      </p:sp>
      <p:sp>
        <p:nvSpPr>
          <p:cNvPr id="13" name="TextBox 12">
            <a:extLst>
              <a:ext uri="{FF2B5EF4-FFF2-40B4-BE49-F238E27FC236}">
                <a16:creationId xmlns:a16="http://schemas.microsoft.com/office/drawing/2014/main" id="{C296BA90-BEBE-4D6F-B878-F80AAF5E0AC6}"/>
              </a:ext>
            </a:extLst>
          </p:cNvPr>
          <p:cNvSpPr txBox="1"/>
          <p:nvPr/>
        </p:nvSpPr>
        <p:spPr>
          <a:xfrm>
            <a:off x="-13653" y="6534150"/>
            <a:ext cx="8278629" cy="353943"/>
          </a:xfrm>
          <a:prstGeom prst="rect">
            <a:avLst/>
          </a:prstGeom>
          <a:noFill/>
        </p:spPr>
        <p:txBody>
          <a:bodyPr wrap="square" rtlCol="0">
            <a:spAutoFit/>
          </a:bodyPr>
          <a:lstStyle/>
          <a:p>
            <a:r>
              <a:rPr lang="en-US" sz="1700" dirty="0">
                <a:solidFill>
                  <a:schemeClr val="bg1"/>
                </a:solidFill>
                <a:latin typeface="Calibri" panose="020F0502020204030204" pitchFamily="34" charset="0"/>
                <a:cs typeface="Calibri" panose="020F0502020204030204" pitchFamily="34" charset="0"/>
              </a:rPr>
              <a:t>* On SNL ascicgpu15, 16, 17 machines (Intel Skylake CPU processor), Schwarz </a:t>
            </a:r>
            <a:r>
              <a:rPr lang="en-US" sz="1700" dirty="0" err="1">
                <a:solidFill>
                  <a:schemeClr val="bg1"/>
                </a:solidFill>
                <a:latin typeface="Calibri" panose="020F0502020204030204" pitchFamily="34" charset="0"/>
                <a:cs typeface="Calibri" panose="020F0502020204030204" pitchFamily="34" charset="0"/>
              </a:rPr>
              <a:t>tol</a:t>
            </a:r>
            <a:r>
              <a:rPr lang="en-US" sz="1700" dirty="0">
                <a:solidFill>
                  <a:schemeClr val="bg1"/>
                </a:solidFill>
                <a:latin typeface="Calibri" panose="020F0502020204030204" pitchFamily="34" charset="0"/>
                <a:cs typeface="Calibri" panose="020F0502020204030204" pitchFamily="34" charset="0"/>
              </a:rPr>
              <a:t> = 1e-6.</a:t>
            </a:r>
          </a:p>
        </p:txBody>
      </p:sp>
      <p:pic>
        <p:nvPicPr>
          <p:cNvPr id="14" name="Picture 13">
            <a:extLst>
              <a:ext uri="{FF2B5EF4-FFF2-40B4-BE49-F238E27FC236}">
                <a16:creationId xmlns:a16="http://schemas.microsoft.com/office/drawing/2014/main" id="{A5299D16-9979-429F-9E4B-B391B2DD5752}"/>
              </a:ext>
            </a:extLst>
          </p:cNvPr>
          <p:cNvPicPr>
            <a:picLocks noChangeAspect="1"/>
          </p:cNvPicPr>
          <p:nvPr/>
        </p:nvPicPr>
        <p:blipFill>
          <a:blip r:embed="rId4"/>
          <a:stretch>
            <a:fillRect/>
          </a:stretch>
        </p:blipFill>
        <p:spPr>
          <a:xfrm>
            <a:off x="7691910" y="2094041"/>
            <a:ext cx="1389733" cy="813251"/>
          </a:xfrm>
          <a:prstGeom prst="rect">
            <a:avLst/>
          </a:prstGeom>
        </p:spPr>
      </p:pic>
      <p:sp>
        <p:nvSpPr>
          <p:cNvPr id="15" name="Slide Number Placeholder 2">
            <a:extLst>
              <a:ext uri="{FF2B5EF4-FFF2-40B4-BE49-F238E27FC236}">
                <a16:creationId xmlns:a16="http://schemas.microsoft.com/office/drawing/2014/main" id="{A8A6D1CE-E3E9-416E-BB8C-1A3C5200FBEA}"/>
              </a:ext>
            </a:extLst>
          </p:cNvPr>
          <p:cNvSpPr txBox="1">
            <a:spLocks/>
          </p:cNvSpPr>
          <p:nvPr/>
        </p:nvSpPr>
        <p:spPr bwMode="auto">
          <a:xfrm>
            <a:off x="8469312" y="6552884"/>
            <a:ext cx="609600" cy="3746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defPPr>
              <a:defRPr lang="en-US"/>
            </a:defPPr>
            <a:lvl1pPr marL="0" algn="r" defTabSz="457200" rtl="0" eaLnBrk="1" latinLnBrk="0" hangingPunct="1">
              <a:defRPr sz="1400" kern="1200">
                <a:solidFill>
                  <a:schemeClr val="bg1"/>
                </a:solidFill>
                <a:latin typeface="Calibri"/>
                <a:ea typeface="+mn-ea"/>
                <a:cs typeface="Calibri"/>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A5E55A7B-7854-E145-92D9-B491DF4BAE2D}" type="slidenum">
              <a:rPr lang="en-US" smtClean="0"/>
              <a:pPr/>
              <a:t>61</a:t>
            </a:fld>
            <a:endParaRPr lang="en-US" dirty="0"/>
          </a:p>
        </p:txBody>
      </p:sp>
    </p:spTree>
    <p:extLst>
      <p:ext uri="{BB962C8B-B14F-4D97-AF65-F5344CB8AC3E}">
        <p14:creationId xmlns:p14="http://schemas.microsoft.com/office/powerpoint/2010/main" val="2735530612"/>
      </p:ext>
    </p:extLst>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a:extLst>
              <a:ext uri="{FF2B5EF4-FFF2-40B4-BE49-F238E27FC236}">
                <a16:creationId xmlns:a16="http://schemas.microsoft.com/office/drawing/2014/main" id="{F9066E32-98E8-47ED-9B4D-41E057700802}"/>
              </a:ext>
            </a:extLst>
          </p:cNvPr>
          <p:cNvSpPr txBox="1">
            <a:spLocks/>
          </p:cNvSpPr>
          <p:nvPr/>
        </p:nvSpPr>
        <p:spPr>
          <a:xfrm>
            <a:off x="265296" y="184963"/>
            <a:ext cx="7072206" cy="60023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Bolted Joint Problem: Performance</a:t>
            </a:r>
          </a:p>
        </p:txBody>
      </p:sp>
      <mc:AlternateContent xmlns:mc="http://schemas.openxmlformats.org/markup-compatibility/2006" xmlns:a14="http://schemas.microsoft.com/office/drawing/2010/main">
        <mc:Choice Requires="a14">
          <p:graphicFrame>
            <p:nvGraphicFramePr>
              <p:cNvPr id="9" name="Table 8">
                <a:extLst>
                  <a:ext uri="{FF2B5EF4-FFF2-40B4-BE49-F238E27FC236}">
                    <a16:creationId xmlns:a16="http://schemas.microsoft.com/office/drawing/2014/main" id="{B722EEB7-16A2-4237-A9EE-3C7CE28B04B4}"/>
                  </a:ext>
                </a:extLst>
              </p:cNvPr>
              <p:cNvGraphicFramePr>
                <a:graphicFrameLocks noGrp="1"/>
              </p:cNvGraphicFramePr>
              <p:nvPr>
                <p:extLst>
                  <p:ext uri="{D42A27DB-BD31-4B8C-83A1-F6EECF244321}">
                    <p14:modId xmlns:p14="http://schemas.microsoft.com/office/powerpoint/2010/main" val="1580337800"/>
                  </p:ext>
                </p:extLst>
              </p:nvPr>
            </p:nvGraphicFramePr>
            <p:xfrm>
              <a:off x="235084" y="1051560"/>
              <a:ext cx="8029892" cy="2377440"/>
            </p:xfrm>
            <a:graphic>
              <a:graphicData uri="http://schemas.openxmlformats.org/drawingml/2006/table">
                <a:tbl>
                  <a:tblPr firstRow="1" bandRow="1">
                    <a:tableStyleId>{5C22544A-7EE6-4342-B048-85BDC9FD1C3A}</a:tableStyleId>
                  </a:tblPr>
                  <a:tblGrid>
                    <a:gridCol w="1567180">
                      <a:extLst>
                        <a:ext uri="{9D8B030D-6E8A-4147-A177-3AD203B41FA5}">
                          <a16:colId xmlns:a16="http://schemas.microsoft.com/office/drawing/2014/main" val="362421120"/>
                        </a:ext>
                      </a:extLst>
                    </a:gridCol>
                    <a:gridCol w="2307336">
                      <a:extLst>
                        <a:ext uri="{9D8B030D-6E8A-4147-A177-3AD203B41FA5}">
                          <a16:colId xmlns:a16="http://schemas.microsoft.com/office/drawing/2014/main" val="866231217"/>
                        </a:ext>
                      </a:extLst>
                    </a:gridCol>
                    <a:gridCol w="2042922">
                      <a:extLst>
                        <a:ext uri="{9D8B030D-6E8A-4147-A177-3AD203B41FA5}">
                          <a16:colId xmlns:a16="http://schemas.microsoft.com/office/drawing/2014/main" val="2827802535"/>
                        </a:ext>
                      </a:extLst>
                    </a:gridCol>
                    <a:gridCol w="2112454">
                      <a:extLst>
                        <a:ext uri="{9D8B030D-6E8A-4147-A177-3AD203B41FA5}">
                          <a16:colId xmlns:a16="http://schemas.microsoft.com/office/drawing/2014/main" val="1213269000"/>
                        </a:ext>
                      </a:extLst>
                    </a:gridCol>
                  </a:tblGrid>
                  <a:tr h="0">
                    <a:tc>
                      <a:txBody>
                        <a:bodyPr/>
                        <a:lstStyle/>
                        <a:p>
                          <a:pPr algn="ctr"/>
                          <a:endParaRPr lang="en-US" dirty="0">
                            <a:solidFill>
                              <a:srgbClr val="4F664A"/>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CPU times (64 procs*)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Avg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Max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541283678"/>
                      </a:ext>
                    </a:extLst>
                  </a:tr>
                  <a:tr h="0">
                    <a:tc>
                      <a:txBody>
                        <a:bodyPr/>
                        <a:lstStyle/>
                        <a:p>
                          <a:pPr algn="ctr"/>
                          <a:r>
                            <a:rPr lang="en-US" dirty="0">
                              <a:solidFill>
                                <a:schemeClr val="tx1"/>
                              </a:solidFill>
                              <a:latin typeface="Calibiri"/>
                            </a:rPr>
                            <a:t>Single Domain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CC"/>
                        </a:solidFill>
                      </a:tcPr>
                    </a:tc>
                    <a:tc>
                      <a:txBody>
                        <a:bodyPr/>
                        <a:lstStyle/>
                        <a:p>
                          <a:pPr algn="ctr"/>
                          <a:r>
                            <a:rPr lang="en-US" dirty="0">
                              <a:solidFill>
                                <a:schemeClr val="tx1"/>
                              </a:solidFill>
                              <a:latin typeface="Calibiri"/>
                            </a:rPr>
                            <a:t>3h 34m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CC"/>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55968855"/>
                      </a:ext>
                    </a:extLst>
                  </a:tr>
                  <a:tr h="0">
                    <a:tc>
                      <a:txBody>
                        <a:bodyPr/>
                        <a:lstStyle/>
                        <a:p>
                          <a:pPr algn="ctr"/>
                          <a:r>
                            <a:rPr lang="en-US" dirty="0">
                              <a:solidFill>
                                <a:schemeClr val="tx1"/>
                              </a:solidFill>
                              <a:latin typeface="Calibiri"/>
                            </a:rPr>
                            <a:t>Schwarz</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CC"/>
                        </a:solidFill>
                      </a:tcPr>
                    </a:tc>
                    <a:tc>
                      <a:txBody>
                        <a:bodyPr/>
                        <a:lstStyle/>
                        <a:p>
                          <a:pPr algn="ctr"/>
                          <a:r>
                            <a:rPr lang="en-US" dirty="0">
                              <a:solidFill>
                                <a:schemeClr val="tx1"/>
                              </a:solidFill>
                              <a:latin typeface="Calibiri"/>
                            </a:rPr>
                            <a:t>2h 42m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CC"/>
                        </a:solidFill>
                      </a:tcPr>
                    </a:tc>
                    <a:tc>
                      <a:txBody>
                        <a:bodyPr/>
                        <a:lstStyle/>
                        <a:p>
                          <a:pPr algn="ctr"/>
                          <a:r>
                            <a:rPr lang="en-US" dirty="0">
                              <a:solidFill>
                                <a:schemeClr val="tx1"/>
                              </a:solidFill>
                              <a:latin typeface="Calibiri"/>
                            </a:rPr>
                            <a:t>3.22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637168216"/>
                      </a:ext>
                    </a:extLst>
                  </a:tr>
                  <a:tr h="0">
                    <a:tc>
                      <a:txBody>
                        <a:bodyPr/>
                        <a:lstStyle/>
                        <a:p>
                          <a:pPr algn="ctr"/>
                          <a:r>
                            <a:rPr lang="en-US" dirty="0">
                              <a:solidFill>
                                <a:schemeClr val="tx1"/>
                              </a:solidFill>
                              <a:latin typeface="Calibiri"/>
                            </a:rPr>
                            <a:t>Single Domain (finer)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17h 00m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 </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877261220"/>
                      </a:ext>
                    </a:extLst>
                  </a:tr>
                  <a:tr h="0">
                    <a:tc>
                      <a:txBody>
                        <a:bodyPr/>
                        <a:lstStyle/>
                        <a:p>
                          <a:pPr algn="ctr"/>
                          <a:r>
                            <a:rPr lang="en-US" dirty="0">
                              <a:solidFill>
                                <a:schemeClr val="tx1"/>
                              </a:solidFill>
                              <a:latin typeface="Calibiri"/>
                            </a:rPr>
                            <a:t>Schwarz (finer mesh of bolts)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29h 29m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3.28</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619180637"/>
                      </a:ext>
                    </a:extLst>
                  </a:tr>
                </a:tbl>
              </a:graphicData>
            </a:graphic>
          </p:graphicFrame>
        </mc:Choice>
        <mc:Fallback xmlns="">
          <p:graphicFrame>
            <p:nvGraphicFramePr>
              <p:cNvPr id="9" name="Table 8">
                <a:extLst>
                  <a:ext uri="{FF2B5EF4-FFF2-40B4-BE49-F238E27FC236}">
                    <a16:creationId xmlns:a16="http://schemas.microsoft.com/office/drawing/2014/main" id="{B722EEB7-16A2-4237-A9EE-3C7CE28B04B4}"/>
                  </a:ext>
                </a:extLst>
              </p:cNvPr>
              <p:cNvGraphicFramePr>
                <a:graphicFrameLocks noGrp="1"/>
              </p:cNvGraphicFramePr>
              <p:nvPr>
                <p:extLst>
                  <p:ext uri="{D42A27DB-BD31-4B8C-83A1-F6EECF244321}">
                    <p14:modId xmlns:p14="http://schemas.microsoft.com/office/powerpoint/2010/main" val="1580337800"/>
                  </p:ext>
                </p:extLst>
              </p:nvPr>
            </p:nvGraphicFramePr>
            <p:xfrm>
              <a:off x="235084" y="1051560"/>
              <a:ext cx="8029892" cy="2377440"/>
            </p:xfrm>
            <a:graphic>
              <a:graphicData uri="http://schemas.openxmlformats.org/drawingml/2006/table">
                <a:tbl>
                  <a:tblPr firstRow="1" bandRow="1">
                    <a:tableStyleId>{5C22544A-7EE6-4342-B048-85BDC9FD1C3A}</a:tableStyleId>
                  </a:tblPr>
                  <a:tblGrid>
                    <a:gridCol w="1567180">
                      <a:extLst>
                        <a:ext uri="{9D8B030D-6E8A-4147-A177-3AD203B41FA5}">
                          <a16:colId xmlns:a16="http://schemas.microsoft.com/office/drawing/2014/main" val="362421120"/>
                        </a:ext>
                      </a:extLst>
                    </a:gridCol>
                    <a:gridCol w="2307336">
                      <a:extLst>
                        <a:ext uri="{9D8B030D-6E8A-4147-A177-3AD203B41FA5}">
                          <a16:colId xmlns:a16="http://schemas.microsoft.com/office/drawing/2014/main" val="866231217"/>
                        </a:ext>
                      </a:extLst>
                    </a:gridCol>
                    <a:gridCol w="2042922">
                      <a:extLst>
                        <a:ext uri="{9D8B030D-6E8A-4147-A177-3AD203B41FA5}">
                          <a16:colId xmlns:a16="http://schemas.microsoft.com/office/drawing/2014/main" val="2827802535"/>
                        </a:ext>
                      </a:extLst>
                    </a:gridCol>
                    <a:gridCol w="2112454">
                      <a:extLst>
                        <a:ext uri="{9D8B030D-6E8A-4147-A177-3AD203B41FA5}">
                          <a16:colId xmlns:a16="http://schemas.microsoft.com/office/drawing/2014/main" val="1213269000"/>
                        </a:ext>
                      </a:extLst>
                    </a:gridCol>
                  </a:tblGrid>
                  <a:tr h="365760">
                    <a:tc>
                      <a:txBody>
                        <a:bodyPr/>
                        <a:lstStyle/>
                        <a:p>
                          <a:pPr algn="ctr"/>
                          <a:endParaRPr lang="en-US" dirty="0">
                            <a:solidFill>
                              <a:srgbClr val="4F664A"/>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CPU times (64 procs*)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Avg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Max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541283678"/>
                      </a:ext>
                    </a:extLst>
                  </a:tr>
                  <a:tr h="365760">
                    <a:tc>
                      <a:txBody>
                        <a:bodyPr/>
                        <a:lstStyle/>
                        <a:p>
                          <a:pPr algn="ctr"/>
                          <a:r>
                            <a:rPr lang="en-US" dirty="0">
                              <a:solidFill>
                                <a:schemeClr val="tx1"/>
                              </a:solidFill>
                              <a:latin typeface="Calibiri"/>
                            </a:rPr>
                            <a:t>Single Domain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CC"/>
                        </a:solidFill>
                      </a:tcPr>
                    </a:tc>
                    <a:tc>
                      <a:txBody>
                        <a:bodyPr/>
                        <a:lstStyle/>
                        <a:p>
                          <a:pPr algn="ctr"/>
                          <a:r>
                            <a:rPr lang="en-US" dirty="0">
                              <a:solidFill>
                                <a:schemeClr val="tx1"/>
                              </a:solidFill>
                              <a:latin typeface="Calibiri"/>
                            </a:rPr>
                            <a:t>3h 34m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CC"/>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190149" t="-108333" r="-104179" b="-476667"/>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280115" t="-108333" r="-576" b="-476667"/>
                          </a:stretch>
                        </a:blipFill>
                      </a:tcPr>
                    </a:tc>
                    <a:extLst>
                      <a:ext uri="{0D108BD9-81ED-4DB2-BD59-A6C34878D82A}">
                        <a16:rowId xmlns:a16="http://schemas.microsoft.com/office/drawing/2014/main" val="255968855"/>
                      </a:ext>
                    </a:extLst>
                  </a:tr>
                  <a:tr h="365760">
                    <a:tc>
                      <a:txBody>
                        <a:bodyPr/>
                        <a:lstStyle/>
                        <a:p>
                          <a:pPr algn="ctr"/>
                          <a:r>
                            <a:rPr lang="en-US" dirty="0">
                              <a:solidFill>
                                <a:schemeClr val="tx1"/>
                              </a:solidFill>
                              <a:latin typeface="Calibiri"/>
                            </a:rPr>
                            <a:t>Schwarz</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CC"/>
                        </a:solidFill>
                      </a:tcPr>
                    </a:tc>
                    <a:tc>
                      <a:txBody>
                        <a:bodyPr/>
                        <a:lstStyle/>
                        <a:p>
                          <a:pPr algn="ctr"/>
                          <a:r>
                            <a:rPr lang="en-US" dirty="0">
                              <a:solidFill>
                                <a:schemeClr val="tx1"/>
                              </a:solidFill>
                              <a:latin typeface="Calibiri"/>
                            </a:rPr>
                            <a:t>2h 42m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FFFFCC"/>
                        </a:solidFill>
                      </a:tcPr>
                    </a:tc>
                    <a:tc>
                      <a:txBody>
                        <a:bodyPr/>
                        <a:lstStyle/>
                        <a:p>
                          <a:pPr algn="ctr"/>
                          <a:r>
                            <a:rPr lang="en-US" dirty="0">
                              <a:solidFill>
                                <a:schemeClr val="tx1"/>
                              </a:solidFill>
                              <a:latin typeface="Calibiri"/>
                            </a:rPr>
                            <a:t>3.22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637168216"/>
                      </a:ext>
                    </a:extLst>
                  </a:tr>
                  <a:tr h="640080">
                    <a:tc>
                      <a:txBody>
                        <a:bodyPr/>
                        <a:lstStyle/>
                        <a:p>
                          <a:pPr algn="ctr"/>
                          <a:r>
                            <a:rPr lang="en-US" dirty="0">
                              <a:solidFill>
                                <a:schemeClr val="tx1"/>
                              </a:solidFill>
                              <a:latin typeface="Calibiri"/>
                            </a:rPr>
                            <a:t>Single Domain (finer)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17h 00m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190149" t="-174528" r="-104179" b="-113208"/>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280115" t="-174528" r="-576" b="-113208"/>
                          </a:stretch>
                        </a:blipFill>
                      </a:tcPr>
                    </a:tc>
                    <a:extLst>
                      <a:ext uri="{0D108BD9-81ED-4DB2-BD59-A6C34878D82A}">
                        <a16:rowId xmlns:a16="http://schemas.microsoft.com/office/drawing/2014/main" val="3877261220"/>
                      </a:ext>
                    </a:extLst>
                  </a:tr>
                  <a:tr h="640080">
                    <a:tc>
                      <a:txBody>
                        <a:bodyPr/>
                        <a:lstStyle/>
                        <a:p>
                          <a:pPr algn="ctr"/>
                          <a:r>
                            <a:rPr lang="en-US" dirty="0">
                              <a:solidFill>
                                <a:schemeClr val="tx1"/>
                              </a:solidFill>
                              <a:latin typeface="Calibiri"/>
                            </a:rPr>
                            <a:t>Schwarz (finer mesh of bolts)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29h 29m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3.28</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619180637"/>
                      </a:ext>
                    </a:extLst>
                  </a:tr>
                </a:tbl>
              </a:graphicData>
            </a:graphic>
          </p:graphicFrame>
        </mc:Fallback>
      </mc:AlternateContent>
      <p:sp>
        <p:nvSpPr>
          <p:cNvPr id="3" name="Slide Number Placeholder 2">
            <a:extLst>
              <a:ext uri="{FF2B5EF4-FFF2-40B4-BE49-F238E27FC236}">
                <a16:creationId xmlns:a16="http://schemas.microsoft.com/office/drawing/2014/main" id="{712A4356-39CE-4E19-BE2B-38DEF04F7ADB}"/>
              </a:ext>
            </a:extLst>
          </p:cNvPr>
          <p:cNvSpPr>
            <a:spLocks noGrp="1"/>
          </p:cNvSpPr>
          <p:nvPr>
            <p:ph type="sldNum" sz="quarter" idx="12"/>
          </p:nvPr>
        </p:nvSpPr>
        <p:spPr/>
        <p:txBody>
          <a:bodyPr/>
          <a:lstStyle/>
          <a:p>
            <a:fld id="{A5E55A7B-7854-E145-92D9-B491DF4BAE2D}" type="slidenum">
              <a:rPr lang="en-US" smtClean="0"/>
              <a:pPr/>
              <a:t>62</a:t>
            </a:fld>
            <a:endParaRPr lang="en-US" dirty="0"/>
          </a:p>
        </p:txBody>
      </p:sp>
      <p:sp>
        <p:nvSpPr>
          <p:cNvPr id="21" name="TextBox 20">
            <a:extLst>
              <a:ext uri="{FF2B5EF4-FFF2-40B4-BE49-F238E27FC236}">
                <a16:creationId xmlns:a16="http://schemas.microsoft.com/office/drawing/2014/main" id="{BC814D7A-3195-4AE8-A73D-BAD91533B5B1}"/>
              </a:ext>
            </a:extLst>
          </p:cNvPr>
          <p:cNvSpPr txBox="1"/>
          <p:nvPr/>
        </p:nvSpPr>
        <p:spPr>
          <a:xfrm>
            <a:off x="142873" y="3524251"/>
            <a:ext cx="8633265" cy="2554545"/>
          </a:xfrm>
          <a:prstGeom prst="rect">
            <a:avLst/>
          </a:prstGeom>
          <a:noFill/>
        </p:spPr>
        <p:txBody>
          <a:bodyPr wrap="square" rtlCol="0">
            <a:spAutoFit/>
          </a:bodyPr>
          <a:lstStyle/>
          <a:p>
            <a:pPr marL="342900" indent="-342900">
              <a:buFont typeface="Arial" panose="020B0604020202020204" pitchFamily="34" charset="0"/>
              <a:buChar char="•"/>
            </a:pPr>
            <a:r>
              <a:rPr lang="en-US" sz="2000" dirty="0">
                <a:latin typeface="Calibri" panose="020F0502020204030204" pitchFamily="34" charset="0"/>
                <a:cs typeface="Calibri" panose="020F0502020204030204" pitchFamily="34" charset="0"/>
              </a:rPr>
              <a:t>Despite its iterative nature, Schwarz can actually be </a:t>
            </a:r>
            <a:r>
              <a:rPr lang="en-US" sz="2000" b="1" i="1" dirty="0">
                <a:latin typeface="Calibri" panose="020F0502020204030204" pitchFamily="34" charset="0"/>
                <a:cs typeface="Calibri" panose="020F0502020204030204" pitchFamily="34" charset="0"/>
              </a:rPr>
              <a:t>faster</a:t>
            </a:r>
            <a:r>
              <a:rPr lang="en-US" sz="2000" dirty="0">
                <a:latin typeface="Calibri" panose="020F0502020204030204" pitchFamily="34" charset="0"/>
                <a:cs typeface="Calibri" panose="020F0502020204030204" pitchFamily="34" charset="0"/>
              </a:rPr>
              <a:t> than single domain run for </a:t>
            </a:r>
            <a:r>
              <a:rPr lang="en-US" sz="2000" dirty="0" err="1">
                <a:latin typeface="Calibri" panose="020F0502020204030204" pitchFamily="34" charset="0"/>
                <a:cs typeface="Calibri" panose="020F0502020204030204" pitchFamily="34" charset="0"/>
              </a:rPr>
              <a:t>discretizations</a:t>
            </a:r>
            <a:r>
              <a:rPr lang="en-US" sz="2000" dirty="0">
                <a:latin typeface="Calibri" panose="020F0502020204030204" pitchFamily="34" charset="0"/>
                <a:cs typeface="Calibri" panose="020F0502020204030204" pitchFamily="34" charset="0"/>
              </a:rPr>
              <a:t> having comparable # of elements in the bolts.</a:t>
            </a: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iri"/>
            </a:endParaRPr>
          </a:p>
          <a:p>
            <a:pPr marL="342900" indent="-342900">
              <a:buFont typeface="Arial" panose="020B0604020202020204" pitchFamily="34" charset="0"/>
              <a:buChar char="•"/>
            </a:pPr>
            <a:endParaRPr lang="en-US" sz="400" dirty="0">
              <a:latin typeface="Calibiri"/>
            </a:endParaRPr>
          </a:p>
          <a:p>
            <a:pPr lvl="1"/>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p:sp>
        <p:nvSpPr>
          <p:cNvPr id="22" name="TextBox 21">
            <a:extLst>
              <a:ext uri="{FF2B5EF4-FFF2-40B4-BE49-F238E27FC236}">
                <a16:creationId xmlns:a16="http://schemas.microsoft.com/office/drawing/2014/main" id="{0DF00AF0-FE2E-48E8-A746-CA525761A204}"/>
              </a:ext>
            </a:extLst>
          </p:cNvPr>
          <p:cNvSpPr txBox="1"/>
          <p:nvPr/>
        </p:nvSpPr>
        <p:spPr>
          <a:xfrm>
            <a:off x="-13653" y="6534150"/>
            <a:ext cx="8278629" cy="353943"/>
          </a:xfrm>
          <a:prstGeom prst="rect">
            <a:avLst/>
          </a:prstGeom>
          <a:noFill/>
        </p:spPr>
        <p:txBody>
          <a:bodyPr wrap="square" rtlCol="0">
            <a:spAutoFit/>
          </a:bodyPr>
          <a:lstStyle/>
          <a:p>
            <a:r>
              <a:rPr lang="en-US" sz="1700" dirty="0">
                <a:solidFill>
                  <a:schemeClr val="bg1"/>
                </a:solidFill>
                <a:latin typeface="Calibri" panose="020F0502020204030204" pitchFamily="34" charset="0"/>
                <a:cs typeface="Calibri" panose="020F0502020204030204" pitchFamily="34" charset="0"/>
              </a:rPr>
              <a:t>* On SNL ascicgpu15, 16, 17 machines (Intel Skylake CPU processor), Schwarz </a:t>
            </a:r>
            <a:r>
              <a:rPr lang="en-US" sz="1700" dirty="0" err="1">
                <a:solidFill>
                  <a:schemeClr val="bg1"/>
                </a:solidFill>
                <a:latin typeface="Calibri" panose="020F0502020204030204" pitchFamily="34" charset="0"/>
                <a:cs typeface="Calibri" panose="020F0502020204030204" pitchFamily="34" charset="0"/>
              </a:rPr>
              <a:t>tol</a:t>
            </a:r>
            <a:r>
              <a:rPr lang="en-US" sz="1700" dirty="0">
                <a:solidFill>
                  <a:schemeClr val="bg1"/>
                </a:solidFill>
                <a:latin typeface="Calibri" panose="020F0502020204030204" pitchFamily="34" charset="0"/>
                <a:cs typeface="Calibri" panose="020F0502020204030204" pitchFamily="34" charset="0"/>
              </a:rPr>
              <a:t> = 1e-6.</a:t>
            </a:r>
          </a:p>
        </p:txBody>
      </p:sp>
      <p:pic>
        <p:nvPicPr>
          <p:cNvPr id="23" name="Picture 22">
            <a:extLst>
              <a:ext uri="{FF2B5EF4-FFF2-40B4-BE49-F238E27FC236}">
                <a16:creationId xmlns:a16="http://schemas.microsoft.com/office/drawing/2014/main" id="{E1F4D682-E638-4AD5-89ED-8B39744BA8CA}"/>
              </a:ext>
            </a:extLst>
          </p:cNvPr>
          <p:cNvPicPr>
            <a:picLocks noChangeAspect="1"/>
          </p:cNvPicPr>
          <p:nvPr/>
        </p:nvPicPr>
        <p:blipFill>
          <a:blip r:embed="rId4"/>
          <a:stretch>
            <a:fillRect/>
          </a:stretch>
        </p:blipFill>
        <p:spPr>
          <a:xfrm>
            <a:off x="7691910" y="2094041"/>
            <a:ext cx="1389733" cy="813251"/>
          </a:xfrm>
          <a:prstGeom prst="rect">
            <a:avLst/>
          </a:prstGeom>
        </p:spPr>
      </p:pic>
      <p:sp>
        <p:nvSpPr>
          <p:cNvPr id="24" name="Slide Number Placeholder 2">
            <a:extLst>
              <a:ext uri="{FF2B5EF4-FFF2-40B4-BE49-F238E27FC236}">
                <a16:creationId xmlns:a16="http://schemas.microsoft.com/office/drawing/2014/main" id="{3B620BEB-96E2-44CD-9521-C34C45D95297}"/>
              </a:ext>
            </a:extLst>
          </p:cNvPr>
          <p:cNvSpPr txBox="1">
            <a:spLocks/>
          </p:cNvSpPr>
          <p:nvPr/>
        </p:nvSpPr>
        <p:spPr bwMode="auto">
          <a:xfrm>
            <a:off x="8469312" y="6552884"/>
            <a:ext cx="609600" cy="3746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defPPr>
              <a:defRPr lang="en-US"/>
            </a:defPPr>
            <a:lvl1pPr marL="0" algn="r" defTabSz="457200" rtl="0" eaLnBrk="1" latinLnBrk="0" hangingPunct="1">
              <a:defRPr sz="1400" kern="1200">
                <a:solidFill>
                  <a:schemeClr val="bg1"/>
                </a:solidFill>
                <a:latin typeface="Calibri"/>
                <a:ea typeface="+mn-ea"/>
                <a:cs typeface="Calibri"/>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A5E55A7B-7854-E145-92D9-B491DF4BAE2D}" type="slidenum">
              <a:rPr lang="en-US" smtClean="0"/>
              <a:pPr/>
              <a:t>62</a:t>
            </a:fld>
            <a:endParaRPr lang="en-US" dirty="0"/>
          </a:p>
        </p:txBody>
      </p:sp>
    </p:spTree>
    <p:extLst>
      <p:ext uri="{BB962C8B-B14F-4D97-AF65-F5344CB8AC3E}">
        <p14:creationId xmlns:p14="http://schemas.microsoft.com/office/powerpoint/2010/main" val="1335274155"/>
      </p:ext>
    </p:extLst>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a:extLst>
              <a:ext uri="{FF2B5EF4-FFF2-40B4-BE49-F238E27FC236}">
                <a16:creationId xmlns:a16="http://schemas.microsoft.com/office/drawing/2014/main" id="{F9066E32-98E8-47ED-9B4D-41E057700802}"/>
              </a:ext>
            </a:extLst>
          </p:cNvPr>
          <p:cNvSpPr txBox="1">
            <a:spLocks/>
          </p:cNvSpPr>
          <p:nvPr/>
        </p:nvSpPr>
        <p:spPr>
          <a:xfrm>
            <a:off x="265296" y="184963"/>
            <a:ext cx="7072206" cy="60023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Bolted Joint Problem: Performance</a:t>
            </a:r>
          </a:p>
        </p:txBody>
      </p:sp>
      <mc:AlternateContent xmlns:mc="http://schemas.openxmlformats.org/markup-compatibility/2006" xmlns:a14="http://schemas.microsoft.com/office/drawing/2010/main">
        <mc:Choice Requires="a14">
          <p:graphicFrame>
            <p:nvGraphicFramePr>
              <p:cNvPr id="9" name="Table 8">
                <a:extLst>
                  <a:ext uri="{FF2B5EF4-FFF2-40B4-BE49-F238E27FC236}">
                    <a16:creationId xmlns:a16="http://schemas.microsoft.com/office/drawing/2014/main" id="{B722EEB7-16A2-4237-A9EE-3C7CE28B04B4}"/>
                  </a:ext>
                </a:extLst>
              </p:cNvPr>
              <p:cNvGraphicFramePr>
                <a:graphicFrameLocks noGrp="1"/>
              </p:cNvGraphicFramePr>
              <p:nvPr>
                <p:extLst>
                  <p:ext uri="{D42A27DB-BD31-4B8C-83A1-F6EECF244321}">
                    <p14:modId xmlns:p14="http://schemas.microsoft.com/office/powerpoint/2010/main" val="494972303"/>
                  </p:ext>
                </p:extLst>
              </p:nvPr>
            </p:nvGraphicFramePr>
            <p:xfrm>
              <a:off x="235084" y="1051560"/>
              <a:ext cx="8029892" cy="2377440"/>
            </p:xfrm>
            <a:graphic>
              <a:graphicData uri="http://schemas.openxmlformats.org/drawingml/2006/table">
                <a:tbl>
                  <a:tblPr firstRow="1" bandRow="1">
                    <a:tableStyleId>{5C22544A-7EE6-4342-B048-85BDC9FD1C3A}</a:tableStyleId>
                  </a:tblPr>
                  <a:tblGrid>
                    <a:gridCol w="1567180">
                      <a:extLst>
                        <a:ext uri="{9D8B030D-6E8A-4147-A177-3AD203B41FA5}">
                          <a16:colId xmlns:a16="http://schemas.microsoft.com/office/drawing/2014/main" val="362421120"/>
                        </a:ext>
                      </a:extLst>
                    </a:gridCol>
                    <a:gridCol w="2307336">
                      <a:extLst>
                        <a:ext uri="{9D8B030D-6E8A-4147-A177-3AD203B41FA5}">
                          <a16:colId xmlns:a16="http://schemas.microsoft.com/office/drawing/2014/main" val="866231217"/>
                        </a:ext>
                      </a:extLst>
                    </a:gridCol>
                    <a:gridCol w="2042922">
                      <a:extLst>
                        <a:ext uri="{9D8B030D-6E8A-4147-A177-3AD203B41FA5}">
                          <a16:colId xmlns:a16="http://schemas.microsoft.com/office/drawing/2014/main" val="2827802535"/>
                        </a:ext>
                      </a:extLst>
                    </a:gridCol>
                    <a:gridCol w="2112454">
                      <a:extLst>
                        <a:ext uri="{9D8B030D-6E8A-4147-A177-3AD203B41FA5}">
                          <a16:colId xmlns:a16="http://schemas.microsoft.com/office/drawing/2014/main" val="1213269000"/>
                        </a:ext>
                      </a:extLst>
                    </a:gridCol>
                  </a:tblGrid>
                  <a:tr h="0">
                    <a:tc>
                      <a:txBody>
                        <a:bodyPr/>
                        <a:lstStyle/>
                        <a:p>
                          <a:pPr algn="ctr"/>
                          <a:endParaRPr lang="en-US" dirty="0">
                            <a:solidFill>
                              <a:srgbClr val="4F664A"/>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CPU times (64 procs*)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Avg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Max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541283678"/>
                      </a:ext>
                    </a:extLst>
                  </a:tr>
                  <a:tr h="0">
                    <a:tc>
                      <a:txBody>
                        <a:bodyPr/>
                        <a:lstStyle/>
                        <a:p>
                          <a:pPr algn="ctr"/>
                          <a:r>
                            <a:rPr lang="en-US" dirty="0">
                              <a:solidFill>
                                <a:schemeClr val="tx1"/>
                              </a:solidFill>
                              <a:latin typeface="Calibiri"/>
                            </a:rPr>
                            <a:t>Single Domain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3h 34m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55968855"/>
                      </a:ext>
                    </a:extLst>
                  </a:tr>
                  <a:tr h="0">
                    <a:tc>
                      <a:txBody>
                        <a:bodyPr/>
                        <a:lstStyle/>
                        <a:p>
                          <a:pPr algn="ctr"/>
                          <a:r>
                            <a:rPr lang="en-US" dirty="0">
                              <a:solidFill>
                                <a:schemeClr val="tx1"/>
                              </a:solidFill>
                              <a:latin typeface="Calibiri"/>
                            </a:rPr>
                            <a:t>Schwarz</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2h 42m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637168216"/>
                      </a:ext>
                    </a:extLst>
                  </a:tr>
                  <a:tr h="0">
                    <a:tc>
                      <a:txBody>
                        <a:bodyPr/>
                        <a:lstStyle/>
                        <a:p>
                          <a:pPr algn="ctr"/>
                          <a:r>
                            <a:rPr lang="en-US" dirty="0">
                              <a:solidFill>
                                <a:schemeClr val="tx1"/>
                              </a:solidFill>
                              <a:latin typeface="Calibiri"/>
                            </a:rPr>
                            <a:t>Single Domain (finer)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r>
                            <a:rPr lang="en-US" dirty="0">
                              <a:solidFill>
                                <a:schemeClr val="tx1"/>
                              </a:solidFill>
                              <a:latin typeface="Calibiri"/>
                            </a:rPr>
                            <a:t>17h 00m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 </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877261220"/>
                      </a:ext>
                    </a:extLst>
                  </a:tr>
                  <a:tr h="0">
                    <a:tc>
                      <a:txBody>
                        <a:bodyPr/>
                        <a:lstStyle/>
                        <a:p>
                          <a:pPr algn="ctr"/>
                          <a:r>
                            <a:rPr lang="en-US" dirty="0">
                              <a:solidFill>
                                <a:schemeClr val="tx1"/>
                              </a:solidFill>
                              <a:latin typeface="Calibiri"/>
                            </a:rPr>
                            <a:t>Schwarz (finer mesh of bolts)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r>
                            <a:rPr lang="en-US" dirty="0">
                              <a:solidFill>
                                <a:schemeClr val="tx1"/>
                              </a:solidFill>
                              <a:latin typeface="Calibiri"/>
                            </a:rPr>
                            <a:t>29h 29m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r>
                            <a:rPr lang="en-US" dirty="0">
                              <a:solidFill>
                                <a:schemeClr val="tx1"/>
                              </a:solidFill>
                              <a:latin typeface="Calibiri"/>
                            </a:rPr>
                            <a:t>3.28</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619180637"/>
                      </a:ext>
                    </a:extLst>
                  </a:tr>
                </a:tbl>
              </a:graphicData>
            </a:graphic>
          </p:graphicFrame>
        </mc:Choice>
        <mc:Fallback xmlns="">
          <p:graphicFrame>
            <p:nvGraphicFramePr>
              <p:cNvPr id="9" name="Table 8">
                <a:extLst>
                  <a:ext uri="{FF2B5EF4-FFF2-40B4-BE49-F238E27FC236}">
                    <a16:creationId xmlns:a16="http://schemas.microsoft.com/office/drawing/2014/main" id="{B722EEB7-16A2-4237-A9EE-3C7CE28B04B4}"/>
                  </a:ext>
                </a:extLst>
              </p:cNvPr>
              <p:cNvGraphicFramePr>
                <a:graphicFrameLocks noGrp="1"/>
              </p:cNvGraphicFramePr>
              <p:nvPr>
                <p:extLst>
                  <p:ext uri="{D42A27DB-BD31-4B8C-83A1-F6EECF244321}">
                    <p14:modId xmlns:p14="http://schemas.microsoft.com/office/powerpoint/2010/main" val="494972303"/>
                  </p:ext>
                </p:extLst>
              </p:nvPr>
            </p:nvGraphicFramePr>
            <p:xfrm>
              <a:off x="235084" y="1051560"/>
              <a:ext cx="8029892" cy="2377440"/>
            </p:xfrm>
            <a:graphic>
              <a:graphicData uri="http://schemas.openxmlformats.org/drawingml/2006/table">
                <a:tbl>
                  <a:tblPr firstRow="1" bandRow="1">
                    <a:tableStyleId>{5C22544A-7EE6-4342-B048-85BDC9FD1C3A}</a:tableStyleId>
                  </a:tblPr>
                  <a:tblGrid>
                    <a:gridCol w="1567180">
                      <a:extLst>
                        <a:ext uri="{9D8B030D-6E8A-4147-A177-3AD203B41FA5}">
                          <a16:colId xmlns:a16="http://schemas.microsoft.com/office/drawing/2014/main" val="362421120"/>
                        </a:ext>
                      </a:extLst>
                    </a:gridCol>
                    <a:gridCol w="2307336">
                      <a:extLst>
                        <a:ext uri="{9D8B030D-6E8A-4147-A177-3AD203B41FA5}">
                          <a16:colId xmlns:a16="http://schemas.microsoft.com/office/drawing/2014/main" val="866231217"/>
                        </a:ext>
                      </a:extLst>
                    </a:gridCol>
                    <a:gridCol w="2042922">
                      <a:extLst>
                        <a:ext uri="{9D8B030D-6E8A-4147-A177-3AD203B41FA5}">
                          <a16:colId xmlns:a16="http://schemas.microsoft.com/office/drawing/2014/main" val="2827802535"/>
                        </a:ext>
                      </a:extLst>
                    </a:gridCol>
                    <a:gridCol w="2112454">
                      <a:extLst>
                        <a:ext uri="{9D8B030D-6E8A-4147-A177-3AD203B41FA5}">
                          <a16:colId xmlns:a16="http://schemas.microsoft.com/office/drawing/2014/main" val="1213269000"/>
                        </a:ext>
                      </a:extLst>
                    </a:gridCol>
                  </a:tblGrid>
                  <a:tr h="365760">
                    <a:tc>
                      <a:txBody>
                        <a:bodyPr/>
                        <a:lstStyle/>
                        <a:p>
                          <a:pPr algn="ctr"/>
                          <a:endParaRPr lang="en-US" dirty="0">
                            <a:solidFill>
                              <a:srgbClr val="4F664A"/>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CPU times (64 procs*)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Avg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Max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541283678"/>
                      </a:ext>
                    </a:extLst>
                  </a:tr>
                  <a:tr h="365760">
                    <a:tc>
                      <a:txBody>
                        <a:bodyPr/>
                        <a:lstStyle/>
                        <a:p>
                          <a:pPr algn="ctr"/>
                          <a:r>
                            <a:rPr lang="en-US" dirty="0">
                              <a:solidFill>
                                <a:schemeClr val="tx1"/>
                              </a:solidFill>
                              <a:latin typeface="Calibiri"/>
                            </a:rPr>
                            <a:t>Single Domain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3h 34m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190149" t="-108333" r="-104179" b="-476667"/>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280115" t="-108333" r="-576" b="-476667"/>
                          </a:stretch>
                        </a:blipFill>
                      </a:tcPr>
                    </a:tc>
                    <a:extLst>
                      <a:ext uri="{0D108BD9-81ED-4DB2-BD59-A6C34878D82A}">
                        <a16:rowId xmlns:a16="http://schemas.microsoft.com/office/drawing/2014/main" val="255968855"/>
                      </a:ext>
                    </a:extLst>
                  </a:tr>
                  <a:tr h="365760">
                    <a:tc>
                      <a:txBody>
                        <a:bodyPr/>
                        <a:lstStyle/>
                        <a:p>
                          <a:pPr algn="ctr"/>
                          <a:r>
                            <a:rPr lang="en-US" dirty="0">
                              <a:solidFill>
                                <a:schemeClr val="tx1"/>
                              </a:solidFill>
                              <a:latin typeface="Calibiri"/>
                            </a:rPr>
                            <a:t>Schwarz</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2h 42m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637168216"/>
                      </a:ext>
                    </a:extLst>
                  </a:tr>
                  <a:tr h="640080">
                    <a:tc>
                      <a:txBody>
                        <a:bodyPr/>
                        <a:lstStyle/>
                        <a:p>
                          <a:pPr algn="ctr"/>
                          <a:r>
                            <a:rPr lang="en-US" dirty="0">
                              <a:solidFill>
                                <a:schemeClr val="tx1"/>
                              </a:solidFill>
                              <a:latin typeface="Calibiri"/>
                            </a:rPr>
                            <a:t>Single Domain (finer)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r>
                            <a:rPr lang="en-US" dirty="0">
                              <a:solidFill>
                                <a:schemeClr val="tx1"/>
                              </a:solidFill>
                              <a:latin typeface="Calibiri"/>
                            </a:rPr>
                            <a:t>17h 00m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190149" t="-174528" r="-104179" b="-113208"/>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3"/>
                          <a:stretch>
                            <a:fillRect l="-280115" t="-174528" r="-576" b="-113208"/>
                          </a:stretch>
                        </a:blipFill>
                      </a:tcPr>
                    </a:tc>
                    <a:extLst>
                      <a:ext uri="{0D108BD9-81ED-4DB2-BD59-A6C34878D82A}">
                        <a16:rowId xmlns:a16="http://schemas.microsoft.com/office/drawing/2014/main" val="3877261220"/>
                      </a:ext>
                    </a:extLst>
                  </a:tr>
                  <a:tr h="640080">
                    <a:tc>
                      <a:txBody>
                        <a:bodyPr/>
                        <a:lstStyle/>
                        <a:p>
                          <a:pPr algn="ctr"/>
                          <a:r>
                            <a:rPr lang="en-US" dirty="0">
                              <a:solidFill>
                                <a:schemeClr val="tx1"/>
                              </a:solidFill>
                              <a:latin typeface="Calibiri"/>
                            </a:rPr>
                            <a:t>Schwarz (finer mesh of bolts)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r>
                            <a:rPr lang="en-US" dirty="0">
                              <a:solidFill>
                                <a:schemeClr val="tx1"/>
                              </a:solidFill>
                              <a:latin typeface="Calibiri"/>
                            </a:rPr>
                            <a:t>29h 29m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accent1">
                            <a:lumMod val="20000"/>
                            <a:lumOff val="80000"/>
                          </a:schemeClr>
                        </a:solidFill>
                      </a:tcPr>
                    </a:tc>
                    <a:tc>
                      <a:txBody>
                        <a:bodyPr/>
                        <a:lstStyle/>
                        <a:p>
                          <a:pPr algn="ctr"/>
                          <a:r>
                            <a:rPr lang="en-US" dirty="0">
                              <a:solidFill>
                                <a:schemeClr val="tx1"/>
                              </a:solidFill>
                              <a:latin typeface="Calibiri"/>
                            </a:rPr>
                            <a:t>3.28</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619180637"/>
                      </a:ext>
                    </a:extLst>
                  </a:tr>
                </a:tbl>
              </a:graphicData>
            </a:graphic>
          </p:graphicFrame>
        </mc:Fallback>
      </mc:AlternateContent>
      <p:sp>
        <p:nvSpPr>
          <p:cNvPr id="3" name="Slide Number Placeholder 2">
            <a:extLst>
              <a:ext uri="{FF2B5EF4-FFF2-40B4-BE49-F238E27FC236}">
                <a16:creationId xmlns:a16="http://schemas.microsoft.com/office/drawing/2014/main" id="{960F19F9-EE30-429B-91D8-103A08D473B1}"/>
              </a:ext>
            </a:extLst>
          </p:cNvPr>
          <p:cNvSpPr>
            <a:spLocks noGrp="1"/>
          </p:cNvSpPr>
          <p:nvPr>
            <p:ph type="sldNum" sz="quarter" idx="12"/>
          </p:nvPr>
        </p:nvSpPr>
        <p:spPr/>
        <p:txBody>
          <a:bodyPr/>
          <a:lstStyle/>
          <a:p>
            <a:fld id="{A5E55A7B-7854-E145-92D9-B491DF4BAE2D}" type="slidenum">
              <a:rPr lang="en-US" smtClean="0"/>
              <a:pPr/>
              <a:t>63</a:t>
            </a:fld>
            <a:endParaRPr lang="en-US" dirty="0"/>
          </a:p>
        </p:txBody>
      </p:sp>
      <p:sp>
        <p:nvSpPr>
          <p:cNvPr id="11" name="TextBox 10">
            <a:extLst>
              <a:ext uri="{FF2B5EF4-FFF2-40B4-BE49-F238E27FC236}">
                <a16:creationId xmlns:a16="http://schemas.microsoft.com/office/drawing/2014/main" id="{5070C4DF-8819-49DF-BEB4-743B6B988695}"/>
              </a:ext>
            </a:extLst>
          </p:cNvPr>
          <p:cNvSpPr txBox="1"/>
          <p:nvPr/>
        </p:nvSpPr>
        <p:spPr>
          <a:xfrm>
            <a:off x="142873" y="3524251"/>
            <a:ext cx="8633265" cy="3477875"/>
          </a:xfrm>
          <a:prstGeom prst="rect">
            <a:avLst/>
          </a:prstGeom>
          <a:noFill/>
        </p:spPr>
        <p:txBody>
          <a:bodyPr wrap="square" rtlCol="0">
            <a:spAutoFit/>
          </a:bodyPr>
          <a:lstStyle/>
          <a:p>
            <a:pPr marL="342900" indent="-342900">
              <a:buFont typeface="Arial" panose="020B0604020202020204" pitchFamily="34" charset="0"/>
              <a:buChar char="•"/>
            </a:pPr>
            <a:r>
              <a:rPr lang="en-US" sz="2000" dirty="0">
                <a:latin typeface="Calibri" panose="020F0502020204030204" pitchFamily="34" charset="0"/>
                <a:cs typeface="Calibri" panose="020F0502020204030204" pitchFamily="34" charset="0"/>
              </a:rPr>
              <a:t>Despite its iterative nature, Schwarz can actually be </a:t>
            </a:r>
            <a:r>
              <a:rPr lang="en-US" sz="2000" b="1" i="1" dirty="0">
                <a:latin typeface="Calibri" panose="020F0502020204030204" pitchFamily="34" charset="0"/>
                <a:cs typeface="Calibri" panose="020F0502020204030204" pitchFamily="34" charset="0"/>
              </a:rPr>
              <a:t>faster</a:t>
            </a:r>
            <a:r>
              <a:rPr lang="en-US" sz="2000" dirty="0">
                <a:latin typeface="Calibri" panose="020F0502020204030204" pitchFamily="34" charset="0"/>
                <a:cs typeface="Calibri" panose="020F0502020204030204" pitchFamily="34" charset="0"/>
              </a:rPr>
              <a:t> than single domain run for </a:t>
            </a:r>
            <a:r>
              <a:rPr lang="en-US" sz="2000" dirty="0" err="1">
                <a:latin typeface="Calibri" panose="020F0502020204030204" pitchFamily="34" charset="0"/>
                <a:cs typeface="Calibri" panose="020F0502020204030204" pitchFamily="34" charset="0"/>
              </a:rPr>
              <a:t>discretizations</a:t>
            </a:r>
            <a:r>
              <a:rPr lang="en-US" sz="2000" dirty="0">
                <a:latin typeface="Calibri" panose="020F0502020204030204" pitchFamily="34" charset="0"/>
                <a:cs typeface="Calibri" panose="020F0502020204030204" pitchFamily="34" charset="0"/>
              </a:rPr>
              <a:t> having comparable # of elements in the bolts.</a:t>
            </a: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Even if the method is more computationally expensive for some resolutions, it may be preferred for its ability to </a:t>
            </a:r>
            <a:r>
              <a:rPr lang="en-US" sz="2000" b="1" i="1" dirty="0">
                <a:latin typeface="Calibri" panose="020F0502020204030204" pitchFamily="34" charset="0"/>
                <a:cs typeface="Calibri" panose="020F0502020204030204" pitchFamily="34" charset="0"/>
              </a:rPr>
              <a:t>rapidly change </a:t>
            </a:r>
            <a:r>
              <a:rPr lang="en-US" sz="2000" dirty="0">
                <a:latin typeface="Calibri" panose="020F0502020204030204" pitchFamily="34" charset="0"/>
                <a:cs typeface="Calibri" panose="020F0502020204030204" pitchFamily="34" charset="0"/>
              </a:rPr>
              <a:t>and </a:t>
            </a:r>
            <a:r>
              <a:rPr lang="en-US" sz="2000" b="1" i="1" dirty="0">
                <a:latin typeface="Calibri" panose="020F0502020204030204" pitchFamily="34" charset="0"/>
                <a:cs typeface="Calibri" panose="020F0502020204030204" pitchFamily="34" charset="0"/>
              </a:rPr>
              <a:t>evaluate</a:t>
            </a:r>
            <a:r>
              <a:rPr lang="en-US" sz="2000" dirty="0">
                <a:latin typeface="Calibri" panose="020F0502020204030204" pitchFamily="34" charset="0"/>
                <a:cs typeface="Calibri" panose="020F0502020204030204" pitchFamily="34" charset="0"/>
              </a:rPr>
              <a:t> a </a:t>
            </a:r>
            <a:r>
              <a:rPr lang="en-US" sz="2000" b="1" i="1" dirty="0">
                <a:latin typeface="Calibri" panose="020F0502020204030204" pitchFamily="34" charset="0"/>
                <a:cs typeface="Calibri" panose="020F0502020204030204" pitchFamily="34" charset="0"/>
              </a:rPr>
              <a:t>variety </a:t>
            </a:r>
            <a:r>
              <a:rPr lang="en-US" sz="2000" dirty="0">
                <a:latin typeface="Calibri" panose="020F0502020204030204" pitchFamily="34" charset="0"/>
                <a:cs typeface="Calibri" panose="020F0502020204030204" pitchFamily="34" charset="0"/>
              </a:rPr>
              <a:t>of </a:t>
            </a:r>
            <a:r>
              <a:rPr lang="en-US" sz="2000" b="1" i="1" dirty="0">
                <a:latin typeface="Calibri" panose="020F0502020204030204" pitchFamily="34" charset="0"/>
                <a:cs typeface="Calibri" panose="020F0502020204030204" pitchFamily="34" charset="0"/>
              </a:rPr>
              <a:t>engineering designs</a:t>
            </a:r>
            <a:r>
              <a:rPr lang="en-US" sz="2000" dirty="0">
                <a:latin typeface="Calibri" panose="020F0502020204030204" pitchFamily="34" charset="0"/>
                <a:cs typeface="Calibri" panose="020F0502020204030204" pitchFamily="34" charset="0"/>
              </a:rPr>
              <a:t> (our typical use case).</a:t>
            </a:r>
          </a:p>
          <a:p>
            <a:pPr marL="342900" indent="-342900">
              <a:buFont typeface="Arial" panose="020B0604020202020204" pitchFamily="34" charset="0"/>
              <a:buChar char="•"/>
            </a:pPr>
            <a:endParaRPr lang="en-US" sz="400" dirty="0">
              <a:latin typeface="Calibiri"/>
            </a:endParaRPr>
          </a:p>
          <a:p>
            <a:pPr marL="342900" indent="-342900">
              <a:buFont typeface="Arial" panose="020B0604020202020204" pitchFamily="34" charset="0"/>
              <a:buChar char="•"/>
            </a:pPr>
            <a:endParaRPr lang="en-US" sz="400" dirty="0">
              <a:latin typeface="Calibiri"/>
            </a:endParaRPr>
          </a:p>
          <a:p>
            <a:pPr lvl="1"/>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p:sp>
        <p:nvSpPr>
          <p:cNvPr id="12" name="TextBox 11">
            <a:extLst>
              <a:ext uri="{FF2B5EF4-FFF2-40B4-BE49-F238E27FC236}">
                <a16:creationId xmlns:a16="http://schemas.microsoft.com/office/drawing/2014/main" id="{0187DCF8-74AC-496C-8B96-797E4F2F301C}"/>
              </a:ext>
            </a:extLst>
          </p:cNvPr>
          <p:cNvSpPr txBox="1"/>
          <p:nvPr/>
        </p:nvSpPr>
        <p:spPr>
          <a:xfrm>
            <a:off x="-13653" y="6534150"/>
            <a:ext cx="8278629" cy="353943"/>
          </a:xfrm>
          <a:prstGeom prst="rect">
            <a:avLst/>
          </a:prstGeom>
          <a:noFill/>
        </p:spPr>
        <p:txBody>
          <a:bodyPr wrap="square" rtlCol="0">
            <a:spAutoFit/>
          </a:bodyPr>
          <a:lstStyle/>
          <a:p>
            <a:r>
              <a:rPr lang="en-US" sz="1700" dirty="0">
                <a:solidFill>
                  <a:schemeClr val="bg1"/>
                </a:solidFill>
                <a:latin typeface="Calibri" panose="020F0502020204030204" pitchFamily="34" charset="0"/>
                <a:cs typeface="Calibri" panose="020F0502020204030204" pitchFamily="34" charset="0"/>
              </a:rPr>
              <a:t>* On SNL ascicgpu15, 16, 17 machines (Intel Skylake CPU processor), Schwarz </a:t>
            </a:r>
            <a:r>
              <a:rPr lang="en-US" sz="1700" dirty="0" err="1">
                <a:solidFill>
                  <a:schemeClr val="bg1"/>
                </a:solidFill>
                <a:latin typeface="Calibri" panose="020F0502020204030204" pitchFamily="34" charset="0"/>
                <a:cs typeface="Calibri" panose="020F0502020204030204" pitchFamily="34" charset="0"/>
              </a:rPr>
              <a:t>tol</a:t>
            </a:r>
            <a:r>
              <a:rPr lang="en-US" sz="1700" dirty="0">
                <a:solidFill>
                  <a:schemeClr val="bg1"/>
                </a:solidFill>
                <a:latin typeface="Calibri" panose="020F0502020204030204" pitchFamily="34" charset="0"/>
                <a:cs typeface="Calibri" panose="020F0502020204030204" pitchFamily="34" charset="0"/>
              </a:rPr>
              <a:t> = 1e-6.</a:t>
            </a:r>
          </a:p>
        </p:txBody>
      </p:sp>
      <p:pic>
        <p:nvPicPr>
          <p:cNvPr id="13" name="Picture 12">
            <a:extLst>
              <a:ext uri="{FF2B5EF4-FFF2-40B4-BE49-F238E27FC236}">
                <a16:creationId xmlns:a16="http://schemas.microsoft.com/office/drawing/2014/main" id="{29FDAE3D-EC07-4C2A-86B1-E2DA73AD1F89}"/>
              </a:ext>
            </a:extLst>
          </p:cNvPr>
          <p:cNvPicPr>
            <a:picLocks noChangeAspect="1"/>
          </p:cNvPicPr>
          <p:nvPr/>
        </p:nvPicPr>
        <p:blipFill>
          <a:blip r:embed="rId4"/>
          <a:stretch>
            <a:fillRect/>
          </a:stretch>
        </p:blipFill>
        <p:spPr>
          <a:xfrm>
            <a:off x="7691910" y="2094041"/>
            <a:ext cx="1389733" cy="813251"/>
          </a:xfrm>
          <a:prstGeom prst="rect">
            <a:avLst/>
          </a:prstGeom>
        </p:spPr>
      </p:pic>
    </p:spTree>
    <p:extLst>
      <p:ext uri="{BB962C8B-B14F-4D97-AF65-F5344CB8AC3E}">
        <p14:creationId xmlns:p14="http://schemas.microsoft.com/office/powerpoint/2010/main" val="585787277"/>
      </p:ext>
    </p:extLst>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8">
            <a:extLst>
              <a:ext uri="{FF2B5EF4-FFF2-40B4-BE49-F238E27FC236}">
                <a16:creationId xmlns:a16="http://schemas.microsoft.com/office/drawing/2014/main" id="{7D3F9E70-594C-4B29-8DC8-9228D2ACC411}"/>
              </a:ext>
            </a:extLst>
          </p:cNvPr>
          <p:cNvPicPr>
            <a:picLocks noChangeAspect="1"/>
          </p:cNvPicPr>
          <p:nvPr/>
        </p:nvPicPr>
        <p:blipFill>
          <a:blip r:embed="rId3"/>
          <a:stretch>
            <a:fillRect/>
          </a:stretch>
        </p:blipFill>
        <p:spPr>
          <a:xfrm>
            <a:off x="7397765" y="4995703"/>
            <a:ext cx="1631326" cy="1390635"/>
          </a:xfrm>
          <a:prstGeom prst="rect">
            <a:avLst/>
          </a:prstGeom>
        </p:spPr>
      </p:pic>
      <p:sp>
        <p:nvSpPr>
          <p:cNvPr id="7" name="Title 1">
            <a:extLst>
              <a:ext uri="{FF2B5EF4-FFF2-40B4-BE49-F238E27FC236}">
                <a16:creationId xmlns:a16="http://schemas.microsoft.com/office/drawing/2014/main" id="{F9066E32-98E8-47ED-9B4D-41E057700802}"/>
              </a:ext>
            </a:extLst>
          </p:cNvPr>
          <p:cNvSpPr txBox="1">
            <a:spLocks/>
          </p:cNvSpPr>
          <p:nvPr/>
        </p:nvSpPr>
        <p:spPr>
          <a:xfrm>
            <a:off x="265296" y="184963"/>
            <a:ext cx="7072206" cy="60023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Bolted Joint Problem: Performance</a:t>
            </a:r>
          </a:p>
        </p:txBody>
      </p:sp>
      <p:sp>
        <p:nvSpPr>
          <p:cNvPr id="10" name="TextBox 9">
            <a:extLst>
              <a:ext uri="{FF2B5EF4-FFF2-40B4-BE49-F238E27FC236}">
                <a16:creationId xmlns:a16="http://schemas.microsoft.com/office/drawing/2014/main" id="{E2057754-2F26-4108-8C9A-1C977075DD36}"/>
              </a:ext>
            </a:extLst>
          </p:cNvPr>
          <p:cNvSpPr txBox="1"/>
          <p:nvPr/>
        </p:nvSpPr>
        <p:spPr>
          <a:xfrm>
            <a:off x="142873" y="3524251"/>
            <a:ext cx="8633265" cy="3477875"/>
          </a:xfrm>
          <a:prstGeom prst="rect">
            <a:avLst/>
          </a:prstGeom>
          <a:noFill/>
        </p:spPr>
        <p:txBody>
          <a:bodyPr wrap="square" rtlCol="0">
            <a:spAutoFit/>
          </a:bodyPr>
          <a:lstStyle/>
          <a:p>
            <a:pPr marL="342900" indent="-342900">
              <a:buFont typeface="Arial" panose="020B0604020202020204" pitchFamily="34" charset="0"/>
              <a:buChar char="•"/>
            </a:pPr>
            <a:r>
              <a:rPr lang="en-US" sz="2000" dirty="0">
                <a:latin typeface="Calibri" panose="020F0502020204030204" pitchFamily="34" charset="0"/>
                <a:cs typeface="Calibri" panose="020F0502020204030204" pitchFamily="34" charset="0"/>
              </a:rPr>
              <a:t>Despite its iterative nature, Schwarz can actually be </a:t>
            </a:r>
            <a:r>
              <a:rPr lang="en-US" sz="2000" b="1" i="1" dirty="0">
                <a:latin typeface="Calibri" panose="020F0502020204030204" pitchFamily="34" charset="0"/>
                <a:cs typeface="Calibri" panose="020F0502020204030204" pitchFamily="34" charset="0"/>
              </a:rPr>
              <a:t>faster</a:t>
            </a:r>
            <a:r>
              <a:rPr lang="en-US" sz="2000" dirty="0">
                <a:latin typeface="Calibri" panose="020F0502020204030204" pitchFamily="34" charset="0"/>
                <a:cs typeface="Calibri" panose="020F0502020204030204" pitchFamily="34" charset="0"/>
              </a:rPr>
              <a:t> than single domain run for </a:t>
            </a:r>
            <a:r>
              <a:rPr lang="en-US" sz="2000" dirty="0" err="1">
                <a:latin typeface="Calibri" panose="020F0502020204030204" pitchFamily="34" charset="0"/>
                <a:cs typeface="Calibri" panose="020F0502020204030204" pitchFamily="34" charset="0"/>
              </a:rPr>
              <a:t>discretizations</a:t>
            </a:r>
            <a:r>
              <a:rPr lang="en-US" sz="2000" dirty="0">
                <a:latin typeface="Calibri" panose="020F0502020204030204" pitchFamily="34" charset="0"/>
                <a:cs typeface="Calibri" panose="020F0502020204030204" pitchFamily="34" charset="0"/>
              </a:rPr>
              <a:t> having comparable # of elements in the bolts.</a:t>
            </a: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800100" lvl="1" indent="-342900">
              <a:buFont typeface="Wingdings" panose="05000000000000000000" pitchFamily="2" charset="2"/>
              <a:buChar char="Ø"/>
            </a:pPr>
            <a:r>
              <a:rPr lang="en-US" sz="2000" dirty="0">
                <a:latin typeface="Calibri" panose="020F0502020204030204" pitchFamily="34" charset="0"/>
                <a:cs typeface="Calibri" panose="020F0502020204030204" pitchFamily="34" charset="0"/>
              </a:rPr>
              <a:t>Even if the method is more computationally expensive for some resolutions, it may be preferred for its ability to </a:t>
            </a:r>
            <a:r>
              <a:rPr lang="en-US" sz="2000" b="1" i="1" dirty="0">
                <a:latin typeface="Calibri" panose="020F0502020204030204" pitchFamily="34" charset="0"/>
                <a:cs typeface="Calibri" panose="020F0502020204030204" pitchFamily="34" charset="0"/>
              </a:rPr>
              <a:t>rapidly change </a:t>
            </a:r>
            <a:r>
              <a:rPr lang="en-US" sz="2000" dirty="0">
                <a:latin typeface="Calibri" panose="020F0502020204030204" pitchFamily="34" charset="0"/>
                <a:cs typeface="Calibri" panose="020F0502020204030204" pitchFamily="34" charset="0"/>
              </a:rPr>
              <a:t>and </a:t>
            </a:r>
            <a:r>
              <a:rPr lang="en-US" sz="2000" b="1" i="1" dirty="0">
                <a:latin typeface="Calibri" panose="020F0502020204030204" pitchFamily="34" charset="0"/>
                <a:cs typeface="Calibri" panose="020F0502020204030204" pitchFamily="34" charset="0"/>
              </a:rPr>
              <a:t>evaluate</a:t>
            </a:r>
            <a:r>
              <a:rPr lang="en-US" sz="2000" dirty="0">
                <a:latin typeface="Calibri" panose="020F0502020204030204" pitchFamily="34" charset="0"/>
                <a:cs typeface="Calibri" panose="020F0502020204030204" pitchFamily="34" charset="0"/>
              </a:rPr>
              <a:t> a </a:t>
            </a:r>
            <a:r>
              <a:rPr lang="en-US" sz="2000" b="1" i="1" dirty="0">
                <a:latin typeface="Calibri" panose="020F0502020204030204" pitchFamily="34" charset="0"/>
                <a:cs typeface="Calibri" panose="020F0502020204030204" pitchFamily="34" charset="0"/>
              </a:rPr>
              <a:t>variety </a:t>
            </a:r>
            <a:r>
              <a:rPr lang="en-US" sz="2000" dirty="0">
                <a:latin typeface="Calibri" panose="020F0502020204030204" pitchFamily="34" charset="0"/>
                <a:cs typeface="Calibri" panose="020F0502020204030204" pitchFamily="34" charset="0"/>
              </a:rPr>
              <a:t>of </a:t>
            </a:r>
            <a:r>
              <a:rPr lang="en-US" sz="2000" b="1" i="1" dirty="0">
                <a:latin typeface="Calibri" panose="020F0502020204030204" pitchFamily="34" charset="0"/>
                <a:cs typeface="Calibri" panose="020F0502020204030204" pitchFamily="34" charset="0"/>
              </a:rPr>
              <a:t>engineering designs</a:t>
            </a:r>
            <a:r>
              <a:rPr lang="en-US" sz="2000" dirty="0">
                <a:latin typeface="Calibri" panose="020F0502020204030204" pitchFamily="34" charset="0"/>
                <a:cs typeface="Calibri" panose="020F0502020204030204" pitchFamily="34" charset="0"/>
              </a:rPr>
              <a:t> (our typical use case).</a:t>
            </a:r>
          </a:p>
          <a:p>
            <a:pPr marL="342900" indent="-342900">
              <a:buFont typeface="Arial" panose="020B0604020202020204" pitchFamily="34" charset="0"/>
              <a:buChar char="•"/>
            </a:pPr>
            <a:endParaRPr lang="en-US" sz="400" dirty="0">
              <a:latin typeface="Calibiri"/>
            </a:endParaRPr>
          </a:p>
          <a:p>
            <a:pPr marL="342900" indent="-342900">
              <a:buFont typeface="Arial" panose="020B0604020202020204" pitchFamily="34" charset="0"/>
              <a:buChar char="•"/>
            </a:pPr>
            <a:endParaRPr lang="en-US" sz="400" dirty="0">
              <a:latin typeface="Calibiri"/>
            </a:endParaRPr>
          </a:p>
          <a:p>
            <a:pPr lvl="1"/>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p:sp>
        <p:nvSpPr>
          <p:cNvPr id="2" name="TextBox 1">
            <a:extLst>
              <a:ext uri="{FF2B5EF4-FFF2-40B4-BE49-F238E27FC236}">
                <a16:creationId xmlns:a16="http://schemas.microsoft.com/office/drawing/2014/main" id="{B55C0830-237B-4EBA-8453-B85824A41906}"/>
              </a:ext>
            </a:extLst>
          </p:cNvPr>
          <p:cNvSpPr txBox="1"/>
          <p:nvPr/>
        </p:nvSpPr>
        <p:spPr>
          <a:xfrm>
            <a:off x="-13653" y="6534150"/>
            <a:ext cx="8278629" cy="353943"/>
          </a:xfrm>
          <a:prstGeom prst="rect">
            <a:avLst/>
          </a:prstGeom>
          <a:noFill/>
        </p:spPr>
        <p:txBody>
          <a:bodyPr wrap="square" rtlCol="0">
            <a:spAutoFit/>
          </a:bodyPr>
          <a:lstStyle/>
          <a:p>
            <a:r>
              <a:rPr lang="en-US" sz="1700" dirty="0">
                <a:solidFill>
                  <a:schemeClr val="bg1"/>
                </a:solidFill>
                <a:latin typeface="Calibri" panose="020F0502020204030204" pitchFamily="34" charset="0"/>
                <a:cs typeface="Calibri" panose="020F0502020204030204" pitchFamily="34" charset="0"/>
              </a:rPr>
              <a:t>* On SNL ascicgpu15, 16, 17 machines (Intel Skylake CPU processor), Schwarz </a:t>
            </a:r>
            <a:r>
              <a:rPr lang="en-US" sz="1700" dirty="0" err="1">
                <a:solidFill>
                  <a:schemeClr val="bg1"/>
                </a:solidFill>
                <a:latin typeface="Calibri" panose="020F0502020204030204" pitchFamily="34" charset="0"/>
                <a:cs typeface="Calibri" panose="020F0502020204030204" pitchFamily="34" charset="0"/>
              </a:rPr>
              <a:t>tol</a:t>
            </a:r>
            <a:r>
              <a:rPr lang="en-US" sz="1700" dirty="0">
                <a:solidFill>
                  <a:schemeClr val="bg1"/>
                </a:solidFill>
                <a:latin typeface="Calibri" panose="020F0502020204030204" pitchFamily="34" charset="0"/>
                <a:cs typeface="Calibri" panose="020F0502020204030204" pitchFamily="34" charset="0"/>
              </a:rPr>
              <a:t> = 1e-6.</a:t>
            </a:r>
          </a:p>
        </p:txBody>
      </p:sp>
      <mc:AlternateContent xmlns:mc="http://schemas.openxmlformats.org/markup-compatibility/2006" xmlns:a14="http://schemas.microsoft.com/office/drawing/2010/main">
        <mc:Choice Requires="a14">
          <p:graphicFrame>
            <p:nvGraphicFramePr>
              <p:cNvPr id="6" name="Table 5">
                <a:extLst>
                  <a:ext uri="{FF2B5EF4-FFF2-40B4-BE49-F238E27FC236}">
                    <a16:creationId xmlns:a16="http://schemas.microsoft.com/office/drawing/2014/main" id="{C9AC7EC2-2139-4E4E-8F43-225EC1D1AFBF}"/>
                  </a:ext>
                </a:extLst>
              </p:cNvPr>
              <p:cNvGraphicFramePr>
                <a:graphicFrameLocks noGrp="1"/>
              </p:cNvGraphicFramePr>
              <p:nvPr>
                <p:extLst>
                  <p:ext uri="{D42A27DB-BD31-4B8C-83A1-F6EECF244321}">
                    <p14:modId xmlns:p14="http://schemas.microsoft.com/office/powerpoint/2010/main" val="2743807297"/>
                  </p:ext>
                </p:extLst>
              </p:nvPr>
            </p:nvGraphicFramePr>
            <p:xfrm>
              <a:off x="235084" y="1051560"/>
              <a:ext cx="8029892" cy="2377440"/>
            </p:xfrm>
            <a:graphic>
              <a:graphicData uri="http://schemas.openxmlformats.org/drawingml/2006/table">
                <a:tbl>
                  <a:tblPr firstRow="1" bandRow="1">
                    <a:tableStyleId>{5C22544A-7EE6-4342-B048-85BDC9FD1C3A}</a:tableStyleId>
                  </a:tblPr>
                  <a:tblGrid>
                    <a:gridCol w="1567180">
                      <a:extLst>
                        <a:ext uri="{9D8B030D-6E8A-4147-A177-3AD203B41FA5}">
                          <a16:colId xmlns:a16="http://schemas.microsoft.com/office/drawing/2014/main" val="362421120"/>
                        </a:ext>
                      </a:extLst>
                    </a:gridCol>
                    <a:gridCol w="2307336">
                      <a:extLst>
                        <a:ext uri="{9D8B030D-6E8A-4147-A177-3AD203B41FA5}">
                          <a16:colId xmlns:a16="http://schemas.microsoft.com/office/drawing/2014/main" val="866231217"/>
                        </a:ext>
                      </a:extLst>
                    </a:gridCol>
                    <a:gridCol w="2042922">
                      <a:extLst>
                        <a:ext uri="{9D8B030D-6E8A-4147-A177-3AD203B41FA5}">
                          <a16:colId xmlns:a16="http://schemas.microsoft.com/office/drawing/2014/main" val="2827802535"/>
                        </a:ext>
                      </a:extLst>
                    </a:gridCol>
                    <a:gridCol w="2112454">
                      <a:extLst>
                        <a:ext uri="{9D8B030D-6E8A-4147-A177-3AD203B41FA5}">
                          <a16:colId xmlns:a16="http://schemas.microsoft.com/office/drawing/2014/main" val="1213269000"/>
                        </a:ext>
                      </a:extLst>
                    </a:gridCol>
                  </a:tblGrid>
                  <a:tr h="0">
                    <a:tc>
                      <a:txBody>
                        <a:bodyPr/>
                        <a:lstStyle/>
                        <a:p>
                          <a:pPr algn="ct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CPU times (64 procs*)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Avg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tc>
                      <a:txBody>
                        <a:bodyPr/>
                        <a:lstStyle/>
                        <a:p>
                          <a:pPr algn="ctr"/>
                          <a:r>
                            <a:rPr lang="en-US" dirty="0">
                              <a:solidFill>
                                <a:schemeClr val="tx1"/>
                              </a:solidFill>
                              <a:latin typeface="Calibiri"/>
                            </a:rPr>
                            <a:t>Max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extLst>
                      <a:ext uri="{0D108BD9-81ED-4DB2-BD59-A6C34878D82A}">
                        <a16:rowId xmlns:a16="http://schemas.microsoft.com/office/drawing/2014/main" val="3541283678"/>
                      </a:ext>
                    </a:extLst>
                  </a:tr>
                  <a:tr h="0">
                    <a:tc>
                      <a:txBody>
                        <a:bodyPr/>
                        <a:lstStyle/>
                        <a:p>
                          <a:pPr algn="ctr"/>
                          <a:r>
                            <a:rPr lang="en-US" dirty="0">
                              <a:solidFill>
                                <a:schemeClr val="tx1"/>
                              </a:solidFill>
                              <a:latin typeface="Calibiri"/>
                            </a:rPr>
                            <a:t>Single Domain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3h 34m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255968855"/>
                      </a:ext>
                    </a:extLst>
                  </a:tr>
                  <a:tr h="0">
                    <a:tc>
                      <a:txBody>
                        <a:bodyPr/>
                        <a:lstStyle/>
                        <a:p>
                          <a:pPr algn="ctr"/>
                          <a:r>
                            <a:rPr lang="en-US" dirty="0">
                              <a:solidFill>
                                <a:schemeClr val="tx1"/>
                              </a:solidFill>
                              <a:latin typeface="Calibiri"/>
                            </a:rPr>
                            <a:t>Schwarz</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2h 42m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extLst>
                      <a:ext uri="{0D108BD9-81ED-4DB2-BD59-A6C34878D82A}">
                        <a16:rowId xmlns:a16="http://schemas.microsoft.com/office/drawing/2014/main" val="637168216"/>
                      </a:ext>
                    </a:extLst>
                  </a:tr>
                  <a:tr h="630555">
                    <a:tc>
                      <a:txBody>
                        <a:bodyPr/>
                        <a:lstStyle/>
                        <a:p>
                          <a:pPr algn="ctr"/>
                          <a:r>
                            <a:rPr lang="en-US" dirty="0">
                              <a:solidFill>
                                <a:schemeClr val="tx1"/>
                              </a:solidFill>
                              <a:latin typeface="Calibiri"/>
                            </a:rPr>
                            <a:t>Single Domain (finer)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17h 00m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 </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14:m>
                            <m:oMathPara xmlns:m="http://schemas.openxmlformats.org/officeDocument/2006/math">
                              <m:oMathParaPr>
                                <m:jc m:val="centerGroup"/>
                              </m:oMathParaPr>
                              <m:oMath xmlns:m="http://schemas.openxmlformats.org/officeDocument/2006/math">
                                <m:r>
                                  <a:rPr lang="en-US" i="1" dirty="0" smtClean="0">
                                    <a:solidFill>
                                      <a:schemeClr val="tx1"/>
                                    </a:solidFill>
                                    <a:latin typeface="Cambria Math" panose="02040503050406030204" pitchFamily="18" charset="0"/>
                                  </a:rPr>
                                  <m:t>−</m:t>
                                </m:r>
                              </m:oMath>
                            </m:oMathPara>
                          </a14:m>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extLst>
                      <a:ext uri="{0D108BD9-81ED-4DB2-BD59-A6C34878D82A}">
                        <a16:rowId xmlns:a16="http://schemas.microsoft.com/office/drawing/2014/main" val="3877261220"/>
                      </a:ext>
                    </a:extLst>
                  </a:tr>
                  <a:tr h="0">
                    <a:tc>
                      <a:txBody>
                        <a:bodyPr/>
                        <a:lstStyle/>
                        <a:p>
                          <a:pPr algn="ctr"/>
                          <a:r>
                            <a:rPr lang="en-US" dirty="0">
                              <a:solidFill>
                                <a:schemeClr val="tx1"/>
                              </a:solidFill>
                              <a:latin typeface="Calibiri"/>
                            </a:rPr>
                            <a:t>Schwarz (finer mesh of bolts)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29h 29m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3.28</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extLst>
                      <a:ext uri="{0D108BD9-81ED-4DB2-BD59-A6C34878D82A}">
                        <a16:rowId xmlns:a16="http://schemas.microsoft.com/office/drawing/2014/main" val="2619180637"/>
                      </a:ext>
                    </a:extLst>
                  </a:tr>
                </a:tbl>
              </a:graphicData>
            </a:graphic>
          </p:graphicFrame>
        </mc:Choice>
        <mc:Fallback xmlns="">
          <p:graphicFrame>
            <p:nvGraphicFramePr>
              <p:cNvPr id="6" name="Table 5">
                <a:extLst>
                  <a:ext uri="{FF2B5EF4-FFF2-40B4-BE49-F238E27FC236}">
                    <a16:creationId xmlns:a16="http://schemas.microsoft.com/office/drawing/2014/main" id="{C9AC7EC2-2139-4E4E-8F43-225EC1D1AFBF}"/>
                  </a:ext>
                </a:extLst>
              </p:cNvPr>
              <p:cNvGraphicFramePr>
                <a:graphicFrameLocks noGrp="1"/>
              </p:cNvGraphicFramePr>
              <p:nvPr>
                <p:extLst>
                  <p:ext uri="{D42A27DB-BD31-4B8C-83A1-F6EECF244321}">
                    <p14:modId xmlns:p14="http://schemas.microsoft.com/office/powerpoint/2010/main" val="2743807297"/>
                  </p:ext>
                </p:extLst>
              </p:nvPr>
            </p:nvGraphicFramePr>
            <p:xfrm>
              <a:off x="235084" y="1051560"/>
              <a:ext cx="8029892" cy="2377440"/>
            </p:xfrm>
            <a:graphic>
              <a:graphicData uri="http://schemas.openxmlformats.org/drawingml/2006/table">
                <a:tbl>
                  <a:tblPr firstRow="1" bandRow="1">
                    <a:tableStyleId>{5C22544A-7EE6-4342-B048-85BDC9FD1C3A}</a:tableStyleId>
                  </a:tblPr>
                  <a:tblGrid>
                    <a:gridCol w="1567180">
                      <a:extLst>
                        <a:ext uri="{9D8B030D-6E8A-4147-A177-3AD203B41FA5}">
                          <a16:colId xmlns:a16="http://schemas.microsoft.com/office/drawing/2014/main" val="362421120"/>
                        </a:ext>
                      </a:extLst>
                    </a:gridCol>
                    <a:gridCol w="2307336">
                      <a:extLst>
                        <a:ext uri="{9D8B030D-6E8A-4147-A177-3AD203B41FA5}">
                          <a16:colId xmlns:a16="http://schemas.microsoft.com/office/drawing/2014/main" val="866231217"/>
                        </a:ext>
                      </a:extLst>
                    </a:gridCol>
                    <a:gridCol w="2042922">
                      <a:extLst>
                        <a:ext uri="{9D8B030D-6E8A-4147-A177-3AD203B41FA5}">
                          <a16:colId xmlns:a16="http://schemas.microsoft.com/office/drawing/2014/main" val="2827802535"/>
                        </a:ext>
                      </a:extLst>
                    </a:gridCol>
                    <a:gridCol w="2112454">
                      <a:extLst>
                        <a:ext uri="{9D8B030D-6E8A-4147-A177-3AD203B41FA5}">
                          <a16:colId xmlns:a16="http://schemas.microsoft.com/office/drawing/2014/main" val="1213269000"/>
                        </a:ext>
                      </a:extLst>
                    </a:gridCol>
                  </a:tblGrid>
                  <a:tr h="365760">
                    <a:tc>
                      <a:txBody>
                        <a:bodyPr/>
                        <a:lstStyle/>
                        <a:p>
                          <a:pPr algn="ct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CPU times (64 procs*)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Avg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tc>
                      <a:txBody>
                        <a:bodyPr/>
                        <a:lstStyle/>
                        <a:p>
                          <a:pPr algn="ctr"/>
                          <a:r>
                            <a:rPr lang="en-US" dirty="0">
                              <a:solidFill>
                                <a:schemeClr val="tx1"/>
                              </a:solidFill>
                              <a:latin typeface="Calibiri"/>
                            </a:rPr>
                            <a:t>Max # Schwarz </a:t>
                          </a:r>
                          <a:r>
                            <a:rPr lang="en-US" dirty="0" err="1">
                              <a:solidFill>
                                <a:schemeClr val="tx1"/>
                              </a:solidFill>
                              <a:latin typeface="Calibiri"/>
                            </a:rPr>
                            <a:t>iters</a:t>
                          </a:r>
                          <a:endParaRPr lang="en-US" dirty="0">
                            <a:solidFill>
                              <a:schemeClr val="tx1"/>
                            </a:solidFill>
                            <a:latin typeface="Calibiri"/>
                          </a:endParaRP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extLst>
                      <a:ext uri="{0D108BD9-81ED-4DB2-BD59-A6C34878D82A}">
                        <a16:rowId xmlns:a16="http://schemas.microsoft.com/office/drawing/2014/main" val="3541283678"/>
                      </a:ext>
                    </a:extLst>
                  </a:tr>
                  <a:tr h="365760">
                    <a:tc>
                      <a:txBody>
                        <a:bodyPr/>
                        <a:lstStyle/>
                        <a:p>
                          <a:pPr algn="ctr"/>
                          <a:r>
                            <a:rPr lang="en-US" dirty="0">
                              <a:solidFill>
                                <a:schemeClr val="tx1"/>
                              </a:solidFill>
                              <a:latin typeface="Calibiri"/>
                            </a:rPr>
                            <a:t>Single Domain</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3h 34m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4"/>
                          <a:stretch>
                            <a:fillRect l="-190149" t="-108333" r="-104179" b="-476667"/>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4"/>
                          <a:stretch>
                            <a:fillRect l="-280115" t="-108333" r="-576" b="-476667"/>
                          </a:stretch>
                        </a:blipFill>
                      </a:tcPr>
                    </a:tc>
                    <a:extLst>
                      <a:ext uri="{0D108BD9-81ED-4DB2-BD59-A6C34878D82A}">
                        <a16:rowId xmlns:a16="http://schemas.microsoft.com/office/drawing/2014/main" val="255968855"/>
                      </a:ext>
                    </a:extLst>
                  </a:tr>
                  <a:tr h="365760">
                    <a:tc>
                      <a:txBody>
                        <a:bodyPr/>
                        <a:lstStyle/>
                        <a:p>
                          <a:pPr algn="ctr"/>
                          <a:r>
                            <a:rPr lang="en-US" dirty="0">
                              <a:solidFill>
                                <a:schemeClr val="tx1"/>
                              </a:solidFill>
                              <a:latin typeface="Calibiri"/>
                            </a:rPr>
                            <a:t>Schwarz</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2h 42m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3.22</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extLst>
                      <a:ext uri="{0D108BD9-81ED-4DB2-BD59-A6C34878D82A}">
                        <a16:rowId xmlns:a16="http://schemas.microsoft.com/office/drawing/2014/main" val="637168216"/>
                      </a:ext>
                    </a:extLst>
                  </a:tr>
                  <a:tr h="640080">
                    <a:tc>
                      <a:txBody>
                        <a:bodyPr/>
                        <a:lstStyle/>
                        <a:p>
                          <a:pPr algn="ctr"/>
                          <a:r>
                            <a:rPr lang="en-US" dirty="0">
                              <a:solidFill>
                                <a:schemeClr val="tx1"/>
                              </a:solidFill>
                              <a:latin typeface="Calibiri"/>
                            </a:rPr>
                            <a:t>Single Domain (finer)</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17h 00m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4"/>
                          <a:stretch>
                            <a:fillRect l="-190149" t="-174528" r="-104179" b="-113208"/>
                          </a:stretch>
                        </a:blipFill>
                      </a:tcPr>
                    </a:tc>
                    <a:tc>
                      <a:txBody>
                        <a:bodyPr/>
                        <a:lstStyle/>
                        <a:p>
                          <a:endParaRPr lang="en-US"/>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blipFill>
                          <a:blip r:embed="rId4"/>
                          <a:stretch>
                            <a:fillRect l="-280115" t="-174528" r="-576" b="-113208"/>
                          </a:stretch>
                        </a:blipFill>
                      </a:tcPr>
                    </a:tc>
                    <a:extLst>
                      <a:ext uri="{0D108BD9-81ED-4DB2-BD59-A6C34878D82A}">
                        <a16:rowId xmlns:a16="http://schemas.microsoft.com/office/drawing/2014/main" val="3877261220"/>
                      </a:ext>
                    </a:extLst>
                  </a:tr>
                  <a:tr h="640080">
                    <a:tc>
                      <a:txBody>
                        <a:bodyPr/>
                        <a:lstStyle/>
                        <a:p>
                          <a:pPr algn="ctr"/>
                          <a:r>
                            <a:rPr lang="en-US" dirty="0">
                              <a:solidFill>
                                <a:schemeClr val="tx1"/>
                              </a:solidFill>
                              <a:latin typeface="Calibiri"/>
                            </a:rPr>
                            <a:t>Schwarz (finer mesh of bolts)</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29h 29m</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chemeClr val="bg1"/>
                        </a:solidFill>
                      </a:tcPr>
                    </a:tc>
                    <a:tc>
                      <a:txBody>
                        <a:bodyPr/>
                        <a:lstStyle/>
                        <a:p>
                          <a:pPr algn="ctr"/>
                          <a:r>
                            <a:rPr lang="en-US" dirty="0">
                              <a:solidFill>
                                <a:schemeClr val="tx1"/>
                              </a:solidFill>
                              <a:latin typeface="Calibiri"/>
                            </a:rPr>
                            <a:t>3.28</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tc>
                      <a:txBody>
                        <a:bodyPr/>
                        <a:lstStyle/>
                        <a:p>
                          <a:pPr algn="ctr"/>
                          <a:r>
                            <a:rPr lang="en-US" dirty="0">
                              <a:solidFill>
                                <a:schemeClr val="tx1"/>
                              </a:solidFill>
                              <a:latin typeface="Calibiri"/>
                            </a:rPr>
                            <a:t>4</a:t>
                          </a:r>
                        </a:p>
                      </a:txBody>
                      <a:tcPr>
                        <a:lnL w="12700"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solidFill>
                          <a:srgbClr val="CCECFF"/>
                        </a:solidFill>
                      </a:tcPr>
                    </a:tc>
                    <a:extLst>
                      <a:ext uri="{0D108BD9-81ED-4DB2-BD59-A6C34878D82A}">
                        <a16:rowId xmlns:a16="http://schemas.microsoft.com/office/drawing/2014/main" val="2619180637"/>
                      </a:ext>
                    </a:extLst>
                  </a:tr>
                </a:tbl>
              </a:graphicData>
            </a:graphic>
          </p:graphicFrame>
        </mc:Fallback>
      </mc:AlternateContent>
      <p:pic>
        <p:nvPicPr>
          <p:cNvPr id="8" name="Picture 7">
            <a:extLst>
              <a:ext uri="{FF2B5EF4-FFF2-40B4-BE49-F238E27FC236}">
                <a16:creationId xmlns:a16="http://schemas.microsoft.com/office/drawing/2014/main" id="{4FF69A6E-2FCC-4CAB-AD60-6D5DACE5D34D}"/>
              </a:ext>
            </a:extLst>
          </p:cNvPr>
          <p:cNvPicPr>
            <a:picLocks noChangeAspect="1"/>
          </p:cNvPicPr>
          <p:nvPr/>
        </p:nvPicPr>
        <p:blipFill>
          <a:blip r:embed="rId5"/>
          <a:stretch>
            <a:fillRect/>
          </a:stretch>
        </p:blipFill>
        <p:spPr>
          <a:xfrm>
            <a:off x="7691910" y="2094041"/>
            <a:ext cx="1389733" cy="813251"/>
          </a:xfrm>
          <a:prstGeom prst="rect">
            <a:avLst/>
          </a:prstGeom>
        </p:spPr>
      </p:pic>
      <p:sp>
        <p:nvSpPr>
          <p:cNvPr id="3" name="Slide Number Placeholder 2">
            <a:extLst>
              <a:ext uri="{FF2B5EF4-FFF2-40B4-BE49-F238E27FC236}">
                <a16:creationId xmlns:a16="http://schemas.microsoft.com/office/drawing/2014/main" id="{5CA0B2B1-7FB0-4848-9F51-F79C38FF7CBC}"/>
              </a:ext>
            </a:extLst>
          </p:cNvPr>
          <p:cNvSpPr>
            <a:spLocks noGrp="1"/>
          </p:cNvSpPr>
          <p:nvPr>
            <p:ph type="sldNum" sz="quarter" idx="12"/>
          </p:nvPr>
        </p:nvSpPr>
        <p:spPr/>
        <p:txBody>
          <a:bodyPr/>
          <a:lstStyle/>
          <a:p>
            <a:fld id="{A5E55A7B-7854-E145-92D9-B491DF4BAE2D}" type="slidenum">
              <a:rPr lang="en-US" smtClean="0"/>
              <a:pPr/>
              <a:t>64</a:t>
            </a:fld>
            <a:endParaRPr lang="en-US" dirty="0"/>
          </a:p>
        </p:txBody>
      </p:sp>
      <p:sp>
        <p:nvSpPr>
          <p:cNvPr id="4" name="Rectangle 3">
            <a:extLst>
              <a:ext uri="{FF2B5EF4-FFF2-40B4-BE49-F238E27FC236}">
                <a16:creationId xmlns:a16="http://schemas.microsoft.com/office/drawing/2014/main" id="{230E9D01-1869-49F9-9D14-15256B27E51B}"/>
              </a:ext>
            </a:extLst>
          </p:cNvPr>
          <p:cNvSpPr/>
          <p:nvPr/>
        </p:nvSpPr>
        <p:spPr>
          <a:xfrm>
            <a:off x="123672" y="5325356"/>
            <a:ext cx="6352521" cy="1015663"/>
          </a:xfrm>
          <a:prstGeom prst="rect">
            <a:avLst/>
          </a:prstGeom>
        </p:spPr>
        <p:txBody>
          <a:bodyPr wrap="square">
            <a:spAutoFit/>
          </a:bodyPr>
          <a:lstStyle/>
          <a:p>
            <a:pPr marL="342900" indent="-342900">
              <a:buFont typeface="Arial" panose="020B0604020202020204" pitchFamily="34" charset="0"/>
              <a:buChar char="•"/>
            </a:pPr>
            <a:r>
              <a:rPr lang="en-US" sz="2000" dirty="0">
                <a:latin typeface="Calibiri"/>
              </a:rPr>
              <a:t>Dynamic Schwarz converges in between </a:t>
            </a:r>
            <a:r>
              <a:rPr lang="en-US" sz="2000" b="1" i="1" dirty="0">
                <a:latin typeface="Calibiri"/>
              </a:rPr>
              <a:t>2-4 Schwarz iterations </a:t>
            </a:r>
            <a:r>
              <a:rPr lang="en-US" sz="2000" dirty="0">
                <a:latin typeface="Calibiri"/>
              </a:rPr>
              <a:t>per time-step despite the </a:t>
            </a:r>
            <a:r>
              <a:rPr lang="en-US" sz="2000" b="1" i="1" dirty="0">
                <a:latin typeface="Calibiri"/>
              </a:rPr>
              <a:t>overlap</a:t>
            </a:r>
            <a:r>
              <a:rPr lang="en-US" sz="2000" dirty="0">
                <a:latin typeface="Calibiri"/>
              </a:rPr>
              <a:t> region being </a:t>
            </a:r>
            <a:r>
              <a:rPr lang="en-US" sz="2000" b="1" i="1" dirty="0">
                <a:latin typeface="Calibiri"/>
              </a:rPr>
              <a:t>very small </a:t>
            </a:r>
            <a:r>
              <a:rPr lang="en-US" sz="2000" dirty="0">
                <a:latin typeface="Calibiri"/>
              </a:rPr>
              <a:t>for this problem.</a:t>
            </a:r>
          </a:p>
        </p:txBody>
      </p:sp>
      <p:sp>
        <p:nvSpPr>
          <p:cNvPr id="5" name="TextBox 4">
            <a:extLst>
              <a:ext uri="{FF2B5EF4-FFF2-40B4-BE49-F238E27FC236}">
                <a16:creationId xmlns:a16="http://schemas.microsoft.com/office/drawing/2014/main" id="{FD20364B-6614-467F-AD3F-B6D600BD814B}"/>
              </a:ext>
            </a:extLst>
          </p:cNvPr>
          <p:cNvSpPr txBox="1"/>
          <p:nvPr/>
        </p:nvSpPr>
        <p:spPr>
          <a:xfrm>
            <a:off x="6240898" y="6120759"/>
            <a:ext cx="1944565" cy="307777"/>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overlap region</a:t>
            </a:r>
          </a:p>
        </p:txBody>
      </p:sp>
      <p:cxnSp>
        <p:nvCxnSpPr>
          <p:cNvPr id="12" name="Straight Arrow Connector 11">
            <a:extLst>
              <a:ext uri="{FF2B5EF4-FFF2-40B4-BE49-F238E27FC236}">
                <a16:creationId xmlns:a16="http://schemas.microsoft.com/office/drawing/2014/main" id="{0D3797BA-D000-46D8-9028-0A67FACBBDA6}"/>
              </a:ext>
            </a:extLst>
          </p:cNvPr>
          <p:cNvCxnSpPr>
            <a:cxnSpLocks/>
          </p:cNvCxnSpPr>
          <p:nvPr/>
        </p:nvCxnSpPr>
        <p:spPr>
          <a:xfrm flipV="1">
            <a:off x="7213181" y="5714241"/>
            <a:ext cx="411115" cy="443461"/>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cxnSp>
        <p:nvCxnSpPr>
          <p:cNvPr id="16" name="Straight Arrow Connector 15">
            <a:extLst>
              <a:ext uri="{FF2B5EF4-FFF2-40B4-BE49-F238E27FC236}">
                <a16:creationId xmlns:a16="http://schemas.microsoft.com/office/drawing/2014/main" id="{138A7B15-2DEE-4FB6-809D-0CE896A46B6A}"/>
              </a:ext>
            </a:extLst>
          </p:cNvPr>
          <p:cNvCxnSpPr>
            <a:cxnSpLocks/>
          </p:cNvCxnSpPr>
          <p:nvPr/>
        </p:nvCxnSpPr>
        <p:spPr>
          <a:xfrm flipV="1">
            <a:off x="7418738" y="6146415"/>
            <a:ext cx="747524" cy="126946"/>
          </a:xfrm>
          <a:prstGeom prst="straightConnector1">
            <a:avLst/>
          </a:prstGeom>
          <a:ln w="6350">
            <a:solidFill>
              <a:schemeClr val="tx1"/>
            </a:solidFill>
            <a:tailEnd type="triangle"/>
          </a:ln>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036075831"/>
      </p:ext>
    </p:extLst>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304800" y="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102" name="TextShape 2"/>
          <p:cNvSpPr txBox="1"/>
          <p:nvPr/>
        </p:nvSpPr>
        <p:spPr>
          <a:xfrm>
            <a:off x="304800" y="884663"/>
            <a:ext cx="6774426" cy="5493834"/>
          </a:xfrm>
          <a:prstGeom prst="rect">
            <a:avLst/>
          </a:prstGeom>
          <a:noFill/>
          <a:ln>
            <a:noFill/>
          </a:ln>
        </p:spPr>
        <p:txBody>
          <a:bodyPr/>
          <a:lstStyle/>
          <a:p>
            <a:pPr marL="457200" indent="-457200">
              <a:lnSpc>
                <a:spcPct val="100000"/>
              </a:lnSpc>
              <a:buFont typeface="+mj-lt"/>
              <a:buAutoNum type="arabicPeriod"/>
            </a:pPr>
            <a:r>
              <a:rPr lang="en-US" sz="2400" dirty="0">
                <a:latin typeface="Calibri" panose="020F0502020204030204" pitchFamily="34" charset="0"/>
              </a:rPr>
              <a:t>Motivation &amp; Background</a:t>
            </a:r>
          </a:p>
          <a:p>
            <a:pPr marL="800100" lvl="1" indent="-342900">
              <a:buFont typeface="Arial" panose="020B0604020202020204" pitchFamily="34" charset="0"/>
              <a:buChar char="•"/>
            </a:pPr>
            <a:endParaRPr lang="en-US" sz="400" dirty="0">
              <a:latin typeface="Calibri" panose="020F0502020204030204" pitchFamily="34" charset="0"/>
            </a:endParaRPr>
          </a:p>
          <a:p>
            <a:pPr marL="457200" indent="-457200">
              <a:lnSpc>
                <a:spcPct val="100000"/>
              </a:lnSpc>
              <a:buAutoNum type="arabicPeriod" startAt="2"/>
            </a:pPr>
            <a:endParaRPr lang="en-US" sz="400" dirty="0">
              <a:latin typeface="Calibri" panose="020F0502020204030204" pitchFamily="34" charset="0"/>
            </a:endParaRPr>
          </a:p>
          <a:p>
            <a:pPr marL="457200" indent="-457200">
              <a:buAutoNum type="arabicPeriod" startAt="2"/>
            </a:pPr>
            <a:r>
              <a:rPr lang="en-US" sz="2400" dirty="0">
                <a:latin typeface="Calibri" panose="020F0502020204030204" pitchFamily="34" charset="0"/>
              </a:rPr>
              <a:t>Schwarz Alternating Method for Concurrent Multiscale Coupling for </a:t>
            </a:r>
            <a:r>
              <a:rPr lang="en-US" sz="2400" dirty="0" err="1">
                <a:latin typeface="Calibri" panose="020F0502020204030204" pitchFamily="34" charset="0"/>
              </a:rPr>
              <a:t>Quasistatics</a:t>
            </a:r>
            <a:r>
              <a:rPr lang="en-US" sz="2400" dirty="0">
                <a:latin typeface="Calibri" panose="020F0502020204030204" pitchFamily="34" charset="0"/>
              </a:rPr>
              <a:t> </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3"/>
            </a:pPr>
            <a:r>
              <a:rPr lang="en-US" sz="2400" dirty="0">
                <a:latin typeface="Calibri" panose="020F0502020204030204" pitchFamily="34" charset="0"/>
              </a:rPr>
              <a:t>Schwarz Alternating Method for Concurrent Multiscale Coupling for Dynamics</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pPr marL="228600" indent="-228600">
              <a:buAutoNum type="arabicPeriod" startAt="4"/>
            </a:pPr>
            <a:endParaRPr lang="en-US" sz="400" dirty="0">
              <a:latin typeface="Calibri" panose="020F0502020204030204" pitchFamily="34" charset="0"/>
            </a:endParaRPr>
          </a:p>
          <a:p>
            <a:pPr marL="228600" indent="-228600">
              <a:buAutoNum type="arabicPeriod" startAt="4"/>
            </a:pPr>
            <a:endParaRPr lang="en-US" sz="400" dirty="0">
              <a:latin typeface="Calibri" panose="020F0502020204030204" pitchFamily="34" charset="0"/>
            </a:endParaRPr>
          </a:p>
          <a:p>
            <a:pPr marL="457200" indent="-457200">
              <a:buAutoNum type="arabicPeriod" startAt="4"/>
            </a:pPr>
            <a:r>
              <a:rPr lang="en-US" sz="2400" b="1" dirty="0">
                <a:latin typeface="Calibri" panose="020F0502020204030204" pitchFamily="34" charset="0"/>
              </a:rPr>
              <a:t>Summary </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5"/>
            </a:pPr>
            <a:r>
              <a:rPr lang="en-US" sz="2400" dirty="0">
                <a:latin typeface="Calibri" panose="020F0502020204030204" pitchFamily="34" charset="0"/>
              </a:rPr>
              <a:t>Ongoing/Future Work</a:t>
            </a:r>
          </a:p>
          <a:p>
            <a:endParaRPr lang="en-US" sz="2400"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endParaRPr sz="2400" dirty="0">
              <a:latin typeface="Calibri" panose="020F0502020204030204" pitchFamily="34" charset="0"/>
            </a:endParaRPr>
          </a:p>
        </p:txBody>
      </p:sp>
      <p:pic>
        <p:nvPicPr>
          <p:cNvPr id="4" name="Picture 3"/>
          <p:cNvPicPr>
            <a:picLocks noChangeAspect="1"/>
          </p:cNvPicPr>
          <p:nvPr/>
        </p:nvPicPr>
        <p:blipFill rotWithShape="1">
          <a:blip r:embed="rId3">
            <a:extLst>
              <a:ext uri="{28A0092B-C50C-407E-A947-70E740481C1C}">
                <a14:useLocalDpi xmlns:a14="http://schemas.microsoft.com/office/drawing/2010/main" val="0"/>
              </a:ext>
            </a:extLst>
          </a:blip>
          <a:srcRect l="36922" r="33534"/>
          <a:stretch/>
        </p:blipFill>
        <p:spPr>
          <a:xfrm rot="5400000">
            <a:off x="5488087" y="3119882"/>
            <a:ext cx="1472052" cy="4755247"/>
          </a:xfrm>
          <a:prstGeom prst="rect">
            <a:avLst/>
          </a:prstGeom>
        </p:spPr>
      </p:pic>
      <p:pic>
        <p:nvPicPr>
          <p:cNvPr id="5" name="Picture 4"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858680" y="1315259"/>
            <a:ext cx="1452190" cy="2606162"/>
          </a:xfrm>
          <a:prstGeom prst="rect">
            <a:avLst/>
          </a:prstGeom>
        </p:spPr>
      </p:pic>
      <p:sp>
        <p:nvSpPr>
          <p:cNvPr id="2" name="Slide Number Placeholder 1">
            <a:extLst>
              <a:ext uri="{FF2B5EF4-FFF2-40B4-BE49-F238E27FC236}">
                <a16:creationId xmlns:a16="http://schemas.microsoft.com/office/drawing/2014/main" id="{E603E539-1CE3-47F8-AD42-E9E39196E392}"/>
              </a:ext>
            </a:extLst>
          </p:cNvPr>
          <p:cNvSpPr>
            <a:spLocks noGrp="1"/>
          </p:cNvSpPr>
          <p:nvPr>
            <p:ph type="sldNum" sz="quarter" idx="12"/>
          </p:nvPr>
        </p:nvSpPr>
        <p:spPr/>
        <p:txBody>
          <a:bodyPr/>
          <a:lstStyle/>
          <a:p>
            <a:fld id="{A5E55A7B-7854-E145-92D9-B491DF4BAE2D}" type="slidenum">
              <a:rPr lang="en-US" smtClean="0"/>
              <a:pPr/>
              <a:t>65</a:t>
            </a:fld>
            <a:endParaRPr lang="en-US" dirty="0"/>
          </a:p>
        </p:txBody>
      </p:sp>
    </p:spTree>
    <p:extLst>
      <p:ext uri="{BB962C8B-B14F-4D97-AF65-F5344CB8AC3E}">
        <p14:creationId xmlns:p14="http://schemas.microsoft.com/office/powerpoint/2010/main" val="1835845812"/>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86877" y="141419"/>
            <a:ext cx="6161524" cy="416091"/>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Summary</a:t>
            </a:r>
          </a:p>
        </p:txBody>
      </p:sp>
      <p:sp>
        <p:nvSpPr>
          <p:cNvPr id="4" name="TextBox 3">
            <a:extLst>
              <a:ext uri="{FF2B5EF4-FFF2-40B4-BE49-F238E27FC236}">
                <a16:creationId xmlns:a16="http://schemas.microsoft.com/office/drawing/2014/main" id="{02737A99-896A-4922-978C-83F4C7286269}"/>
              </a:ext>
            </a:extLst>
          </p:cNvPr>
          <p:cNvSpPr txBox="1"/>
          <p:nvPr/>
        </p:nvSpPr>
        <p:spPr>
          <a:xfrm>
            <a:off x="740019" y="805120"/>
            <a:ext cx="7680081" cy="1015663"/>
          </a:xfrm>
          <a:prstGeom prst="rect">
            <a:avLst/>
          </a:prstGeom>
          <a:solidFill>
            <a:srgbClr val="CCFFCC"/>
          </a:solidFill>
        </p:spPr>
        <p:txBody>
          <a:bodyPr wrap="square" rtlCol="0">
            <a:spAutoFit/>
          </a:bodyPr>
          <a:lstStyle/>
          <a:p>
            <a:pPr algn="ctr"/>
            <a:r>
              <a:rPr lang="en-US" sz="2000" dirty="0">
                <a:latin typeface="Calibri" panose="020F0502020204030204" pitchFamily="34" charset="0"/>
                <a:ea typeface="Calibri" panose="020F0502020204030204" pitchFamily="34" charset="0"/>
              </a:rPr>
              <a:t>The </a:t>
            </a:r>
            <a:r>
              <a:rPr lang="en-US" sz="2000" b="1" dirty="0">
                <a:latin typeface="Calibri" panose="020F0502020204030204" pitchFamily="34" charset="0"/>
                <a:ea typeface="Calibri" panose="020F0502020204030204" pitchFamily="34" charset="0"/>
              </a:rPr>
              <a:t>Schwarz alternating method</a:t>
            </a:r>
            <a:r>
              <a:rPr lang="en-US" sz="2000" dirty="0">
                <a:latin typeface="Calibri" panose="020F0502020204030204" pitchFamily="34" charset="0"/>
                <a:ea typeface="Calibri" panose="020F0502020204030204" pitchFamily="34" charset="0"/>
              </a:rPr>
              <a:t> has been developed/implemented for </a:t>
            </a:r>
            <a:r>
              <a:rPr lang="en-US" sz="2000" b="1" dirty="0">
                <a:latin typeface="Calibri" panose="020F0502020204030204" pitchFamily="34" charset="0"/>
                <a:ea typeface="Calibri" panose="020F0502020204030204" pitchFamily="34" charset="0"/>
              </a:rPr>
              <a:t>concurrent multiscale </a:t>
            </a:r>
            <a:r>
              <a:rPr lang="en-US" sz="2000" b="1" dirty="0" err="1">
                <a:latin typeface="Calibri" panose="020F0502020204030204" pitchFamily="34" charset="0"/>
                <a:ea typeface="Calibri" panose="020F0502020204030204" pitchFamily="34" charset="0"/>
              </a:rPr>
              <a:t>quasistatic</a:t>
            </a:r>
            <a:r>
              <a:rPr lang="en-US" sz="2000" b="1" dirty="0">
                <a:latin typeface="Calibri" panose="020F0502020204030204" pitchFamily="34" charset="0"/>
                <a:ea typeface="Calibri" panose="020F0502020204030204" pitchFamily="34" charset="0"/>
              </a:rPr>
              <a:t> &amp; dynamic modeling </a:t>
            </a:r>
            <a:r>
              <a:rPr lang="en-US" sz="2000" dirty="0">
                <a:latin typeface="Calibri" panose="020F0502020204030204" pitchFamily="34" charset="0"/>
                <a:ea typeface="Calibri" panose="020F0502020204030204" pitchFamily="34" charset="0"/>
              </a:rPr>
              <a:t>in Sandia’s </a:t>
            </a:r>
            <a:r>
              <a:rPr lang="en-US" sz="2000" i="1" dirty="0">
                <a:latin typeface="Calibri" panose="020F0502020204030204" pitchFamily="34" charset="0"/>
                <a:ea typeface="Calibri" panose="020F0502020204030204" pitchFamily="34" charset="0"/>
              </a:rPr>
              <a:t>Albany LCM </a:t>
            </a:r>
            <a:r>
              <a:rPr lang="en-US" sz="2000" dirty="0">
                <a:latin typeface="Calibri" panose="020F0502020204030204" pitchFamily="34" charset="0"/>
                <a:ea typeface="Calibri" panose="020F0502020204030204" pitchFamily="34" charset="0"/>
              </a:rPr>
              <a:t>and </a:t>
            </a:r>
            <a:r>
              <a:rPr lang="en-US" sz="2000" i="1" dirty="0">
                <a:latin typeface="Calibri" panose="020F0502020204030204" pitchFamily="34" charset="0"/>
                <a:ea typeface="Calibri" panose="020F0502020204030204" pitchFamily="34" charset="0"/>
              </a:rPr>
              <a:t>Sierra/SM</a:t>
            </a:r>
            <a:r>
              <a:rPr lang="en-US" sz="2000" dirty="0">
                <a:latin typeface="Calibri" panose="020F0502020204030204" pitchFamily="34" charset="0"/>
                <a:ea typeface="Calibri" panose="020F0502020204030204" pitchFamily="34" charset="0"/>
              </a:rPr>
              <a:t> codes.</a:t>
            </a:r>
            <a:endParaRPr lang="en-US" sz="2000" dirty="0"/>
          </a:p>
        </p:txBody>
      </p:sp>
      <p:grpSp>
        <p:nvGrpSpPr>
          <p:cNvPr id="8" name="Group 7">
            <a:extLst>
              <a:ext uri="{FF2B5EF4-FFF2-40B4-BE49-F238E27FC236}">
                <a16:creationId xmlns:a16="http://schemas.microsoft.com/office/drawing/2014/main" id="{848C75AF-E079-4C03-A88C-B188808724AC}"/>
              </a:ext>
            </a:extLst>
          </p:cNvPr>
          <p:cNvGrpSpPr/>
          <p:nvPr/>
        </p:nvGrpSpPr>
        <p:grpSpPr>
          <a:xfrm>
            <a:off x="188726" y="1944243"/>
            <a:ext cx="8784905" cy="4598267"/>
            <a:chOff x="161717" y="1768233"/>
            <a:chExt cx="8784905" cy="4598267"/>
          </a:xfrm>
        </p:grpSpPr>
        <p:grpSp>
          <p:nvGrpSpPr>
            <p:cNvPr id="7" name="Group 6">
              <a:extLst>
                <a:ext uri="{FF2B5EF4-FFF2-40B4-BE49-F238E27FC236}">
                  <a16:creationId xmlns:a16="http://schemas.microsoft.com/office/drawing/2014/main" id="{C27D2A43-52EF-482A-A6B5-C7E5492AE8BF}"/>
                </a:ext>
              </a:extLst>
            </p:cNvPr>
            <p:cNvGrpSpPr/>
            <p:nvPr/>
          </p:nvGrpSpPr>
          <p:grpSpPr>
            <a:xfrm>
              <a:off x="177837" y="1768233"/>
              <a:ext cx="8768785" cy="4598267"/>
              <a:chOff x="152190" y="1556361"/>
              <a:chExt cx="8768785" cy="4598267"/>
            </a:xfrm>
          </p:grpSpPr>
          <p:sp>
            <p:nvSpPr>
              <p:cNvPr id="6" name="Content Placeholder 2"/>
              <p:cNvSpPr txBox="1">
                <a:spLocks/>
              </p:cNvSpPr>
              <p:nvPr/>
            </p:nvSpPr>
            <p:spPr bwMode="auto">
              <a:xfrm>
                <a:off x="176084" y="1556361"/>
                <a:ext cx="8744891" cy="4598267"/>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buFont typeface="Courier New" panose="02070309020205020404" pitchFamily="49" charset="0"/>
                  <a:buChar char="o"/>
                  <a:defRPr/>
                </a:pPr>
                <a:r>
                  <a:rPr lang="en-US" sz="2000" dirty="0">
                    <a:solidFill>
                      <a:srgbClr val="4F664A"/>
                    </a:solidFill>
                    <a:latin typeface="Calibri" pitchFamily="34" charset="0"/>
                  </a:rPr>
                  <a:t>Coupling is </a:t>
                </a:r>
                <a:r>
                  <a:rPr lang="en-US" sz="2000" b="1" i="1" dirty="0">
                    <a:solidFill>
                      <a:srgbClr val="4F664A"/>
                    </a:solidFill>
                    <a:latin typeface="Calibri" pitchFamily="34" charset="0"/>
                  </a:rPr>
                  <a:t>concurrent</a:t>
                </a:r>
                <a:r>
                  <a:rPr lang="en-US" sz="2000" dirty="0">
                    <a:solidFill>
                      <a:srgbClr val="4F664A"/>
                    </a:solidFill>
                    <a:latin typeface="Calibri" pitchFamily="34" charset="0"/>
                  </a:rPr>
                  <a:t> (two-way).</a:t>
                </a:r>
              </a:p>
              <a:p>
                <a:pPr marL="0" indent="0">
                  <a:buNone/>
                  <a:defRPr/>
                </a:pPr>
                <a:endParaRPr lang="en-US" sz="800" dirty="0">
                  <a:solidFill>
                    <a:srgbClr val="4F664A"/>
                  </a:solidFill>
                  <a:latin typeface="Calibri" pitchFamily="34" charset="0"/>
                </a:endParaRPr>
              </a:p>
              <a:p>
                <a:pPr>
                  <a:buFont typeface="Courier New" panose="02070309020205020404" pitchFamily="49" charset="0"/>
                  <a:buChar char="o"/>
                  <a:defRPr/>
                </a:pPr>
                <a:r>
                  <a:rPr lang="en-US" sz="2000" b="1" i="1" dirty="0">
                    <a:solidFill>
                      <a:srgbClr val="4F664A"/>
                    </a:solidFill>
                    <a:latin typeface="Calibri" pitchFamily="34" charset="0"/>
                  </a:rPr>
                  <a:t>Ease of implementation </a:t>
                </a:r>
                <a:r>
                  <a:rPr lang="en-US" sz="2000" dirty="0">
                    <a:solidFill>
                      <a:srgbClr val="4F664A"/>
                    </a:solidFill>
                    <a:latin typeface="Calibri" pitchFamily="34" charset="0"/>
                  </a:rPr>
                  <a:t>into existing massively-parallel HPC codes.</a:t>
                </a:r>
                <a:endParaRPr lang="en-US" sz="2000" b="1" i="1" dirty="0">
                  <a:solidFill>
                    <a:srgbClr val="4F664A"/>
                  </a:solidFill>
                  <a:latin typeface="Calibri" pitchFamily="34" charset="0"/>
                </a:endParaRPr>
              </a:p>
              <a:p>
                <a:pPr>
                  <a:buFont typeface="Courier New" panose="02070309020205020404" pitchFamily="49" charset="0"/>
                  <a:buChar char="o"/>
                  <a:defRPr/>
                </a:pPr>
                <a:endParaRPr lang="en-US" sz="800" b="1" i="1" dirty="0">
                  <a:solidFill>
                    <a:srgbClr val="4F664A"/>
                  </a:solidFill>
                  <a:latin typeface="Calibri" pitchFamily="34" charset="0"/>
                </a:endParaRPr>
              </a:p>
              <a:p>
                <a:pPr>
                  <a:buFont typeface="Courier New" panose="02070309020205020404" pitchFamily="49" charset="0"/>
                  <a:buChar char="o"/>
                  <a:defRPr/>
                </a:pPr>
                <a:r>
                  <a:rPr lang="en-US" sz="2000" b="1" i="1" dirty="0">
                    <a:solidFill>
                      <a:srgbClr val="4F664A"/>
                    </a:solidFill>
                    <a:latin typeface="Calibri" pitchFamily="34" charset="0"/>
                  </a:rPr>
                  <a:t>Scalable, fast, robust </a:t>
                </a:r>
                <a:r>
                  <a:rPr lang="en-US" sz="2000" dirty="0">
                    <a:solidFill>
                      <a:srgbClr val="4F664A"/>
                    </a:solidFill>
                    <a:latin typeface="Calibri" pitchFamily="34" charset="0"/>
                  </a:rPr>
                  <a:t>(we target </a:t>
                </a:r>
                <a:r>
                  <a:rPr lang="en-US" sz="2000" b="1" i="1" dirty="0">
                    <a:solidFill>
                      <a:srgbClr val="4F664A"/>
                    </a:solidFill>
                    <a:latin typeface="Calibri" pitchFamily="34" charset="0"/>
                  </a:rPr>
                  <a:t>real</a:t>
                </a:r>
                <a:r>
                  <a:rPr lang="en-US" sz="2000" dirty="0">
                    <a:solidFill>
                      <a:srgbClr val="4F664A"/>
                    </a:solidFill>
                    <a:latin typeface="Calibri" pitchFamily="34" charset="0"/>
                  </a:rPr>
                  <a:t> engineering problems, e.g., analyses involving failure of bolted components!).</a:t>
                </a:r>
              </a:p>
              <a:p>
                <a:pPr>
                  <a:buFont typeface="Courier New" panose="02070309020205020404" pitchFamily="49" charset="0"/>
                  <a:buChar char="o"/>
                  <a:defRPr/>
                </a:pPr>
                <a:endParaRPr lang="en-US" sz="800" dirty="0">
                  <a:solidFill>
                    <a:srgbClr val="4F664A"/>
                  </a:solidFill>
                  <a:latin typeface="Calibri" pitchFamily="34" charset="0"/>
                </a:endParaRPr>
              </a:p>
              <a:p>
                <a:pPr>
                  <a:buFont typeface="Courier New" panose="02070309020205020404" pitchFamily="49" charset="0"/>
                  <a:buChar char="o"/>
                  <a:defRPr/>
                </a:pPr>
                <a:r>
                  <a:rPr lang="en-US" sz="2000" b="1" i="1" dirty="0">
                    <a:solidFill>
                      <a:srgbClr val="4F664A"/>
                    </a:solidFill>
                    <a:latin typeface="Calibri" pitchFamily="34" charset="0"/>
                  </a:rPr>
                  <a:t>“Plug-and-play” framework</a:t>
                </a:r>
                <a:r>
                  <a:rPr lang="en-US" sz="2000" dirty="0">
                    <a:solidFill>
                      <a:srgbClr val="4F664A"/>
                    </a:solidFill>
                    <a:latin typeface="Calibri" pitchFamily="34" charset="0"/>
                  </a:rPr>
                  <a:t>: simplifies task of meshing complex geometries! </a:t>
                </a:r>
              </a:p>
              <a:p>
                <a:pPr>
                  <a:buFont typeface="Courier New" panose="02070309020205020404" pitchFamily="49" charset="0"/>
                  <a:buChar char="o"/>
                  <a:defRPr/>
                </a:pPr>
                <a:endParaRPr lang="en-US" sz="400" dirty="0">
                  <a:solidFill>
                    <a:srgbClr val="4F664A"/>
                  </a:solidFill>
                  <a:latin typeface="Calibri" pitchFamily="34" charset="0"/>
                </a:endParaRPr>
              </a:p>
              <a:p>
                <a:pPr lvl="1">
                  <a:buClrTx/>
                  <a:buFont typeface="Wingdings" panose="05000000000000000000" pitchFamily="2" charset="2"/>
                  <a:buChar char="Ø"/>
                  <a:defRPr/>
                </a:pPr>
                <a:r>
                  <a:rPr lang="en-US" dirty="0">
                    <a:solidFill>
                      <a:srgbClr val="4F664A"/>
                    </a:solidFill>
                    <a:latin typeface="Calibri" pitchFamily="34" charset="0"/>
                  </a:rPr>
                  <a:t>Ability to couple regions with </a:t>
                </a:r>
                <a:r>
                  <a:rPr lang="en-US" b="1" i="1" dirty="0">
                    <a:solidFill>
                      <a:srgbClr val="4F664A"/>
                    </a:solidFill>
                    <a:latin typeface="Calibri" pitchFamily="34" charset="0"/>
                  </a:rPr>
                  <a:t>different non-conformal meshes</a:t>
                </a:r>
                <a:r>
                  <a:rPr lang="en-US" dirty="0">
                    <a:solidFill>
                      <a:srgbClr val="4F664A"/>
                    </a:solidFill>
                    <a:latin typeface="Calibri" pitchFamily="34" charset="0"/>
                  </a:rPr>
                  <a:t>, </a:t>
                </a:r>
                <a:r>
                  <a:rPr lang="en-US" b="1" i="1" dirty="0">
                    <a:solidFill>
                      <a:srgbClr val="4F664A"/>
                    </a:solidFill>
                    <a:latin typeface="Calibri" pitchFamily="34" charset="0"/>
                  </a:rPr>
                  <a:t>different element types</a:t>
                </a:r>
                <a:r>
                  <a:rPr lang="en-US" i="1" dirty="0">
                    <a:solidFill>
                      <a:srgbClr val="4F664A"/>
                    </a:solidFill>
                    <a:latin typeface="Calibri" pitchFamily="34" charset="0"/>
                  </a:rPr>
                  <a:t> </a:t>
                </a:r>
                <a:r>
                  <a:rPr lang="en-US" dirty="0">
                    <a:solidFill>
                      <a:srgbClr val="4F664A"/>
                    </a:solidFill>
                    <a:latin typeface="Calibri" pitchFamily="34" charset="0"/>
                  </a:rPr>
                  <a:t>and </a:t>
                </a:r>
                <a:r>
                  <a:rPr lang="en-US" b="1" i="1" dirty="0">
                    <a:solidFill>
                      <a:srgbClr val="4F664A"/>
                    </a:solidFill>
                    <a:latin typeface="Calibri" pitchFamily="34" charset="0"/>
                  </a:rPr>
                  <a:t>different levels of refinement.</a:t>
                </a:r>
              </a:p>
              <a:p>
                <a:pPr lvl="1">
                  <a:buClrTx/>
                  <a:buFont typeface="Wingdings" panose="05000000000000000000" pitchFamily="2" charset="2"/>
                  <a:buChar char="Ø"/>
                  <a:defRPr/>
                </a:pPr>
                <a:endParaRPr lang="en-US" sz="400" b="1" i="1" dirty="0">
                  <a:solidFill>
                    <a:srgbClr val="4F664A"/>
                  </a:solidFill>
                  <a:latin typeface="Calibri" pitchFamily="34" charset="0"/>
                </a:endParaRPr>
              </a:p>
              <a:p>
                <a:pPr lvl="1">
                  <a:buClrTx/>
                  <a:buFont typeface="Wingdings" panose="05000000000000000000" pitchFamily="2" charset="2"/>
                  <a:buChar char="Ø"/>
                  <a:defRPr/>
                </a:pPr>
                <a:r>
                  <a:rPr lang="en-US" dirty="0">
                    <a:solidFill>
                      <a:srgbClr val="4F664A"/>
                    </a:solidFill>
                    <a:latin typeface="Calibri" pitchFamily="34" charset="0"/>
                  </a:rPr>
                  <a:t>Ability to use </a:t>
                </a:r>
                <a:r>
                  <a:rPr lang="en-US" b="1" i="1" dirty="0">
                    <a:solidFill>
                      <a:srgbClr val="4F664A"/>
                    </a:solidFill>
                    <a:latin typeface="Calibri" pitchFamily="34" charset="0"/>
                  </a:rPr>
                  <a:t>different solvers/time-integrators </a:t>
                </a:r>
                <a:r>
                  <a:rPr lang="en-US" dirty="0">
                    <a:solidFill>
                      <a:srgbClr val="4F664A"/>
                    </a:solidFill>
                    <a:latin typeface="Calibri" pitchFamily="34" charset="0"/>
                  </a:rPr>
                  <a:t>in different regions.               </a:t>
                </a:r>
                <a:endParaRPr lang="en-US" sz="2400" dirty="0">
                  <a:solidFill>
                    <a:srgbClr val="4F664A"/>
                  </a:solidFill>
                  <a:latin typeface="Calibri" pitchFamily="34" charset="0"/>
                </a:endParaRPr>
              </a:p>
              <a:p>
                <a:pPr lvl="1">
                  <a:buClrTx/>
                  <a:buFont typeface="Wingdings" panose="05000000000000000000" pitchFamily="2" charset="2"/>
                  <a:buChar char="Ø"/>
                  <a:defRPr/>
                </a:pPr>
                <a:endParaRPr lang="en-US" sz="800" dirty="0">
                  <a:solidFill>
                    <a:srgbClr val="4F664A"/>
                  </a:solidFill>
                  <a:latin typeface="Calibri" pitchFamily="34" charset="0"/>
                </a:endParaRPr>
              </a:p>
              <a:p>
                <a:pPr marL="285750" indent="-285750">
                  <a:buFont typeface="Courier New" panose="02070309020205020404" pitchFamily="49" charset="0"/>
                  <a:buChar char="o"/>
                  <a:defRPr/>
                </a:pPr>
                <a:r>
                  <a:rPr lang="en-US" sz="1900" dirty="0">
                    <a:solidFill>
                      <a:srgbClr val="4F664A"/>
                    </a:solidFill>
                    <a:latin typeface="Calibri" pitchFamily="34" charset="0"/>
                  </a:rPr>
                  <a:t>Coupling does not introduce </a:t>
                </a:r>
                <a:r>
                  <a:rPr lang="en-US" sz="1900" b="1" i="1" dirty="0">
                    <a:solidFill>
                      <a:srgbClr val="4F664A"/>
                    </a:solidFill>
                    <a:latin typeface="Calibri" pitchFamily="34" charset="0"/>
                  </a:rPr>
                  <a:t>nonphysical artifacts.</a:t>
                </a:r>
              </a:p>
              <a:p>
                <a:pPr marL="285750" indent="-285750">
                  <a:buFont typeface="Courier New" panose="02070309020205020404" pitchFamily="49" charset="0"/>
                  <a:buChar char="o"/>
                  <a:defRPr/>
                </a:pPr>
                <a:endParaRPr lang="en-US" sz="1000" b="1" i="1" dirty="0">
                  <a:solidFill>
                    <a:srgbClr val="4F664A"/>
                  </a:solidFill>
                  <a:latin typeface="Calibri" pitchFamily="34" charset="0"/>
                </a:endParaRPr>
              </a:p>
              <a:p>
                <a:pPr marL="285750" indent="-285750">
                  <a:buFont typeface="Courier New" panose="02070309020205020404" pitchFamily="49" charset="0"/>
                  <a:buChar char="o"/>
                  <a:defRPr/>
                </a:pPr>
                <a:r>
                  <a:rPr lang="en-US" sz="1900" b="1" i="1" dirty="0">
                    <a:solidFill>
                      <a:srgbClr val="4F664A"/>
                    </a:solidFill>
                    <a:latin typeface="Calibri" pitchFamily="34" charset="0"/>
                  </a:rPr>
                  <a:t>Theoretical</a:t>
                </a:r>
                <a:r>
                  <a:rPr lang="en-US" sz="1900" dirty="0">
                    <a:solidFill>
                      <a:srgbClr val="4F664A"/>
                    </a:solidFill>
                    <a:latin typeface="Calibri" pitchFamily="34" charset="0"/>
                  </a:rPr>
                  <a:t> convergence properties/guarantees</a:t>
                </a:r>
                <a:r>
                  <a:rPr lang="en-US" sz="2000" dirty="0">
                    <a:solidFill>
                      <a:srgbClr val="4F664A"/>
                    </a:solidFill>
                    <a:sym typeface="Wingdings" panose="05000000000000000000" pitchFamily="2" charset="2"/>
                  </a:rPr>
                  <a:t>.</a:t>
                </a:r>
                <a:endParaRPr lang="en-US" sz="1900" dirty="0">
                  <a:solidFill>
                    <a:srgbClr val="4F664A"/>
                  </a:solidFill>
                  <a:latin typeface="Calibri" pitchFamily="34" charset="0"/>
                </a:endParaRPr>
              </a:p>
              <a:p>
                <a:pPr marL="285750" indent="-285750">
                  <a:buFont typeface="Courier New" panose="02070309020205020404" pitchFamily="49" charset="0"/>
                  <a:buChar char="o"/>
                  <a:defRPr/>
                </a:pPr>
                <a:endParaRPr lang="en-US" sz="1900" dirty="0">
                  <a:solidFill>
                    <a:srgbClr val="4F664A"/>
                  </a:solidFill>
                  <a:latin typeface="Calibri" pitchFamily="34" charset="0"/>
                </a:endParaRPr>
              </a:p>
              <a:p>
                <a:pPr>
                  <a:buFont typeface="Courier New" panose="02070309020205020404" pitchFamily="49" charset="0"/>
                  <a:buChar char="o"/>
                  <a:defRPr/>
                </a:pPr>
                <a:endParaRPr lang="en-US" sz="2000" b="1" i="1" dirty="0">
                  <a:solidFill>
                    <a:srgbClr val="4F664A"/>
                  </a:solidFill>
                  <a:latin typeface="Calibri" pitchFamily="34" charset="0"/>
                </a:endParaRPr>
              </a:p>
              <a:p>
                <a:pPr>
                  <a:buFont typeface="Wingdings" panose="05000000000000000000" pitchFamily="2" charset="2"/>
                  <a:buChar char="q"/>
                  <a:defRPr/>
                </a:pPr>
                <a:endParaRPr lang="en-US" sz="2000" dirty="0">
                  <a:solidFill>
                    <a:srgbClr val="4F664A"/>
                  </a:solidFill>
                  <a:latin typeface="Calibri" pitchFamily="34" charset="0"/>
                </a:endParaRPr>
              </a:p>
              <a:p>
                <a:pPr>
                  <a:buFont typeface="Wingdings" panose="05000000000000000000" pitchFamily="2" charset="2"/>
                  <a:buChar char="q"/>
                  <a:defRPr/>
                </a:pPr>
                <a:endParaRPr lang="en-US" sz="2000" dirty="0">
                  <a:solidFill>
                    <a:srgbClr val="4F664A"/>
                  </a:solidFill>
                  <a:latin typeface="Calibri" pitchFamily="34" charset="0"/>
                </a:endParaRPr>
              </a:p>
              <a:p>
                <a:pPr>
                  <a:defRPr/>
                </a:pPr>
                <a:endParaRPr lang="en-US" sz="2000" dirty="0">
                  <a:solidFill>
                    <a:srgbClr val="4F664A"/>
                  </a:solidFill>
                  <a:latin typeface="Calibri" pitchFamily="34" charset="0"/>
                </a:endParaRPr>
              </a:p>
              <a:p>
                <a:pPr>
                  <a:defRPr/>
                </a:pPr>
                <a:endParaRPr lang="en-US" sz="2000" dirty="0">
                  <a:solidFill>
                    <a:srgbClr val="4F664A"/>
                  </a:solidFill>
                  <a:latin typeface="Calibri" pitchFamily="34" charset="0"/>
                </a:endParaRPr>
              </a:p>
            </p:txBody>
          </p:sp>
          <p:sp>
            <p:nvSpPr>
              <p:cNvPr id="2" name="TextBox 1">
                <a:extLst>
                  <a:ext uri="{FF2B5EF4-FFF2-40B4-BE49-F238E27FC236}">
                    <a16:creationId xmlns:a16="http://schemas.microsoft.com/office/drawing/2014/main" id="{426D2FD8-B1AA-43A6-B9D8-0564E48363F8}"/>
                  </a:ext>
                </a:extLst>
              </p:cNvPr>
              <p:cNvSpPr txBox="1"/>
              <p:nvPr/>
            </p:nvSpPr>
            <p:spPr>
              <a:xfrm>
                <a:off x="152193" y="1556361"/>
                <a:ext cx="391886" cy="430887"/>
              </a:xfrm>
              <a:prstGeom prst="rect">
                <a:avLst/>
              </a:prstGeom>
              <a:solidFill>
                <a:schemeClr val="bg1"/>
              </a:solidFill>
            </p:spPr>
            <p:txBody>
              <a:bodyPr wrap="square" rtlCol="0">
                <a:spAutoFit/>
              </a:bodyPr>
              <a:lstStyle/>
              <a:p>
                <a:r>
                  <a:rPr lang="en-US" sz="2200" dirty="0">
                    <a:solidFill>
                      <a:srgbClr val="006600"/>
                    </a:solidFill>
                    <a:sym typeface="Wingdings" panose="05000000000000000000" pitchFamily="2" charset="2"/>
                  </a:rPr>
                  <a:t></a:t>
                </a:r>
                <a:endParaRPr lang="en-US" sz="2200" dirty="0">
                  <a:solidFill>
                    <a:srgbClr val="006600"/>
                  </a:solidFill>
                </a:endParaRPr>
              </a:p>
            </p:txBody>
          </p:sp>
          <p:sp>
            <p:nvSpPr>
              <p:cNvPr id="9" name="TextBox 8">
                <a:extLst>
                  <a:ext uri="{FF2B5EF4-FFF2-40B4-BE49-F238E27FC236}">
                    <a16:creationId xmlns:a16="http://schemas.microsoft.com/office/drawing/2014/main" id="{4E28ECC9-AE40-41FC-86F0-15578093CBB5}"/>
                  </a:ext>
                </a:extLst>
              </p:cNvPr>
              <p:cNvSpPr txBox="1"/>
              <p:nvPr/>
            </p:nvSpPr>
            <p:spPr>
              <a:xfrm>
                <a:off x="152190" y="2067990"/>
                <a:ext cx="391886" cy="430887"/>
              </a:xfrm>
              <a:prstGeom prst="rect">
                <a:avLst/>
              </a:prstGeom>
              <a:solidFill>
                <a:schemeClr val="bg1"/>
              </a:solidFill>
            </p:spPr>
            <p:txBody>
              <a:bodyPr wrap="square" rtlCol="0">
                <a:spAutoFit/>
              </a:bodyPr>
              <a:lstStyle/>
              <a:p>
                <a:r>
                  <a:rPr lang="en-US" sz="2200" dirty="0">
                    <a:solidFill>
                      <a:srgbClr val="006600"/>
                    </a:solidFill>
                    <a:sym typeface="Wingdings" panose="05000000000000000000" pitchFamily="2" charset="2"/>
                  </a:rPr>
                  <a:t></a:t>
                </a:r>
                <a:endParaRPr lang="en-US" sz="2200" dirty="0">
                  <a:solidFill>
                    <a:srgbClr val="006600"/>
                  </a:solidFill>
                </a:endParaRPr>
              </a:p>
            </p:txBody>
          </p:sp>
          <p:sp>
            <p:nvSpPr>
              <p:cNvPr id="10" name="TextBox 9">
                <a:extLst>
                  <a:ext uri="{FF2B5EF4-FFF2-40B4-BE49-F238E27FC236}">
                    <a16:creationId xmlns:a16="http://schemas.microsoft.com/office/drawing/2014/main" id="{3D52487F-914C-4D41-89B5-975A1CBC35FA}"/>
                  </a:ext>
                </a:extLst>
              </p:cNvPr>
              <p:cNvSpPr txBox="1"/>
              <p:nvPr/>
            </p:nvSpPr>
            <p:spPr>
              <a:xfrm>
                <a:off x="163079" y="2561562"/>
                <a:ext cx="391886" cy="430887"/>
              </a:xfrm>
              <a:prstGeom prst="rect">
                <a:avLst/>
              </a:prstGeom>
              <a:solidFill>
                <a:schemeClr val="bg1"/>
              </a:solidFill>
            </p:spPr>
            <p:txBody>
              <a:bodyPr wrap="square" rtlCol="0">
                <a:spAutoFit/>
              </a:bodyPr>
              <a:lstStyle/>
              <a:p>
                <a:r>
                  <a:rPr lang="en-US" sz="2200" dirty="0">
                    <a:solidFill>
                      <a:srgbClr val="006600"/>
                    </a:solidFill>
                    <a:sym typeface="Wingdings" panose="05000000000000000000" pitchFamily="2" charset="2"/>
                  </a:rPr>
                  <a:t></a:t>
                </a:r>
                <a:endParaRPr lang="en-US" sz="2200" dirty="0">
                  <a:solidFill>
                    <a:srgbClr val="006600"/>
                  </a:solidFill>
                </a:endParaRPr>
              </a:p>
            </p:txBody>
          </p:sp>
          <p:sp>
            <p:nvSpPr>
              <p:cNvPr id="11" name="TextBox 10">
                <a:extLst>
                  <a:ext uri="{FF2B5EF4-FFF2-40B4-BE49-F238E27FC236}">
                    <a16:creationId xmlns:a16="http://schemas.microsoft.com/office/drawing/2014/main" id="{6B19369E-8E5D-4A6B-A3A5-F7D4E99C9DE2}"/>
                  </a:ext>
                </a:extLst>
              </p:cNvPr>
              <p:cNvSpPr txBox="1"/>
              <p:nvPr/>
            </p:nvSpPr>
            <p:spPr>
              <a:xfrm>
                <a:off x="163078" y="3391578"/>
                <a:ext cx="391886" cy="430887"/>
              </a:xfrm>
              <a:prstGeom prst="rect">
                <a:avLst/>
              </a:prstGeom>
              <a:solidFill>
                <a:schemeClr val="bg1"/>
              </a:solidFill>
            </p:spPr>
            <p:txBody>
              <a:bodyPr wrap="square" rtlCol="0">
                <a:spAutoFit/>
              </a:bodyPr>
              <a:lstStyle/>
              <a:p>
                <a:r>
                  <a:rPr lang="en-US" sz="2200" dirty="0">
                    <a:solidFill>
                      <a:srgbClr val="006600"/>
                    </a:solidFill>
                    <a:sym typeface="Wingdings" panose="05000000000000000000" pitchFamily="2" charset="2"/>
                  </a:rPr>
                  <a:t></a:t>
                </a:r>
                <a:endParaRPr lang="en-US" sz="2200" dirty="0">
                  <a:solidFill>
                    <a:srgbClr val="006600"/>
                  </a:solidFill>
                </a:endParaRPr>
              </a:p>
            </p:txBody>
          </p:sp>
          <p:sp>
            <p:nvSpPr>
              <p:cNvPr id="12" name="TextBox 11">
                <a:extLst>
                  <a:ext uri="{FF2B5EF4-FFF2-40B4-BE49-F238E27FC236}">
                    <a16:creationId xmlns:a16="http://schemas.microsoft.com/office/drawing/2014/main" id="{EE101475-1096-4BEF-A21C-54859C3D2D3F}"/>
                  </a:ext>
                </a:extLst>
              </p:cNvPr>
              <p:cNvSpPr txBox="1"/>
              <p:nvPr/>
            </p:nvSpPr>
            <p:spPr>
              <a:xfrm>
                <a:off x="544076" y="3810233"/>
                <a:ext cx="391886" cy="430887"/>
              </a:xfrm>
              <a:prstGeom prst="rect">
                <a:avLst/>
              </a:prstGeom>
              <a:solidFill>
                <a:schemeClr val="bg1"/>
              </a:solidFill>
            </p:spPr>
            <p:txBody>
              <a:bodyPr wrap="square" rtlCol="0">
                <a:spAutoFit/>
              </a:bodyPr>
              <a:lstStyle/>
              <a:p>
                <a:r>
                  <a:rPr lang="en-US" sz="2200" dirty="0">
                    <a:solidFill>
                      <a:srgbClr val="006600"/>
                    </a:solidFill>
                    <a:sym typeface="Wingdings" panose="05000000000000000000" pitchFamily="2" charset="2"/>
                  </a:rPr>
                  <a:t></a:t>
                </a:r>
                <a:endParaRPr lang="en-US" sz="2200" dirty="0">
                  <a:solidFill>
                    <a:srgbClr val="006600"/>
                  </a:solidFill>
                </a:endParaRPr>
              </a:p>
            </p:txBody>
          </p:sp>
          <p:sp>
            <p:nvSpPr>
              <p:cNvPr id="13" name="TextBox 12">
                <a:extLst>
                  <a:ext uri="{FF2B5EF4-FFF2-40B4-BE49-F238E27FC236}">
                    <a16:creationId xmlns:a16="http://schemas.microsoft.com/office/drawing/2014/main" id="{4746C9CB-4A6D-4233-B152-2895B3B62D43}"/>
                  </a:ext>
                </a:extLst>
              </p:cNvPr>
              <p:cNvSpPr txBox="1"/>
              <p:nvPr/>
            </p:nvSpPr>
            <p:spPr>
              <a:xfrm>
                <a:off x="152192" y="5058904"/>
                <a:ext cx="391886" cy="430887"/>
              </a:xfrm>
              <a:prstGeom prst="rect">
                <a:avLst/>
              </a:prstGeom>
              <a:solidFill>
                <a:schemeClr val="bg1"/>
              </a:solidFill>
            </p:spPr>
            <p:txBody>
              <a:bodyPr wrap="square" rtlCol="0">
                <a:spAutoFit/>
              </a:bodyPr>
              <a:lstStyle/>
              <a:p>
                <a:r>
                  <a:rPr lang="en-US" sz="2200" dirty="0">
                    <a:solidFill>
                      <a:srgbClr val="006600"/>
                    </a:solidFill>
                    <a:sym typeface="Wingdings" panose="05000000000000000000" pitchFamily="2" charset="2"/>
                  </a:rPr>
                  <a:t></a:t>
                </a:r>
                <a:endParaRPr lang="en-US" sz="2200" dirty="0">
                  <a:solidFill>
                    <a:srgbClr val="006600"/>
                  </a:solidFill>
                </a:endParaRPr>
              </a:p>
            </p:txBody>
          </p:sp>
        </p:grpSp>
        <p:sp>
          <p:nvSpPr>
            <p:cNvPr id="14" name="TextBox 13">
              <a:extLst>
                <a:ext uri="{FF2B5EF4-FFF2-40B4-BE49-F238E27FC236}">
                  <a16:creationId xmlns:a16="http://schemas.microsoft.com/office/drawing/2014/main" id="{469636FC-2C47-4CD5-9215-2E129C3F8C10}"/>
                </a:ext>
              </a:extLst>
            </p:cNvPr>
            <p:cNvSpPr txBox="1"/>
            <p:nvPr/>
          </p:nvSpPr>
          <p:spPr>
            <a:xfrm>
              <a:off x="544076" y="4778201"/>
              <a:ext cx="391886" cy="430887"/>
            </a:xfrm>
            <a:prstGeom prst="rect">
              <a:avLst/>
            </a:prstGeom>
            <a:solidFill>
              <a:schemeClr val="bg1"/>
            </a:solidFill>
          </p:spPr>
          <p:txBody>
            <a:bodyPr wrap="square" rtlCol="0">
              <a:spAutoFit/>
            </a:bodyPr>
            <a:lstStyle/>
            <a:p>
              <a:r>
                <a:rPr lang="en-US" sz="2200" dirty="0">
                  <a:solidFill>
                    <a:srgbClr val="006600"/>
                  </a:solidFill>
                  <a:sym typeface="Wingdings" panose="05000000000000000000" pitchFamily="2" charset="2"/>
                </a:rPr>
                <a:t></a:t>
              </a:r>
              <a:endParaRPr lang="en-US" sz="2200" dirty="0">
                <a:solidFill>
                  <a:srgbClr val="006600"/>
                </a:solidFill>
              </a:endParaRPr>
            </a:p>
          </p:txBody>
        </p:sp>
        <p:sp>
          <p:nvSpPr>
            <p:cNvPr id="15" name="TextBox 14">
              <a:extLst>
                <a:ext uri="{FF2B5EF4-FFF2-40B4-BE49-F238E27FC236}">
                  <a16:creationId xmlns:a16="http://schemas.microsoft.com/office/drawing/2014/main" id="{75758F09-6553-445F-A8F4-373109BF530A}"/>
                </a:ext>
              </a:extLst>
            </p:cNvPr>
            <p:cNvSpPr txBox="1"/>
            <p:nvPr/>
          </p:nvSpPr>
          <p:spPr>
            <a:xfrm>
              <a:off x="161717" y="5813701"/>
              <a:ext cx="391886" cy="430887"/>
            </a:xfrm>
            <a:prstGeom prst="rect">
              <a:avLst/>
            </a:prstGeom>
            <a:solidFill>
              <a:schemeClr val="bg1"/>
            </a:solidFill>
          </p:spPr>
          <p:txBody>
            <a:bodyPr wrap="square" rtlCol="0">
              <a:spAutoFit/>
            </a:bodyPr>
            <a:lstStyle/>
            <a:p>
              <a:r>
                <a:rPr lang="en-US" sz="2200" dirty="0">
                  <a:solidFill>
                    <a:srgbClr val="006600"/>
                  </a:solidFill>
                  <a:sym typeface="Wingdings" panose="05000000000000000000" pitchFamily="2" charset="2"/>
                </a:rPr>
                <a:t></a:t>
              </a:r>
              <a:endParaRPr lang="en-US" sz="2200" dirty="0">
                <a:solidFill>
                  <a:srgbClr val="006600"/>
                </a:solidFill>
              </a:endParaRPr>
            </a:p>
          </p:txBody>
        </p:sp>
      </p:grpSp>
      <p:sp>
        <p:nvSpPr>
          <p:cNvPr id="3" name="Slide Number Placeholder 2">
            <a:extLst>
              <a:ext uri="{FF2B5EF4-FFF2-40B4-BE49-F238E27FC236}">
                <a16:creationId xmlns:a16="http://schemas.microsoft.com/office/drawing/2014/main" id="{53FC834E-927C-4DC6-825B-2E5BF8D055DC}"/>
              </a:ext>
            </a:extLst>
          </p:cNvPr>
          <p:cNvSpPr>
            <a:spLocks noGrp="1"/>
          </p:cNvSpPr>
          <p:nvPr>
            <p:ph type="sldNum" sz="quarter" idx="12"/>
          </p:nvPr>
        </p:nvSpPr>
        <p:spPr/>
        <p:txBody>
          <a:bodyPr/>
          <a:lstStyle/>
          <a:p>
            <a:fld id="{A5E55A7B-7854-E145-92D9-B491DF4BAE2D}" type="slidenum">
              <a:rPr lang="en-US" smtClean="0"/>
              <a:pPr/>
              <a:t>66</a:t>
            </a:fld>
            <a:endParaRPr lang="en-US" dirty="0"/>
          </a:p>
        </p:txBody>
      </p:sp>
    </p:spTree>
    <p:extLst>
      <p:ext uri="{BB962C8B-B14F-4D97-AF65-F5344CB8AC3E}">
        <p14:creationId xmlns:p14="http://schemas.microsoft.com/office/powerpoint/2010/main" val="2331478629"/>
      </p:ext>
    </p:extLst>
  </p:cSld>
  <p:clrMapOvr>
    <a:masterClrMapping/>
  </p:clrMapOvr>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 name="TextShape 1"/>
          <p:cNvSpPr txBox="1"/>
          <p:nvPr/>
        </p:nvSpPr>
        <p:spPr>
          <a:xfrm>
            <a:off x="304800" y="0"/>
            <a:ext cx="8229240" cy="991440"/>
          </a:xfrm>
          <a:prstGeom prst="rect">
            <a:avLst/>
          </a:prstGeom>
          <a:noFill/>
          <a:ln>
            <a:noFill/>
          </a:ln>
        </p:spPr>
        <p:txBody>
          <a:bodyPr anchor="ctr"/>
          <a:lstStyle/>
          <a:p>
            <a:r>
              <a:rPr lang="en-US" sz="3600" dirty="0">
                <a:latin typeface="Calibri" panose="020F0502020204030204" pitchFamily="34" charset="0"/>
              </a:rPr>
              <a:t>Outline</a:t>
            </a:r>
            <a:endParaRPr sz="3600" dirty="0">
              <a:latin typeface="Calibri" panose="020F0502020204030204" pitchFamily="34" charset="0"/>
            </a:endParaRPr>
          </a:p>
        </p:txBody>
      </p:sp>
      <p:sp>
        <p:nvSpPr>
          <p:cNvPr id="102" name="TextShape 2"/>
          <p:cNvSpPr txBox="1"/>
          <p:nvPr/>
        </p:nvSpPr>
        <p:spPr>
          <a:xfrm>
            <a:off x="304800" y="884663"/>
            <a:ext cx="6774426" cy="5493834"/>
          </a:xfrm>
          <a:prstGeom prst="rect">
            <a:avLst/>
          </a:prstGeom>
          <a:noFill/>
          <a:ln>
            <a:noFill/>
          </a:ln>
        </p:spPr>
        <p:txBody>
          <a:bodyPr/>
          <a:lstStyle/>
          <a:p>
            <a:pPr marL="457200" indent="-457200">
              <a:lnSpc>
                <a:spcPct val="100000"/>
              </a:lnSpc>
              <a:buFont typeface="+mj-lt"/>
              <a:buAutoNum type="arabicPeriod"/>
            </a:pPr>
            <a:r>
              <a:rPr lang="en-US" sz="2400" dirty="0">
                <a:latin typeface="Calibri" panose="020F0502020204030204" pitchFamily="34" charset="0"/>
              </a:rPr>
              <a:t>Motivation &amp; Background</a:t>
            </a:r>
          </a:p>
          <a:p>
            <a:pPr marL="800100" lvl="1" indent="-342900">
              <a:buFont typeface="Arial" panose="020B0604020202020204" pitchFamily="34" charset="0"/>
              <a:buChar char="•"/>
            </a:pPr>
            <a:endParaRPr lang="en-US" sz="400" dirty="0">
              <a:latin typeface="Calibri" panose="020F0502020204030204" pitchFamily="34" charset="0"/>
            </a:endParaRPr>
          </a:p>
          <a:p>
            <a:pPr marL="457200" indent="-457200">
              <a:lnSpc>
                <a:spcPct val="100000"/>
              </a:lnSpc>
              <a:buAutoNum type="arabicPeriod" startAt="2"/>
            </a:pPr>
            <a:endParaRPr lang="en-US" sz="400" dirty="0">
              <a:latin typeface="Calibri" panose="020F0502020204030204" pitchFamily="34" charset="0"/>
            </a:endParaRPr>
          </a:p>
          <a:p>
            <a:pPr marL="457200" indent="-457200">
              <a:buAutoNum type="arabicPeriod" startAt="2"/>
            </a:pPr>
            <a:r>
              <a:rPr lang="en-US" sz="2400" dirty="0">
                <a:latin typeface="Calibri" panose="020F0502020204030204" pitchFamily="34" charset="0"/>
              </a:rPr>
              <a:t>Schwarz Alternating Method for Concurrent Multiscale Coupling for </a:t>
            </a:r>
            <a:r>
              <a:rPr lang="en-US" sz="2400" dirty="0" err="1">
                <a:latin typeface="Calibri" panose="020F0502020204030204" pitchFamily="34" charset="0"/>
              </a:rPr>
              <a:t>Quasistatics</a:t>
            </a:r>
            <a:r>
              <a:rPr lang="en-US" sz="2400" dirty="0">
                <a:latin typeface="Calibri" panose="020F0502020204030204" pitchFamily="34" charset="0"/>
              </a:rPr>
              <a:t> </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3"/>
            </a:pPr>
            <a:r>
              <a:rPr lang="en-US" sz="2400" dirty="0">
                <a:latin typeface="Calibri" panose="020F0502020204030204" pitchFamily="34" charset="0"/>
              </a:rPr>
              <a:t>Schwarz Alternating Method for Concurrent Multiscale Coupling for Dynamics</a:t>
            </a:r>
          </a:p>
          <a:p>
            <a:pPr marL="800100" lvl="1" indent="-342900">
              <a:buFont typeface="Arial" panose="020B0604020202020204" pitchFamily="34" charset="0"/>
              <a:buChar char="•"/>
            </a:pPr>
            <a:r>
              <a:rPr lang="en-US" sz="2400" dirty="0">
                <a:latin typeface="Calibri" panose="020F0502020204030204" pitchFamily="34" charset="0"/>
              </a:rPr>
              <a:t>Formulation</a:t>
            </a:r>
          </a:p>
          <a:p>
            <a:pPr marL="800100" lvl="1" indent="-342900">
              <a:buFont typeface="Arial" panose="020B0604020202020204" pitchFamily="34" charset="0"/>
              <a:buChar char="•"/>
            </a:pPr>
            <a:r>
              <a:rPr lang="en-US" sz="2400" dirty="0">
                <a:latin typeface="Calibri" panose="020F0502020204030204" pitchFamily="34" charset="0"/>
              </a:rPr>
              <a:t>Implementation</a:t>
            </a:r>
          </a:p>
          <a:p>
            <a:pPr marL="800100" lvl="1" indent="-342900">
              <a:buFont typeface="Arial" panose="020B0604020202020204" pitchFamily="34" charset="0"/>
              <a:buChar char="•"/>
            </a:pPr>
            <a:r>
              <a:rPr lang="en-US" sz="2400" dirty="0">
                <a:latin typeface="Calibri" panose="020F0502020204030204" pitchFamily="34" charset="0"/>
              </a:rPr>
              <a:t>Numerical Examples</a:t>
            </a:r>
          </a:p>
          <a:p>
            <a:pPr marL="228600" indent="-228600">
              <a:buAutoNum type="arabicPeriod" startAt="4"/>
            </a:pPr>
            <a:endParaRPr lang="en-US" sz="400" dirty="0">
              <a:latin typeface="Calibri" panose="020F0502020204030204" pitchFamily="34" charset="0"/>
            </a:endParaRPr>
          </a:p>
          <a:p>
            <a:pPr marL="228600" indent="-228600">
              <a:buAutoNum type="arabicPeriod" startAt="4"/>
            </a:pPr>
            <a:endParaRPr lang="en-US" sz="400" dirty="0">
              <a:latin typeface="Calibri" panose="020F0502020204030204" pitchFamily="34" charset="0"/>
            </a:endParaRPr>
          </a:p>
          <a:p>
            <a:pPr marL="457200" indent="-457200">
              <a:buAutoNum type="arabicPeriod" startAt="4"/>
            </a:pPr>
            <a:r>
              <a:rPr lang="en-US" sz="2400" dirty="0">
                <a:latin typeface="Calibri" panose="020F0502020204030204" pitchFamily="34" charset="0"/>
              </a:rPr>
              <a:t>Summary </a:t>
            </a:r>
          </a:p>
          <a:p>
            <a:endParaRPr lang="en-US" sz="400" dirty="0">
              <a:latin typeface="Calibri" panose="020F0502020204030204" pitchFamily="34" charset="0"/>
            </a:endParaRPr>
          </a:p>
          <a:p>
            <a:endParaRPr lang="en-US" sz="400" dirty="0">
              <a:latin typeface="Calibri" panose="020F0502020204030204" pitchFamily="34" charset="0"/>
            </a:endParaRPr>
          </a:p>
          <a:p>
            <a:pPr marL="457200" indent="-457200">
              <a:buAutoNum type="arabicPeriod" startAt="5"/>
            </a:pPr>
            <a:r>
              <a:rPr lang="en-US" sz="2400" b="1" dirty="0">
                <a:latin typeface="Calibri" panose="020F0502020204030204" pitchFamily="34" charset="0"/>
              </a:rPr>
              <a:t>Ongoing/Future Work</a:t>
            </a:r>
          </a:p>
          <a:p>
            <a:endParaRPr lang="en-US" sz="2400" b="1" dirty="0">
              <a:latin typeface="Calibri" panose="020F0502020204030204" pitchFamily="34" charset="0"/>
            </a:endParaRPr>
          </a:p>
          <a:p>
            <a:endParaRPr lang="en-US" sz="400" dirty="0">
              <a:latin typeface="Calibri" panose="020F0502020204030204" pitchFamily="34" charset="0"/>
            </a:endParaRPr>
          </a:p>
          <a:p>
            <a:endParaRPr lang="en-US" sz="400" dirty="0">
              <a:latin typeface="Calibri" panose="020F0502020204030204" pitchFamily="34" charset="0"/>
            </a:endParaRPr>
          </a:p>
          <a:p>
            <a:endParaRPr sz="2400" dirty="0">
              <a:latin typeface="Calibri" panose="020F0502020204030204" pitchFamily="34" charset="0"/>
            </a:endParaRPr>
          </a:p>
        </p:txBody>
      </p:sp>
      <p:pic>
        <p:nvPicPr>
          <p:cNvPr id="4" name="Picture 3"/>
          <p:cNvPicPr>
            <a:picLocks noChangeAspect="1"/>
          </p:cNvPicPr>
          <p:nvPr/>
        </p:nvPicPr>
        <p:blipFill rotWithShape="1">
          <a:blip r:embed="rId3">
            <a:extLst>
              <a:ext uri="{28A0092B-C50C-407E-A947-70E740481C1C}">
                <a14:useLocalDpi xmlns:a14="http://schemas.microsoft.com/office/drawing/2010/main" val="0"/>
              </a:ext>
            </a:extLst>
          </a:blip>
          <a:srcRect l="36922" r="33534"/>
          <a:stretch/>
        </p:blipFill>
        <p:spPr>
          <a:xfrm rot="5400000">
            <a:off x="5488087" y="3119883"/>
            <a:ext cx="1472052" cy="4755247"/>
          </a:xfrm>
          <a:prstGeom prst="rect">
            <a:avLst/>
          </a:prstGeom>
        </p:spPr>
      </p:pic>
      <p:pic>
        <p:nvPicPr>
          <p:cNvPr id="5" name="Picture 4"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858680" y="1315259"/>
            <a:ext cx="1452190" cy="2606162"/>
          </a:xfrm>
          <a:prstGeom prst="rect">
            <a:avLst/>
          </a:prstGeom>
        </p:spPr>
      </p:pic>
      <p:sp>
        <p:nvSpPr>
          <p:cNvPr id="2" name="Slide Number Placeholder 1">
            <a:extLst>
              <a:ext uri="{FF2B5EF4-FFF2-40B4-BE49-F238E27FC236}">
                <a16:creationId xmlns:a16="http://schemas.microsoft.com/office/drawing/2014/main" id="{ADBC0298-F10B-49CC-BF6D-C5E3CA707F54}"/>
              </a:ext>
            </a:extLst>
          </p:cNvPr>
          <p:cNvSpPr>
            <a:spLocks noGrp="1"/>
          </p:cNvSpPr>
          <p:nvPr>
            <p:ph type="sldNum" sz="quarter" idx="12"/>
          </p:nvPr>
        </p:nvSpPr>
        <p:spPr/>
        <p:txBody>
          <a:bodyPr/>
          <a:lstStyle/>
          <a:p>
            <a:fld id="{A5E55A7B-7854-E145-92D9-B491DF4BAE2D}" type="slidenum">
              <a:rPr lang="en-US" smtClean="0"/>
              <a:pPr/>
              <a:t>67</a:t>
            </a:fld>
            <a:endParaRPr lang="en-US" dirty="0"/>
          </a:p>
        </p:txBody>
      </p:sp>
    </p:spTree>
    <p:extLst>
      <p:ext uri="{BB962C8B-B14F-4D97-AF65-F5344CB8AC3E}">
        <p14:creationId xmlns:p14="http://schemas.microsoft.com/office/powerpoint/2010/main" val="2012389856"/>
      </p:ext>
    </p:extLst>
  </p:cSld>
  <p:clrMapOvr>
    <a:masterClrMapping/>
  </p:clrMapOvr>
  <p:timing>
    <p:tnLst>
      <p:par>
        <p:cTn id="1" dur="indefinite" restart="never" nodeType="tmRoot">
          <p:childTnLst>
            <p:seq>
              <p:cTn id="2" nodeType="mainSeq"/>
              <p:prevCondLst>
                <p:cond evt="onPrev" delay="0">
                  <p:tgtEl>
                    <p:sldTgt/>
                  </p:tgtEl>
                </p:cond>
              </p:prevCondLst>
              <p:nextCondLst>
                <p:cond evt="onNext" delay="0">
                  <p:tgtEl>
                    <p:sldTgt/>
                  </p:tgtEl>
                </p:cond>
              </p:nextCondLst>
            </p:seq>
          </p:childTnLst>
        </p:cTn>
      </p:par>
    </p:tnLst>
  </p:timing>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Content Placeholder 2"/>
          <p:cNvSpPr txBox="1">
            <a:spLocks/>
          </p:cNvSpPr>
          <p:nvPr/>
        </p:nvSpPr>
        <p:spPr bwMode="auto">
          <a:xfrm>
            <a:off x="164893" y="867098"/>
            <a:ext cx="8814213" cy="5123804"/>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pPr>
            <a:r>
              <a:rPr lang="en-US" b="1" i="1" dirty="0">
                <a:solidFill>
                  <a:srgbClr val="0070C0"/>
                </a:solidFill>
                <a:sym typeface="Wingdings" panose="05000000000000000000" pitchFamily="2" charset="2"/>
              </a:rPr>
              <a:t>Current work:</a:t>
            </a:r>
          </a:p>
          <a:p>
            <a:pPr>
              <a:buFont typeface="Arial" panose="020B0604020202020204" pitchFamily="34" charset="0"/>
              <a:buChar char="•"/>
            </a:pPr>
            <a:r>
              <a:rPr lang="en-US" sz="2000" dirty="0">
                <a:sym typeface="Wingdings" panose="05000000000000000000" pitchFamily="2" charset="2"/>
              </a:rPr>
              <a:t>Continuing to </a:t>
            </a:r>
            <a:r>
              <a:rPr lang="en-US" sz="2000" b="1" i="1" dirty="0">
                <a:sym typeface="Wingdings" panose="05000000000000000000" pitchFamily="2" charset="2"/>
              </a:rPr>
              <a:t>apply</a:t>
            </a:r>
            <a:r>
              <a:rPr lang="en-US" sz="2000" dirty="0">
                <a:sym typeface="Wingdings" panose="05000000000000000000" pitchFamily="2" charset="2"/>
              </a:rPr>
              <a:t> the S</a:t>
            </a:r>
            <a:r>
              <a:rPr lang="en-US" sz="2000" dirty="0"/>
              <a:t>chwarz alternating method to problems of interest to </a:t>
            </a:r>
            <a:r>
              <a:rPr lang="en-US" sz="2000" b="1" i="1" dirty="0"/>
              <a:t>production</a:t>
            </a:r>
            <a:r>
              <a:rPr lang="en-US" sz="2000" dirty="0"/>
              <a:t> using </a:t>
            </a:r>
            <a:r>
              <a:rPr lang="en-US" sz="2000" i="1" dirty="0"/>
              <a:t>Sierra/SM</a:t>
            </a:r>
            <a:r>
              <a:rPr lang="en-US" sz="2000" dirty="0"/>
              <a:t>.</a:t>
            </a:r>
          </a:p>
          <a:p>
            <a:pPr>
              <a:buFont typeface="Arial" panose="020B0604020202020204" pitchFamily="34" charset="0"/>
              <a:buChar char="•"/>
            </a:pPr>
            <a:endParaRPr lang="en-US" sz="400" dirty="0"/>
          </a:p>
          <a:p>
            <a:pPr>
              <a:buFont typeface="Arial" panose="020B0604020202020204" pitchFamily="34" charset="0"/>
              <a:buChar char="•"/>
            </a:pPr>
            <a:r>
              <a:rPr lang="en-US" sz="2000" dirty="0"/>
              <a:t>Advancing the Schwarz alternating method to enable </a:t>
            </a:r>
            <a:r>
              <a:rPr lang="en-US" sz="2000" b="1" i="1" dirty="0"/>
              <a:t>coupling </a:t>
            </a:r>
            <a:r>
              <a:rPr lang="en-US" sz="2000" dirty="0"/>
              <a:t>of </a:t>
            </a:r>
            <a:r>
              <a:rPr lang="en-US" sz="2000" b="1" i="1" dirty="0"/>
              <a:t>structural elements </a:t>
            </a:r>
            <a:r>
              <a:rPr lang="en-US" sz="2000" dirty="0"/>
              <a:t>to </a:t>
            </a:r>
            <a:r>
              <a:rPr lang="en-US" sz="2000" b="1" i="1" dirty="0"/>
              <a:t>continuum elements</a:t>
            </a:r>
            <a:r>
              <a:rPr lang="en-US" sz="2000" dirty="0"/>
              <a:t>.</a:t>
            </a:r>
          </a:p>
          <a:p>
            <a:pPr>
              <a:buFont typeface="Arial" panose="020B0604020202020204" pitchFamily="34" charset="0"/>
              <a:buChar char="•"/>
            </a:pPr>
            <a:endParaRPr lang="en-US" sz="400" dirty="0"/>
          </a:p>
          <a:p>
            <a:pPr>
              <a:buFont typeface="Arial" panose="020B0604020202020204" pitchFamily="34" charset="0"/>
              <a:buChar char="•"/>
            </a:pPr>
            <a:r>
              <a:rPr lang="en-US" sz="2000" dirty="0"/>
              <a:t>Developing a </a:t>
            </a:r>
            <a:r>
              <a:rPr lang="en-US" sz="2000" b="1" i="1" dirty="0"/>
              <a:t>Schwarz-like algorithm </a:t>
            </a:r>
            <a:r>
              <a:rPr lang="en-US" sz="2000" dirty="0"/>
              <a:t>for simulating </a:t>
            </a:r>
            <a:r>
              <a:rPr lang="en-US" sz="2000" b="1" i="1" dirty="0"/>
              <a:t>contact </a:t>
            </a:r>
            <a:r>
              <a:rPr lang="en-US" sz="2000" dirty="0"/>
              <a:t>to address well-known challenges (contact constraint enforcement, multiple scales).</a:t>
            </a:r>
          </a:p>
          <a:p>
            <a:pPr>
              <a:buFont typeface="Arial" panose="020B0604020202020204" pitchFamily="34" charset="0"/>
              <a:buChar char="•"/>
            </a:pPr>
            <a:endParaRPr lang="en-US" sz="300" b="1" i="1" dirty="0"/>
          </a:p>
          <a:p>
            <a:pPr lvl="1">
              <a:buClr>
                <a:schemeClr val="tx1"/>
              </a:buClr>
              <a:buFont typeface="Wingdings" panose="05000000000000000000" pitchFamily="2" charset="2"/>
              <a:buChar char="Ø"/>
            </a:pPr>
            <a:r>
              <a:rPr lang="en-US" dirty="0"/>
              <a:t>Done by introducing a </a:t>
            </a:r>
            <a:r>
              <a:rPr lang="en-US" b="1" i="1" dirty="0"/>
              <a:t>combination</a:t>
            </a:r>
            <a:r>
              <a:rPr lang="en-US" dirty="0"/>
              <a:t> of </a:t>
            </a:r>
            <a:r>
              <a:rPr lang="en-US" b="1" i="1" dirty="0"/>
              <a:t>Dirichlet</a:t>
            </a:r>
            <a:r>
              <a:rPr lang="en-US" dirty="0"/>
              <a:t> and </a:t>
            </a:r>
            <a:r>
              <a:rPr lang="en-US" b="1" i="1" dirty="0"/>
              <a:t>Neumann</a:t>
            </a:r>
            <a:r>
              <a:rPr lang="en-US" dirty="0"/>
              <a:t> boundary conditions into different subdomains in a </a:t>
            </a:r>
            <a:r>
              <a:rPr lang="en-US" b="1" i="1" dirty="0"/>
              <a:t>non-overlapping</a:t>
            </a:r>
            <a:r>
              <a:rPr lang="en-US" dirty="0"/>
              <a:t> alternating fashion.</a:t>
            </a:r>
            <a:endParaRPr lang="en-US" sz="800" dirty="0"/>
          </a:p>
          <a:p>
            <a:pPr marL="0" indent="0">
              <a:buNone/>
            </a:pPr>
            <a:endParaRPr lang="en-US" sz="400" b="1" i="1" dirty="0">
              <a:solidFill>
                <a:srgbClr val="0070C0"/>
              </a:solidFill>
            </a:endParaRPr>
          </a:p>
          <a:p>
            <a:pPr marL="0" indent="0">
              <a:buNone/>
            </a:pPr>
            <a:r>
              <a:rPr lang="en-US" b="1" i="1" dirty="0">
                <a:solidFill>
                  <a:srgbClr val="0070C0"/>
                </a:solidFill>
              </a:rPr>
              <a:t>Further down the line:</a:t>
            </a:r>
          </a:p>
          <a:p>
            <a:pPr>
              <a:buFont typeface="Arial" panose="020B0604020202020204" pitchFamily="34" charset="0"/>
              <a:buChar char="•"/>
            </a:pPr>
            <a:r>
              <a:rPr lang="en-US" sz="2000" dirty="0"/>
              <a:t>Development of a </a:t>
            </a:r>
            <a:r>
              <a:rPr lang="en-US" sz="2000" b="1" i="1" dirty="0"/>
              <a:t>multi-physics coupling framework </a:t>
            </a:r>
            <a:r>
              <a:rPr lang="en-US" sz="2000" dirty="0"/>
              <a:t>based on variational formulations and the Schwarz alternating method.</a:t>
            </a:r>
          </a:p>
          <a:p>
            <a:pPr>
              <a:buFont typeface="Arial" panose="020B0604020202020204" pitchFamily="34" charset="0"/>
              <a:buChar char="•"/>
            </a:pPr>
            <a:endParaRPr lang="en-US" sz="300" dirty="0"/>
          </a:p>
          <a:p>
            <a:pPr>
              <a:buFont typeface="Arial" panose="020B0604020202020204" pitchFamily="34" charset="0"/>
              <a:buChar char="•"/>
            </a:pPr>
            <a:r>
              <a:rPr lang="en-US" sz="2000" dirty="0"/>
              <a:t>Develop a </a:t>
            </a:r>
            <a:r>
              <a:rPr lang="en-US" sz="2000" b="1" i="1" dirty="0"/>
              <a:t>hybrid FOM-ROM </a:t>
            </a:r>
            <a:r>
              <a:rPr lang="en-US" sz="2000" dirty="0"/>
              <a:t>(full-order-model – reduced-order-model) framework using the Schwarz alternating method.</a:t>
            </a:r>
          </a:p>
          <a:p>
            <a:pPr>
              <a:buFont typeface="Arial" panose="020B0604020202020204" pitchFamily="34" charset="0"/>
              <a:buChar char="•"/>
            </a:pPr>
            <a:endParaRPr lang="en-US" sz="2000" dirty="0"/>
          </a:p>
          <a:p>
            <a:pPr marL="0" indent="0">
              <a:buNone/>
            </a:pPr>
            <a:endParaRPr lang="en-US" sz="2000" dirty="0"/>
          </a:p>
          <a:p>
            <a:pPr marL="0" indent="0">
              <a:buNone/>
            </a:pPr>
            <a:endParaRPr lang="en-US" sz="2000" dirty="0"/>
          </a:p>
          <a:p>
            <a:pPr marL="0" indent="0">
              <a:buNone/>
            </a:pPr>
            <a:endParaRPr lang="en-US" sz="2000" dirty="0"/>
          </a:p>
        </p:txBody>
      </p:sp>
      <p:sp>
        <p:nvSpPr>
          <p:cNvPr id="7" name="Title 1"/>
          <p:cNvSpPr txBox="1">
            <a:spLocks/>
          </p:cNvSpPr>
          <p:nvPr/>
        </p:nvSpPr>
        <p:spPr>
          <a:xfrm>
            <a:off x="156792" y="106463"/>
            <a:ext cx="8186271" cy="43358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Ongoing/Future Work</a:t>
            </a:r>
          </a:p>
        </p:txBody>
      </p:sp>
      <p:sp>
        <p:nvSpPr>
          <p:cNvPr id="2" name="Slide Number Placeholder 1">
            <a:extLst>
              <a:ext uri="{FF2B5EF4-FFF2-40B4-BE49-F238E27FC236}">
                <a16:creationId xmlns:a16="http://schemas.microsoft.com/office/drawing/2014/main" id="{2447A8E3-396D-4625-B68B-CE42CA068FA1}"/>
              </a:ext>
            </a:extLst>
          </p:cNvPr>
          <p:cNvSpPr>
            <a:spLocks noGrp="1"/>
          </p:cNvSpPr>
          <p:nvPr>
            <p:ph type="sldNum" sz="quarter" idx="12"/>
          </p:nvPr>
        </p:nvSpPr>
        <p:spPr/>
        <p:txBody>
          <a:bodyPr/>
          <a:lstStyle/>
          <a:p>
            <a:fld id="{A5E55A7B-7854-E145-92D9-B491DF4BAE2D}" type="slidenum">
              <a:rPr lang="en-US" smtClean="0"/>
              <a:pPr/>
              <a:t>68</a:t>
            </a:fld>
            <a:endParaRPr lang="en-US" dirty="0"/>
          </a:p>
        </p:txBody>
      </p:sp>
    </p:spTree>
    <p:extLst>
      <p:ext uri="{BB962C8B-B14F-4D97-AF65-F5344CB8AC3E}">
        <p14:creationId xmlns:p14="http://schemas.microsoft.com/office/powerpoint/2010/main" val="1724459203"/>
      </p:ext>
    </p:extLst>
  </p:cSld>
  <p:clrMapOvr>
    <a:masterClrMapping/>
  </p:clrMapOvr>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p:cNvSpPr txBox="1">
            <a:spLocks/>
          </p:cNvSpPr>
          <p:nvPr/>
        </p:nvSpPr>
        <p:spPr>
          <a:xfrm>
            <a:off x="152400" y="49492"/>
            <a:ext cx="8186271" cy="43358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References </a:t>
            </a:r>
          </a:p>
        </p:txBody>
      </p:sp>
      <p:sp>
        <p:nvSpPr>
          <p:cNvPr id="4" name="TextBox 3"/>
          <p:cNvSpPr txBox="1"/>
          <p:nvPr/>
        </p:nvSpPr>
        <p:spPr>
          <a:xfrm>
            <a:off x="76200" y="725399"/>
            <a:ext cx="8991600" cy="5570756"/>
          </a:xfrm>
          <a:prstGeom prst="rect">
            <a:avLst/>
          </a:prstGeom>
          <a:ln>
            <a:noFill/>
          </a:ln>
        </p:spPr>
        <p:style>
          <a:lnRef idx="2">
            <a:schemeClr val="accent3"/>
          </a:lnRef>
          <a:fillRef idx="1">
            <a:schemeClr val="lt1"/>
          </a:fillRef>
          <a:effectRef idx="0">
            <a:schemeClr val="accent3"/>
          </a:effectRef>
          <a:fontRef idx="minor">
            <a:schemeClr val="dk1"/>
          </a:fontRef>
        </p:style>
        <p:txBody>
          <a:bodyPr wrap="square" rtlCol="0">
            <a:spAutoFit/>
          </a:bodyPr>
          <a:lstStyle/>
          <a:p>
            <a:r>
              <a:rPr lang="en-US" sz="1600" dirty="0">
                <a:solidFill>
                  <a:schemeClr val="tx1"/>
                </a:solidFill>
                <a:latin typeface="Calibri" panose="020F0502020204030204" pitchFamily="34" charset="0"/>
              </a:rPr>
              <a:t>[1] M.A. </a:t>
            </a:r>
            <a:r>
              <a:rPr lang="en-US" sz="1600" dirty="0" err="1">
                <a:solidFill>
                  <a:schemeClr val="tx1"/>
                </a:solidFill>
                <a:latin typeface="Calibri" panose="020F0502020204030204" pitchFamily="34" charset="0"/>
              </a:rPr>
              <a:t>Heroux</a:t>
            </a:r>
            <a:r>
              <a:rPr lang="en-US" sz="1600" dirty="0">
                <a:solidFill>
                  <a:schemeClr val="tx1"/>
                </a:solidFill>
                <a:latin typeface="Calibri" panose="020F0502020204030204" pitchFamily="34" charset="0"/>
              </a:rPr>
              <a:t> </a:t>
            </a:r>
            <a:r>
              <a:rPr lang="en-US" sz="1600" i="1" dirty="0">
                <a:solidFill>
                  <a:schemeClr val="tx1"/>
                </a:solidFill>
                <a:latin typeface="Calibri" panose="020F0502020204030204" pitchFamily="34" charset="0"/>
              </a:rPr>
              <a:t>et al.  </a:t>
            </a:r>
            <a:r>
              <a:rPr lang="en-US" sz="1600" dirty="0">
                <a:solidFill>
                  <a:schemeClr val="tx1"/>
                </a:solidFill>
                <a:latin typeface="Calibri" panose="020F0502020204030204" pitchFamily="34" charset="0"/>
              </a:rPr>
              <a:t>“An overview of the </a:t>
            </a:r>
            <a:r>
              <a:rPr lang="en-US" sz="1600" dirty="0" err="1">
                <a:solidFill>
                  <a:schemeClr val="tx1"/>
                </a:solidFill>
                <a:latin typeface="Calibri" panose="020F0502020204030204" pitchFamily="34" charset="0"/>
              </a:rPr>
              <a:t>Trilinos</a:t>
            </a:r>
            <a:r>
              <a:rPr lang="en-US" sz="1600" dirty="0">
                <a:solidFill>
                  <a:schemeClr val="tx1"/>
                </a:solidFill>
                <a:latin typeface="Calibri" panose="020F0502020204030204" pitchFamily="34" charset="0"/>
              </a:rPr>
              <a:t> project.”  </a:t>
            </a:r>
            <a:r>
              <a:rPr lang="en-US" sz="1600" i="1" dirty="0">
                <a:solidFill>
                  <a:schemeClr val="tx1"/>
                </a:solidFill>
                <a:latin typeface="Calibri" panose="020F0502020204030204" pitchFamily="34" charset="0"/>
              </a:rPr>
              <a:t>ACM Trans. Math. </a:t>
            </a:r>
            <a:r>
              <a:rPr lang="en-US" sz="1600" i="1" dirty="0" err="1">
                <a:solidFill>
                  <a:schemeClr val="tx1"/>
                </a:solidFill>
                <a:latin typeface="Calibri" panose="020F0502020204030204" pitchFamily="34" charset="0"/>
              </a:rPr>
              <a:t>Softw</a:t>
            </a:r>
            <a:r>
              <a:rPr lang="en-US" sz="1600" i="1" dirty="0">
                <a:solidFill>
                  <a:schemeClr val="tx1"/>
                </a:solidFill>
                <a:latin typeface="Calibri" panose="020F0502020204030204" pitchFamily="34" charset="0"/>
              </a:rPr>
              <a:t>. </a:t>
            </a:r>
            <a:r>
              <a:rPr lang="en-US" sz="1600" dirty="0">
                <a:solidFill>
                  <a:schemeClr val="tx1"/>
                </a:solidFill>
                <a:latin typeface="Calibri" panose="020F0502020204030204" pitchFamily="34" charset="0"/>
              </a:rPr>
              <a:t>31(3) (2005)</a:t>
            </a:r>
          </a:p>
          <a:p>
            <a:endParaRPr lang="en-US" sz="400" dirty="0">
              <a:solidFill>
                <a:schemeClr val="tx1"/>
              </a:solidFill>
              <a:latin typeface="Calibri" panose="020F0502020204030204" pitchFamily="34" charset="0"/>
            </a:endParaRPr>
          </a:p>
          <a:p>
            <a:r>
              <a:rPr lang="en-US" sz="1600" dirty="0">
                <a:solidFill>
                  <a:schemeClr val="tx1"/>
                </a:solidFill>
                <a:latin typeface="Calibri" panose="020F0502020204030204" pitchFamily="34" charset="0"/>
              </a:rPr>
              <a:t>[2] </a:t>
            </a:r>
            <a:r>
              <a:rPr lang="en-US" sz="1600" dirty="0">
                <a:latin typeface="Calibri" panose="020F0502020204030204" pitchFamily="34" charset="0"/>
              </a:rPr>
              <a:t>A. Salinger, </a:t>
            </a:r>
            <a:r>
              <a:rPr lang="en-US" sz="1600" i="1" dirty="0">
                <a:latin typeface="Calibri" panose="020F0502020204030204" pitchFamily="34" charset="0"/>
              </a:rPr>
              <a:t>et al.</a:t>
            </a:r>
            <a:r>
              <a:rPr lang="en-US" sz="1600" dirty="0">
                <a:latin typeface="Calibri" panose="020F0502020204030204" pitchFamily="34" charset="0"/>
              </a:rPr>
              <a:t> "Albany: Using Agile Components to Develop a Flexible, Generic Multiphysics Analysis Code", </a:t>
            </a:r>
            <a:r>
              <a:rPr lang="en-US" sz="1600" i="1" dirty="0">
                <a:latin typeface="Calibri" panose="020F0502020204030204" pitchFamily="34" charset="0"/>
              </a:rPr>
              <a:t>Int. J. Multiscale </a:t>
            </a:r>
            <a:r>
              <a:rPr lang="en-US" sz="1600" i="1" dirty="0" err="1">
                <a:latin typeface="Calibri" panose="020F0502020204030204" pitchFamily="34" charset="0"/>
              </a:rPr>
              <a:t>Comput</a:t>
            </a:r>
            <a:r>
              <a:rPr lang="en-US" sz="1600" i="1" dirty="0">
                <a:latin typeface="Calibri" panose="020F0502020204030204" pitchFamily="34" charset="0"/>
              </a:rPr>
              <a:t>. </a:t>
            </a:r>
            <a:r>
              <a:rPr lang="en-US" sz="1600" i="1" dirty="0" err="1">
                <a:latin typeface="Calibri" panose="020F0502020204030204" pitchFamily="34" charset="0"/>
              </a:rPr>
              <a:t>Engng</a:t>
            </a:r>
            <a:r>
              <a:rPr lang="en-US" sz="1600" dirty="0">
                <a:latin typeface="Calibri" panose="020F0502020204030204" pitchFamily="34" charset="0"/>
              </a:rPr>
              <a:t>. 14(4) (2016) 415-438.</a:t>
            </a:r>
          </a:p>
          <a:p>
            <a:endParaRPr lang="en-US" sz="400" dirty="0">
              <a:solidFill>
                <a:schemeClr val="tx1"/>
              </a:solidFill>
              <a:latin typeface="Calibri" panose="020F0502020204030204" pitchFamily="34" charset="0"/>
            </a:endParaRPr>
          </a:p>
          <a:p>
            <a:r>
              <a:rPr lang="en-US" sz="1600" dirty="0">
                <a:solidFill>
                  <a:schemeClr val="tx1"/>
                </a:solidFill>
                <a:latin typeface="Calibri" panose="020F0502020204030204" pitchFamily="34" charset="0"/>
              </a:rPr>
              <a:t>[3] </a:t>
            </a:r>
            <a:r>
              <a:rPr lang="de-DE" sz="1600" dirty="0">
                <a:solidFill>
                  <a:schemeClr val="tx1"/>
                </a:solidFill>
                <a:latin typeface="Calibri" panose="020F0502020204030204" pitchFamily="34" charset="0"/>
              </a:rPr>
              <a:t>H. Schwarz. “Über einen Grenzübergang durch alternierendes Verfahren”. In: Vierteljahrsschriftder Naturforschenden Gesellschaft in Zurich 15 (1870), pp. 272–286.</a:t>
            </a:r>
          </a:p>
          <a:p>
            <a:endParaRPr lang="de-DE" sz="400" dirty="0">
              <a:solidFill>
                <a:schemeClr val="tx1"/>
              </a:solidFill>
              <a:latin typeface="Calibri" panose="020F0502020204030204" pitchFamily="34" charset="0"/>
            </a:endParaRPr>
          </a:p>
          <a:p>
            <a:r>
              <a:rPr lang="de-DE" sz="1600" dirty="0">
                <a:solidFill>
                  <a:schemeClr val="tx1"/>
                </a:solidFill>
                <a:latin typeface="Calibri" panose="020F0502020204030204" pitchFamily="34" charset="0"/>
              </a:rPr>
              <a:t>[4] S.L. Sobolev. “Schwarz’s Algorithm in Elasticity Theory”. In: Selected Works of S.L Sobolev. Volume I: equations of mathematical physics, computational mathematics and cubature formulats. Ed. By G.V. Demidenko and V.L. Vaskevich. New York: Springer, 2006.</a:t>
            </a:r>
          </a:p>
          <a:p>
            <a:endParaRPr lang="en-US" sz="400" dirty="0">
              <a:latin typeface="Calibri" panose="020F0502020204030204" pitchFamily="34" charset="0"/>
            </a:endParaRPr>
          </a:p>
          <a:p>
            <a:r>
              <a:rPr lang="en-US" sz="1600" dirty="0">
                <a:latin typeface="Calibri" panose="020F0502020204030204" pitchFamily="34" charset="0"/>
              </a:rPr>
              <a:t>[5] S. </a:t>
            </a:r>
            <a:r>
              <a:rPr lang="en-US" sz="1600" dirty="0" err="1">
                <a:latin typeface="Calibri" panose="020F0502020204030204" pitchFamily="34" charset="0"/>
              </a:rPr>
              <a:t>Mikhlin</a:t>
            </a:r>
            <a:r>
              <a:rPr lang="en-US" sz="1600" dirty="0">
                <a:latin typeface="Calibri" panose="020F0502020204030204" pitchFamily="34" charset="0"/>
              </a:rPr>
              <a:t>. “On the Schwarz algorithm”. In: Proceedings of the USSR Academy of Sciences (in Russian) 77 (1951), pp. 569–571.</a:t>
            </a:r>
          </a:p>
          <a:p>
            <a:endParaRPr lang="en-US" sz="400" dirty="0">
              <a:latin typeface="Calibri" panose="020F0502020204030204" pitchFamily="34" charset="0"/>
            </a:endParaRPr>
          </a:p>
          <a:p>
            <a:r>
              <a:rPr lang="en-US" sz="1600" dirty="0">
                <a:latin typeface="Calibri" panose="020F0502020204030204" pitchFamily="34" charset="0"/>
              </a:rPr>
              <a:t>[6] D.J. Evans et al. “The convergence rate of the Schwarz alternating procedure (II): For two-dimensional problems”. In: International Journal for Computer Mathematics 20.3–4 (1986), pp. 325–339.</a:t>
            </a:r>
          </a:p>
          <a:p>
            <a:endParaRPr lang="en-US" sz="400" dirty="0">
              <a:latin typeface="Calibri" panose="020F0502020204030204" pitchFamily="34" charset="0"/>
            </a:endParaRPr>
          </a:p>
          <a:p>
            <a:r>
              <a:rPr lang="en-US" sz="1600" dirty="0">
                <a:latin typeface="Calibri" panose="020F0502020204030204" pitchFamily="34" charset="0"/>
              </a:rPr>
              <a:t>[7] P.L. Lions. “On the Schwarz alternating method I.” In: 1988, First International Symposium on Domain Decomposition methods for Partial Differential Equations, SIAM, Philadelphia.</a:t>
            </a:r>
          </a:p>
          <a:p>
            <a:endParaRPr lang="en-US" sz="400" dirty="0">
              <a:latin typeface="Calibri" panose="020F0502020204030204" pitchFamily="34" charset="0"/>
            </a:endParaRPr>
          </a:p>
          <a:p>
            <a:r>
              <a:rPr lang="en-US" sz="1600" dirty="0">
                <a:latin typeface="Calibri" panose="020F0502020204030204" pitchFamily="34" charset="0"/>
              </a:rPr>
              <a:t>[8] </a:t>
            </a:r>
            <a:r>
              <a:rPr lang="en-US" sz="1600" dirty="0">
                <a:latin typeface="Calibri" panose="020F0502020204030204" pitchFamily="34" charset="0"/>
                <a:cs typeface="Calibri" panose="020F0502020204030204" pitchFamily="34" charset="0"/>
              </a:rPr>
              <a:t>SIERRA Solid Mechanics Team. Sierra/Solid Mechanics 4.48 User’s Guide. Tech. rep. SAND2018-2961. Sandia National Laboratories Report, Oct. 2018. </a:t>
            </a:r>
          </a:p>
          <a:p>
            <a:endParaRPr lang="en-US" sz="400" dirty="0">
              <a:latin typeface="Calibri" panose="020F0502020204030204" pitchFamily="34" charset="0"/>
              <a:cs typeface="Calibri" panose="020F0502020204030204" pitchFamily="34" charset="0"/>
            </a:endParaRPr>
          </a:p>
          <a:p>
            <a:r>
              <a:rPr lang="en-US" sz="1600" dirty="0">
                <a:solidFill>
                  <a:schemeClr val="accent1">
                    <a:lumMod val="60000"/>
                    <a:lumOff val="40000"/>
                  </a:schemeClr>
                </a:solidFill>
                <a:latin typeface="Calibri" panose="020F0502020204030204" pitchFamily="34" charset="0"/>
                <a:cs typeface="Calibri" panose="020F0502020204030204" pitchFamily="34" charset="0"/>
              </a:rPr>
              <a:t>[9] A. Mota, </a:t>
            </a:r>
            <a:r>
              <a:rPr lang="en-US" sz="1600" b="1" dirty="0">
                <a:solidFill>
                  <a:schemeClr val="accent1">
                    <a:lumMod val="60000"/>
                    <a:lumOff val="40000"/>
                  </a:schemeClr>
                </a:solidFill>
                <a:latin typeface="Calibri" panose="020F0502020204030204" pitchFamily="34" charset="0"/>
                <a:cs typeface="Calibri" panose="020F0502020204030204" pitchFamily="34" charset="0"/>
              </a:rPr>
              <a:t>I. Tezaur</a:t>
            </a:r>
            <a:r>
              <a:rPr lang="en-US" sz="1600" dirty="0">
                <a:solidFill>
                  <a:schemeClr val="accent1">
                    <a:lumMod val="60000"/>
                    <a:lumOff val="40000"/>
                  </a:schemeClr>
                </a:solidFill>
                <a:latin typeface="Calibri" panose="020F0502020204030204" pitchFamily="34" charset="0"/>
                <a:cs typeface="Calibri" panose="020F0502020204030204" pitchFamily="34" charset="0"/>
              </a:rPr>
              <a:t>, C. Alleman. "The Schwarz Alternating Method in Solid Mechanics", </a:t>
            </a:r>
            <a:r>
              <a:rPr lang="en-US" sz="1600" i="1" dirty="0" err="1">
                <a:solidFill>
                  <a:schemeClr val="accent1">
                    <a:lumMod val="60000"/>
                    <a:lumOff val="40000"/>
                  </a:schemeClr>
                </a:solidFill>
                <a:latin typeface="Calibri" panose="020F0502020204030204" pitchFamily="34" charset="0"/>
                <a:cs typeface="Calibri" panose="020F0502020204030204" pitchFamily="34" charset="0"/>
              </a:rPr>
              <a:t>Comput</a:t>
            </a:r>
            <a:r>
              <a:rPr lang="en-US" sz="1600" i="1" dirty="0">
                <a:solidFill>
                  <a:schemeClr val="accent1">
                    <a:lumMod val="60000"/>
                    <a:lumOff val="40000"/>
                  </a:schemeClr>
                </a:solidFill>
                <a:latin typeface="Calibri" panose="020F0502020204030204" pitchFamily="34" charset="0"/>
                <a:cs typeface="Calibri" panose="020F0502020204030204" pitchFamily="34" charset="0"/>
              </a:rPr>
              <a:t>. Meth. Appl. Mech. </a:t>
            </a:r>
            <a:r>
              <a:rPr lang="en-US" sz="1600" i="1" dirty="0" err="1">
                <a:solidFill>
                  <a:schemeClr val="accent1">
                    <a:lumMod val="60000"/>
                    <a:lumOff val="40000"/>
                  </a:schemeClr>
                </a:solidFill>
                <a:latin typeface="Calibri" panose="020F0502020204030204" pitchFamily="34" charset="0"/>
                <a:cs typeface="Calibri" panose="020F0502020204030204" pitchFamily="34" charset="0"/>
              </a:rPr>
              <a:t>Engng</a:t>
            </a:r>
            <a:r>
              <a:rPr lang="en-US" sz="1600" i="1" dirty="0">
                <a:solidFill>
                  <a:schemeClr val="accent1">
                    <a:lumMod val="60000"/>
                    <a:lumOff val="40000"/>
                  </a:schemeClr>
                </a:solidFill>
                <a:latin typeface="Calibri" panose="020F0502020204030204" pitchFamily="34" charset="0"/>
                <a:cs typeface="Calibri" panose="020F0502020204030204" pitchFamily="34" charset="0"/>
              </a:rPr>
              <a:t>. </a:t>
            </a:r>
            <a:r>
              <a:rPr lang="en-US" sz="1600" dirty="0">
                <a:solidFill>
                  <a:srgbClr val="FF0000"/>
                </a:solidFill>
                <a:latin typeface="Calibri" panose="020F0502020204030204" pitchFamily="34" charset="0"/>
                <a:cs typeface="Calibri" panose="020F0502020204030204" pitchFamily="34" charset="0"/>
              </a:rPr>
              <a:t>319 (2017), 19-51. </a:t>
            </a:r>
            <a:r>
              <a:rPr lang="en-US" sz="1600" dirty="0">
                <a:solidFill>
                  <a:schemeClr val="accent1">
                    <a:lumMod val="60000"/>
                    <a:lumOff val="40000"/>
                  </a:schemeClr>
                </a:solidFill>
                <a:latin typeface="Calibri" panose="020F0502020204030204" pitchFamily="34" charset="0"/>
                <a:cs typeface="Calibri" panose="020F0502020204030204" pitchFamily="34" charset="0"/>
              </a:rPr>
              <a:t> </a:t>
            </a:r>
          </a:p>
          <a:p>
            <a:endParaRPr lang="en-US" sz="400" dirty="0">
              <a:solidFill>
                <a:schemeClr val="accent1">
                  <a:lumMod val="60000"/>
                  <a:lumOff val="40000"/>
                </a:schemeClr>
              </a:solidFill>
              <a:latin typeface="Calibri" panose="020F0502020204030204" pitchFamily="34" charset="0"/>
              <a:cs typeface="Calibri" panose="020F0502020204030204" pitchFamily="34" charset="0"/>
            </a:endParaRPr>
          </a:p>
          <a:p>
            <a:r>
              <a:rPr lang="en-US" sz="1600" dirty="0">
                <a:solidFill>
                  <a:srgbClr val="FF0000"/>
                </a:solidFill>
                <a:latin typeface="Calibri" panose="020F0502020204030204" pitchFamily="34" charset="0"/>
                <a:cs typeface="Calibri" panose="020F0502020204030204" pitchFamily="34" charset="0"/>
              </a:rPr>
              <a:t>[10] A. Mota, </a:t>
            </a:r>
            <a:r>
              <a:rPr lang="en-US" sz="1600" b="1" dirty="0">
                <a:solidFill>
                  <a:srgbClr val="FF0000"/>
                </a:solidFill>
                <a:latin typeface="Calibri" panose="020F0502020204030204" pitchFamily="34" charset="0"/>
                <a:cs typeface="Calibri" panose="020F0502020204030204" pitchFamily="34" charset="0"/>
              </a:rPr>
              <a:t>I. Tezaur</a:t>
            </a:r>
            <a:r>
              <a:rPr lang="en-US" sz="1600" dirty="0">
                <a:solidFill>
                  <a:srgbClr val="FF0000"/>
                </a:solidFill>
                <a:latin typeface="Calibri" panose="020F0502020204030204" pitchFamily="34" charset="0"/>
                <a:cs typeface="Calibri" panose="020F0502020204030204" pitchFamily="34" charset="0"/>
              </a:rPr>
              <a:t>, G. Phlipot. "The Schwarz Alternating Method for Dynamic Solid Mechanics”, </a:t>
            </a:r>
            <a:r>
              <a:rPr lang="en-US" sz="1600" i="1" dirty="0" err="1">
                <a:solidFill>
                  <a:srgbClr val="FF0000"/>
                </a:solidFill>
                <a:latin typeface="Calibri" panose="020F0502020204030204" pitchFamily="34" charset="0"/>
                <a:cs typeface="Calibri" panose="020F0502020204030204" pitchFamily="34" charset="0"/>
              </a:rPr>
              <a:t>Comput</a:t>
            </a:r>
            <a:r>
              <a:rPr lang="en-US" sz="1600" i="1" dirty="0">
                <a:solidFill>
                  <a:srgbClr val="FF0000"/>
                </a:solidFill>
                <a:latin typeface="Calibri" panose="020F0502020204030204" pitchFamily="34" charset="0"/>
                <a:cs typeface="Calibri" panose="020F0502020204030204" pitchFamily="34" charset="0"/>
              </a:rPr>
              <a:t>. Meth. Appl. Mech. </a:t>
            </a:r>
            <a:r>
              <a:rPr lang="en-US" sz="1600" i="1" dirty="0" err="1">
                <a:solidFill>
                  <a:srgbClr val="FF0000"/>
                </a:solidFill>
                <a:latin typeface="Calibri" panose="020F0502020204030204" pitchFamily="34" charset="0"/>
                <a:cs typeface="Calibri" panose="020F0502020204030204" pitchFamily="34" charset="0"/>
              </a:rPr>
              <a:t>Engng</a:t>
            </a:r>
            <a:r>
              <a:rPr lang="en-US" sz="1600" i="1" dirty="0">
                <a:solidFill>
                  <a:srgbClr val="FF0000"/>
                </a:solidFill>
                <a:latin typeface="Calibri" panose="020F0502020204030204" pitchFamily="34" charset="0"/>
                <a:cs typeface="Calibri" panose="020F0502020204030204" pitchFamily="34" charset="0"/>
              </a:rPr>
              <a:t>. </a:t>
            </a:r>
            <a:r>
              <a:rPr lang="en-US" sz="1600" dirty="0">
                <a:solidFill>
                  <a:srgbClr val="FF0000"/>
                </a:solidFill>
                <a:latin typeface="Calibri" panose="020F0502020204030204" pitchFamily="34" charset="0"/>
                <a:cs typeface="Calibri" panose="020F0502020204030204" pitchFamily="34" charset="0"/>
              </a:rPr>
              <a:t>(under review). </a:t>
            </a:r>
            <a:r>
              <a:rPr lang="en-US" sz="1600" dirty="0">
                <a:solidFill>
                  <a:schemeClr val="accent1">
                    <a:lumMod val="60000"/>
                    <a:lumOff val="40000"/>
                  </a:schemeClr>
                </a:solidFill>
                <a:latin typeface="Calibri" panose="020F0502020204030204" pitchFamily="34" charset="0"/>
                <a:cs typeface="Calibri" panose="020F0502020204030204" pitchFamily="34" charset="0"/>
              </a:rPr>
              <a:t>[http://www.sandia.gov/~ikalash/journal.html]</a:t>
            </a:r>
            <a:endParaRPr lang="en-US" sz="1600" dirty="0">
              <a:solidFill>
                <a:srgbClr val="FF0000"/>
              </a:solidFill>
              <a:latin typeface="Calibri" panose="020F0502020204030204" pitchFamily="34" charset="0"/>
              <a:cs typeface="Calibri" panose="020F0502020204030204" pitchFamily="34" charset="0"/>
            </a:endParaRPr>
          </a:p>
        </p:txBody>
      </p:sp>
      <p:sp>
        <p:nvSpPr>
          <p:cNvPr id="2" name="Slide Number Placeholder 1">
            <a:extLst>
              <a:ext uri="{FF2B5EF4-FFF2-40B4-BE49-F238E27FC236}">
                <a16:creationId xmlns:a16="http://schemas.microsoft.com/office/drawing/2014/main" id="{7C77C6F2-569E-4476-BF52-945E8BB57311}"/>
              </a:ext>
            </a:extLst>
          </p:cNvPr>
          <p:cNvSpPr>
            <a:spLocks noGrp="1"/>
          </p:cNvSpPr>
          <p:nvPr>
            <p:ph type="sldNum" sz="quarter" idx="12"/>
          </p:nvPr>
        </p:nvSpPr>
        <p:spPr/>
        <p:txBody>
          <a:bodyPr/>
          <a:lstStyle/>
          <a:p>
            <a:fld id="{A5E55A7B-7854-E145-92D9-B491DF4BAE2D}" type="slidenum">
              <a:rPr lang="en-US" smtClean="0"/>
              <a:pPr/>
              <a:t>69</a:t>
            </a:fld>
            <a:endParaRPr lang="en-US" dirty="0"/>
          </a:p>
        </p:txBody>
      </p:sp>
    </p:spTree>
    <p:extLst>
      <p:ext uri="{BB962C8B-B14F-4D97-AF65-F5344CB8AC3E}">
        <p14:creationId xmlns:p14="http://schemas.microsoft.com/office/powerpoint/2010/main" val="2411453845"/>
      </p:ext>
    </p:extLst>
  </p:cSld>
  <p:clrMapOvr>
    <a:masterClrMapping/>
  </p:clrMapOvr>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28600" y="1485506"/>
            <a:ext cx="4036595" cy="1942570"/>
          </a:xfrm>
          <a:prstGeom prst="rect">
            <a:avLst/>
          </a:prstGeom>
        </p:spPr>
      </p:pic>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758489" y="1765103"/>
            <a:ext cx="4156911" cy="1383377"/>
          </a:xfrm>
          <a:prstGeom prst="rect">
            <a:avLst/>
          </a:prstGeom>
        </p:spPr>
      </p:pic>
      <p:pic>
        <p:nvPicPr>
          <p:cNvPr id="6" name="Picture 5"/>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228600" y="3976728"/>
            <a:ext cx="4036811" cy="1941618"/>
          </a:xfrm>
          <a:prstGeom prst="rect">
            <a:avLst/>
          </a:prstGeom>
        </p:spPr>
      </p:pic>
      <p:pic>
        <p:nvPicPr>
          <p:cNvPr id="7" name="Picture 6"/>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4758488" y="4332980"/>
            <a:ext cx="4156912" cy="1107606"/>
          </a:xfrm>
          <a:prstGeom prst="rect">
            <a:avLst/>
          </a:prstGeom>
        </p:spPr>
      </p:pic>
      <p:sp>
        <p:nvSpPr>
          <p:cNvPr id="10" name="Subtitle 2"/>
          <p:cNvSpPr txBox="1">
            <a:spLocks/>
          </p:cNvSpPr>
          <p:nvPr/>
        </p:nvSpPr>
        <p:spPr bwMode="auto">
          <a:xfrm>
            <a:off x="732015" y="3458695"/>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Full Schwarz</a:t>
            </a:r>
            <a:endParaRPr lang="en-US" sz="1400" i="1" dirty="0"/>
          </a:p>
        </p:txBody>
      </p:sp>
      <p:sp>
        <p:nvSpPr>
          <p:cNvPr id="11" name="Subtitle 2"/>
          <p:cNvSpPr txBox="1">
            <a:spLocks/>
          </p:cNvSpPr>
          <p:nvPr/>
        </p:nvSpPr>
        <p:spPr bwMode="auto">
          <a:xfrm>
            <a:off x="5366180" y="3453645"/>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Modified Schwarz</a:t>
            </a:r>
            <a:endParaRPr lang="en-US" sz="1400" i="1" dirty="0"/>
          </a:p>
        </p:txBody>
      </p:sp>
      <p:sp>
        <p:nvSpPr>
          <p:cNvPr id="13" name="Subtitle 2"/>
          <p:cNvSpPr txBox="1">
            <a:spLocks/>
          </p:cNvSpPr>
          <p:nvPr/>
        </p:nvSpPr>
        <p:spPr bwMode="auto">
          <a:xfrm>
            <a:off x="751018" y="6005457"/>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Inexact Schwarz</a:t>
            </a:r>
            <a:endParaRPr lang="en-US" sz="1400" i="1" dirty="0"/>
          </a:p>
        </p:txBody>
      </p:sp>
      <p:sp>
        <p:nvSpPr>
          <p:cNvPr id="14" name="Subtitle 2"/>
          <p:cNvSpPr txBox="1">
            <a:spLocks/>
          </p:cNvSpPr>
          <p:nvPr/>
        </p:nvSpPr>
        <p:spPr bwMode="auto">
          <a:xfrm>
            <a:off x="5324069" y="6005457"/>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Monolithic Schwarz</a:t>
            </a:r>
            <a:endParaRPr lang="en-US" sz="1400" i="1" dirty="0"/>
          </a:p>
        </p:txBody>
      </p:sp>
      <p:sp>
        <p:nvSpPr>
          <p:cNvPr id="12" name="TextBox 11"/>
          <p:cNvSpPr txBox="1"/>
          <p:nvPr/>
        </p:nvSpPr>
        <p:spPr>
          <a:xfrm>
            <a:off x="24874" y="6528816"/>
            <a:ext cx="9124353" cy="307777"/>
          </a:xfrm>
          <a:prstGeom prst="rect">
            <a:avLst/>
          </a:prstGeom>
          <a:noFill/>
        </p:spPr>
        <p:txBody>
          <a:bodyPr wrap="square" rtlCol="0">
            <a:spAutoFit/>
          </a:bodyPr>
          <a:lstStyle/>
          <a:p>
            <a:r>
              <a:rPr lang="en-US" sz="1400" dirty="0">
                <a:solidFill>
                  <a:schemeClr val="bg1"/>
                </a:solidFill>
                <a:latin typeface="Calibri" panose="020F0502020204030204" pitchFamily="34" charset="0"/>
              </a:rPr>
              <a:t>*A. Mota, </a:t>
            </a:r>
            <a:r>
              <a:rPr lang="en-US" sz="1400" b="1" dirty="0">
                <a:solidFill>
                  <a:schemeClr val="bg1"/>
                </a:solidFill>
                <a:latin typeface="Calibri" panose="020F0502020204030204" pitchFamily="34" charset="0"/>
              </a:rPr>
              <a:t>I. Tezaur</a:t>
            </a:r>
            <a:r>
              <a:rPr lang="en-US" sz="1400" dirty="0">
                <a:solidFill>
                  <a:schemeClr val="bg1"/>
                </a:solidFill>
                <a:latin typeface="Calibri" panose="020F0502020204030204" pitchFamily="34" charset="0"/>
              </a:rPr>
              <a:t>, C. Alleman. "The Schwarz Alternating Method in Solid Mechanics", </a:t>
            </a:r>
            <a:r>
              <a:rPr lang="en-US" sz="1400" i="1" dirty="0">
                <a:solidFill>
                  <a:schemeClr val="bg1"/>
                </a:solidFill>
                <a:latin typeface="Calibri" panose="020F0502020204030204" pitchFamily="34" charset="0"/>
              </a:rPr>
              <a:t>CMAME</a:t>
            </a:r>
            <a:r>
              <a:rPr lang="en-US" sz="1400" dirty="0">
                <a:solidFill>
                  <a:schemeClr val="bg1"/>
                </a:solidFill>
                <a:latin typeface="Calibri" panose="020F0502020204030204" pitchFamily="34" charset="0"/>
              </a:rPr>
              <a:t> </a:t>
            </a:r>
            <a:r>
              <a:rPr lang="en-US" sz="1400" dirty="0">
                <a:solidFill>
                  <a:schemeClr val="bg1"/>
                </a:solidFill>
                <a:latin typeface="Calibri" panose="020F0502020204030204" pitchFamily="34" charset="0"/>
                <a:cs typeface="Calibri" panose="020F0502020204030204" pitchFamily="34" charset="0"/>
              </a:rPr>
              <a:t>319 (2017), 19-51.</a:t>
            </a:r>
            <a:endParaRPr lang="en-US" sz="1400" dirty="0">
              <a:solidFill>
                <a:schemeClr val="bg1"/>
              </a:solidFill>
            </a:endParaRPr>
          </a:p>
        </p:txBody>
      </p:sp>
      <p:sp>
        <p:nvSpPr>
          <p:cNvPr id="15" name="Title 1">
            <a:extLst>
              <a:ext uri="{FF2B5EF4-FFF2-40B4-BE49-F238E27FC236}">
                <a16:creationId xmlns:a16="http://schemas.microsoft.com/office/drawing/2014/main" id="{5B0E02B0-ECC1-4BA7-9FA3-E9791E2162E6}"/>
              </a:ext>
            </a:extLst>
          </p:cNvPr>
          <p:cNvSpPr txBox="1">
            <a:spLocks/>
          </p:cNvSpPr>
          <p:nvPr/>
        </p:nvSpPr>
        <p:spPr>
          <a:xfrm>
            <a:off x="172275" y="164645"/>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Four Variants* of Schwarz</a:t>
            </a:r>
          </a:p>
        </p:txBody>
      </p:sp>
      <p:sp>
        <p:nvSpPr>
          <p:cNvPr id="3" name="Slide Number Placeholder 2">
            <a:extLst>
              <a:ext uri="{FF2B5EF4-FFF2-40B4-BE49-F238E27FC236}">
                <a16:creationId xmlns:a16="http://schemas.microsoft.com/office/drawing/2014/main" id="{8D001A68-F880-4331-B10A-B40163B78AEB}"/>
              </a:ext>
            </a:extLst>
          </p:cNvPr>
          <p:cNvSpPr>
            <a:spLocks noGrp="1"/>
          </p:cNvSpPr>
          <p:nvPr>
            <p:ph type="sldNum" sz="quarter" idx="12"/>
          </p:nvPr>
        </p:nvSpPr>
        <p:spPr/>
        <p:txBody>
          <a:bodyPr/>
          <a:lstStyle/>
          <a:p>
            <a:fld id="{A5E55A7B-7854-E145-92D9-B491DF4BAE2D}" type="slidenum">
              <a:rPr lang="en-US" smtClean="0"/>
              <a:pPr/>
              <a:t>70</a:t>
            </a:fld>
            <a:endParaRPr lang="en-US" dirty="0"/>
          </a:p>
        </p:txBody>
      </p:sp>
    </p:spTree>
    <p:extLst>
      <p:ext uri="{BB962C8B-B14F-4D97-AF65-F5344CB8AC3E}">
        <p14:creationId xmlns:p14="http://schemas.microsoft.com/office/powerpoint/2010/main" val="2319844735"/>
      </p:ext>
    </p:extLst>
  </p:cSld>
  <p:clrMapOvr>
    <a:masterClrMapping/>
  </p:clrMapOvr>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72275" y="164645"/>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Four Variants* of Schwarz</a:t>
            </a:r>
          </a:p>
        </p:txBody>
      </p:sp>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28600" y="1485506"/>
            <a:ext cx="4036595" cy="1942570"/>
          </a:xfrm>
          <a:prstGeom prst="rect">
            <a:avLst/>
          </a:prstGeom>
        </p:spPr>
      </p:pic>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758489" y="1765103"/>
            <a:ext cx="4156911" cy="1383377"/>
          </a:xfrm>
          <a:prstGeom prst="rect">
            <a:avLst/>
          </a:prstGeom>
        </p:spPr>
      </p:pic>
      <p:pic>
        <p:nvPicPr>
          <p:cNvPr id="6" name="Picture 5"/>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228600" y="3976728"/>
            <a:ext cx="4036811" cy="1941618"/>
          </a:xfrm>
          <a:prstGeom prst="rect">
            <a:avLst/>
          </a:prstGeom>
        </p:spPr>
      </p:pic>
      <p:pic>
        <p:nvPicPr>
          <p:cNvPr id="7" name="Picture 6"/>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4758488" y="4332980"/>
            <a:ext cx="4156912" cy="1107606"/>
          </a:xfrm>
          <a:prstGeom prst="rect">
            <a:avLst/>
          </a:prstGeom>
        </p:spPr>
      </p:pic>
      <p:sp>
        <p:nvSpPr>
          <p:cNvPr id="10" name="Subtitle 2"/>
          <p:cNvSpPr txBox="1">
            <a:spLocks/>
          </p:cNvSpPr>
          <p:nvPr/>
        </p:nvSpPr>
        <p:spPr bwMode="auto">
          <a:xfrm>
            <a:off x="732015" y="3458695"/>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Full Schwarz</a:t>
            </a:r>
            <a:endParaRPr lang="en-US" sz="1400" i="1" dirty="0"/>
          </a:p>
        </p:txBody>
      </p:sp>
      <p:sp>
        <p:nvSpPr>
          <p:cNvPr id="11" name="Subtitle 2"/>
          <p:cNvSpPr txBox="1">
            <a:spLocks/>
          </p:cNvSpPr>
          <p:nvPr/>
        </p:nvSpPr>
        <p:spPr bwMode="auto">
          <a:xfrm>
            <a:off x="5366180" y="3453645"/>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Modified Schwarz</a:t>
            </a:r>
            <a:endParaRPr lang="en-US" sz="1400" i="1" dirty="0"/>
          </a:p>
        </p:txBody>
      </p:sp>
      <p:sp>
        <p:nvSpPr>
          <p:cNvPr id="13" name="Subtitle 2"/>
          <p:cNvSpPr txBox="1">
            <a:spLocks/>
          </p:cNvSpPr>
          <p:nvPr/>
        </p:nvSpPr>
        <p:spPr bwMode="auto">
          <a:xfrm>
            <a:off x="751018" y="6005457"/>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Inexact Schwarz</a:t>
            </a:r>
            <a:endParaRPr lang="en-US" sz="1400" i="1" dirty="0"/>
          </a:p>
        </p:txBody>
      </p:sp>
      <p:sp>
        <p:nvSpPr>
          <p:cNvPr id="14" name="Subtitle 2"/>
          <p:cNvSpPr txBox="1">
            <a:spLocks/>
          </p:cNvSpPr>
          <p:nvPr/>
        </p:nvSpPr>
        <p:spPr bwMode="auto">
          <a:xfrm>
            <a:off x="5324069" y="6005457"/>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Monolithic Schwarz</a:t>
            </a:r>
            <a:endParaRPr lang="en-US" sz="1400" i="1" dirty="0"/>
          </a:p>
        </p:txBody>
      </p:sp>
      <p:sp>
        <p:nvSpPr>
          <p:cNvPr id="12" name="TextBox 11"/>
          <p:cNvSpPr txBox="1"/>
          <p:nvPr/>
        </p:nvSpPr>
        <p:spPr>
          <a:xfrm>
            <a:off x="5205401" y="853653"/>
            <a:ext cx="3297154" cy="523220"/>
          </a:xfrm>
          <a:prstGeom prst="rect">
            <a:avLst/>
          </a:prstGeom>
          <a:solidFill>
            <a:srgbClr val="FFFFCC"/>
          </a:solidFill>
        </p:spPr>
        <p:txBody>
          <a:bodyPr wrap="square" rtlCol="0">
            <a:spAutoFit/>
          </a:bodyPr>
          <a:lstStyle/>
          <a:p>
            <a:pPr algn="ctr"/>
            <a:r>
              <a:rPr lang="en-US" sz="1400" b="1" i="1" dirty="0">
                <a:latin typeface="Calibri" panose="020F0502020204030204" pitchFamily="34" charset="0"/>
              </a:rPr>
              <a:t>Modified</a:t>
            </a:r>
            <a:r>
              <a:rPr lang="en-US" sz="1400" i="1" dirty="0">
                <a:latin typeface="Calibri" panose="020F0502020204030204" pitchFamily="34" charset="0"/>
              </a:rPr>
              <a:t> </a:t>
            </a:r>
            <a:r>
              <a:rPr lang="en-US" sz="1400" dirty="0">
                <a:latin typeface="Calibri" panose="020F0502020204030204" pitchFamily="34" charset="0"/>
              </a:rPr>
              <a:t>and </a:t>
            </a:r>
            <a:r>
              <a:rPr lang="en-US" sz="1400" b="1" i="1" dirty="0">
                <a:latin typeface="Calibri" panose="020F0502020204030204" pitchFamily="34" charset="0"/>
              </a:rPr>
              <a:t>Monolithic</a:t>
            </a:r>
            <a:r>
              <a:rPr lang="en-US" sz="1400" dirty="0">
                <a:latin typeface="Calibri" panose="020F0502020204030204" pitchFamily="34" charset="0"/>
              </a:rPr>
              <a:t> Schwarz variants create and solve a </a:t>
            </a:r>
            <a:r>
              <a:rPr lang="en-US" sz="1400" b="1" i="1" dirty="0">
                <a:latin typeface="Calibri" panose="020F0502020204030204" pitchFamily="34" charset="0"/>
              </a:rPr>
              <a:t>block system</a:t>
            </a:r>
            <a:r>
              <a:rPr lang="en-US" sz="1400" dirty="0">
                <a:latin typeface="Calibri" panose="020F0502020204030204" pitchFamily="34" charset="0"/>
              </a:rPr>
              <a:t>.</a:t>
            </a:r>
          </a:p>
        </p:txBody>
      </p:sp>
      <p:sp>
        <p:nvSpPr>
          <p:cNvPr id="3" name="Rectangle 2"/>
          <p:cNvSpPr/>
          <p:nvPr/>
        </p:nvSpPr>
        <p:spPr>
          <a:xfrm>
            <a:off x="4611065" y="1508194"/>
            <a:ext cx="4417764" cy="4834529"/>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5" name="TextBox 14"/>
          <p:cNvSpPr txBox="1"/>
          <p:nvPr/>
        </p:nvSpPr>
        <p:spPr>
          <a:xfrm>
            <a:off x="24874" y="6528816"/>
            <a:ext cx="9124353" cy="307777"/>
          </a:xfrm>
          <a:prstGeom prst="rect">
            <a:avLst/>
          </a:prstGeom>
          <a:noFill/>
        </p:spPr>
        <p:txBody>
          <a:bodyPr wrap="square" rtlCol="0">
            <a:spAutoFit/>
          </a:bodyPr>
          <a:lstStyle/>
          <a:p>
            <a:r>
              <a:rPr lang="en-US" sz="1400" dirty="0">
                <a:solidFill>
                  <a:schemeClr val="bg1"/>
                </a:solidFill>
                <a:latin typeface="Calibri" panose="020F0502020204030204" pitchFamily="34" charset="0"/>
              </a:rPr>
              <a:t>*A. Mota, </a:t>
            </a:r>
            <a:r>
              <a:rPr lang="en-US" sz="1400" b="1" dirty="0">
                <a:solidFill>
                  <a:schemeClr val="bg1"/>
                </a:solidFill>
                <a:latin typeface="Calibri" panose="020F0502020204030204" pitchFamily="34" charset="0"/>
              </a:rPr>
              <a:t>I. Tezaur</a:t>
            </a:r>
            <a:r>
              <a:rPr lang="en-US" sz="1400" dirty="0">
                <a:solidFill>
                  <a:schemeClr val="bg1"/>
                </a:solidFill>
                <a:latin typeface="Calibri" panose="020F0502020204030204" pitchFamily="34" charset="0"/>
              </a:rPr>
              <a:t>, C. Alleman. "The Schwarz Alternating Method in Solid Mechanics", </a:t>
            </a:r>
            <a:r>
              <a:rPr lang="en-US" sz="1400" i="1" dirty="0">
                <a:solidFill>
                  <a:schemeClr val="bg1"/>
                </a:solidFill>
                <a:latin typeface="Calibri" panose="020F0502020204030204" pitchFamily="34" charset="0"/>
              </a:rPr>
              <a:t>CMAME</a:t>
            </a:r>
            <a:r>
              <a:rPr lang="en-US" sz="1400" dirty="0">
                <a:solidFill>
                  <a:schemeClr val="bg1"/>
                </a:solidFill>
                <a:latin typeface="Calibri" panose="020F0502020204030204" pitchFamily="34" charset="0"/>
              </a:rPr>
              <a:t> </a:t>
            </a:r>
            <a:r>
              <a:rPr lang="en-US" sz="1400" dirty="0">
                <a:solidFill>
                  <a:schemeClr val="bg1"/>
                </a:solidFill>
                <a:latin typeface="Calibri" panose="020F0502020204030204" pitchFamily="34" charset="0"/>
                <a:cs typeface="Calibri" panose="020F0502020204030204" pitchFamily="34" charset="0"/>
              </a:rPr>
              <a:t>319 (2017), 19-51.</a:t>
            </a:r>
            <a:endParaRPr lang="en-US" sz="1400" dirty="0">
              <a:solidFill>
                <a:schemeClr val="bg1"/>
              </a:solidFill>
            </a:endParaRPr>
          </a:p>
        </p:txBody>
      </p:sp>
      <p:sp>
        <p:nvSpPr>
          <p:cNvPr id="8" name="Slide Number Placeholder 7">
            <a:extLst>
              <a:ext uri="{FF2B5EF4-FFF2-40B4-BE49-F238E27FC236}">
                <a16:creationId xmlns:a16="http://schemas.microsoft.com/office/drawing/2014/main" id="{CF98AD73-CF04-4A09-8E8E-8877A6250388}"/>
              </a:ext>
            </a:extLst>
          </p:cNvPr>
          <p:cNvSpPr>
            <a:spLocks noGrp="1"/>
          </p:cNvSpPr>
          <p:nvPr>
            <p:ph type="sldNum" sz="quarter" idx="12"/>
          </p:nvPr>
        </p:nvSpPr>
        <p:spPr/>
        <p:txBody>
          <a:bodyPr/>
          <a:lstStyle/>
          <a:p>
            <a:fld id="{A5E55A7B-7854-E145-92D9-B491DF4BAE2D}" type="slidenum">
              <a:rPr lang="en-US" smtClean="0"/>
              <a:pPr/>
              <a:t>71</a:t>
            </a:fld>
            <a:endParaRPr lang="en-US" dirty="0"/>
          </a:p>
        </p:txBody>
      </p:sp>
    </p:spTree>
    <p:extLst>
      <p:ext uri="{BB962C8B-B14F-4D97-AF65-F5344CB8AC3E}">
        <p14:creationId xmlns:p14="http://schemas.microsoft.com/office/powerpoint/2010/main" val="691203499"/>
      </p:ext>
    </p:extLst>
  </p:cSld>
  <p:clrMapOvr>
    <a:masterClrMapping/>
  </p:clrMapOvr>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72275" y="164645"/>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Four Variants* of Schwarz</a:t>
            </a:r>
          </a:p>
        </p:txBody>
      </p:sp>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28600" y="1485506"/>
            <a:ext cx="4036595" cy="1942570"/>
          </a:xfrm>
          <a:prstGeom prst="rect">
            <a:avLst/>
          </a:prstGeom>
        </p:spPr>
      </p:pic>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758489" y="1765103"/>
            <a:ext cx="4156911" cy="1383377"/>
          </a:xfrm>
          <a:prstGeom prst="rect">
            <a:avLst/>
          </a:prstGeom>
        </p:spPr>
      </p:pic>
      <p:pic>
        <p:nvPicPr>
          <p:cNvPr id="6" name="Picture 5"/>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228600" y="3976728"/>
            <a:ext cx="4036811" cy="1941618"/>
          </a:xfrm>
          <a:prstGeom prst="rect">
            <a:avLst/>
          </a:prstGeom>
        </p:spPr>
      </p:pic>
      <p:pic>
        <p:nvPicPr>
          <p:cNvPr id="7" name="Picture 6"/>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4758488" y="4332980"/>
            <a:ext cx="4156912" cy="1107606"/>
          </a:xfrm>
          <a:prstGeom prst="rect">
            <a:avLst/>
          </a:prstGeom>
        </p:spPr>
      </p:pic>
      <p:sp>
        <p:nvSpPr>
          <p:cNvPr id="10" name="Subtitle 2"/>
          <p:cNvSpPr txBox="1">
            <a:spLocks/>
          </p:cNvSpPr>
          <p:nvPr/>
        </p:nvSpPr>
        <p:spPr bwMode="auto">
          <a:xfrm>
            <a:off x="732015" y="3458695"/>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Full Schwarz</a:t>
            </a:r>
            <a:endParaRPr lang="en-US" sz="1400" i="1" dirty="0"/>
          </a:p>
        </p:txBody>
      </p:sp>
      <p:sp>
        <p:nvSpPr>
          <p:cNvPr id="11" name="Subtitle 2"/>
          <p:cNvSpPr txBox="1">
            <a:spLocks/>
          </p:cNvSpPr>
          <p:nvPr/>
        </p:nvSpPr>
        <p:spPr bwMode="auto">
          <a:xfrm>
            <a:off x="5366180" y="3453645"/>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Modified Schwarz</a:t>
            </a:r>
            <a:endParaRPr lang="en-US" sz="1400" i="1" dirty="0"/>
          </a:p>
        </p:txBody>
      </p:sp>
      <p:sp>
        <p:nvSpPr>
          <p:cNvPr id="13" name="Subtitle 2"/>
          <p:cNvSpPr txBox="1">
            <a:spLocks/>
          </p:cNvSpPr>
          <p:nvPr/>
        </p:nvSpPr>
        <p:spPr bwMode="auto">
          <a:xfrm>
            <a:off x="751018" y="6005457"/>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Inexact Schwarz</a:t>
            </a:r>
            <a:endParaRPr lang="en-US" sz="1400" i="1" dirty="0"/>
          </a:p>
        </p:txBody>
      </p:sp>
      <p:sp>
        <p:nvSpPr>
          <p:cNvPr id="14" name="Subtitle 2"/>
          <p:cNvSpPr txBox="1">
            <a:spLocks/>
          </p:cNvSpPr>
          <p:nvPr/>
        </p:nvSpPr>
        <p:spPr bwMode="auto">
          <a:xfrm>
            <a:off x="5324069" y="6005457"/>
            <a:ext cx="2991757" cy="33726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lgn="ctr">
              <a:buNone/>
            </a:pPr>
            <a:r>
              <a:rPr lang="en-US" sz="1400" dirty="0"/>
              <a:t>Monolithic Schwarz</a:t>
            </a:r>
            <a:endParaRPr lang="en-US" sz="1400" i="1" dirty="0"/>
          </a:p>
        </p:txBody>
      </p:sp>
      <p:sp>
        <p:nvSpPr>
          <p:cNvPr id="12" name="TextBox 11"/>
          <p:cNvSpPr txBox="1"/>
          <p:nvPr/>
        </p:nvSpPr>
        <p:spPr>
          <a:xfrm>
            <a:off x="211347" y="795432"/>
            <a:ext cx="4150974" cy="523220"/>
          </a:xfrm>
          <a:prstGeom prst="rect">
            <a:avLst/>
          </a:prstGeom>
          <a:solidFill>
            <a:srgbClr val="99FFCC"/>
          </a:solidFill>
        </p:spPr>
        <p:txBody>
          <a:bodyPr wrap="square" rtlCol="0">
            <a:spAutoFit/>
          </a:bodyPr>
          <a:lstStyle/>
          <a:p>
            <a:pPr algn="ctr"/>
            <a:r>
              <a:rPr lang="en-US" sz="1400" b="1" i="1" dirty="0">
                <a:latin typeface="Calibri" panose="020F0502020204030204" pitchFamily="34" charset="0"/>
              </a:rPr>
              <a:t>Most performant method</a:t>
            </a:r>
            <a:r>
              <a:rPr lang="en-US" sz="1400" dirty="0">
                <a:latin typeface="Calibri" panose="020F0502020204030204" pitchFamily="34" charset="0"/>
              </a:rPr>
              <a:t>: monotonic convergence, theoretical convergence guarantee.</a:t>
            </a:r>
          </a:p>
        </p:txBody>
      </p:sp>
      <p:sp>
        <p:nvSpPr>
          <p:cNvPr id="3" name="Rectangle 2"/>
          <p:cNvSpPr/>
          <p:nvPr/>
        </p:nvSpPr>
        <p:spPr>
          <a:xfrm>
            <a:off x="38014" y="1333961"/>
            <a:ext cx="4417764" cy="2456673"/>
          </a:xfrm>
          <a:prstGeom prst="rect">
            <a:avLst/>
          </a:prstGeom>
          <a:noFill/>
          <a:ln>
            <a:solidFill>
              <a:schemeClr val="tx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5" name="TextBox 14"/>
          <p:cNvSpPr txBox="1"/>
          <p:nvPr/>
        </p:nvSpPr>
        <p:spPr>
          <a:xfrm>
            <a:off x="24874" y="6528816"/>
            <a:ext cx="9124353" cy="307777"/>
          </a:xfrm>
          <a:prstGeom prst="rect">
            <a:avLst/>
          </a:prstGeom>
          <a:noFill/>
        </p:spPr>
        <p:txBody>
          <a:bodyPr wrap="square" rtlCol="0">
            <a:spAutoFit/>
          </a:bodyPr>
          <a:lstStyle/>
          <a:p>
            <a:r>
              <a:rPr lang="en-US" sz="1400" dirty="0">
                <a:solidFill>
                  <a:schemeClr val="bg1"/>
                </a:solidFill>
                <a:latin typeface="Calibri" panose="020F0502020204030204" pitchFamily="34" charset="0"/>
              </a:rPr>
              <a:t>*A. Mota, </a:t>
            </a:r>
            <a:r>
              <a:rPr lang="en-US" sz="1400" b="1" dirty="0">
                <a:solidFill>
                  <a:schemeClr val="bg1"/>
                </a:solidFill>
                <a:latin typeface="Calibri" panose="020F0502020204030204" pitchFamily="34" charset="0"/>
              </a:rPr>
              <a:t>I. Tezaur</a:t>
            </a:r>
            <a:r>
              <a:rPr lang="en-US" sz="1400" dirty="0">
                <a:solidFill>
                  <a:schemeClr val="bg1"/>
                </a:solidFill>
                <a:latin typeface="Calibri" panose="020F0502020204030204" pitchFamily="34" charset="0"/>
              </a:rPr>
              <a:t>, C. Alleman. "The Schwarz Alternating Method in Solid Mechanics", </a:t>
            </a:r>
            <a:r>
              <a:rPr lang="en-US" sz="1400" i="1" dirty="0">
                <a:solidFill>
                  <a:schemeClr val="bg1"/>
                </a:solidFill>
                <a:latin typeface="Calibri" panose="020F0502020204030204" pitchFamily="34" charset="0"/>
              </a:rPr>
              <a:t>CMAME</a:t>
            </a:r>
            <a:r>
              <a:rPr lang="en-US" sz="1400" dirty="0">
                <a:solidFill>
                  <a:schemeClr val="bg1"/>
                </a:solidFill>
                <a:latin typeface="Calibri" panose="020F0502020204030204" pitchFamily="34" charset="0"/>
              </a:rPr>
              <a:t> </a:t>
            </a:r>
            <a:r>
              <a:rPr lang="en-US" sz="1400" dirty="0">
                <a:solidFill>
                  <a:schemeClr val="bg1"/>
                </a:solidFill>
                <a:latin typeface="Calibri" panose="020F0502020204030204" pitchFamily="34" charset="0"/>
                <a:cs typeface="Calibri" panose="020F0502020204030204" pitchFamily="34" charset="0"/>
              </a:rPr>
              <a:t>319 (2017), 19-51.</a:t>
            </a:r>
            <a:endParaRPr lang="en-US" sz="1400" dirty="0">
              <a:solidFill>
                <a:schemeClr val="bg1"/>
              </a:solidFill>
            </a:endParaRPr>
          </a:p>
        </p:txBody>
      </p:sp>
      <p:sp>
        <p:nvSpPr>
          <p:cNvPr id="8" name="Slide Number Placeholder 7">
            <a:extLst>
              <a:ext uri="{FF2B5EF4-FFF2-40B4-BE49-F238E27FC236}">
                <a16:creationId xmlns:a16="http://schemas.microsoft.com/office/drawing/2014/main" id="{162DCC89-F317-4EB4-9045-B7883CBF7871}"/>
              </a:ext>
            </a:extLst>
          </p:cNvPr>
          <p:cNvSpPr>
            <a:spLocks noGrp="1"/>
          </p:cNvSpPr>
          <p:nvPr>
            <p:ph type="sldNum" sz="quarter" idx="12"/>
          </p:nvPr>
        </p:nvSpPr>
        <p:spPr/>
        <p:txBody>
          <a:bodyPr/>
          <a:lstStyle/>
          <a:p>
            <a:fld id="{A5E55A7B-7854-E145-92D9-B491DF4BAE2D}" type="slidenum">
              <a:rPr lang="en-US" smtClean="0"/>
              <a:pPr/>
              <a:t>72</a:t>
            </a:fld>
            <a:endParaRPr lang="en-US" dirty="0"/>
          </a:p>
        </p:txBody>
      </p:sp>
    </p:spTree>
    <p:extLst>
      <p:ext uri="{BB962C8B-B14F-4D97-AF65-F5344CB8AC3E}">
        <p14:creationId xmlns:p14="http://schemas.microsoft.com/office/powerpoint/2010/main" val="2534965944"/>
      </p:ext>
    </p:extLst>
  </p:cSld>
  <p:clrMapOvr>
    <a:masterClrMapping/>
  </p:clrMapOvr>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72275" y="164645"/>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Full Schwarz Method</a:t>
            </a:r>
          </a:p>
        </p:txBody>
      </p:sp>
      <p:pic>
        <p:nvPicPr>
          <p:cNvPr id="3" name="Picture 2"/>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53222" y="2143427"/>
            <a:ext cx="8128348" cy="3911684"/>
          </a:xfrm>
          <a:prstGeom prst="rect">
            <a:avLst/>
          </a:prstGeom>
        </p:spPr>
      </p:pic>
      <mc:AlternateContent xmlns:mc="http://schemas.openxmlformats.org/markup-compatibility/2006" xmlns:a14="http://schemas.microsoft.com/office/drawing/2010/main">
        <mc:Choice Requires="a14">
          <p:sp>
            <p:nvSpPr>
              <p:cNvPr id="2" name="TextBox 1"/>
              <p:cNvSpPr txBox="1"/>
              <p:nvPr/>
            </p:nvSpPr>
            <p:spPr>
              <a:xfrm>
                <a:off x="735981" y="970156"/>
                <a:ext cx="7348653" cy="646331"/>
              </a:xfrm>
              <a:prstGeom prst="rect">
                <a:avLst/>
              </a:prstGeom>
              <a:solidFill>
                <a:srgbClr val="66FFCC"/>
              </a:solidFill>
            </p:spPr>
            <p:txBody>
              <a:bodyPr wrap="square" rtlCol="0">
                <a:spAutoFit/>
              </a:bodyPr>
              <a:lstStyle/>
              <a:p>
                <a:pPr algn="ctr"/>
                <a:r>
                  <a:rPr lang="en-US" b="1" i="1" dirty="0">
                    <a:latin typeface="Calibri" panose="020F0502020204030204" pitchFamily="34" charset="0"/>
                  </a:rPr>
                  <a:t>Classical </a:t>
                </a:r>
                <a:r>
                  <a:rPr lang="en-US" dirty="0">
                    <a:latin typeface="Calibri" panose="020F0502020204030204" pitchFamily="34" charset="0"/>
                  </a:rPr>
                  <a:t>algorithm originally proposed by Schwarz with </a:t>
                </a:r>
                <a:r>
                  <a:rPr lang="en-US" b="1" i="1" dirty="0">
                    <a:latin typeface="Calibri" panose="020F0502020204030204" pitchFamily="34" charset="0"/>
                  </a:rPr>
                  <a:t>outer Schwarz loop </a:t>
                </a:r>
                <a:r>
                  <a:rPr lang="en-US" dirty="0">
                    <a:latin typeface="Calibri" panose="020F0502020204030204" pitchFamily="34" charset="0"/>
                  </a:rPr>
                  <a:t>and </a:t>
                </a:r>
                <a:r>
                  <a:rPr lang="en-US" b="1" i="1" dirty="0">
                    <a:latin typeface="Calibri" panose="020F0502020204030204" pitchFamily="34" charset="0"/>
                  </a:rPr>
                  <a:t>inner Newton loop</a:t>
                </a:r>
                <a:r>
                  <a:rPr lang="en-US" dirty="0">
                    <a:latin typeface="Calibri" panose="020F0502020204030204" pitchFamily="34" charset="0"/>
                  </a:rPr>
                  <a:t>, each converged to a </a:t>
                </a:r>
                <a:r>
                  <a:rPr lang="en-US" b="1" i="1" dirty="0">
                    <a:latin typeface="Calibri" panose="020F0502020204030204" pitchFamily="34" charset="0"/>
                  </a:rPr>
                  <a:t>tight tolerance </a:t>
                </a:r>
                <a:r>
                  <a:rPr lang="en-US" dirty="0">
                    <a:latin typeface="Calibri" panose="020F0502020204030204" pitchFamily="34" charset="0"/>
                  </a:rPr>
                  <a:t>(</a:t>
                </a:r>
                <a14:m>
                  <m:oMath xmlns:m="http://schemas.openxmlformats.org/officeDocument/2006/math">
                    <m:sSub>
                      <m:sSubPr>
                        <m:ctrlPr>
                          <a:rPr lang="en-US" i="1" smtClean="0">
                            <a:latin typeface="Cambria Math" panose="02040503050406030204" pitchFamily="18" charset="0"/>
                          </a:rPr>
                        </m:ctrlPr>
                      </m:sSubPr>
                      <m:e>
                        <m:r>
                          <a:rPr lang="en-US" i="1" smtClean="0">
                            <a:latin typeface="Cambria Math" panose="02040503050406030204" pitchFamily="18" charset="0"/>
                            <a:ea typeface="Cambria Math" panose="02040503050406030204" pitchFamily="18" charset="0"/>
                          </a:rPr>
                          <m:t>𝜖</m:t>
                        </m:r>
                      </m:e>
                      <m:sub>
                        <m:r>
                          <a:rPr lang="en-US" b="0" i="1" smtClean="0">
                            <a:latin typeface="Cambria Math" panose="02040503050406030204" pitchFamily="18" charset="0"/>
                          </a:rPr>
                          <m:t>𝑚𝑎𝑐h𝑖𝑛𝑒</m:t>
                        </m:r>
                      </m:sub>
                    </m:sSub>
                    <m:r>
                      <a:rPr lang="en-US" b="0" i="1" smtClean="0">
                        <a:latin typeface="Cambria Math" panose="02040503050406030204" pitchFamily="18" charset="0"/>
                      </a:rPr>
                      <m:t>).</m:t>
                    </m:r>
                  </m:oMath>
                </a14:m>
                <a:endParaRPr lang="en-US" dirty="0">
                  <a:latin typeface="Calibri" panose="020F0502020204030204" pitchFamily="34" charset="0"/>
                </a:endParaRPr>
              </a:p>
            </p:txBody>
          </p:sp>
        </mc:Choice>
        <mc:Fallback xmlns="">
          <p:sp>
            <p:nvSpPr>
              <p:cNvPr id="2" name="TextBox 1"/>
              <p:cNvSpPr txBox="1">
                <a:spLocks noRot="1" noChangeAspect="1" noMove="1" noResize="1" noEditPoints="1" noAdjustHandles="1" noChangeArrowheads="1" noChangeShapeType="1" noTextEdit="1"/>
              </p:cNvSpPr>
              <p:nvPr/>
            </p:nvSpPr>
            <p:spPr>
              <a:xfrm>
                <a:off x="735981" y="970156"/>
                <a:ext cx="7348653" cy="646331"/>
              </a:xfrm>
              <a:prstGeom prst="rect">
                <a:avLst/>
              </a:prstGeom>
              <a:blipFill>
                <a:blip r:embed="rId4"/>
                <a:stretch>
                  <a:fillRect t="-4717" r="-332" b="-14151"/>
                </a:stretch>
              </a:blipFill>
            </p:spPr>
            <p:txBody>
              <a:bodyPr/>
              <a:lstStyle/>
              <a:p>
                <a:r>
                  <a:rPr lang="en-US">
                    <a:noFill/>
                  </a:rPr>
                  <a:t> </a:t>
                </a:r>
              </a:p>
            </p:txBody>
          </p:sp>
        </mc:Fallback>
      </mc:AlternateContent>
      <p:sp>
        <p:nvSpPr>
          <p:cNvPr id="4" name="Slide Number Placeholder 3">
            <a:extLst>
              <a:ext uri="{FF2B5EF4-FFF2-40B4-BE49-F238E27FC236}">
                <a16:creationId xmlns:a16="http://schemas.microsoft.com/office/drawing/2014/main" id="{FC253083-D97B-4B8D-8E90-B8F811AC5C7A}"/>
              </a:ext>
            </a:extLst>
          </p:cNvPr>
          <p:cNvSpPr>
            <a:spLocks noGrp="1"/>
          </p:cNvSpPr>
          <p:nvPr>
            <p:ph type="sldNum" sz="quarter" idx="12"/>
          </p:nvPr>
        </p:nvSpPr>
        <p:spPr/>
        <p:txBody>
          <a:bodyPr/>
          <a:lstStyle/>
          <a:p>
            <a:fld id="{A5E55A7B-7854-E145-92D9-B491DF4BAE2D}" type="slidenum">
              <a:rPr lang="en-US" smtClean="0"/>
              <a:pPr/>
              <a:t>73</a:t>
            </a:fld>
            <a:endParaRPr lang="en-US" dirty="0"/>
          </a:p>
        </p:txBody>
      </p:sp>
    </p:spTree>
    <p:extLst>
      <p:ext uri="{BB962C8B-B14F-4D97-AF65-F5344CB8AC3E}">
        <p14:creationId xmlns:p14="http://schemas.microsoft.com/office/powerpoint/2010/main" val="3965889756"/>
      </p:ext>
    </p:extLst>
  </p:cSld>
  <p:clrMapOvr>
    <a:masterClrMapping/>
  </p:clrMapOvr>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72275" y="164645"/>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Inexact Schwarz Method</a:t>
            </a:r>
          </a:p>
        </p:txBody>
      </p:sp>
      <mc:AlternateContent xmlns:mc="http://schemas.openxmlformats.org/markup-compatibility/2006" xmlns:a14="http://schemas.microsoft.com/office/drawing/2010/main">
        <mc:Choice Requires="a14">
          <p:sp>
            <p:nvSpPr>
              <p:cNvPr id="6" name="TextBox 5"/>
              <p:cNvSpPr txBox="1"/>
              <p:nvPr/>
            </p:nvSpPr>
            <p:spPr>
              <a:xfrm>
                <a:off x="735981" y="970156"/>
                <a:ext cx="7348653" cy="646331"/>
              </a:xfrm>
              <a:prstGeom prst="rect">
                <a:avLst/>
              </a:prstGeom>
              <a:solidFill>
                <a:srgbClr val="FFCC99"/>
              </a:solidFill>
            </p:spPr>
            <p:txBody>
              <a:bodyPr wrap="square" rtlCol="0">
                <a:spAutoFit/>
              </a:bodyPr>
              <a:lstStyle/>
              <a:p>
                <a:pPr algn="ctr"/>
                <a:r>
                  <a:rPr lang="en-US" b="1" i="1" dirty="0">
                    <a:latin typeface="Calibri" panose="020F0502020204030204" pitchFamily="34" charset="0"/>
                  </a:rPr>
                  <a:t>Classical </a:t>
                </a:r>
                <a:r>
                  <a:rPr lang="en-US" dirty="0">
                    <a:latin typeface="Calibri" panose="020F0502020204030204" pitchFamily="34" charset="0"/>
                  </a:rPr>
                  <a:t>algorithm originally proposed by Schwarz with </a:t>
                </a:r>
                <a:r>
                  <a:rPr lang="en-US" b="1" i="1" dirty="0">
                    <a:latin typeface="Calibri" panose="020F0502020204030204" pitchFamily="34" charset="0"/>
                  </a:rPr>
                  <a:t>outer Schwarz loop </a:t>
                </a:r>
                <a:r>
                  <a:rPr lang="en-US" dirty="0">
                    <a:latin typeface="Calibri" panose="020F0502020204030204" pitchFamily="34" charset="0"/>
                  </a:rPr>
                  <a:t>and </a:t>
                </a:r>
                <a:r>
                  <a:rPr lang="en-US" b="1" i="1" dirty="0">
                    <a:latin typeface="Calibri" panose="020F0502020204030204" pitchFamily="34" charset="0"/>
                  </a:rPr>
                  <a:t>inner Newton loop</a:t>
                </a:r>
                <a:r>
                  <a:rPr lang="en-US" dirty="0">
                    <a:latin typeface="Calibri" panose="020F0502020204030204" pitchFamily="34" charset="0"/>
                  </a:rPr>
                  <a:t>, with Newton step converged to a </a:t>
                </a:r>
                <a:r>
                  <a:rPr lang="en-US" b="1" i="1" dirty="0">
                    <a:latin typeface="Calibri" panose="020F0502020204030204" pitchFamily="34" charset="0"/>
                  </a:rPr>
                  <a:t>loose tolerance</a:t>
                </a:r>
                <a14:m>
                  <m:oMath xmlns:m="http://schemas.openxmlformats.org/officeDocument/2006/math">
                    <m:r>
                      <a:rPr lang="en-US" b="0" i="1" smtClean="0">
                        <a:latin typeface="Cambria Math" panose="02040503050406030204" pitchFamily="18" charset="0"/>
                      </a:rPr>
                      <m:t>.</m:t>
                    </m:r>
                  </m:oMath>
                </a14:m>
                <a:endParaRPr lang="en-US" dirty="0">
                  <a:latin typeface="Calibri" panose="020F0502020204030204" pitchFamily="34" charset="0"/>
                </a:endParaRPr>
              </a:p>
            </p:txBody>
          </p:sp>
        </mc:Choice>
        <mc:Fallback xmlns="">
          <p:sp>
            <p:nvSpPr>
              <p:cNvPr id="6" name="TextBox 5"/>
              <p:cNvSpPr txBox="1">
                <a:spLocks noRot="1" noChangeAspect="1" noMove="1" noResize="1" noEditPoints="1" noAdjustHandles="1" noChangeArrowheads="1" noChangeShapeType="1" noTextEdit="1"/>
              </p:cNvSpPr>
              <p:nvPr/>
            </p:nvSpPr>
            <p:spPr>
              <a:xfrm>
                <a:off x="735981" y="970156"/>
                <a:ext cx="7348653" cy="646331"/>
              </a:xfrm>
              <a:prstGeom prst="rect">
                <a:avLst/>
              </a:prstGeom>
              <a:blipFill>
                <a:blip r:embed="rId3"/>
                <a:stretch>
                  <a:fillRect t="-4717" r="-332" b="-14151"/>
                </a:stretch>
              </a:blipFill>
            </p:spPr>
            <p:txBody>
              <a:bodyPr/>
              <a:lstStyle/>
              <a:p>
                <a:r>
                  <a:rPr lang="en-US">
                    <a:noFill/>
                  </a:rPr>
                  <a:t> </a:t>
                </a:r>
              </a:p>
            </p:txBody>
          </p:sp>
        </mc:Fallback>
      </mc:AlternateContent>
      <p:pic>
        <p:nvPicPr>
          <p:cNvPr id="7" name="Picture 6"/>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56838" y="2024863"/>
            <a:ext cx="8307659" cy="3995803"/>
          </a:xfrm>
          <a:prstGeom prst="rect">
            <a:avLst/>
          </a:prstGeom>
        </p:spPr>
      </p:pic>
      <p:sp>
        <p:nvSpPr>
          <p:cNvPr id="2" name="Slide Number Placeholder 1">
            <a:extLst>
              <a:ext uri="{FF2B5EF4-FFF2-40B4-BE49-F238E27FC236}">
                <a16:creationId xmlns:a16="http://schemas.microsoft.com/office/drawing/2014/main" id="{0781E6F3-7CA9-4663-9B2F-ECEDC3CD5D6E}"/>
              </a:ext>
            </a:extLst>
          </p:cNvPr>
          <p:cNvSpPr>
            <a:spLocks noGrp="1"/>
          </p:cNvSpPr>
          <p:nvPr>
            <p:ph type="sldNum" sz="quarter" idx="12"/>
          </p:nvPr>
        </p:nvSpPr>
        <p:spPr/>
        <p:txBody>
          <a:bodyPr/>
          <a:lstStyle/>
          <a:p>
            <a:fld id="{A5E55A7B-7854-E145-92D9-B491DF4BAE2D}" type="slidenum">
              <a:rPr lang="en-US" smtClean="0"/>
              <a:pPr/>
              <a:t>74</a:t>
            </a:fld>
            <a:endParaRPr lang="en-US" dirty="0"/>
          </a:p>
        </p:txBody>
      </p:sp>
    </p:spTree>
    <p:extLst>
      <p:ext uri="{BB962C8B-B14F-4D97-AF65-F5344CB8AC3E}">
        <p14:creationId xmlns:p14="http://schemas.microsoft.com/office/powerpoint/2010/main" val="97757796"/>
      </p:ext>
    </p:extLst>
  </p:cSld>
  <p:clrMapOvr>
    <a:masterClrMapping/>
  </p:clrMapOvr>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72275" y="164645"/>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Monolithic Schwarz Method</a:t>
            </a:r>
          </a:p>
        </p:txBody>
      </p:sp>
      <p:pic>
        <p:nvPicPr>
          <p:cNvPr id="3" name="Picture 2"/>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72275" y="2117942"/>
            <a:ext cx="8789309" cy="2341905"/>
          </a:xfrm>
          <a:prstGeom prst="rect">
            <a:avLst/>
          </a:prstGeom>
        </p:spPr>
      </p:pic>
      <p:sp>
        <p:nvSpPr>
          <p:cNvPr id="4" name="TextBox 3"/>
          <p:cNvSpPr txBox="1"/>
          <p:nvPr/>
        </p:nvSpPr>
        <p:spPr>
          <a:xfrm>
            <a:off x="688655" y="1059366"/>
            <a:ext cx="7507491" cy="646331"/>
          </a:xfrm>
          <a:prstGeom prst="rect">
            <a:avLst/>
          </a:prstGeom>
          <a:solidFill>
            <a:schemeClr val="accent3">
              <a:lumMod val="20000"/>
              <a:lumOff val="80000"/>
            </a:schemeClr>
          </a:solidFill>
        </p:spPr>
        <p:txBody>
          <a:bodyPr wrap="square" rtlCol="0">
            <a:spAutoFit/>
          </a:bodyPr>
          <a:lstStyle/>
          <a:p>
            <a:pPr algn="ctr"/>
            <a:r>
              <a:rPr lang="en-US" dirty="0">
                <a:latin typeface="Calibri" panose="020F0502020204030204" pitchFamily="34" charset="0"/>
              </a:rPr>
              <a:t>Combines Schwarz and Newton loop into </a:t>
            </a:r>
            <a:r>
              <a:rPr lang="en-US" b="1" i="1" dirty="0">
                <a:latin typeface="Calibri" panose="020F0502020204030204" pitchFamily="34" charset="0"/>
              </a:rPr>
              <a:t>since Newton-Schwarz loop</a:t>
            </a:r>
            <a:r>
              <a:rPr lang="en-US" dirty="0">
                <a:latin typeface="Calibri" panose="020F0502020204030204" pitchFamily="34" charset="0"/>
              </a:rPr>
              <a:t>, with </a:t>
            </a:r>
            <a:r>
              <a:rPr lang="en-US" b="1" i="1" dirty="0">
                <a:latin typeface="Calibri" panose="020F0502020204030204" pitchFamily="34" charset="0"/>
              </a:rPr>
              <a:t>elimination of Schwarz boundary DOFs, </a:t>
            </a:r>
            <a:r>
              <a:rPr lang="en-US" dirty="0">
                <a:latin typeface="Calibri" panose="020F0502020204030204" pitchFamily="34" charset="0"/>
              </a:rPr>
              <a:t>and tight convergence tolerance.</a:t>
            </a:r>
          </a:p>
        </p:txBody>
      </p:sp>
      <mc:AlternateContent xmlns:mc="http://schemas.openxmlformats.org/markup-compatibility/2006" xmlns:a14="http://schemas.microsoft.com/office/drawing/2010/main">
        <mc:Choice Requires="a14">
          <p:sp>
            <p:nvSpPr>
              <p:cNvPr id="2" name="TextBox 1"/>
              <p:cNvSpPr txBox="1"/>
              <p:nvPr/>
            </p:nvSpPr>
            <p:spPr>
              <a:xfrm>
                <a:off x="349113" y="4733254"/>
                <a:ext cx="7557102" cy="1661993"/>
              </a:xfrm>
              <a:prstGeom prst="rect">
                <a:avLst/>
              </a:prstGeom>
              <a:noFill/>
            </p:spPr>
            <p:txBody>
              <a:bodyPr wrap="square" rtlCol="0">
                <a:spAutoFit/>
              </a:bodyPr>
              <a:lstStyle/>
              <a:p>
                <a:r>
                  <a:rPr lang="en-US" b="1" dirty="0">
                    <a:solidFill>
                      <a:srgbClr val="0070C0"/>
                    </a:solidFill>
                    <a:latin typeface="Calibri" panose="020F0502020204030204" pitchFamily="34" charset="0"/>
                  </a:rPr>
                  <a:t>Advantages:</a:t>
                </a:r>
              </a:p>
              <a:p>
                <a:endParaRPr lang="en-US" sz="400" dirty="0">
                  <a:latin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rPr>
                  <a:t>By-passes Schwarz loop.</a:t>
                </a:r>
              </a:p>
              <a:p>
                <a:endParaRPr lang="en-US" dirty="0">
                  <a:latin typeface="Calibri" panose="020F0502020204030204" pitchFamily="34" charset="0"/>
                </a:endParaRPr>
              </a:p>
              <a:p>
                <a:r>
                  <a:rPr lang="en-US" b="1" dirty="0">
                    <a:solidFill>
                      <a:srgbClr val="0070C0"/>
                    </a:solidFill>
                    <a:latin typeface="Calibri" panose="020F0502020204030204" pitchFamily="34" charset="0"/>
                  </a:rPr>
                  <a:t>Disadvantages:</a:t>
                </a:r>
                <a:endParaRPr lang="en-US" sz="400" b="1" dirty="0">
                  <a:solidFill>
                    <a:srgbClr val="0070C0"/>
                  </a:solidFill>
                  <a:latin typeface="Calibri" panose="020F0502020204030204" pitchFamily="34" charset="0"/>
                </a:endParaRPr>
              </a:p>
              <a:p>
                <a:endParaRPr lang="en-US" sz="400" dirty="0">
                  <a:latin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rPr>
                  <a:t>Off-diagonal coupling terms </a:t>
                </a:r>
                <a14:m>
                  <m:oMath xmlns:m="http://schemas.openxmlformats.org/officeDocument/2006/math">
                    <m:r>
                      <a:rPr lang="en-US" i="1" smtClean="0">
                        <a:latin typeface="Cambria Math" panose="02040503050406030204" pitchFamily="18" charset="0"/>
                        <a:ea typeface="Cambria Math" panose="02040503050406030204" pitchFamily="18" charset="0"/>
                      </a:rPr>
                      <m:t>→</m:t>
                    </m:r>
                    <m:r>
                      <a:rPr lang="en-US" b="0" i="1" smtClean="0">
                        <a:latin typeface="Cambria Math" panose="02040503050406030204" pitchFamily="18" charset="0"/>
                        <a:ea typeface="Cambria Math" panose="02040503050406030204" pitchFamily="18" charset="0"/>
                      </a:rPr>
                      <m:t> </m:t>
                    </m:r>
                  </m:oMath>
                </a14:m>
                <a:r>
                  <a:rPr lang="en-US" dirty="0">
                    <a:latin typeface="Calibri" panose="020F0502020204030204" pitchFamily="34" charset="0"/>
                  </a:rPr>
                  <a:t>block linear solver is needed.</a:t>
                </a:r>
              </a:p>
            </p:txBody>
          </p:sp>
        </mc:Choice>
        <mc:Fallback xmlns="">
          <p:sp>
            <p:nvSpPr>
              <p:cNvPr id="2" name="TextBox 1"/>
              <p:cNvSpPr txBox="1">
                <a:spLocks noRot="1" noChangeAspect="1" noMove="1" noResize="1" noEditPoints="1" noAdjustHandles="1" noChangeArrowheads="1" noChangeShapeType="1" noTextEdit="1"/>
              </p:cNvSpPr>
              <p:nvPr/>
            </p:nvSpPr>
            <p:spPr>
              <a:xfrm>
                <a:off x="349113" y="4733254"/>
                <a:ext cx="7557102" cy="1661993"/>
              </a:xfrm>
              <a:prstGeom prst="rect">
                <a:avLst/>
              </a:prstGeom>
              <a:blipFill>
                <a:blip r:embed="rId4"/>
                <a:stretch>
                  <a:fillRect l="-645" t="-1832" b="-1099"/>
                </a:stretch>
              </a:blipFill>
            </p:spPr>
            <p:txBody>
              <a:bodyPr/>
              <a:lstStyle/>
              <a:p>
                <a:r>
                  <a:rPr lang="en-US">
                    <a:noFill/>
                  </a:rPr>
                  <a:t> </a:t>
                </a:r>
              </a:p>
            </p:txBody>
          </p:sp>
        </mc:Fallback>
      </mc:AlternateContent>
      <p:sp>
        <p:nvSpPr>
          <p:cNvPr id="6" name="Slide Number Placeholder 5">
            <a:extLst>
              <a:ext uri="{FF2B5EF4-FFF2-40B4-BE49-F238E27FC236}">
                <a16:creationId xmlns:a16="http://schemas.microsoft.com/office/drawing/2014/main" id="{0E7E2740-BE5A-4FEC-AD73-D940C86325AD}"/>
              </a:ext>
            </a:extLst>
          </p:cNvPr>
          <p:cNvSpPr>
            <a:spLocks noGrp="1"/>
          </p:cNvSpPr>
          <p:nvPr>
            <p:ph type="sldNum" sz="quarter" idx="12"/>
          </p:nvPr>
        </p:nvSpPr>
        <p:spPr/>
        <p:txBody>
          <a:bodyPr/>
          <a:lstStyle/>
          <a:p>
            <a:fld id="{A5E55A7B-7854-E145-92D9-B491DF4BAE2D}" type="slidenum">
              <a:rPr lang="en-US" smtClean="0"/>
              <a:pPr/>
              <a:t>75</a:t>
            </a:fld>
            <a:endParaRPr lang="en-US" dirty="0"/>
          </a:p>
        </p:txBody>
      </p:sp>
    </p:spTree>
    <p:extLst>
      <p:ext uri="{BB962C8B-B14F-4D97-AF65-F5344CB8AC3E}">
        <p14:creationId xmlns:p14="http://schemas.microsoft.com/office/powerpoint/2010/main" val="1260956252"/>
      </p:ext>
    </p:extLst>
  </p:cSld>
  <p:clrMapOvr>
    <a:masterClrMapping/>
  </p:clrMapOvr>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72275" y="164645"/>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Modified Schwarz Method</a:t>
            </a:r>
          </a:p>
        </p:txBody>
      </p:sp>
      <p:pic>
        <p:nvPicPr>
          <p:cNvPr id="3" name="Picture 2"/>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76060" y="2062977"/>
            <a:ext cx="8712157" cy="2899316"/>
          </a:xfrm>
          <a:prstGeom prst="rect">
            <a:avLst/>
          </a:prstGeom>
        </p:spPr>
      </p:pic>
      <p:sp>
        <p:nvSpPr>
          <p:cNvPr id="2" name="TextBox 1"/>
          <p:cNvSpPr txBox="1"/>
          <p:nvPr/>
        </p:nvSpPr>
        <p:spPr>
          <a:xfrm>
            <a:off x="688655" y="1059366"/>
            <a:ext cx="7507491" cy="646331"/>
          </a:xfrm>
          <a:prstGeom prst="rect">
            <a:avLst/>
          </a:prstGeom>
          <a:solidFill>
            <a:srgbClr val="99FF99"/>
          </a:solidFill>
        </p:spPr>
        <p:txBody>
          <a:bodyPr wrap="square" rtlCol="0">
            <a:spAutoFit/>
          </a:bodyPr>
          <a:lstStyle/>
          <a:p>
            <a:pPr algn="ctr"/>
            <a:r>
              <a:rPr lang="en-US" dirty="0">
                <a:latin typeface="Calibri" panose="020F0502020204030204" pitchFamily="34" charset="0"/>
              </a:rPr>
              <a:t>Combines Schwarz and Newton loop into </a:t>
            </a:r>
            <a:r>
              <a:rPr lang="en-US" b="1" i="1" dirty="0">
                <a:latin typeface="Calibri" panose="020F0502020204030204" pitchFamily="34" charset="0"/>
              </a:rPr>
              <a:t>since Newton-Schwarz loop</a:t>
            </a:r>
            <a:r>
              <a:rPr lang="en-US" dirty="0">
                <a:latin typeface="Calibri" panose="020F0502020204030204" pitchFamily="34" charset="0"/>
              </a:rPr>
              <a:t>, with </a:t>
            </a:r>
            <a:r>
              <a:rPr lang="en-US" b="1" i="1" dirty="0">
                <a:latin typeface="Calibri" panose="020F0502020204030204" pitchFamily="34" charset="0"/>
              </a:rPr>
              <a:t>Schwarz boundaries </a:t>
            </a:r>
            <a:r>
              <a:rPr lang="en-US" dirty="0">
                <a:latin typeface="Calibri" panose="020F0502020204030204" pitchFamily="34" charset="0"/>
              </a:rPr>
              <a:t>at </a:t>
            </a:r>
            <a:r>
              <a:rPr lang="en-US" b="1" i="1" dirty="0" err="1">
                <a:latin typeface="Calibri" panose="020F0502020204030204" pitchFamily="34" charset="0"/>
              </a:rPr>
              <a:t>Dirichlet</a:t>
            </a:r>
            <a:r>
              <a:rPr lang="en-US" b="1" dirty="0">
                <a:latin typeface="Calibri" panose="020F0502020204030204" pitchFamily="34" charset="0"/>
              </a:rPr>
              <a:t> </a:t>
            </a:r>
            <a:r>
              <a:rPr lang="en-US" b="1" i="1" dirty="0">
                <a:latin typeface="Calibri" panose="020F0502020204030204" pitchFamily="34" charset="0"/>
              </a:rPr>
              <a:t>boundaries</a:t>
            </a:r>
            <a:r>
              <a:rPr lang="en-US" b="1" dirty="0">
                <a:latin typeface="Calibri" panose="020F0502020204030204" pitchFamily="34" charset="0"/>
              </a:rPr>
              <a:t> </a:t>
            </a:r>
            <a:r>
              <a:rPr lang="en-US" dirty="0">
                <a:latin typeface="Calibri" panose="020F0502020204030204" pitchFamily="34" charset="0"/>
              </a:rPr>
              <a:t>and tight convergence tolerance.</a:t>
            </a:r>
          </a:p>
        </p:txBody>
      </p:sp>
      <p:sp>
        <p:nvSpPr>
          <p:cNvPr id="4" name="TextBox 3"/>
          <p:cNvSpPr txBox="1"/>
          <p:nvPr/>
        </p:nvSpPr>
        <p:spPr>
          <a:xfrm>
            <a:off x="4761186" y="5317529"/>
            <a:ext cx="4150974" cy="646331"/>
          </a:xfrm>
          <a:prstGeom prst="rect">
            <a:avLst/>
          </a:prstGeom>
          <a:solidFill>
            <a:schemeClr val="accent5">
              <a:lumMod val="20000"/>
              <a:lumOff val="80000"/>
            </a:schemeClr>
          </a:solidFill>
        </p:spPr>
        <p:txBody>
          <a:bodyPr wrap="square" rtlCol="0">
            <a:spAutoFit/>
          </a:bodyPr>
          <a:lstStyle/>
          <a:p>
            <a:pPr algn="ctr"/>
            <a:r>
              <a:rPr lang="en-US" b="1" i="1" dirty="0">
                <a:latin typeface="Calibri" panose="020F0502020204030204" pitchFamily="34" charset="0"/>
              </a:rPr>
              <a:t>Least-intrusive variant</a:t>
            </a:r>
            <a:r>
              <a:rPr lang="en-US" dirty="0">
                <a:latin typeface="Calibri" panose="020F0502020204030204" pitchFamily="34" charset="0"/>
              </a:rPr>
              <a:t>: by-passes Schwarz iteration, no need for block solver.</a:t>
            </a:r>
          </a:p>
        </p:txBody>
      </p:sp>
      <p:sp>
        <p:nvSpPr>
          <p:cNvPr id="6" name="TextBox 5"/>
          <p:cNvSpPr txBox="1"/>
          <p:nvPr/>
        </p:nvSpPr>
        <p:spPr>
          <a:xfrm>
            <a:off x="172275" y="5181073"/>
            <a:ext cx="4588911" cy="1261884"/>
          </a:xfrm>
          <a:prstGeom prst="rect">
            <a:avLst/>
          </a:prstGeom>
          <a:noFill/>
        </p:spPr>
        <p:txBody>
          <a:bodyPr wrap="square" rtlCol="0">
            <a:spAutoFit/>
          </a:bodyPr>
          <a:lstStyle/>
          <a:p>
            <a:r>
              <a:rPr lang="en-US" b="1" dirty="0">
                <a:solidFill>
                  <a:srgbClr val="0070C0"/>
                </a:solidFill>
                <a:latin typeface="Calibri" panose="020F0502020204030204" pitchFamily="34" charset="0"/>
              </a:rPr>
              <a:t>Advantages:</a:t>
            </a:r>
          </a:p>
          <a:p>
            <a:endParaRPr lang="en-US" sz="400" b="1" dirty="0">
              <a:solidFill>
                <a:srgbClr val="0070C0"/>
              </a:solidFill>
              <a:latin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rPr>
              <a:t>By-passes Schwarz loop.</a:t>
            </a:r>
          </a:p>
          <a:p>
            <a:pPr marL="285750" indent="-285750">
              <a:buFont typeface="Arial" panose="020B0604020202020204" pitchFamily="34" charset="0"/>
              <a:buChar char="•"/>
            </a:pPr>
            <a:r>
              <a:rPr lang="en-US" dirty="0">
                <a:latin typeface="Calibri" panose="020F0502020204030204" pitchFamily="34" charset="0"/>
              </a:rPr>
              <a:t>No diagonal coupling (conventional linear solver can be used in each subdomain).</a:t>
            </a:r>
          </a:p>
        </p:txBody>
      </p:sp>
      <p:sp>
        <p:nvSpPr>
          <p:cNvPr id="7" name="Slide Number Placeholder 6">
            <a:extLst>
              <a:ext uri="{FF2B5EF4-FFF2-40B4-BE49-F238E27FC236}">
                <a16:creationId xmlns:a16="http://schemas.microsoft.com/office/drawing/2014/main" id="{F60753B1-3066-466F-9D08-4F05B6747418}"/>
              </a:ext>
            </a:extLst>
          </p:cNvPr>
          <p:cNvSpPr>
            <a:spLocks noGrp="1"/>
          </p:cNvSpPr>
          <p:nvPr>
            <p:ph type="sldNum" sz="quarter" idx="12"/>
          </p:nvPr>
        </p:nvSpPr>
        <p:spPr/>
        <p:txBody>
          <a:bodyPr/>
          <a:lstStyle/>
          <a:p>
            <a:fld id="{A5E55A7B-7854-E145-92D9-B491DF4BAE2D}" type="slidenum">
              <a:rPr lang="en-US" smtClean="0"/>
              <a:pPr/>
              <a:t>76</a:t>
            </a:fld>
            <a:endParaRPr lang="en-US" dirty="0"/>
          </a:p>
        </p:txBody>
      </p:sp>
    </p:spTree>
    <p:extLst>
      <p:ext uri="{BB962C8B-B14F-4D97-AF65-F5344CB8AC3E}">
        <p14:creationId xmlns:p14="http://schemas.microsoft.com/office/powerpoint/2010/main" val="581095261"/>
      </p:ext>
    </p:extLst>
  </p:cSld>
  <p:clrMapOvr>
    <a:masterClrMapping/>
  </p:clrMapOvr>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Text Box 2"/>
          <p:cNvSpPr txBox="1">
            <a:spLocks noChangeArrowheads="1"/>
          </p:cNvSpPr>
          <p:nvPr/>
        </p:nvSpPr>
        <p:spPr bwMode="auto">
          <a:xfrm>
            <a:off x="167274" y="964087"/>
            <a:ext cx="7053333" cy="1768156"/>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round/>
                <a:headEnd/>
                <a:tailEnd/>
              </a14:hiddenLine>
            </a:ext>
            <a:ext uri="{AF507438-7753-43E0-B8FC-AC1667EBCBE1}">
              <a14:hiddenEffects xmlns:a14="http://schemas.microsoft.com/office/drawing/2010/main">
                <a:effectLst>
                  <a:outerShdw blurRad="63500" dist="38099" dir="2700000" algn="ctr" rotWithShape="0">
                    <a:srgbClr val="000000">
                      <a:alpha val="74998"/>
                    </a:srgbClr>
                  </a:outerShdw>
                </a:effectLst>
              </a14:hiddenEffects>
            </a:ext>
          </a:extLst>
        </p:spPr>
        <p:txBody>
          <a:bodyPr lIns="0" tIns="11103" rIns="0" bIns="0"/>
          <a:lstStyle>
            <a:lvl1pPr marL="401638" indent="-296863">
              <a:tabLst>
                <a:tab pos="401638" algn="l"/>
                <a:tab pos="858838" algn="l"/>
                <a:tab pos="1316038" algn="l"/>
                <a:tab pos="1773238" algn="l"/>
                <a:tab pos="2230438" algn="l"/>
                <a:tab pos="2687638" algn="l"/>
                <a:tab pos="3144838" algn="l"/>
                <a:tab pos="3602038" algn="l"/>
                <a:tab pos="4059238" algn="l"/>
                <a:tab pos="4516438" algn="l"/>
                <a:tab pos="4973638" algn="l"/>
                <a:tab pos="5430838" algn="l"/>
                <a:tab pos="5888038" algn="l"/>
                <a:tab pos="6345238" algn="l"/>
                <a:tab pos="6802438" algn="l"/>
                <a:tab pos="7259638" algn="l"/>
                <a:tab pos="7716838" algn="l"/>
                <a:tab pos="8174038" algn="l"/>
                <a:tab pos="8631238" algn="l"/>
                <a:tab pos="9088438" algn="l"/>
                <a:tab pos="9545638" algn="l"/>
              </a:tabLst>
              <a:defRPr sz="2400">
                <a:solidFill>
                  <a:srgbClr val="000000"/>
                </a:solidFill>
                <a:latin typeface="Bitstream Vera Serif" charset="0"/>
                <a:ea typeface="ＭＳ Ｐゴシック" charset="0"/>
                <a:cs typeface="msmincho" charset="0"/>
              </a:defRPr>
            </a:lvl1pPr>
            <a:lvl2pPr>
              <a:tabLst>
                <a:tab pos="401638" algn="l"/>
                <a:tab pos="858838" algn="l"/>
                <a:tab pos="1316038" algn="l"/>
                <a:tab pos="1773238" algn="l"/>
                <a:tab pos="2230438" algn="l"/>
                <a:tab pos="2687638" algn="l"/>
                <a:tab pos="3144838" algn="l"/>
                <a:tab pos="3602038" algn="l"/>
                <a:tab pos="4059238" algn="l"/>
                <a:tab pos="4516438" algn="l"/>
                <a:tab pos="4973638" algn="l"/>
                <a:tab pos="5430838" algn="l"/>
                <a:tab pos="5888038" algn="l"/>
                <a:tab pos="6345238" algn="l"/>
                <a:tab pos="6802438" algn="l"/>
                <a:tab pos="7259638" algn="l"/>
                <a:tab pos="7716838" algn="l"/>
                <a:tab pos="8174038" algn="l"/>
                <a:tab pos="8631238" algn="l"/>
                <a:tab pos="9088438" algn="l"/>
                <a:tab pos="9545638" algn="l"/>
              </a:tabLst>
              <a:defRPr sz="2400">
                <a:solidFill>
                  <a:srgbClr val="000000"/>
                </a:solidFill>
                <a:latin typeface="Bitstream Vera Serif" charset="0"/>
                <a:ea typeface="ＭＳ Ｐゴシック" charset="0"/>
                <a:cs typeface="msmincho" charset="0"/>
              </a:defRPr>
            </a:lvl2pPr>
            <a:lvl3pPr>
              <a:tabLst>
                <a:tab pos="401638" algn="l"/>
                <a:tab pos="858838" algn="l"/>
                <a:tab pos="1316038" algn="l"/>
                <a:tab pos="1773238" algn="l"/>
                <a:tab pos="2230438" algn="l"/>
                <a:tab pos="2687638" algn="l"/>
                <a:tab pos="3144838" algn="l"/>
                <a:tab pos="3602038" algn="l"/>
                <a:tab pos="4059238" algn="l"/>
                <a:tab pos="4516438" algn="l"/>
                <a:tab pos="4973638" algn="l"/>
                <a:tab pos="5430838" algn="l"/>
                <a:tab pos="5888038" algn="l"/>
                <a:tab pos="6345238" algn="l"/>
                <a:tab pos="6802438" algn="l"/>
                <a:tab pos="7259638" algn="l"/>
                <a:tab pos="7716838" algn="l"/>
                <a:tab pos="8174038" algn="l"/>
                <a:tab pos="8631238" algn="l"/>
                <a:tab pos="9088438" algn="l"/>
                <a:tab pos="9545638" algn="l"/>
              </a:tabLst>
              <a:defRPr sz="2400">
                <a:solidFill>
                  <a:srgbClr val="000000"/>
                </a:solidFill>
                <a:latin typeface="Bitstream Vera Serif" charset="0"/>
                <a:ea typeface="ＭＳ Ｐゴシック" charset="0"/>
                <a:cs typeface="msmincho" charset="0"/>
              </a:defRPr>
            </a:lvl3pPr>
            <a:lvl4pPr>
              <a:tabLst>
                <a:tab pos="401638" algn="l"/>
                <a:tab pos="858838" algn="l"/>
                <a:tab pos="1316038" algn="l"/>
                <a:tab pos="1773238" algn="l"/>
                <a:tab pos="2230438" algn="l"/>
                <a:tab pos="2687638" algn="l"/>
                <a:tab pos="3144838" algn="l"/>
                <a:tab pos="3602038" algn="l"/>
                <a:tab pos="4059238" algn="l"/>
                <a:tab pos="4516438" algn="l"/>
                <a:tab pos="4973638" algn="l"/>
                <a:tab pos="5430838" algn="l"/>
                <a:tab pos="5888038" algn="l"/>
                <a:tab pos="6345238" algn="l"/>
                <a:tab pos="6802438" algn="l"/>
                <a:tab pos="7259638" algn="l"/>
                <a:tab pos="7716838" algn="l"/>
                <a:tab pos="8174038" algn="l"/>
                <a:tab pos="8631238" algn="l"/>
                <a:tab pos="9088438" algn="l"/>
                <a:tab pos="9545638" algn="l"/>
              </a:tabLst>
              <a:defRPr sz="2400">
                <a:solidFill>
                  <a:srgbClr val="000000"/>
                </a:solidFill>
                <a:latin typeface="Bitstream Vera Serif" charset="0"/>
                <a:ea typeface="ＭＳ Ｐゴシック" charset="0"/>
                <a:cs typeface="msmincho" charset="0"/>
              </a:defRPr>
            </a:lvl4pPr>
            <a:lvl5pPr>
              <a:tabLst>
                <a:tab pos="401638" algn="l"/>
                <a:tab pos="858838" algn="l"/>
                <a:tab pos="1316038" algn="l"/>
                <a:tab pos="1773238" algn="l"/>
                <a:tab pos="2230438" algn="l"/>
                <a:tab pos="2687638" algn="l"/>
                <a:tab pos="3144838" algn="l"/>
                <a:tab pos="3602038" algn="l"/>
                <a:tab pos="4059238" algn="l"/>
                <a:tab pos="4516438" algn="l"/>
                <a:tab pos="4973638" algn="l"/>
                <a:tab pos="5430838" algn="l"/>
                <a:tab pos="5888038" algn="l"/>
                <a:tab pos="6345238" algn="l"/>
                <a:tab pos="6802438" algn="l"/>
                <a:tab pos="7259638" algn="l"/>
                <a:tab pos="7716838" algn="l"/>
                <a:tab pos="8174038" algn="l"/>
                <a:tab pos="8631238" algn="l"/>
                <a:tab pos="9088438" algn="l"/>
                <a:tab pos="9545638" algn="l"/>
              </a:tabLst>
              <a:defRPr sz="2400">
                <a:solidFill>
                  <a:srgbClr val="000000"/>
                </a:solidFill>
                <a:latin typeface="Bitstream Vera Serif" charset="0"/>
                <a:ea typeface="ＭＳ Ｐゴシック" charset="0"/>
                <a:cs typeface="msmincho" charset="0"/>
              </a:defRPr>
            </a:lvl5pPr>
            <a:lvl6pPr marL="2514600" indent="-228600" fontAlgn="base" hangingPunct="0">
              <a:lnSpc>
                <a:spcPct val="97000"/>
              </a:lnSpc>
              <a:spcBef>
                <a:spcPct val="0"/>
              </a:spcBef>
              <a:spcAft>
                <a:spcPct val="0"/>
              </a:spcAft>
              <a:buClr>
                <a:srgbClr val="000000"/>
              </a:buClr>
              <a:buSzPct val="100000"/>
              <a:buFont typeface="Times New Roman" charset="0"/>
              <a:tabLst>
                <a:tab pos="401638" algn="l"/>
                <a:tab pos="858838" algn="l"/>
                <a:tab pos="1316038" algn="l"/>
                <a:tab pos="1773238" algn="l"/>
                <a:tab pos="2230438" algn="l"/>
                <a:tab pos="2687638" algn="l"/>
                <a:tab pos="3144838" algn="l"/>
                <a:tab pos="3602038" algn="l"/>
                <a:tab pos="4059238" algn="l"/>
                <a:tab pos="4516438" algn="l"/>
                <a:tab pos="4973638" algn="l"/>
                <a:tab pos="5430838" algn="l"/>
                <a:tab pos="5888038" algn="l"/>
                <a:tab pos="6345238" algn="l"/>
                <a:tab pos="6802438" algn="l"/>
                <a:tab pos="7259638" algn="l"/>
                <a:tab pos="7716838" algn="l"/>
                <a:tab pos="8174038" algn="l"/>
                <a:tab pos="8631238" algn="l"/>
                <a:tab pos="9088438" algn="l"/>
                <a:tab pos="9545638" algn="l"/>
              </a:tabLst>
              <a:defRPr sz="2400">
                <a:solidFill>
                  <a:srgbClr val="000000"/>
                </a:solidFill>
                <a:latin typeface="Bitstream Vera Serif" charset="0"/>
                <a:ea typeface="ＭＳ Ｐゴシック" charset="0"/>
                <a:cs typeface="msmincho" charset="0"/>
              </a:defRPr>
            </a:lvl6pPr>
            <a:lvl7pPr marL="2971800" indent="-228600" fontAlgn="base" hangingPunct="0">
              <a:lnSpc>
                <a:spcPct val="97000"/>
              </a:lnSpc>
              <a:spcBef>
                <a:spcPct val="0"/>
              </a:spcBef>
              <a:spcAft>
                <a:spcPct val="0"/>
              </a:spcAft>
              <a:buClr>
                <a:srgbClr val="000000"/>
              </a:buClr>
              <a:buSzPct val="100000"/>
              <a:buFont typeface="Times New Roman" charset="0"/>
              <a:tabLst>
                <a:tab pos="401638" algn="l"/>
                <a:tab pos="858838" algn="l"/>
                <a:tab pos="1316038" algn="l"/>
                <a:tab pos="1773238" algn="l"/>
                <a:tab pos="2230438" algn="l"/>
                <a:tab pos="2687638" algn="l"/>
                <a:tab pos="3144838" algn="l"/>
                <a:tab pos="3602038" algn="l"/>
                <a:tab pos="4059238" algn="l"/>
                <a:tab pos="4516438" algn="l"/>
                <a:tab pos="4973638" algn="l"/>
                <a:tab pos="5430838" algn="l"/>
                <a:tab pos="5888038" algn="l"/>
                <a:tab pos="6345238" algn="l"/>
                <a:tab pos="6802438" algn="l"/>
                <a:tab pos="7259638" algn="l"/>
                <a:tab pos="7716838" algn="l"/>
                <a:tab pos="8174038" algn="l"/>
                <a:tab pos="8631238" algn="l"/>
                <a:tab pos="9088438" algn="l"/>
                <a:tab pos="9545638" algn="l"/>
              </a:tabLst>
              <a:defRPr sz="2400">
                <a:solidFill>
                  <a:srgbClr val="000000"/>
                </a:solidFill>
                <a:latin typeface="Bitstream Vera Serif" charset="0"/>
                <a:ea typeface="ＭＳ Ｐゴシック" charset="0"/>
                <a:cs typeface="msmincho" charset="0"/>
              </a:defRPr>
            </a:lvl7pPr>
            <a:lvl8pPr marL="3429000" indent="-228600" fontAlgn="base" hangingPunct="0">
              <a:lnSpc>
                <a:spcPct val="97000"/>
              </a:lnSpc>
              <a:spcBef>
                <a:spcPct val="0"/>
              </a:spcBef>
              <a:spcAft>
                <a:spcPct val="0"/>
              </a:spcAft>
              <a:buClr>
                <a:srgbClr val="000000"/>
              </a:buClr>
              <a:buSzPct val="100000"/>
              <a:buFont typeface="Times New Roman" charset="0"/>
              <a:tabLst>
                <a:tab pos="401638" algn="l"/>
                <a:tab pos="858838" algn="l"/>
                <a:tab pos="1316038" algn="l"/>
                <a:tab pos="1773238" algn="l"/>
                <a:tab pos="2230438" algn="l"/>
                <a:tab pos="2687638" algn="l"/>
                <a:tab pos="3144838" algn="l"/>
                <a:tab pos="3602038" algn="l"/>
                <a:tab pos="4059238" algn="l"/>
                <a:tab pos="4516438" algn="l"/>
                <a:tab pos="4973638" algn="l"/>
                <a:tab pos="5430838" algn="l"/>
                <a:tab pos="5888038" algn="l"/>
                <a:tab pos="6345238" algn="l"/>
                <a:tab pos="6802438" algn="l"/>
                <a:tab pos="7259638" algn="l"/>
                <a:tab pos="7716838" algn="l"/>
                <a:tab pos="8174038" algn="l"/>
                <a:tab pos="8631238" algn="l"/>
                <a:tab pos="9088438" algn="l"/>
                <a:tab pos="9545638" algn="l"/>
              </a:tabLst>
              <a:defRPr sz="2400">
                <a:solidFill>
                  <a:srgbClr val="000000"/>
                </a:solidFill>
                <a:latin typeface="Bitstream Vera Serif" charset="0"/>
                <a:ea typeface="ＭＳ Ｐゴシック" charset="0"/>
                <a:cs typeface="msmincho" charset="0"/>
              </a:defRPr>
            </a:lvl8pPr>
            <a:lvl9pPr marL="3886200" indent="-228600" fontAlgn="base" hangingPunct="0">
              <a:lnSpc>
                <a:spcPct val="97000"/>
              </a:lnSpc>
              <a:spcBef>
                <a:spcPct val="0"/>
              </a:spcBef>
              <a:spcAft>
                <a:spcPct val="0"/>
              </a:spcAft>
              <a:buClr>
                <a:srgbClr val="000000"/>
              </a:buClr>
              <a:buSzPct val="100000"/>
              <a:buFont typeface="Times New Roman" charset="0"/>
              <a:tabLst>
                <a:tab pos="401638" algn="l"/>
                <a:tab pos="858838" algn="l"/>
                <a:tab pos="1316038" algn="l"/>
                <a:tab pos="1773238" algn="l"/>
                <a:tab pos="2230438" algn="l"/>
                <a:tab pos="2687638" algn="l"/>
                <a:tab pos="3144838" algn="l"/>
                <a:tab pos="3602038" algn="l"/>
                <a:tab pos="4059238" algn="l"/>
                <a:tab pos="4516438" algn="l"/>
                <a:tab pos="4973638" algn="l"/>
                <a:tab pos="5430838" algn="l"/>
                <a:tab pos="5888038" algn="l"/>
                <a:tab pos="6345238" algn="l"/>
                <a:tab pos="6802438" algn="l"/>
                <a:tab pos="7259638" algn="l"/>
                <a:tab pos="7716838" algn="l"/>
                <a:tab pos="8174038" algn="l"/>
                <a:tab pos="8631238" algn="l"/>
                <a:tab pos="9088438" algn="l"/>
                <a:tab pos="9545638" algn="l"/>
              </a:tabLst>
              <a:defRPr sz="2400">
                <a:solidFill>
                  <a:srgbClr val="000000"/>
                </a:solidFill>
                <a:latin typeface="Bitstream Vera Serif" charset="0"/>
                <a:ea typeface="ＭＳ Ｐゴシック" charset="0"/>
                <a:cs typeface="msmincho" charset="0"/>
              </a:defRPr>
            </a:lvl9pPr>
          </a:lstStyle>
          <a:p>
            <a:pPr>
              <a:lnSpc>
                <a:spcPct val="70000"/>
              </a:lnSpc>
              <a:spcAft>
                <a:spcPts val="1293"/>
              </a:spcAft>
              <a:buSzPct val="45000"/>
              <a:buFont typeface="Wingdings" charset="0"/>
              <a:buChar char=""/>
            </a:pPr>
            <a:r>
              <a:rPr lang="en-US" sz="2000" b="1" i="1" dirty="0">
                <a:latin typeface="Calibri"/>
                <a:cs typeface="Calibri"/>
              </a:rPr>
              <a:t>1D proof of concept </a:t>
            </a:r>
            <a:r>
              <a:rPr lang="en-US" sz="2000" dirty="0">
                <a:latin typeface="Calibri"/>
                <a:cs typeface="Calibri"/>
              </a:rPr>
              <a:t>problem:</a:t>
            </a:r>
          </a:p>
          <a:p>
            <a:pPr lvl="1">
              <a:lnSpc>
                <a:spcPct val="70000"/>
              </a:lnSpc>
              <a:spcAft>
                <a:spcPts val="1293"/>
              </a:spcAft>
              <a:buSzPct val="45000"/>
              <a:buFont typeface="Wingdings" charset="0"/>
              <a:buChar char=""/>
            </a:pPr>
            <a:r>
              <a:rPr lang="en-US" sz="2000" b="1" i="1" dirty="0">
                <a:latin typeface="Calibri"/>
                <a:cs typeface="Calibri"/>
              </a:rPr>
              <a:t>   1D bar </a:t>
            </a:r>
            <a:r>
              <a:rPr lang="en-US" sz="2000" dirty="0">
                <a:latin typeface="Calibri"/>
                <a:cs typeface="Calibri"/>
              </a:rPr>
              <a:t>with area</a:t>
            </a:r>
            <a:r>
              <a:rPr lang="en-US" sz="2000" i="1" dirty="0">
                <a:latin typeface="Calibri"/>
                <a:cs typeface="Calibri"/>
              </a:rPr>
              <a:t> </a:t>
            </a:r>
            <a:r>
              <a:rPr lang="en-US" sz="2000" dirty="0">
                <a:latin typeface="Calibri"/>
                <a:cs typeface="Calibri"/>
              </a:rPr>
              <a:t>proportional to square root of length.</a:t>
            </a:r>
          </a:p>
          <a:p>
            <a:pPr lvl="1">
              <a:lnSpc>
                <a:spcPct val="70000"/>
              </a:lnSpc>
              <a:spcAft>
                <a:spcPts val="1293"/>
              </a:spcAft>
              <a:buSzPct val="45000"/>
              <a:buFont typeface="Wingdings" charset="0"/>
              <a:buChar char=""/>
            </a:pPr>
            <a:r>
              <a:rPr lang="en-US" sz="2000" dirty="0">
                <a:latin typeface="Calibri"/>
                <a:cs typeface="Calibri"/>
              </a:rPr>
              <a:t>   Strong </a:t>
            </a:r>
            <a:r>
              <a:rPr lang="en-US" sz="2000" b="1" i="1" dirty="0">
                <a:latin typeface="Calibri"/>
                <a:cs typeface="Calibri"/>
              </a:rPr>
              <a:t>singularity</a:t>
            </a:r>
            <a:r>
              <a:rPr lang="en-US" sz="2000" dirty="0">
                <a:latin typeface="Calibri"/>
                <a:cs typeface="Calibri"/>
              </a:rPr>
              <a:t> on left end of bar.</a:t>
            </a:r>
          </a:p>
          <a:p>
            <a:pPr lvl="1">
              <a:lnSpc>
                <a:spcPct val="70000"/>
              </a:lnSpc>
              <a:spcAft>
                <a:spcPts val="1293"/>
              </a:spcAft>
              <a:buSzPct val="45000"/>
              <a:buFont typeface="Wingdings" charset="0"/>
              <a:buChar char=""/>
            </a:pPr>
            <a:r>
              <a:rPr lang="en-US" sz="2000" dirty="0">
                <a:latin typeface="Calibri"/>
                <a:cs typeface="Calibri"/>
              </a:rPr>
              <a:t>   Simple </a:t>
            </a:r>
            <a:r>
              <a:rPr lang="en-US" sz="2000" b="1" i="1" dirty="0" err="1">
                <a:latin typeface="Calibri"/>
                <a:cs typeface="Calibri"/>
              </a:rPr>
              <a:t>hyperelestic</a:t>
            </a:r>
            <a:r>
              <a:rPr lang="en-US" sz="2000" dirty="0">
                <a:latin typeface="Calibri"/>
                <a:cs typeface="Calibri"/>
              </a:rPr>
              <a:t> material model with no damage.</a:t>
            </a:r>
          </a:p>
          <a:p>
            <a:pPr lvl="1">
              <a:lnSpc>
                <a:spcPct val="70000"/>
              </a:lnSpc>
              <a:spcAft>
                <a:spcPts val="1293"/>
              </a:spcAft>
              <a:buSzPct val="45000"/>
              <a:buFont typeface="Wingdings" charset="0"/>
              <a:buChar char=""/>
            </a:pPr>
            <a:r>
              <a:rPr lang="en-US" sz="2000" b="1" i="1" dirty="0">
                <a:latin typeface="Calibri"/>
                <a:cs typeface="Calibri"/>
              </a:rPr>
              <a:t>   MATLAB </a:t>
            </a:r>
            <a:r>
              <a:rPr lang="en-US" sz="2000" dirty="0">
                <a:latin typeface="Calibri"/>
                <a:cs typeface="Calibri"/>
              </a:rPr>
              <a:t>implementation.</a:t>
            </a:r>
          </a:p>
        </p:txBody>
      </p:sp>
      <p:sp>
        <p:nvSpPr>
          <p:cNvPr id="2" name="Title 1"/>
          <p:cNvSpPr>
            <a:spLocks noGrp="1"/>
          </p:cNvSpPr>
          <p:nvPr>
            <p:ph type="title"/>
          </p:nvPr>
        </p:nvSpPr>
        <p:spPr>
          <a:xfrm>
            <a:off x="211878" y="0"/>
            <a:ext cx="8229600" cy="991675"/>
          </a:xfrm>
        </p:spPr>
        <p:txBody>
          <a:bodyPr/>
          <a:lstStyle/>
          <a:p>
            <a:r>
              <a:rPr lang="en-US" sz="3600" dirty="0">
                <a:solidFill>
                  <a:schemeClr val="tx1"/>
                </a:solidFill>
              </a:rPr>
              <a:t>Appendix. </a:t>
            </a:r>
            <a:r>
              <a:rPr lang="en-US" sz="3600" dirty="0" err="1">
                <a:solidFill>
                  <a:schemeClr val="tx1"/>
                </a:solidFill>
              </a:rPr>
              <a:t>Foulk’s</a:t>
            </a:r>
            <a:r>
              <a:rPr lang="en-US" sz="3600" dirty="0">
                <a:solidFill>
                  <a:schemeClr val="tx1"/>
                </a:solidFill>
              </a:rPr>
              <a:t> Singular Bar</a:t>
            </a:r>
          </a:p>
        </p:txBody>
      </p:sp>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545018" y="3043789"/>
            <a:ext cx="7543528" cy="1788552"/>
          </a:xfrm>
          <a:prstGeom prst="rect">
            <a:avLst/>
          </a:prstGeom>
        </p:spPr>
      </p:pic>
      <p:graphicFrame>
        <p:nvGraphicFramePr>
          <p:cNvPr id="5" name="Object 4"/>
          <p:cNvGraphicFramePr>
            <a:graphicFrameLocks noChangeAspect="1"/>
          </p:cNvGraphicFramePr>
          <p:nvPr/>
        </p:nvGraphicFramePr>
        <p:xfrm>
          <a:off x="7362924" y="1036133"/>
          <a:ext cx="1346120" cy="1696109"/>
        </p:xfrm>
        <a:graphic>
          <a:graphicData uri="http://schemas.openxmlformats.org/presentationml/2006/ole">
            <mc:AlternateContent xmlns:mc="http://schemas.openxmlformats.org/markup-compatibility/2006">
              <mc:Choice xmlns:v="urn:schemas-microsoft-com:vml" Requires="v">
                <p:oleObj spid="_x0000_s1270" r:id="rId5" imgW="2539440" imgH="3199680" progId="">
                  <p:embed/>
                </p:oleObj>
              </mc:Choice>
              <mc:Fallback>
                <p:oleObj r:id="rId5" imgW="2539440" imgH="3199680" progId="">
                  <p:embed/>
                  <p:pic>
                    <p:nvPicPr>
                      <p:cNvPr id="5" name="Object 4"/>
                      <p:cNvPicPr/>
                      <p:nvPr/>
                    </p:nvPicPr>
                    <p:blipFill>
                      <a:blip r:embed="rId6"/>
                      <a:stretch>
                        <a:fillRect/>
                      </a:stretch>
                    </p:blipFill>
                    <p:spPr>
                      <a:xfrm>
                        <a:off x="7362924" y="1036133"/>
                        <a:ext cx="1346120" cy="1696109"/>
                      </a:xfrm>
                      <a:prstGeom prst="rect">
                        <a:avLst/>
                      </a:prstGeom>
                    </p:spPr>
                  </p:pic>
                </p:oleObj>
              </mc:Fallback>
            </mc:AlternateContent>
          </a:graphicData>
        </a:graphic>
      </p:graphicFrame>
      <p:sp>
        <p:nvSpPr>
          <p:cNvPr id="3" name="TextBox 2"/>
          <p:cNvSpPr txBox="1"/>
          <p:nvPr/>
        </p:nvSpPr>
        <p:spPr>
          <a:xfrm>
            <a:off x="94594" y="4876799"/>
            <a:ext cx="9165020" cy="1897955"/>
          </a:xfrm>
          <a:prstGeom prst="rect">
            <a:avLst/>
          </a:prstGeom>
          <a:noFill/>
        </p:spPr>
        <p:txBody>
          <a:bodyPr wrap="square" rtlCol="0">
            <a:spAutoFit/>
          </a:bodyPr>
          <a:lstStyle/>
          <a:p>
            <a:pPr>
              <a:lnSpc>
                <a:spcPct val="70000"/>
              </a:lnSpc>
              <a:spcAft>
                <a:spcPts val="1293"/>
              </a:spcAft>
              <a:buSzPct val="45000"/>
              <a:buFont typeface="Wingdings" charset="0"/>
              <a:buChar char=""/>
            </a:pPr>
            <a:r>
              <a:rPr lang="en-US" sz="2000" b="1" i="1" dirty="0">
                <a:latin typeface="Calibri"/>
                <a:cs typeface="Calibri"/>
              </a:rPr>
              <a:t>   Problem goals</a:t>
            </a:r>
            <a:r>
              <a:rPr lang="en-US" sz="2000" dirty="0">
                <a:latin typeface="Calibri"/>
                <a:cs typeface="Calibri"/>
              </a:rPr>
              <a:t>:</a:t>
            </a:r>
          </a:p>
          <a:p>
            <a:pPr lvl="1">
              <a:lnSpc>
                <a:spcPct val="70000"/>
              </a:lnSpc>
              <a:spcAft>
                <a:spcPts val="1293"/>
              </a:spcAft>
              <a:buSzPct val="45000"/>
              <a:buFont typeface="Wingdings" charset="0"/>
              <a:buChar char=""/>
            </a:pPr>
            <a:r>
              <a:rPr lang="en-US" sz="2000" dirty="0">
                <a:latin typeface="Calibri"/>
                <a:cs typeface="Calibri"/>
              </a:rPr>
              <a:t>    Explore </a:t>
            </a:r>
            <a:r>
              <a:rPr lang="en-US" sz="2000" b="1" i="1" dirty="0">
                <a:latin typeface="Calibri"/>
                <a:cs typeface="Calibri"/>
              </a:rPr>
              <a:t>viability</a:t>
            </a:r>
            <a:r>
              <a:rPr lang="en-US" sz="2000" dirty="0">
                <a:latin typeface="Calibri"/>
                <a:cs typeface="Calibri"/>
              </a:rPr>
              <a:t> of </a:t>
            </a:r>
            <a:r>
              <a:rPr lang="en-US" sz="2000" b="1" i="1" dirty="0">
                <a:latin typeface="Calibri"/>
                <a:cs typeface="Calibri"/>
              </a:rPr>
              <a:t>4 variants</a:t>
            </a:r>
            <a:r>
              <a:rPr lang="en-US" sz="2000" dirty="0">
                <a:latin typeface="Calibri"/>
                <a:cs typeface="Calibri"/>
              </a:rPr>
              <a:t> of the Schwarz alternating method.</a:t>
            </a:r>
          </a:p>
          <a:p>
            <a:pPr lvl="1">
              <a:lnSpc>
                <a:spcPct val="70000"/>
              </a:lnSpc>
              <a:spcAft>
                <a:spcPts val="1293"/>
              </a:spcAft>
              <a:buSzPct val="45000"/>
              <a:buFont typeface="Wingdings" charset="0"/>
              <a:buChar char=""/>
            </a:pPr>
            <a:r>
              <a:rPr lang="en-US" sz="2000" dirty="0">
                <a:latin typeface="Calibri"/>
                <a:cs typeface="Calibri"/>
              </a:rPr>
              <a:t>    Test </a:t>
            </a:r>
            <a:r>
              <a:rPr lang="en-US" sz="2000" b="1" i="1" dirty="0">
                <a:latin typeface="Calibri"/>
                <a:cs typeface="Calibri"/>
              </a:rPr>
              <a:t>convergence </a:t>
            </a:r>
            <a:r>
              <a:rPr lang="en-US" sz="2000" dirty="0">
                <a:latin typeface="Calibri"/>
                <a:cs typeface="Calibri"/>
              </a:rPr>
              <a:t>and compare with literature (Evans, 1986).</a:t>
            </a:r>
          </a:p>
          <a:p>
            <a:pPr lvl="2">
              <a:lnSpc>
                <a:spcPct val="70000"/>
              </a:lnSpc>
              <a:spcAft>
                <a:spcPts val="1293"/>
              </a:spcAft>
              <a:buSzPct val="45000"/>
              <a:buFont typeface="Wingdings" charset="0"/>
              <a:buChar char=""/>
            </a:pPr>
            <a:r>
              <a:rPr lang="en-US" sz="2000" dirty="0">
                <a:latin typeface="Calibri"/>
                <a:cs typeface="Calibri"/>
              </a:rPr>
              <a:t>     Expect </a:t>
            </a:r>
            <a:r>
              <a:rPr lang="en-US" sz="2000" b="1" i="1" dirty="0">
                <a:latin typeface="Calibri"/>
                <a:cs typeface="Calibri"/>
              </a:rPr>
              <a:t>faster convergence </a:t>
            </a:r>
            <a:r>
              <a:rPr lang="en-US" sz="2000" dirty="0">
                <a:latin typeface="Calibri"/>
                <a:cs typeface="Calibri"/>
              </a:rPr>
              <a:t>in </a:t>
            </a:r>
            <a:r>
              <a:rPr lang="en-US" sz="2000" b="1" i="1" dirty="0">
                <a:latin typeface="Calibri"/>
                <a:cs typeface="Calibri"/>
              </a:rPr>
              <a:t>fewer iterations </a:t>
            </a:r>
            <a:r>
              <a:rPr lang="en-US" sz="2000" dirty="0">
                <a:latin typeface="Calibri"/>
                <a:cs typeface="Calibri"/>
              </a:rPr>
              <a:t>with </a:t>
            </a:r>
            <a:r>
              <a:rPr lang="en-US" sz="2000" b="1" i="1" dirty="0">
                <a:latin typeface="Calibri"/>
                <a:cs typeface="Calibri"/>
              </a:rPr>
              <a:t>increased overlap</a:t>
            </a:r>
            <a:r>
              <a:rPr lang="en-US" sz="2000" dirty="0">
                <a:latin typeface="Calibri"/>
                <a:cs typeface="Calibri"/>
              </a:rPr>
              <a:t>.</a:t>
            </a:r>
            <a:endParaRPr lang="en-US" sz="2000" b="1" i="1" dirty="0">
              <a:latin typeface="Calibri"/>
              <a:cs typeface="Calibri"/>
            </a:endParaRPr>
          </a:p>
          <a:p>
            <a:endParaRPr lang="en-US" dirty="0"/>
          </a:p>
        </p:txBody>
      </p:sp>
      <p:sp>
        <p:nvSpPr>
          <p:cNvPr id="6" name="Slide Number Placeholder 5">
            <a:extLst>
              <a:ext uri="{FF2B5EF4-FFF2-40B4-BE49-F238E27FC236}">
                <a16:creationId xmlns:a16="http://schemas.microsoft.com/office/drawing/2014/main" id="{1231F56E-EE07-4036-AA0D-E54E8259472F}"/>
              </a:ext>
            </a:extLst>
          </p:cNvPr>
          <p:cNvSpPr>
            <a:spLocks noGrp="1"/>
          </p:cNvSpPr>
          <p:nvPr>
            <p:ph type="sldNum" sz="quarter" idx="12"/>
          </p:nvPr>
        </p:nvSpPr>
        <p:spPr/>
        <p:txBody>
          <a:bodyPr/>
          <a:lstStyle/>
          <a:p>
            <a:fld id="{A5E55A7B-7854-E145-92D9-B491DF4BAE2D}" type="slidenum">
              <a:rPr lang="en-US" smtClean="0"/>
              <a:pPr/>
              <a:t>77</a:t>
            </a:fld>
            <a:endParaRPr lang="en-US" dirty="0"/>
          </a:p>
        </p:txBody>
      </p:sp>
    </p:spTree>
    <p:extLst>
      <p:ext uri="{BB962C8B-B14F-4D97-AF65-F5344CB8AC3E}">
        <p14:creationId xmlns:p14="http://schemas.microsoft.com/office/powerpoint/2010/main" val="2184463149"/>
      </p:ext>
    </p:extLst>
  </p:cSld>
  <p:clrMapOvr>
    <a:masterClrMapping/>
  </p:clrMapOvr>
  <p:transition spd="med"/>
  <p:timing>
    <p:tnLst>
      <p:par>
        <p:cTn id="1" dur="indefinite" restart="never" nodeType="tmRoot">
          <p:childTnLst>
            <p:seq concurrent="1" nextAc="seek">
              <p:cTn id="2" dur="indefinite" nodeType="mainSeq"/>
              <p:prevCondLst>
                <p:cond evt="onPrev" delay="0">
                  <p:tgtEl>
                    <p:sldTgt/>
                  </p:tgtEl>
                </p:cond>
              </p:prevCondLst>
              <p:nextCondLst>
                <p:cond evt="onNext" delay="0">
                  <p:tgtEl>
                    <p:sldTgt/>
                  </p:tgtEl>
                </p:cond>
              </p:nextCondLst>
            </p:seq>
          </p:childTnLst>
        </p:cTn>
      </p:par>
    </p:tnLst>
  </p:timing>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33810" y="-233416"/>
            <a:ext cx="8586443" cy="1203550"/>
          </a:xfrm>
        </p:spPr>
        <p:txBody>
          <a:bodyPr/>
          <a:lstStyle/>
          <a:p>
            <a:r>
              <a:rPr lang="en-US" sz="3600" dirty="0">
                <a:solidFill>
                  <a:schemeClr val="tx1"/>
                </a:solidFill>
              </a:rPr>
              <a:t>Appendix. Singular Bar and Schwarz Variants</a:t>
            </a:r>
          </a:p>
        </p:txBody>
      </p:sp>
      <p:pic>
        <p:nvPicPr>
          <p:cNvPr id="6" name="Picture 5"/>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854242" y="793153"/>
            <a:ext cx="2803358" cy="2743163"/>
          </a:xfrm>
          <a:prstGeom prst="rect">
            <a:avLst/>
          </a:prstGeom>
        </p:spPr>
      </p:pic>
      <p:pic>
        <p:nvPicPr>
          <p:cNvPr id="8" name="Picture 7"/>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4966034" y="970134"/>
            <a:ext cx="3236457" cy="2389199"/>
          </a:xfrm>
          <a:prstGeom prst="rect">
            <a:avLst/>
          </a:prstGeom>
        </p:spPr>
      </p:pic>
      <p:pic>
        <p:nvPicPr>
          <p:cNvPr id="15" name="Picture 14"/>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716788" y="3645568"/>
            <a:ext cx="2940812" cy="2733712"/>
          </a:xfrm>
          <a:prstGeom prst="rect">
            <a:avLst/>
          </a:prstGeom>
        </p:spPr>
      </p:pic>
      <p:pic>
        <p:nvPicPr>
          <p:cNvPr id="27" name="Picture 26"/>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5053263" y="3560735"/>
            <a:ext cx="2962777" cy="2818545"/>
          </a:xfrm>
          <a:prstGeom prst="rect">
            <a:avLst/>
          </a:prstGeom>
        </p:spPr>
      </p:pic>
      <p:graphicFrame>
        <p:nvGraphicFramePr>
          <p:cNvPr id="7" name="Object 6"/>
          <p:cNvGraphicFramePr>
            <a:graphicFrameLocks noChangeAspect="1"/>
          </p:cNvGraphicFramePr>
          <p:nvPr/>
        </p:nvGraphicFramePr>
        <p:xfrm>
          <a:off x="3880688" y="2780778"/>
          <a:ext cx="1185935" cy="1494276"/>
        </p:xfrm>
        <a:graphic>
          <a:graphicData uri="http://schemas.openxmlformats.org/presentationml/2006/ole">
            <mc:AlternateContent xmlns:mc="http://schemas.openxmlformats.org/markup-compatibility/2006">
              <mc:Choice xmlns:v="urn:schemas-microsoft-com:vml" Requires="v">
                <p:oleObj spid="_x0000_s2294" r:id="rId8" imgW="2539440" imgH="3199680" progId="">
                  <p:embed/>
                </p:oleObj>
              </mc:Choice>
              <mc:Fallback>
                <p:oleObj r:id="rId8" imgW="2539440" imgH="3199680" progId="">
                  <p:embed/>
                  <p:pic>
                    <p:nvPicPr>
                      <p:cNvPr id="7" name="Object 6"/>
                      <p:cNvPicPr/>
                      <p:nvPr/>
                    </p:nvPicPr>
                    <p:blipFill>
                      <a:blip r:embed="rId9"/>
                      <a:stretch>
                        <a:fillRect/>
                      </a:stretch>
                    </p:blipFill>
                    <p:spPr>
                      <a:xfrm>
                        <a:off x="3880688" y="2780778"/>
                        <a:ext cx="1185935" cy="1494276"/>
                      </a:xfrm>
                      <a:prstGeom prst="rect">
                        <a:avLst/>
                      </a:prstGeom>
                    </p:spPr>
                  </p:pic>
                </p:oleObj>
              </mc:Fallback>
            </mc:AlternateContent>
          </a:graphicData>
        </a:graphic>
      </p:graphicFrame>
      <p:sp>
        <p:nvSpPr>
          <p:cNvPr id="3" name="Slide Number Placeholder 2">
            <a:extLst>
              <a:ext uri="{FF2B5EF4-FFF2-40B4-BE49-F238E27FC236}">
                <a16:creationId xmlns:a16="http://schemas.microsoft.com/office/drawing/2014/main" id="{BE6E5B8E-8853-43DE-A323-022268AB0C8A}"/>
              </a:ext>
            </a:extLst>
          </p:cNvPr>
          <p:cNvSpPr>
            <a:spLocks noGrp="1"/>
          </p:cNvSpPr>
          <p:nvPr>
            <p:ph type="sldNum" sz="quarter" idx="12"/>
          </p:nvPr>
        </p:nvSpPr>
        <p:spPr/>
        <p:txBody>
          <a:bodyPr/>
          <a:lstStyle/>
          <a:p>
            <a:fld id="{A5E55A7B-7854-E145-92D9-B491DF4BAE2D}" type="slidenum">
              <a:rPr lang="en-US" smtClean="0"/>
              <a:pPr/>
              <a:t>78</a:t>
            </a:fld>
            <a:endParaRPr lang="en-US" dirty="0"/>
          </a:p>
        </p:txBody>
      </p:sp>
    </p:spTree>
    <p:extLst>
      <p:ext uri="{BB962C8B-B14F-4D97-AF65-F5344CB8AC3E}">
        <p14:creationId xmlns:p14="http://schemas.microsoft.com/office/powerpoint/2010/main" val="3724851043"/>
      </p:ext>
    </p:extLst>
  </p:cSld>
  <p:clrMapOvr>
    <a:masterClrMapping/>
  </p:clrMapOvr>
  <p:transition spd="med"/>
  <p:timing>
    <p:tnLst>
      <p:par>
        <p:cTn id="1" dur="indefinite" restart="never" nodeType="tmRoot">
          <p:childTnLst>
            <p:seq concurrent="1" nextAc="seek">
              <p:cTn id="2" dur="indefinite" nodeType="mainSeq"/>
              <p:prevCondLst>
                <p:cond evt="onPrev" delay="0">
                  <p:tgtEl>
                    <p:sldTgt/>
                  </p:tgtEl>
                </p:cond>
              </p:prevCondLst>
              <p:nextCondLst>
                <p:cond evt="onNext" delay="0">
                  <p:tgtEl>
                    <p:sldTgt/>
                  </p:tgtEl>
                </p:cond>
              </p:nextCondLst>
            </p:seq>
          </p:childTnLst>
        </p:cTn>
      </p:par>
    </p:tnLst>
  </p:timing>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14" name="Group 13"/>
          <p:cNvGrpSpPr/>
          <p:nvPr/>
        </p:nvGrpSpPr>
        <p:grpSpPr>
          <a:xfrm>
            <a:off x="235527" y="881281"/>
            <a:ext cx="3272811" cy="5208944"/>
            <a:chOff x="823179" y="1044017"/>
            <a:chExt cx="3272811" cy="5208944"/>
          </a:xfrm>
        </p:grpSpPr>
        <p:pic>
          <p:nvPicPr>
            <p:cNvPr id="15" name="Picture 14"/>
            <p:cNvPicPr>
              <a:picLocks noChangeAspect="1"/>
            </p:cNvPicPr>
            <p:nvPr/>
          </p:nvPicPr>
          <p:blipFill>
            <a:blip r:embed="rId3">
              <a:extLst>
                <a:ext uri="{28A0092B-C50C-407E-A947-70E740481C1C}">
                  <a14:useLocalDpi xmlns:a14="http://schemas.microsoft.com/office/drawing/2010/main"/>
                </a:ext>
              </a:extLst>
            </a:blip>
            <a:stretch>
              <a:fillRect/>
            </a:stretch>
          </p:blipFill>
          <p:spPr>
            <a:xfrm rot="16200000">
              <a:off x="458950" y="2525774"/>
              <a:ext cx="5118797" cy="2155283"/>
            </a:xfrm>
            <a:prstGeom prst="rect">
              <a:avLst/>
            </a:prstGeom>
          </p:spPr>
        </p:pic>
        <p:pic>
          <p:nvPicPr>
            <p:cNvPr id="16" name="Picture 15"/>
            <p:cNvPicPr>
              <a:picLocks noChangeAspect="1"/>
            </p:cNvPicPr>
            <p:nvPr/>
          </p:nvPicPr>
          <p:blipFill rotWithShape="1">
            <a:blip r:embed="rId4">
              <a:extLst>
                <a:ext uri="{28A0092B-C50C-407E-A947-70E740481C1C}">
                  <a14:useLocalDpi xmlns:a14="http://schemas.microsoft.com/office/drawing/2010/main"/>
                </a:ext>
              </a:extLst>
            </a:blip>
            <a:srcRect t="16980" b="15969"/>
            <a:stretch/>
          </p:blipFill>
          <p:spPr>
            <a:xfrm rot="16200000">
              <a:off x="-1013666" y="2971009"/>
              <a:ext cx="5118797" cy="1445108"/>
            </a:xfrm>
            <a:prstGeom prst="rect">
              <a:avLst/>
            </a:prstGeom>
          </p:spPr>
        </p:pic>
        <p:sp>
          <p:nvSpPr>
            <p:cNvPr id="17" name="TextBox 16"/>
            <p:cNvSpPr txBox="1"/>
            <p:nvPr/>
          </p:nvSpPr>
          <p:spPr>
            <a:xfrm>
              <a:off x="1621684" y="2795216"/>
              <a:ext cx="1363824" cy="738664"/>
            </a:xfrm>
            <a:prstGeom prst="rect">
              <a:avLst/>
            </a:prstGeom>
            <a:noFill/>
          </p:spPr>
          <p:txBody>
            <a:bodyPr wrap="square" rtlCol="0">
              <a:spAutoFit/>
            </a:bodyPr>
            <a:lstStyle/>
            <a:p>
              <a:pPr algn="ctr"/>
              <a:r>
                <a:rPr lang="en-US" sz="1400" dirty="0">
                  <a:latin typeface="Calibri" panose="020F0502020204030204" pitchFamily="34" charset="0"/>
                </a:rPr>
                <a:t>Region of localization (necking)</a:t>
              </a:r>
            </a:p>
          </p:txBody>
        </p:sp>
        <p:cxnSp>
          <p:nvCxnSpPr>
            <p:cNvPr id="18" name="Straight Arrow Connector 17"/>
            <p:cNvCxnSpPr/>
            <p:nvPr/>
          </p:nvCxnSpPr>
          <p:spPr>
            <a:xfrm flipH="1">
              <a:off x="1741118" y="3533880"/>
              <a:ext cx="433114" cy="159683"/>
            </a:xfrm>
            <a:prstGeom prst="straightConnector1">
              <a:avLst/>
            </a:prstGeom>
            <a:ln>
              <a:tailEnd type="triangle"/>
            </a:ln>
            <a:effectLst/>
          </p:spPr>
          <p:style>
            <a:lnRef idx="2">
              <a:schemeClr val="accent1"/>
            </a:lnRef>
            <a:fillRef idx="0">
              <a:schemeClr val="accent1"/>
            </a:fillRef>
            <a:effectRef idx="1">
              <a:schemeClr val="accent1"/>
            </a:effectRef>
            <a:fontRef idx="minor">
              <a:schemeClr val="tx1"/>
            </a:fontRef>
          </p:style>
        </p:cxnSp>
        <p:cxnSp>
          <p:nvCxnSpPr>
            <p:cNvPr id="19" name="Straight Arrow Connector 18"/>
            <p:cNvCxnSpPr/>
            <p:nvPr/>
          </p:nvCxnSpPr>
          <p:spPr>
            <a:xfrm>
              <a:off x="2386590" y="3533880"/>
              <a:ext cx="399767" cy="138623"/>
            </a:xfrm>
            <a:prstGeom prst="straightConnector1">
              <a:avLst/>
            </a:prstGeom>
            <a:ln>
              <a:tailEnd type="triangle"/>
            </a:ln>
            <a:effectLst/>
          </p:spPr>
          <p:style>
            <a:lnRef idx="2">
              <a:schemeClr val="accent1"/>
            </a:lnRef>
            <a:fillRef idx="0">
              <a:schemeClr val="accent1"/>
            </a:fillRef>
            <a:effectRef idx="1">
              <a:schemeClr val="accent1"/>
            </a:effectRef>
            <a:fontRef idx="minor">
              <a:schemeClr val="tx1"/>
            </a:fontRef>
          </p:style>
        </p:cxnSp>
      </p:grpSp>
      <p:sp>
        <p:nvSpPr>
          <p:cNvPr id="10" name="Title 2"/>
          <p:cNvSpPr>
            <a:spLocks noGrp="1"/>
          </p:cNvSpPr>
          <p:nvPr>
            <p:ph type="title"/>
          </p:nvPr>
        </p:nvSpPr>
        <p:spPr>
          <a:xfrm>
            <a:off x="182880" y="165274"/>
            <a:ext cx="8298678" cy="779462"/>
          </a:xfrm>
        </p:spPr>
        <p:txBody>
          <a:bodyPr/>
          <a:lstStyle/>
          <a:p>
            <a:pPr algn="l"/>
            <a:r>
              <a:rPr lang="en-US" sz="3600" dirty="0">
                <a:solidFill>
                  <a:schemeClr val="tx1"/>
                </a:solidFill>
                <a:latin typeface="Calibri" charset="0"/>
                <a:ea typeface="Calibri" charset="0"/>
                <a:cs typeface="Calibri" charset="0"/>
              </a:rPr>
              <a:t>Appendix. Multiscale Modeling of Localization</a:t>
            </a:r>
          </a:p>
        </p:txBody>
      </p:sp>
      <p:sp>
        <p:nvSpPr>
          <p:cNvPr id="6" name="TextBox 5"/>
          <p:cNvSpPr txBox="1"/>
          <p:nvPr/>
        </p:nvSpPr>
        <p:spPr>
          <a:xfrm>
            <a:off x="3328984" y="4515805"/>
            <a:ext cx="5751477" cy="2215991"/>
          </a:xfrm>
          <a:prstGeom prst="rect">
            <a:avLst/>
          </a:prstGeom>
          <a:noFill/>
        </p:spPr>
        <p:txBody>
          <a:bodyPr wrap="square" lIns="0" rtlCol="0">
            <a:spAutoFit/>
          </a:bodyPr>
          <a:lstStyle/>
          <a:p>
            <a:pPr marL="12700" lvl="1"/>
            <a:r>
              <a:rPr lang="en-US" b="1" u="sng" dirty="0">
                <a:solidFill>
                  <a:srgbClr val="1F497D"/>
                </a:solidFill>
                <a:latin typeface="Calibri" panose="020F0502020204030204" pitchFamily="34" charset="0"/>
              </a:rPr>
              <a:t>Goals:</a:t>
            </a:r>
          </a:p>
          <a:p>
            <a:pPr marL="12700" lvl="1"/>
            <a:endParaRPr lang="en-US" sz="400" dirty="0">
              <a:latin typeface="Calibri" panose="020F0502020204030204" pitchFamily="34" charset="0"/>
            </a:endParaRPr>
          </a:p>
          <a:p>
            <a:pPr marL="298450" lvl="1" indent="-285750">
              <a:buFont typeface="Arial" panose="020B0604020202020204" pitchFamily="34" charset="0"/>
              <a:buChar char="•"/>
            </a:pPr>
            <a:r>
              <a:rPr lang="en-US" dirty="0">
                <a:latin typeface="Calibri" panose="020F0502020204030204" pitchFamily="34" charset="0"/>
              </a:rPr>
              <a:t>Connect </a:t>
            </a:r>
            <a:r>
              <a:rPr lang="en-US" b="1" i="1" dirty="0">
                <a:latin typeface="Calibri" panose="020F0502020204030204" pitchFamily="34" charset="0"/>
              </a:rPr>
              <a:t>physical length scales </a:t>
            </a:r>
            <a:r>
              <a:rPr lang="en-US" dirty="0">
                <a:latin typeface="Calibri" panose="020F0502020204030204" pitchFamily="34" charset="0"/>
              </a:rPr>
              <a:t>to </a:t>
            </a:r>
            <a:r>
              <a:rPr lang="en-US" b="1" i="1" dirty="0">
                <a:latin typeface="Calibri" panose="020F0502020204030204" pitchFamily="34" charset="0"/>
              </a:rPr>
              <a:t>engineering scale models.</a:t>
            </a:r>
          </a:p>
          <a:p>
            <a:pPr marL="298450" lvl="1" indent="-285750">
              <a:buFont typeface="Arial" panose="020B0604020202020204" pitchFamily="34" charset="0"/>
              <a:buChar char="•"/>
            </a:pPr>
            <a:endParaRPr lang="en-US" sz="400" dirty="0">
              <a:latin typeface="Calibri" panose="020F0502020204030204" pitchFamily="34" charset="0"/>
            </a:endParaRPr>
          </a:p>
          <a:p>
            <a:pPr marL="298450" lvl="1" indent="-285750">
              <a:buFont typeface="Arial" panose="020B0604020202020204" pitchFamily="34" charset="0"/>
              <a:buChar char="•"/>
            </a:pPr>
            <a:r>
              <a:rPr lang="en-US" dirty="0">
                <a:latin typeface="Calibri" panose="020F0502020204030204" pitchFamily="34" charset="0"/>
              </a:rPr>
              <a:t>Investigate importance of </a:t>
            </a:r>
            <a:r>
              <a:rPr lang="en-US" b="1" i="1" dirty="0">
                <a:latin typeface="Calibri" panose="020F0502020204030204" pitchFamily="34" charset="0"/>
              </a:rPr>
              <a:t>microstructural detail.</a:t>
            </a:r>
          </a:p>
          <a:p>
            <a:pPr marL="298450" lvl="1" indent="-285750">
              <a:buFont typeface="Arial" panose="020B0604020202020204" pitchFamily="34" charset="0"/>
              <a:buChar char="•"/>
            </a:pPr>
            <a:endParaRPr lang="en-US" sz="400" dirty="0">
              <a:latin typeface="Calibri" panose="020F0502020204030204" pitchFamily="34" charset="0"/>
            </a:endParaRPr>
          </a:p>
          <a:p>
            <a:pPr marL="298450" lvl="1" indent="-285750">
              <a:buFont typeface="Arial" panose="020B0604020202020204" pitchFamily="34" charset="0"/>
              <a:buChar char="•"/>
            </a:pPr>
            <a:r>
              <a:rPr lang="en-US" dirty="0">
                <a:latin typeface="Calibri" panose="020F0502020204030204" pitchFamily="34" charset="0"/>
              </a:rPr>
              <a:t>Develop bridging technologies for </a:t>
            </a:r>
            <a:r>
              <a:rPr lang="en-US" b="1" i="1" dirty="0">
                <a:latin typeface="Calibri" panose="020F0502020204030204" pitchFamily="34" charset="0"/>
              </a:rPr>
              <a:t>spatial multiscale/ </a:t>
            </a:r>
            <a:r>
              <a:rPr lang="en-US" b="1" i="1" dirty="0" err="1">
                <a:latin typeface="Calibri" panose="020F0502020204030204" pitchFamily="34" charset="0"/>
              </a:rPr>
              <a:t>multiphysics</a:t>
            </a:r>
            <a:r>
              <a:rPr lang="en-US" b="1" i="1" dirty="0">
                <a:latin typeface="Calibri" panose="020F0502020204030204" pitchFamily="34" charset="0"/>
              </a:rPr>
              <a:t>.</a:t>
            </a:r>
          </a:p>
          <a:p>
            <a:pPr lvl="1"/>
            <a:endParaRPr lang="en-US" dirty="0">
              <a:latin typeface="Calibri" panose="020F0502020204030204" pitchFamily="34" charset="0"/>
            </a:endParaRPr>
          </a:p>
        </p:txBody>
      </p:sp>
      <p:grpSp>
        <p:nvGrpSpPr>
          <p:cNvPr id="20" name="Group 19"/>
          <p:cNvGrpSpPr/>
          <p:nvPr/>
        </p:nvGrpSpPr>
        <p:grpSpPr>
          <a:xfrm>
            <a:off x="3719211" y="780560"/>
            <a:ext cx="5059029" cy="3220179"/>
            <a:chOff x="4894414" y="3083531"/>
            <a:chExt cx="5059029" cy="3220179"/>
          </a:xfrm>
        </p:grpSpPr>
        <p:pic>
          <p:nvPicPr>
            <p:cNvPr id="21" name="Picture 20" descr="crossSection.png"/>
            <p:cNvPicPr>
              <a:picLocks noChangeAspect="1"/>
            </p:cNvPicPr>
            <p:nvPr/>
          </p:nvPicPr>
          <p:blipFill rotWithShape="1">
            <a:blip r:embed="rId5">
              <a:extLst>
                <a:ext uri="{28A0092B-C50C-407E-A947-70E740481C1C}">
                  <a14:useLocalDpi xmlns:a14="http://schemas.microsoft.com/office/drawing/2010/main"/>
                </a:ext>
              </a:extLst>
            </a:blip>
            <a:srcRect t="9129"/>
            <a:stretch/>
          </p:blipFill>
          <p:spPr>
            <a:xfrm rot="253606">
              <a:off x="4894414" y="3364905"/>
              <a:ext cx="1975383" cy="2938805"/>
            </a:xfrm>
            <a:prstGeom prst="rect">
              <a:avLst/>
            </a:prstGeom>
          </p:spPr>
        </p:pic>
        <p:pic>
          <p:nvPicPr>
            <p:cNvPr id="22" name="Picture 21"/>
            <p:cNvPicPr>
              <a:picLocks noChangeAspect="1"/>
            </p:cNvPicPr>
            <p:nvPr/>
          </p:nvPicPr>
          <p:blipFill>
            <a:blip r:embed="rId6">
              <a:extLst>
                <a:ext uri="{28A0092B-C50C-407E-A947-70E740481C1C}">
                  <a14:useLocalDpi xmlns:a14="http://schemas.microsoft.com/office/drawing/2010/main"/>
                </a:ext>
              </a:extLst>
            </a:blip>
            <a:stretch>
              <a:fillRect/>
            </a:stretch>
          </p:blipFill>
          <p:spPr>
            <a:xfrm>
              <a:off x="7003914" y="3582429"/>
              <a:ext cx="2391655" cy="2209345"/>
            </a:xfrm>
            <a:prstGeom prst="rect">
              <a:avLst/>
            </a:prstGeom>
          </p:spPr>
        </p:pic>
        <p:sp>
          <p:nvSpPr>
            <p:cNvPr id="23" name="TextBox 22"/>
            <p:cNvSpPr txBox="1"/>
            <p:nvPr/>
          </p:nvSpPr>
          <p:spPr>
            <a:xfrm>
              <a:off x="6437815" y="3083531"/>
              <a:ext cx="3515628" cy="369332"/>
            </a:xfrm>
            <a:prstGeom prst="rect">
              <a:avLst/>
            </a:prstGeom>
            <a:noFill/>
          </p:spPr>
          <p:txBody>
            <a:bodyPr wrap="square" rtlCol="0">
              <a:spAutoFit/>
            </a:bodyPr>
            <a:lstStyle/>
            <a:p>
              <a:r>
                <a:rPr lang="en-US" dirty="0">
                  <a:latin typeface="Calibri" panose="020F0502020204030204" pitchFamily="34" charset="0"/>
                </a:rPr>
                <a:t>Region of localization (fracture)</a:t>
              </a:r>
            </a:p>
          </p:txBody>
        </p:sp>
        <p:cxnSp>
          <p:nvCxnSpPr>
            <p:cNvPr id="24" name="Straight Arrow Connector 23"/>
            <p:cNvCxnSpPr/>
            <p:nvPr/>
          </p:nvCxnSpPr>
          <p:spPr>
            <a:xfrm flipH="1">
              <a:off x="7245181" y="3362534"/>
              <a:ext cx="134745" cy="826342"/>
            </a:xfrm>
            <a:prstGeom prst="straightConnector1">
              <a:avLst/>
            </a:prstGeom>
            <a:ln>
              <a:tailEnd type="triangle"/>
            </a:ln>
            <a:effectLst/>
          </p:spPr>
          <p:style>
            <a:lnRef idx="2">
              <a:schemeClr val="accent1"/>
            </a:lnRef>
            <a:fillRef idx="0">
              <a:schemeClr val="accent1"/>
            </a:fillRef>
            <a:effectRef idx="1">
              <a:schemeClr val="accent1"/>
            </a:effectRef>
            <a:fontRef idx="minor">
              <a:schemeClr val="tx1"/>
            </a:fontRef>
          </p:style>
        </p:cxnSp>
        <p:cxnSp>
          <p:nvCxnSpPr>
            <p:cNvPr id="25" name="Straight Arrow Connector 24"/>
            <p:cNvCxnSpPr>
              <a:stCxn id="23" idx="1"/>
            </p:cNvCxnSpPr>
            <p:nvPr/>
          </p:nvCxnSpPr>
          <p:spPr>
            <a:xfrm flipH="1">
              <a:off x="5630449" y="3268197"/>
              <a:ext cx="807366" cy="325702"/>
            </a:xfrm>
            <a:prstGeom prst="straightConnector1">
              <a:avLst/>
            </a:prstGeom>
            <a:ln>
              <a:tailEnd type="triangle"/>
            </a:ln>
            <a:effectLst/>
          </p:spPr>
          <p:style>
            <a:lnRef idx="2">
              <a:schemeClr val="accent1"/>
            </a:lnRef>
            <a:fillRef idx="0">
              <a:schemeClr val="accent1"/>
            </a:fillRef>
            <a:effectRef idx="1">
              <a:schemeClr val="accent1"/>
            </a:effectRef>
            <a:fontRef idx="minor">
              <a:schemeClr val="tx1"/>
            </a:fontRef>
          </p:style>
        </p:cxnSp>
      </p:grpSp>
      <p:sp>
        <p:nvSpPr>
          <p:cNvPr id="2" name="TextBox 1"/>
          <p:cNvSpPr txBox="1"/>
          <p:nvPr/>
        </p:nvSpPr>
        <p:spPr>
          <a:xfrm>
            <a:off x="3660695" y="3813720"/>
            <a:ext cx="5146318" cy="646331"/>
          </a:xfrm>
          <a:prstGeom prst="rect">
            <a:avLst/>
          </a:prstGeom>
          <a:solidFill>
            <a:srgbClr val="FFFFCC"/>
          </a:solidFill>
        </p:spPr>
        <p:txBody>
          <a:bodyPr wrap="square" rtlCol="0">
            <a:spAutoFit/>
          </a:bodyPr>
          <a:lstStyle/>
          <a:p>
            <a:pPr marL="0" lvl="1" algn="ctr"/>
            <a:r>
              <a:rPr lang="en-US" dirty="0">
                <a:latin typeface="Calibri" panose="020F0502020204030204" pitchFamily="34" charset="0"/>
              </a:rPr>
              <a:t>Strain localization can cause </a:t>
            </a:r>
            <a:r>
              <a:rPr lang="en-US" b="1" i="1" dirty="0">
                <a:latin typeface="Calibri" panose="020F0502020204030204" pitchFamily="34" charset="0"/>
              </a:rPr>
              <a:t>localized necking </a:t>
            </a:r>
            <a:r>
              <a:rPr lang="en-US" dirty="0">
                <a:latin typeface="Calibri" panose="020F0502020204030204" pitchFamily="34" charset="0"/>
              </a:rPr>
              <a:t>(left) and ultimately</a:t>
            </a:r>
            <a:r>
              <a:rPr lang="en-US" b="1" i="1" dirty="0">
                <a:latin typeface="Calibri" panose="020F0502020204030204" pitchFamily="34" charset="0"/>
              </a:rPr>
              <a:t> fracture </a:t>
            </a:r>
            <a:r>
              <a:rPr lang="en-US" dirty="0">
                <a:latin typeface="Calibri" panose="020F0502020204030204" pitchFamily="34" charset="0"/>
              </a:rPr>
              <a:t>(above).</a:t>
            </a:r>
            <a:endParaRPr lang="en-US" dirty="0"/>
          </a:p>
        </p:txBody>
      </p:sp>
      <p:sp>
        <p:nvSpPr>
          <p:cNvPr id="3" name="Slide Number Placeholder 2">
            <a:extLst>
              <a:ext uri="{FF2B5EF4-FFF2-40B4-BE49-F238E27FC236}">
                <a16:creationId xmlns:a16="http://schemas.microsoft.com/office/drawing/2014/main" id="{E67AAE53-15B2-48FC-AFD7-5EA4C6219AB7}"/>
              </a:ext>
            </a:extLst>
          </p:cNvPr>
          <p:cNvSpPr>
            <a:spLocks noGrp="1"/>
          </p:cNvSpPr>
          <p:nvPr>
            <p:ph type="sldNum" sz="quarter" idx="12"/>
          </p:nvPr>
        </p:nvSpPr>
        <p:spPr/>
        <p:txBody>
          <a:bodyPr/>
          <a:lstStyle/>
          <a:p>
            <a:fld id="{A5E55A7B-7854-E145-92D9-B491DF4BAE2D}" type="slidenum">
              <a:rPr lang="en-US" smtClean="0"/>
              <a:pPr/>
              <a:t>79</a:t>
            </a:fld>
            <a:endParaRPr lang="en-US" dirty="0"/>
          </a:p>
        </p:txBody>
      </p:sp>
    </p:spTree>
    <p:extLst>
      <p:ext uri="{BB962C8B-B14F-4D97-AF65-F5344CB8AC3E}">
        <p14:creationId xmlns:p14="http://schemas.microsoft.com/office/powerpoint/2010/main" val="3972099513"/>
      </p:ext>
    </p:extLst>
  </p:cSld>
  <p:clrMapOvr>
    <a:masterClrMapping/>
  </p:clrMapOvr>
</p:sld>
</file>

<file path=ppt/slides/slide8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45330" y="111510"/>
            <a:ext cx="8229600" cy="991675"/>
          </a:xfrm>
        </p:spPr>
        <p:txBody>
          <a:bodyPr/>
          <a:lstStyle/>
          <a:p>
            <a:r>
              <a:rPr lang="en-US" sz="3600" dirty="0">
                <a:solidFill>
                  <a:schemeClr val="tx1"/>
                </a:solidFill>
              </a:rPr>
              <a:t>Appendix.  Parallelization via DTK: Weak Scaling on Cubes Problem</a:t>
            </a:r>
          </a:p>
        </p:txBody>
      </p:sp>
      <p:pic>
        <p:nvPicPr>
          <p:cNvPr id="4" name="Picture 3" descr="CoupledSchwarz_Cubes_StudyScaling_c8f16o1.eps"/>
          <p:cNvPicPr>
            <a:picLocks noChangeAspect="1"/>
          </p:cNvPicPr>
          <p:nvPr/>
        </p:nvPicPr>
        <p:blipFill rotWithShape="1">
          <a:blip r:embed="rId2">
            <a:extLst>
              <a:ext uri="{28A0092B-C50C-407E-A947-70E740481C1C}">
                <a14:useLocalDpi xmlns:a14="http://schemas.microsoft.com/office/drawing/2010/main" val="0"/>
              </a:ext>
            </a:extLst>
          </a:blip>
          <a:srcRect l="30107" r="30088"/>
          <a:stretch/>
        </p:blipFill>
        <p:spPr>
          <a:xfrm>
            <a:off x="1942348" y="2309630"/>
            <a:ext cx="1600200" cy="2663574"/>
          </a:xfrm>
          <a:prstGeom prst="rect">
            <a:avLst/>
          </a:prstGeom>
        </p:spPr>
      </p:pic>
      <p:pic>
        <p:nvPicPr>
          <p:cNvPr id="5" name="Picture 4" descr="CoupledSchwarz_Cubes_StudyScaling_c4f8o1.eps"/>
          <p:cNvPicPr>
            <a:picLocks noChangeAspect="1"/>
          </p:cNvPicPr>
          <p:nvPr/>
        </p:nvPicPr>
        <p:blipFill rotWithShape="1">
          <a:blip r:embed="rId3">
            <a:extLst>
              <a:ext uri="{28A0092B-C50C-407E-A947-70E740481C1C}">
                <a14:useLocalDpi xmlns:a14="http://schemas.microsoft.com/office/drawing/2010/main" val="0"/>
              </a:ext>
            </a:extLst>
          </a:blip>
          <a:srcRect l="30000" r="29622"/>
          <a:stretch/>
        </p:blipFill>
        <p:spPr>
          <a:xfrm>
            <a:off x="342148" y="1416186"/>
            <a:ext cx="1600200" cy="2625824"/>
          </a:xfrm>
          <a:prstGeom prst="rect">
            <a:avLst/>
          </a:prstGeom>
        </p:spPr>
      </p:pic>
      <p:pic>
        <p:nvPicPr>
          <p:cNvPr id="6" name="Picture 5" descr="CoupledSchwarz_Cubes_StudyScaling_c16f32o1.png"/>
          <p:cNvPicPr>
            <a:picLocks noChangeAspect="1"/>
          </p:cNvPicPr>
          <p:nvPr/>
        </p:nvPicPr>
        <p:blipFill rotWithShape="1">
          <a:blip r:embed="rId4">
            <a:extLst>
              <a:ext uri="{28A0092B-C50C-407E-A947-70E740481C1C}">
                <a14:useLocalDpi xmlns:a14="http://schemas.microsoft.com/office/drawing/2010/main" val="0"/>
              </a:ext>
            </a:extLst>
          </a:blip>
          <a:srcRect l="35736" r="35675"/>
          <a:stretch/>
        </p:blipFill>
        <p:spPr>
          <a:xfrm>
            <a:off x="3542548" y="3219782"/>
            <a:ext cx="1600200" cy="2697643"/>
          </a:xfrm>
          <a:prstGeom prst="rect">
            <a:avLst/>
          </a:prstGeom>
        </p:spPr>
      </p:pic>
      <p:pic>
        <p:nvPicPr>
          <p:cNvPr id="7" name="Picture 6"/>
          <p:cNvPicPr>
            <a:picLocks noChangeAspect="1"/>
          </p:cNvPicPr>
          <p:nvPr/>
        </p:nvPicPr>
        <p:blipFill>
          <a:blip r:embed="rId5"/>
          <a:stretch>
            <a:fillRect/>
          </a:stretch>
        </p:blipFill>
        <p:spPr>
          <a:xfrm>
            <a:off x="5257800" y="1416186"/>
            <a:ext cx="3657600" cy="2508068"/>
          </a:xfrm>
          <a:prstGeom prst="rect">
            <a:avLst/>
          </a:prstGeom>
        </p:spPr>
      </p:pic>
      <p:sp>
        <p:nvSpPr>
          <p:cNvPr id="8" name="TextBox 7"/>
          <p:cNvSpPr txBox="1"/>
          <p:nvPr/>
        </p:nvSpPr>
        <p:spPr>
          <a:xfrm>
            <a:off x="-25031" y="3973424"/>
            <a:ext cx="2196494" cy="523220"/>
          </a:xfrm>
          <a:prstGeom prst="rect">
            <a:avLst/>
          </a:prstGeom>
          <a:noFill/>
        </p:spPr>
        <p:txBody>
          <a:bodyPr wrap="square" rtlCol="0">
            <a:spAutoFit/>
          </a:bodyPr>
          <a:lstStyle/>
          <a:p>
            <a:pPr algn="ctr"/>
            <a:r>
              <a:rPr lang="en-US" sz="1400" dirty="0">
                <a:latin typeface="Calibri" panose="020F0502020204030204" pitchFamily="34" charset="0"/>
              </a:rPr>
              <a:t>1 Processor,</a:t>
            </a:r>
          </a:p>
          <a:p>
            <a:pPr algn="ctr"/>
            <a:r>
              <a:rPr lang="en-US" sz="1400" dirty="0">
                <a:latin typeface="Calibri" panose="020F0502020204030204" pitchFamily="34" charset="0"/>
              </a:rPr>
              <a:t>2.5*10</a:t>
            </a:r>
            <a:r>
              <a:rPr lang="en-US" sz="1400" baseline="30000" dirty="0">
                <a:latin typeface="Calibri" panose="020F0502020204030204" pitchFamily="34" charset="0"/>
              </a:rPr>
              <a:t>3</a:t>
            </a:r>
            <a:r>
              <a:rPr lang="en-US" sz="1400" dirty="0">
                <a:latin typeface="Calibri" panose="020F0502020204030204" pitchFamily="34" charset="0"/>
              </a:rPr>
              <a:t> DOF / </a:t>
            </a:r>
            <a:r>
              <a:rPr lang="en-US" sz="1400" dirty="0" err="1">
                <a:latin typeface="Calibri" panose="020F0502020204030204" pitchFamily="34" charset="0"/>
              </a:rPr>
              <a:t>proc</a:t>
            </a:r>
            <a:endParaRPr lang="en-US" sz="1400" dirty="0">
              <a:latin typeface="Calibri" panose="020F0502020204030204" pitchFamily="34" charset="0"/>
            </a:endParaRPr>
          </a:p>
        </p:txBody>
      </p:sp>
      <p:sp>
        <p:nvSpPr>
          <p:cNvPr id="9" name="TextBox 8"/>
          <p:cNvSpPr txBox="1"/>
          <p:nvPr/>
        </p:nvSpPr>
        <p:spPr>
          <a:xfrm>
            <a:off x="1589448" y="4919647"/>
            <a:ext cx="2196494" cy="523220"/>
          </a:xfrm>
          <a:prstGeom prst="rect">
            <a:avLst/>
          </a:prstGeom>
          <a:noFill/>
        </p:spPr>
        <p:txBody>
          <a:bodyPr wrap="square" rtlCol="0">
            <a:spAutoFit/>
          </a:bodyPr>
          <a:lstStyle/>
          <a:p>
            <a:pPr algn="ctr"/>
            <a:r>
              <a:rPr lang="en-US" sz="1400" dirty="0">
                <a:latin typeface="Calibri" panose="020F0502020204030204" pitchFamily="34" charset="0"/>
              </a:rPr>
              <a:t>8 Processors,</a:t>
            </a:r>
          </a:p>
          <a:p>
            <a:pPr algn="ctr"/>
            <a:r>
              <a:rPr lang="en-US" sz="1400" dirty="0">
                <a:latin typeface="Calibri" panose="020F0502020204030204" pitchFamily="34" charset="0"/>
              </a:rPr>
              <a:t>2.1*10</a:t>
            </a:r>
            <a:r>
              <a:rPr lang="en-US" sz="1400" baseline="30000" dirty="0">
                <a:latin typeface="Calibri" panose="020F0502020204030204" pitchFamily="34" charset="0"/>
              </a:rPr>
              <a:t>3</a:t>
            </a:r>
            <a:r>
              <a:rPr lang="en-US" sz="1400" dirty="0">
                <a:latin typeface="Calibri" panose="020F0502020204030204" pitchFamily="34" charset="0"/>
              </a:rPr>
              <a:t> DOF / </a:t>
            </a:r>
            <a:r>
              <a:rPr lang="en-US" sz="1400" dirty="0" err="1">
                <a:latin typeface="Calibri" panose="020F0502020204030204" pitchFamily="34" charset="0"/>
              </a:rPr>
              <a:t>proc</a:t>
            </a:r>
            <a:endParaRPr lang="en-US" sz="1400" dirty="0">
              <a:latin typeface="Calibri" panose="020F0502020204030204" pitchFamily="34" charset="0"/>
            </a:endParaRPr>
          </a:p>
        </p:txBody>
      </p:sp>
      <p:sp>
        <p:nvSpPr>
          <p:cNvPr id="10" name="TextBox 9"/>
          <p:cNvSpPr txBox="1"/>
          <p:nvPr/>
        </p:nvSpPr>
        <p:spPr>
          <a:xfrm>
            <a:off x="3238255" y="5916837"/>
            <a:ext cx="2196494" cy="523220"/>
          </a:xfrm>
          <a:prstGeom prst="rect">
            <a:avLst/>
          </a:prstGeom>
          <a:noFill/>
        </p:spPr>
        <p:txBody>
          <a:bodyPr wrap="square" rtlCol="0">
            <a:spAutoFit/>
          </a:bodyPr>
          <a:lstStyle/>
          <a:p>
            <a:pPr algn="ctr"/>
            <a:r>
              <a:rPr lang="en-US" sz="1400" dirty="0">
                <a:latin typeface="Calibri" panose="020F0502020204030204" pitchFamily="34" charset="0"/>
              </a:rPr>
              <a:t>64 Processors,</a:t>
            </a:r>
          </a:p>
          <a:p>
            <a:pPr algn="ctr"/>
            <a:r>
              <a:rPr lang="en-US" sz="1400" dirty="0">
                <a:latin typeface="Calibri" panose="020F0502020204030204" pitchFamily="34" charset="0"/>
              </a:rPr>
              <a:t>1.9*10</a:t>
            </a:r>
            <a:r>
              <a:rPr lang="en-US" sz="1400" baseline="30000" dirty="0">
                <a:latin typeface="Calibri" panose="020F0502020204030204" pitchFamily="34" charset="0"/>
              </a:rPr>
              <a:t>3</a:t>
            </a:r>
            <a:r>
              <a:rPr lang="en-US" sz="1400" dirty="0">
                <a:latin typeface="Calibri" panose="020F0502020204030204" pitchFamily="34" charset="0"/>
              </a:rPr>
              <a:t> DOF / </a:t>
            </a:r>
            <a:r>
              <a:rPr lang="en-US" sz="1400" dirty="0" err="1">
                <a:latin typeface="Calibri" panose="020F0502020204030204" pitchFamily="34" charset="0"/>
              </a:rPr>
              <a:t>proc</a:t>
            </a:r>
            <a:endParaRPr lang="en-US" sz="1400" dirty="0">
              <a:latin typeface="Calibri" panose="020F0502020204030204" pitchFamily="34" charset="0"/>
            </a:endParaRPr>
          </a:p>
        </p:txBody>
      </p:sp>
      <p:sp>
        <p:nvSpPr>
          <p:cNvPr id="3" name="Slide Number Placeholder 2">
            <a:extLst>
              <a:ext uri="{FF2B5EF4-FFF2-40B4-BE49-F238E27FC236}">
                <a16:creationId xmlns:a16="http://schemas.microsoft.com/office/drawing/2014/main" id="{D3F5BB27-FE8F-4BAA-A4C8-52B14109A063}"/>
              </a:ext>
            </a:extLst>
          </p:cNvPr>
          <p:cNvSpPr>
            <a:spLocks noGrp="1"/>
          </p:cNvSpPr>
          <p:nvPr>
            <p:ph type="sldNum" sz="quarter" idx="12"/>
          </p:nvPr>
        </p:nvSpPr>
        <p:spPr/>
        <p:txBody>
          <a:bodyPr/>
          <a:lstStyle/>
          <a:p>
            <a:fld id="{A5E55A7B-7854-E145-92D9-B491DF4BAE2D}" type="slidenum">
              <a:rPr lang="en-US" smtClean="0"/>
              <a:pPr/>
              <a:t>80</a:t>
            </a:fld>
            <a:endParaRPr lang="en-US" dirty="0"/>
          </a:p>
        </p:txBody>
      </p:sp>
    </p:spTree>
    <p:extLst>
      <p:ext uri="{BB962C8B-B14F-4D97-AF65-F5344CB8AC3E}">
        <p14:creationId xmlns:p14="http://schemas.microsoft.com/office/powerpoint/2010/main" val="1592275554"/>
      </p:ext>
    </p:extLst>
  </p:cSld>
  <p:clrMapOvr>
    <a:masterClrMapping/>
  </p:clrMapOvr>
</p:sld>
</file>

<file path=ppt/slides/slide8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67272" y="111510"/>
            <a:ext cx="8229600" cy="991675"/>
          </a:xfrm>
        </p:spPr>
        <p:txBody>
          <a:bodyPr/>
          <a:lstStyle/>
          <a:p>
            <a:r>
              <a:rPr lang="en-US" sz="3600" dirty="0">
                <a:solidFill>
                  <a:schemeClr val="tx1"/>
                </a:solidFill>
              </a:rPr>
              <a:t>Appendix.  Parallelization via DTK: Strong Scaling on Cubes Problem</a:t>
            </a:r>
          </a:p>
        </p:txBody>
      </p:sp>
      <p:sp>
        <p:nvSpPr>
          <p:cNvPr id="7" name="TextBox 6"/>
          <p:cNvSpPr txBox="1"/>
          <p:nvPr/>
        </p:nvSpPr>
        <p:spPr>
          <a:xfrm>
            <a:off x="2132416" y="1281605"/>
            <a:ext cx="2984133" cy="338554"/>
          </a:xfrm>
          <a:prstGeom prst="rect">
            <a:avLst/>
          </a:prstGeom>
          <a:noFill/>
        </p:spPr>
        <p:txBody>
          <a:bodyPr wrap="square" rtlCol="0">
            <a:spAutoFit/>
          </a:bodyPr>
          <a:lstStyle/>
          <a:p>
            <a:pPr algn="ctr"/>
            <a:r>
              <a:rPr lang="en-US" sz="1600" dirty="0">
                <a:latin typeface="Calibri" panose="020F0502020204030204" pitchFamily="34" charset="0"/>
              </a:rPr>
              <a:t>Small problem (2.5*10</a:t>
            </a:r>
            <a:r>
              <a:rPr lang="en-US" sz="1600" baseline="30000" dirty="0">
                <a:latin typeface="Calibri" panose="020F0502020204030204" pitchFamily="34" charset="0"/>
              </a:rPr>
              <a:t>3</a:t>
            </a:r>
            <a:r>
              <a:rPr lang="en-US" sz="1600" dirty="0">
                <a:latin typeface="Calibri" panose="020F0502020204030204" pitchFamily="34" charset="0"/>
              </a:rPr>
              <a:t> DOFs)</a:t>
            </a:r>
          </a:p>
        </p:txBody>
      </p:sp>
      <p:sp>
        <p:nvSpPr>
          <p:cNvPr id="8" name="TextBox 7"/>
          <p:cNvSpPr txBox="1"/>
          <p:nvPr/>
        </p:nvSpPr>
        <p:spPr>
          <a:xfrm>
            <a:off x="5157266" y="1253745"/>
            <a:ext cx="3618741" cy="338554"/>
          </a:xfrm>
          <a:prstGeom prst="rect">
            <a:avLst/>
          </a:prstGeom>
          <a:noFill/>
        </p:spPr>
        <p:txBody>
          <a:bodyPr wrap="square" rtlCol="0">
            <a:spAutoFit/>
          </a:bodyPr>
          <a:lstStyle/>
          <a:p>
            <a:pPr algn="ctr"/>
            <a:r>
              <a:rPr lang="en-US" sz="1600" dirty="0">
                <a:latin typeface="Calibri" panose="020F0502020204030204" pitchFamily="34" charset="0"/>
              </a:rPr>
              <a:t>Medium problem (1.7*10</a:t>
            </a:r>
            <a:r>
              <a:rPr lang="en-US" sz="1600" baseline="30000" dirty="0">
                <a:latin typeface="Calibri" panose="020F0502020204030204" pitchFamily="34" charset="0"/>
              </a:rPr>
              <a:t>4</a:t>
            </a:r>
            <a:r>
              <a:rPr lang="en-US" sz="1600" dirty="0">
                <a:latin typeface="Calibri" panose="020F0502020204030204" pitchFamily="34" charset="0"/>
              </a:rPr>
              <a:t> DOFs)</a:t>
            </a:r>
          </a:p>
        </p:txBody>
      </p:sp>
      <p:grpSp>
        <p:nvGrpSpPr>
          <p:cNvPr id="26" name="Group 25"/>
          <p:cNvGrpSpPr/>
          <p:nvPr/>
        </p:nvGrpSpPr>
        <p:grpSpPr>
          <a:xfrm>
            <a:off x="5775189" y="1682615"/>
            <a:ext cx="2743200" cy="2057400"/>
            <a:chOff x="5943600" y="3925945"/>
            <a:chExt cx="2743200" cy="2057400"/>
          </a:xfrm>
        </p:grpSpPr>
        <p:pic>
          <p:nvPicPr>
            <p:cNvPr id="4" name="Picture 3"/>
            <p:cNvPicPr>
              <a:picLocks noChangeAspect="1"/>
            </p:cNvPicPr>
            <p:nvPr/>
          </p:nvPicPr>
          <p:blipFill>
            <a:blip r:embed="rId2"/>
            <a:stretch>
              <a:fillRect/>
            </a:stretch>
          </p:blipFill>
          <p:spPr>
            <a:xfrm>
              <a:off x="5943600" y="3925945"/>
              <a:ext cx="2743200" cy="2057400"/>
            </a:xfrm>
            <a:prstGeom prst="rect">
              <a:avLst/>
            </a:prstGeom>
          </p:spPr>
        </p:pic>
        <p:grpSp>
          <p:nvGrpSpPr>
            <p:cNvPr id="16" name="Group 15"/>
            <p:cNvGrpSpPr/>
            <p:nvPr/>
          </p:nvGrpSpPr>
          <p:grpSpPr>
            <a:xfrm>
              <a:off x="6774397" y="5302950"/>
              <a:ext cx="1188256" cy="319482"/>
              <a:chOff x="6804105" y="5273242"/>
              <a:chExt cx="1188256" cy="319482"/>
            </a:xfrm>
          </p:grpSpPr>
          <p:sp>
            <p:nvSpPr>
              <p:cNvPr id="6" name="TextBox 5"/>
              <p:cNvSpPr txBox="1"/>
              <p:nvPr/>
            </p:nvSpPr>
            <p:spPr>
              <a:xfrm>
                <a:off x="6804105" y="5377280"/>
                <a:ext cx="1188256" cy="215444"/>
              </a:xfrm>
              <a:prstGeom prst="rect">
                <a:avLst/>
              </a:prstGeom>
              <a:noFill/>
            </p:spPr>
            <p:txBody>
              <a:bodyPr wrap="square" rtlCol="0">
                <a:spAutoFit/>
              </a:bodyPr>
              <a:lstStyle/>
              <a:p>
                <a:pPr algn="ctr"/>
                <a:r>
                  <a:rPr lang="en-US" sz="800" dirty="0"/>
                  <a:t>176 DOF/processor</a:t>
                </a:r>
              </a:p>
            </p:txBody>
          </p:sp>
          <p:cxnSp>
            <p:nvCxnSpPr>
              <p:cNvPr id="12" name="Straight Arrow Connector 11"/>
              <p:cNvCxnSpPr/>
              <p:nvPr/>
            </p:nvCxnSpPr>
            <p:spPr>
              <a:xfrm flipV="1">
                <a:off x="7753369" y="5273242"/>
                <a:ext cx="141106" cy="163396"/>
              </a:xfrm>
              <a:prstGeom prst="straightConnector1">
                <a:avLst/>
              </a:prstGeom>
              <a:ln w="3175" cmpd="sng">
                <a:solidFill>
                  <a:schemeClr val="tx1"/>
                </a:solidFill>
                <a:headEnd type="none"/>
                <a:tailEnd type="triangle"/>
              </a:ln>
            </p:spPr>
            <p:style>
              <a:lnRef idx="2">
                <a:schemeClr val="accent1"/>
              </a:lnRef>
              <a:fillRef idx="0">
                <a:schemeClr val="accent1"/>
              </a:fillRef>
              <a:effectRef idx="1">
                <a:schemeClr val="accent1"/>
              </a:effectRef>
              <a:fontRef idx="minor">
                <a:schemeClr val="tx1"/>
              </a:fontRef>
            </p:style>
          </p:cxnSp>
        </p:grpSp>
      </p:grpSp>
      <p:grpSp>
        <p:nvGrpSpPr>
          <p:cNvPr id="25" name="Group 24"/>
          <p:cNvGrpSpPr/>
          <p:nvPr/>
        </p:nvGrpSpPr>
        <p:grpSpPr>
          <a:xfrm>
            <a:off x="2270086" y="1675400"/>
            <a:ext cx="2743200" cy="2057400"/>
            <a:chOff x="4389249" y="861947"/>
            <a:chExt cx="2743200" cy="2057400"/>
          </a:xfrm>
        </p:grpSpPr>
        <p:pic>
          <p:nvPicPr>
            <p:cNvPr id="5" name="Picture 4"/>
            <p:cNvPicPr>
              <a:picLocks noChangeAspect="1"/>
            </p:cNvPicPr>
            <p:nvPr/>
          </p:nvPicPr>
          <p:blipFill>
            <a:blip r:embed="rId3"/>
            <a:stretch>
              <a:fillRect/>
            </a:stretch>
          </p:blipFill>
          <p:spPr>
            <a:xfrm>
              <a:off x="4389249" y="861947"/>
              <a:ext cx="2743200" cy="2057400"/>
            </a:xfrm>
            <a:prstGeom prst="rect">
              <a:avLst/>
            </a:prstGeom>
          </p:spPr>
        </p:pic>
        <p:grpSp>
          <p:nvGrpSpPr>
            <p:cNvPr id="17" name="Group 16"/>
            <p:cNvGrpSpPr/>
            <p:nvPr/>
          </p:nvGrpSpPr>
          <p:grpSpPr>
            <a:xfrm>
              <a:off x="5125450" y="2289697"/>
              <a:ext cx="1188256" cy="319482"/>
              <a:chOff x="6495503" y="5273242"/>
              <a:chExt cx="1188256" cy="319482"/>
            </a:xfrm>
          </p:grpSpPr>
          <p:sp>
            <p:nvSpPr>
              <p:cNvPr id="18" name="TextBox 17"/>
              <p:cNvSpPr txBox="1"/>
              <p:nvPr/>
            </p:nvSpPr>
            <p:spPr>
              <a:xfrm>
                <a:off x="6495503" y="5377280"/>
                <a:ext cx="1188256" cy="215444"/>
              </a:xfrm>
              <a:prstGeom prst="rect">
                <a:avLst/>
              </a:prstGeom>
              <a:noFill/>
            </p:spPr>
            <p:txBody>
              <a:bodyPr wrap="square" rtlCol="0">
                <a:spAutoFit/>
              </a:bodyPr>
              <a:lstStyle/>
              <a:p>
                <a:pPr algn="ctr"/>
                <a:r>
                  <a:rPr lang="en-US" sz="800" dirty="0"/>
                  <a:t>107 DOF/processor</a:t>
                </a:r>
              </a:p>
            </p:txBody>
          </p:sp>
          <p:cxnSp>
            <p:nvCxnSpPr>
              <p:cNvPr id="19" name="Straight Arrow Connector 18"/>
              <p:cNvCxnSpPr/>
              <p:nvPr/>
            </p:nvCxnSpPr>
            <p:spPr>
              <a:xfrm flipV="1">
                <a:off x="7363075" y="5273242"/>
                <a:ext cx="141106" cy="163396"/>
              </a:xfrm>
              <a:prstGeom prst="straightConnector1">
                <a:avLst/>
              </a:prstGeom>
              <a:ln w="3175" cmpd="sng">
                <a:solidFill>
                  <a:schemeClr val="tx1"/>
                </a:solidFill>
                <a:headEnd type="none"/>
                <a:tailEnd type="triangle"/>
              </a:ln>
            </p:spPr>
            <p:style>
              <a:lnRef idx="2">
                <a:schemeClr val="accent1"/>
              </a:lnRef>
              <a:fillRef idx="0">
                <a:schemeClr val="accent1"/>
              </a:fillRef>
              <a:effectRef idx="1">
                <a:schemeClr val="accent1"/>
              </a:effectRef>
              <a:fontRef idx="minor">
                <a:schemeClr val="tx1"/>
              </a:fontRef>
            </p:style>
          </p:cxnSp>
        </p:grpSp>
      </p:grpSp>
      <p:pic>
        <p:nvPicPr>
          <p:cNvPr id="21" name="Picture 20" descr="CoupledSchwarz_Cubes_StudyScaling_c8f16o1.eps"/>
          <p:cNvPicPr>
            <a:picLocks noChangeAspect="1"/>
          </p:cNvPicPr>
          <p:nvPr/>
        </p:nvPicPr>
        <p:blipFill rotWithShape="1">
          <a:blip r:embed="rId4">
            <a:extLst>
              <a:ext uri="{28A0092B-C50C-407E-A947-70E740481C1C}">
                <a14:useLocalDpi xmlns:a14="http://schemas.microsoft.com/office/drawing/2010/main" val="0"/>
              </a:ext>
            </a:extLst>
          </a:blip>
          <a:srcRect l="30107" r="30088"/>
          <a:stretch/>
        </p:blipFill>
        <p:spPr>
          <a:xfrm>
            <a:off x="308896" y="4050408"/>
            <a:ext cx="1371600" cy="2283063"/>
          </a:xfrm>
          <a:prstGeom prst="rect">
            <a:avLst/>
          </a:prstGeom>
        </p:spPr>
      </p:pic>
      <p:pic>
        <p:nvPicPr>
          <p:cNvPr id="22" name="Picture 21" descr="CoupledSchwarz_Cubes_StudyScaling_c4f8o1.eps"/>
          <p:cNvPicPr>
            <a:picLocks noChangeAspect="1"/>
          </p:cNvPicPr>
          <p:nvPr/>
        </p:nvPicPr>
        <p:blipFill rotWithShape="1">
          <a:blip r:embed="rId5">
            <a:extLst>
              <a:ext uri="{28A0092B-C50C-407E-A947-70E740481C1C}">
                <a14:useLocalDpi xmlns:a14="http://schemas.microsoft.com/office/drawing/2010/main" val="0"/>
              </a:ext>
            </a:extLst>
          </a:blip>
          <a:srcRect l="30000" r="29622"/>
          <a:stretch/>
        </p:blipFill>
        <p:spPr>
          <a:xfrm>
            <a:off x="253141" y="1496978"/>
            <a:ext cx="1371600" cy="2250706"/>
          </a:xfrm>
          <a:prstGeom prst="rect">
            <a:avLst/>
          </a:prstGeom>
        </p:spPr>
      </p:pic>
      <p:pic>
        <p:nvPicPr>
          <p:cNvPr id="23" name="Picture 22" descr="CoupledSchwarz_Cubes_StudyScaling_c16f32o1.png"/>
          <p:cNvPicPr>
            <a:picLocks noChangeAspect="1"/>
          </p:cNvPicPr>
          <p:nvPr/>
        </p:nvPicPr>
        <p:blipFill rotWithShape="1">
          <a:blip r:embed="rId6">
            <a:extLst>
              <a:ext uri="{28A0092B-C50C-407E-A947-70E740481C1C}">
                <a14:useLocalDpi xmlns:a14="http://schemas.microsoft.com/office/drawing/2010/main" val="0"/>
              </a:ext>
            </a:extLst>
          </a:blip>
          <a:srcRect l="35736" r="35675"/>
          <a:stretch/>
        </p:blipFill>
        <p:spPr>
          <a:xfrm>
            <a:off x="2411111" y="4042936"/>
            <a:ext cx="1371600" cy="2312265"/>
          </a:xfrm>
          <a:prstGeom prst="rect">
            <a:avLst/>
          </a:prstGeom>
        </p:spPr>
      </p:pic>
      <p:pic>
        <p:nvPicPr>
          <p:cNvPr id="24" name="Picture 23"/>
          <p:cNvPicPr>
            <a:picLocks noChangeAspect="1"/>
          </p:cNvPicPr>
          <p:nvPr/>
        </p:nvPicPr>
        <p:blipFill>
          <a:blip r:embed="rId7"/>
          <a:stretch>
            <a:fillRect/>
          </a:stretch>
        </p:blipFill>
        <p:spPr>
          <a:xfrm>
            <a:off x="5741016" y="4398735"/>
            <a:ext cx="2743200" cy="2057400"/>
          </a:xfrm>
          <a:prstGeom prst="rect">
            <a:avLst/>
          </a:prstGeom>
        </p:spPr>
      </p:pic>
      <p:sp>
        <p:nvSpPr>
          <p:cNvPr id="27" name="TextBox 26"/>
          <p:cNvSpPr txBox="1"/>
          <p:nvPr/>
        </p:nvSpPr>
        <p:spPr>
          <a:xfrm>
            <a:off x="5243519" y="3995635"/>
            <a:ext cx="3618741" cy="338554"/>
          </a:xfrm>
          <a:prstGeom prst="rect">
            <a:avLst/>
          </a:prstGeom>
          <a:noFill/>
        </p:spPr>
        <p:txBody>
          <a:bodyPr wrap="square" rtlCol="0">
            <a:spAutoFit/>
          </a:bodyPr>
          <a:lstStyle/>
          <a:p>
            <a:pPr algn="ctr"/>
            <a:r>
              <a:rPr lang="en-US" sz="1600" dirty="0">
                <a:latin typeface="Calibri" panose="020F0502020204030204" pitchFamily="34" charset="0"/>
              </a:rPr>
              <a:t>Large problem (1.6*10</a:t>
            </a:r>
            <a:r>
              <a:rPr lang="en-US" sz="1600" baseline="30000" dirty="0">
                <a:latin typeface="Calibri" panose="020F0502020204030204" pitchFamily="34" charset="0"/>
              </a:rPr>
              <a:t>5</a:t>
            </a:r>
            <a:r>
              <a:rPr lang="en-US" sz="1600" dirty="0">
                <a:latin typeface="Calibri" panose="020F0502020204030204" pitchFamily="34" charset="0"/>
              </a:rPr>
              <a:t> DOFs)</a:t>
            </a:r>
          </a:p>
        </p:txBody>
      </p:sp>
      <p:sp>
        <p:nvSpPr>
          <p:cNvPr id="28" name="TextBox 27"/>
          <p:cNvSpPr txBox="1"/>
          <p:nvPr/>
        </p:nvSpPr>
        <p:spPr>
          <a:xfrm>
            <a:off x="6101066" y="5910801"/>
            <a:ext cx="1188256" cy="215444"/>
          </a:xfrm>
          <a:prstGeom prst="rect">
            <a:avLst/>
          </a:prstGeom>
          <a:noFill/>
        </p:spPr>
        <p:txBody>
          <a:bodyPr wrap="square" rtlCol="0">
            <a:spAutoFit/>
          </a:bodyPr>
          <a:lstStyle/>
          <a:p>
            <a:pPr algn="ctr"/>
            <a:r>
              <a:rPr lang="en-US" sz="800" dirty="0"/>
              <a:t>5124 DOF/processor</a:t>
            </a:r>
          </a:p>
        </p:txBody>
      </p:sp>
      <p:cxnSp>
        <p:nvCxnSpPr>
          <p:cNvPr id="29" name="Straight Arrow Connector 28"/>
          <p:cNvCxnSpPr/>
          <p:nvPr/>
        </p:nvCxnSpPr>
        <p:spPr>
          <a:xfrm flipV="1">
            <a:off x="7182724" y="5995376"/>
            <a:ext cx="461734" cy="49866"/>
          </a:xfrm>
          <a:prstGeom prst="straightConnector1">
            <a:avLst/>
          </a:prstGeom>
          <a:ln w="3175" cmpd="sng">
            <a:solidFill>
              <a:schemeClr val="tx1"/>
            </a:solidFill>
            <a:headEnd type="none"/>
            <a:tailEnd type="triangle"/>
          </a:ln>
        </p:spPr>
        <p:style>
          <a:lnRef idx="2">
            <a:schemeClr val="accent1"/>
          </a:lnRef>
          <a:fillRef idx="0">
            <a:schemeClr val="accent1"/>
          </a:fillRef>
          <a:effectRef idx="1">
            <a:schemeClr val="accent1"/>
          </a:effectRef>
          <a:fontRef idx="minor">
            <a:schemeClr val="tx1"/>
          </a:fontRef>
        </p:style>
      </p:cxnSp>
      <p:sp>
        <p:nvSpPr>
          <p:cNvPr id="3" name="Slide Number Placeholder 2">
            <a:extLst>
              <a:ext uri="{FF2B5EF4-FFF2-40B4-BE49-F238E27FC236}">
                <a16:creationId xmlns:a16="http://schemas.microsoft.com/office/drawing/2014/main" id="{CBB088C6-4574-4EF2-A21F-678896D29CE0}"/>
              </a:ext>
            </a:extLst>
          </p:cNvPr>
          <p:cNvSpPr>
            <a:spLocks noGrp="1"/>
          </p:cNvSpPr>
          <p:nvPr>
            <p:ph type="sldNum" sz="quarter" idx="12"/>
          </p:nvPr>
        </p:nvSpPr>
        <p:spPr/>
        <p:txBody>
          <a:bodyPr/>
          <a:lstStyle/>
          <a:p>
            <a:fld id="{A5E55A7B-7854-E145-92D9-B491DF4BAE2D}" type="slidenum">
              <a:rPr lang="en-US" smtClean="0"/>
              <a:pPr/>
              <a:t>81</a:t>
            </a:fld>
            <a:endParaRPr lang="en-US" dirty="0"/>
          </a:p>
        </p:txBody>
      </p:sp>
    </p:spTree>
    <p:extLst>
      <p:ext uri="{BB962C8B-B14F-4D97-AF65-F5344CB8AC3E}">
        <p14:creationId xmlns:p14="http://schemas.microsoft.com/office/powerpoint/2010/main" val="1581510811"/>
      </p:ext>
    </p:extLst>
  </p:cSld>
  <p:clrMapOvr>
    <a:masterClrMapping/>
  </p:clrMapOvr>
</p:sld>
</file>

<file path=ppt/slides/slide8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41469" y="86049"/>
            <a:ext cx="9102531" cy="696154"/>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Notched Cylinder: HEX-HEX Coupling</a:t>
            </a:r>
          </a:p>
        </p:txBody>
      </p:sp>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804504"/>
            <a:ext cx="9144000" cy="3604176"/>
          </a:xfrm>
          <a:prstGeom prst="rect">
            <a:avLst/>
          </a:prstGeom>
        </p:spPr>
      </p:pic>
      <p:pic>
        <p:nvPicPr>
          <p:cNvPr id="3" name="Picture 2"/>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980286" y="4517639"/>
            <a:ext cx="4702628" cy="1878819"/>
          </a:xfrm>
          <a:prstGeom prst="rect">
            <a:avLst/>
          </a:prstGeom>
        </p:spPr>
      </p:pic>
      <p:pic>
        <p:nvPicPr>
          <p:cNvPr id="6" name="Picture 5" descr="albany_90.pn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865386" y="4957828"/>
            <a:ext cx="1507125" cy="784053"/>
          </a:xfrm>
          <a:prstGeom prst="rect">
            <a:avLst/>
          </a:prstGeom>
        </p:spPr>
      </p:pic>
      <p:sp>
        <p:nvSpPr>
          <p:cNvPr id="4" name="Slide Number Placeholder 3">
            <a:extLst>
              <a:ext uri="{FF2B5EF4-FFF2-40B4-BE49-F238E27FC236}">
                <a16:creationId xmlns:a16="http://schemas.microsoft.com/office/drawing/2014/main" id="{A61B78DC-85CF-4896-B4A1-88DAF2C037B7}"/>
              </a:ext>
            </a:extLst>
          </p:cNvPr>
          <p:cNvSpPr>
            <a:spLocks noGrp="1"/>
          </p:cNvSpPr>
          <p:nvPr>
            <p:ph type="sldNum" sz="quarter" idx="12"/>
          </p:nvPr>
        </p:nvSpPr>
        <p:spPr/>
        <p:txBody>
          <a:bodyPr/>
          <a:lstStyle/>
          <a:p>
            <a:fld id="{A5E55A7B-7854-E145-92D9-B491DF4BAE2D}" type="slidenum">
              <a:rPr lang="en-US" smtClean="0"/>
              <a:pPr/>
              <a:t>82</a:t>
            </a:fld>
            <a:endParaRPr lang="en-US" dirty="0"/>
          </a:p>
        </p:txBody>
      </p:sp>
    </p:spTree>
    <p:extLst>
      <p:ext uri="{BB962C8B-B14F-4D97-AF65-F5344CB8AC3E}">
        <p14:creationId xmlns:p14="http://schemas.microsoft.com/office/powerpoint/2010/main" val="2218390044"/>
      </p:ext>
    </p:extLst>
  </p:cSld>
  <p:clrMapOvr>
    <a:masterClrMapping/>
  </p:clrMapOvr>
</p:sld>
</file>

<file path=ppt/slides/slide8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1713204"/>
            <a:ext cx="9144000" cy="3544519"/>
          </a:xfrm>
          <a:prstGeom prst="rect">
            <a:avLst/>
          </a:prstGeom>
        </p:spPr>
      </p:pic>
      <p:sp>
        <p:nvSpPr>
          <p:cNvPr id="6" name="Title 1"/>
          <p:cNvSpPr txBox="1">
            <a:spLocks/>
          </p:cNvSpPr>
          <p:nvPr/>
        </p:nvSpPr>
        <p:spPr>
          <a:xfrm>
            <a:off x="41469" y="86049"/>
            <a:ext cx="9102531" cy="696154"/>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Notched Cylinder: Nonconformal                     HEX - HEX Coupling</a:t>
            </a:r>
          </a:p>
        </p:txBody>
      </p:sp>
      <p:pic>
        <p:nvPicPr>
          <p:cNvPr id="4" name="Picture 3" descr="albany_90.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241166" y="5584129"/>
            <a:ext cx="1507125" cy="784053"/>
          </a:xfrm>
          <a:prstGeom prst="rect">
            <a:avLst/>
          </a:prstGeom>
        </p:spPr>
      </p:pic>
      <p:sp>
        <p:nvSpPr>
          <p:cNvPr id="3" name="Slide Number Placeholder 2">
            <a:extLst>
              <a:ext uri="{FF2B5EF4-FFF2-40B4-BE49-F238E27FC236}">
                <a16:creationId xmlns:a16="http://schemas.microsoft.com/office/drawing/2014/main" id="{69F462E5-9E2B-4F8F-B9F4-A3375A1DE1D9}"/>
              </a:ext>
            </a:extLst>
          </p:cNvPr>
          <p:cNvSpPr>
            <a:spLocks noGrp="1"/>
          </p:cNvSpPr>
          <p:nvPr>
            <p:ph type="sldNum" sz="quarter" idx="12"/>
          </p:nvPr>
        </p:nvSpPr>
        <p:spPr/>
        <p:txBody>
          <a:bodyPr/>
          <a:lstStyle/>
          <a:p>
            <a:fld id="{A5E55A7B-7854-E145-92D9-B491DF4BAE2D}" type="slidenum">
              <a:rPr lang="en-US" smtClean="0"/>
              <a:pPr/>
              <a:t>83</a:t>
            </a:fld>
            <a:endParaRPr lang="en-US" dirty="0"/>
          </a:p>
        </p:txBody>
      </p:sp>
    </p:spTree>
    <p:extLst>
      <p:ext uri="{BB962C8B-B14F-4D97-AF65-F5344CB8AC3E}">
        <p14:creationId xmlns:p14="http://schemas.microsoft.com/office/powerpoint/2010/main" val="579479069"/>
      </p:ext>
    </p:extLst>
  </p:cSld>
  <p:clrMapOvr>
    <a:masterClrMapping/>
  </p:clrMapOvr>
</p:sld>
</file>

<file path=ppt/slides/slide8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951466"/>
            <a:ext cx="9144000" cy="3224952"/>
          </a:xfrm>
          <a:prstGeom prst="rect">
            <a:avLst/>
          </a:prstGeom>
        </p:spPr>
      </p:pic>
      <p:pic>
        <p:nvPicPr>
          <p:cNvPr id="4" name="Picture 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941855" y="4585154"/>
            <a:ext cx="4453812" cy="1567996"/>
          </a:xfrm>
          <a:prstGeom prst="rect">
            <a:avLst/>
          </a:prstGeom>
        </p:spPr>
      </p:pic>
      <p:sp>
        <p:nvSpPr>
          <p:cNvPr id="6" name="Title 1"/>
          <p:cNvSpPr txBox="1">
            <a:spLocks/>
          </p:cNvSpPr>
          <p:nvPr/>
        </p:nvSpPr>
        <p:spPr>
          <a:xfrm>
            <a:off x="41469" y="86049"/>
            <a:ext cx="9102531" cy="696154"/>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Notched Cylinder: Nonconformal                     HEX - HEX Coupling</a:t>
            </a:r>
          </a:p>
        </p:txBody>
      </p:sp>
      <p:pic>
        <p:nvPicPr>
          <p:cNvPr id="5" name="Picture 4" descr="albany_90.pn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790229" y="4977125"/>
            <a:ext cx="1507125" cy="784053"/>
          </a:xfrm>
          <a:prstGeom prst="rect">
            <a:avLst/>
          </a:prstGeom>
        </p:spPr>
      </p:pic>
      <p:sp>
        <p:nvSpPr>
          <p:cNvPr id="2" name="Slide Number Placeholder 1">
            <a:extLst>
              <a:ext uri="{FF2B5EF4-FFF2-40B4-BE49-F238E27FC236}">
                <a16:creationId xmlns:a16="http://schemas.microsoft.com/office/drawing/2014/main" id="{0B24D918-EA85-4245-8719-3BC8235C5682}"/>
              </a:ext>
            </a:extLst>
          </p:cNvPr>
          <p:cNvSpPr>
            <a:spLocks noGrp="1"/>
          </p:cNvSpPr>
          <p:nvPr>
            <p:ph type="sldNum" sz="quarter" idx="12"/>
          </p:nvPr>
        </p:nvSpPr>
        <p:spPr/>
        <p:txBody>
          <a:bodyPr/>
          <a:lstStyle/>
          <a:p>
            <a:fld id="{A5E55A7B-7854-E145-92D9-B491DF4BAE2D}" type="slidenum">
              <a:rPr lang="en-US" smtClean="0"/>
              <a:pPr/>
              <a:t>84</a:t>
            </a:fld>
            <a:endParaRPr lang="en-US" dirty="0"/>
          </a:p>
        </p:txBody>
      </p:sp>
    </p:spTree>
    <p:extLst>
      <p:ext uri="{BB962C8B-B14F-4D97-AF65-F5344CB8AC3E}">
        <p14:creationId xmlns:p14="http://schemas.microsoft.com/office/powerpoint/2010/main" val="3766825381"/>
      </p:ext>
    </p:extLst>
  </p:cSld>
  <p:clrMapOvr>
    <a:masterClrMapping/>
  </p:clrMapOvr>
</p:sld>
</file>

<file path=ppt/slides/slide8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1"/>
          <p:cNvSpPr txBox="1">
            <a:spLocks/>
          </p:cNvSpPr>
          <p:nvPr/>
        </p:nvSpPr>
        <p:spPr>
          <a:xfrm>
            <a:off x="290651" y="158838"/>
            <a:ext cx="8186271" cy="43358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a:t>
            </a:r>
            <a:r>
              <a:rPr lang="en-US" sz="3600" dirty="0" err="1">
                <a:solidFill>
                  <a:schemeClr val="tx1"/>
                </a:solidFill>
              </a:rPr>
              <a:t>Rubiks</a:t>
            </a:r>
            <a:r>
              <a:rPr lang="en-US" sz="3600" dirty="0">
                <a:solidFill>
                  <a:schemeClr val="tx1"/>
                </a:solidFill>
              </a:rPr>
              <a:t> Cube Problem</a:t>
            </a:r>
          </a:p>
        </p:txBody>
      </p:sp>
      <p:pic>
        <p:nvPicPr>
          <p:cNvPr id="9" name="Picture 8" descr="barCombinedTets.png"/>
          <p:cNvPicPr>
            <a:picLocks noChangeAspect="1"/>
          </p:cNvPicPr>
          <p:nvPr/>
        </p:nvPicPr>
        <p:blipFill rotWithShape="1">
          <a:blip r:embed="rId3">
            <a:extLst>
              <a:ext uri="{28A0092B-C50C-407E-A947-70E740481C1C}">
                <a14:useLocalDpi xmlns:a14="http://schemas.microsoft.com/office/drawing/2010/main" val="0"/>
              </a:ext>
            </a:extLst>
          </a:blip>
          <a:srcRect l="18377" t="2037" r="16335" b="4629"/>
          <a:stretch/>
        </p:blipFill>
        <p:spPr>
          <a:xfrm>
            <a:off x="4873162" y="2038880"/>
            <a:ext cx="3459615" cy="4305300"/>
          </a:xfrm>
          <a:prstGeom prst="rect">
            <a:avLst/>
          </a:prstGeom>
        </p:spPr>
      </p:pic>
      <p:pic>
        <p:nvPicPr>
          <p:cNvPr id="10" name="Picture 9" descr="combined_hexes_035.png"/>
          <p:cNvPicPr>
            <a:picLocks noChangeAspect="1"/>
          </p:cNvPicPr>
          <p:nvPr/>
        </p:nvPicPr>
        <p:blipFill rotWithShape="1">
          <a:blip r:embed="rId4">
            <a:extLst>
              <a:ext uri="{28A0092B-C50C-407E-A947-70E740481C1C}">
                <a14:useLocalDpi xmlns:a14="http://schemas.microsoft.com/office/drawing/2010/main" val="0"/>
              </a:ext>
            </a:extLst>
          </a:blip>
          <a:srcRect l="13380" r="20688"/>
          <a:stretch/>
        </p:blipFill>
        <p:spPr>
          <a:xfrm>
            <a:off x="1202862" y="2057344"/>
            <a:ext cx="3246881" cy="4286836"/>
          </a:xfrm>
          <a:prstGeom prst="rect">
            <a:avLst/>
          </a:prstGeom>
        </p:spPr>
      </p:pic>
      <p:sp>
        <p:nvSpPr>
          <p:cNvPr id="11" name="TextBox 10"/>
          <p:cNvSpPr txBox="1"/>
          <p:nvPr/>
        </p:nvSpPr>
        <p:spPr>
          <a:xfrm>
            <a:off x="3165733" y="5518680"/>
            <a:ext cx="1467882" cy="646331"/>
          </a:xfrm>
          <a:prstGeom prst="rect">
            <a:avLst/>
          </a:prstGeom>
          <a:noFill/>
        </p:spPr>
        <p:txBody>
          <a:bodyPr wrap="none" rtlCol="0">
            <a:spAutoFit/>
          </a:bodyPr>
          <a:lstStyle/>
          <a:p>
            <a:pPr algn="ctr"/>
            <a:r>
              <a:rPr lang="en-US" sz="1800" dirty="0"/>
              <a:t>plotting axial</a:t>
            </a:r>
          </a:p>
          <a:p>
            <a:pPr algn="ctr"/>
            <a:r>
              <a:rPr lang="en-US" sz="1800" dirty="0"/>
              <a:t>stress </a:t>
            </a:r>
          </a:p>
        </p:txBody>
      </p:sp>
      <p:pic>
        <p:nvPicPr>
          <p:cNvPr id="15" name="Picture 14" descr="Swartz.png"/>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177800" y="793798"/>
            <a:ext cx="3059449" cy="3600402"/>
          </a:xfrm>
          <a:prstGeom prst="rect">
            <a:avLst/>
          </a:prstGeom>
        </p:spPr>
      </p:pic>
      <p:sp>
        <p:nvSpPr>
          <p:cNvPr id="16" name="TextBox 15"/>
          <p:cNvSpPr txBox="1"/>
          <p:nvPr/>
        </p:nvSpPr>
        <p:spPr>
          <a:xfrm>
            <a:off x="4085762" y="3423180"/>
            <a:ext cx="1790700" cy="707886"/>
          </a:xfrm>
          <a:prstGeom prst="rect">
            <a:avLst/>
          </a:prstGeom>
          <a:noFill/>
        </p:spPr>
        <p:txBody>
          <a:bodyPr wrap="square" rtlCol="0">
            <a:spAutoFit/>
          </a:bodyPr>
          <a:lstStyle/>
          <a:p>
            <a:pPr algn="ctr"/>
            <a:r>
              <a:rPr lang="en-US" sz="2000" dirty="0"/>
              <a:t>concurrent coupling</a:t>
            </a:r>
          </a:p>
        </p:txBody>
      </p:sp>
      <p:sp>
        <p:nvSpPr>
          <p:cNvPr id="17" name="TextBox 16"/>
          <p:cNvSpPr txBox="1"/>
          <p:nvPr/>
        </p:nvSpPr>
        <p:spPr>
          <a:xfrm>
            <a:off x="3244242" y="910771"/>
            <a:ext cx="2833942" cy="954107"/>
          </a:xfrm>
          <a:prstGeom prst="rect">
            <a:avLst/>
          </a:prstGeom>
          <a:noFill/>
          <a:ln>
            <a:solidFill>
              <a:srgbClr val="30A6CD"/>
            </a:solidFill>
          </a:ln>
        </p:spPr>
        <p:txBody>
          <a:bodyPr wrap="square" rtlCol="0">
            <a:spAutoFit/>
          </a:bodyPr>
          <a:lstStyle/>
          <a:p>
            <a:pPr algn="ctr"/>
            <a:r>
              <a:rPr lang="en-US" sz="1400" dirty="0">
                <a:solidFill>
                  <a:srgbClr val="0070C0"/>
                </a:solidFill>
                <a:latin typeface="Calibri"/>
                <a:cs typeface="Calibri"/>
              </a:rPr>
              <a:t>Two distinct bodies, the component scale and the microstructural scale, are coupled iteratively with alternating Schwarz </a:t>
            </a:r>
          </a:p>
        </p:txBody>
      </p:sp>
      <p:sp>
        <p:nvSpPr>
          <p:cNvPr id="18" name="TextBox 17"/>
          <p:cNvSpPr txBox="1"/>
          <p:nvPr/>
        </p:nvSpPr>
        <p:spPr>
          <a:xfrm>
            <a:off x="7889894" y="3308880"/>
            <a:ext cx="1326768" cy="646331"/>
          </a:xfrm>
          <a:prstGeom prst="rect">
            <a:avLst/>
          </a:prstGeom>
          <a:noFill/>
        </p:spPr>
        <p:txBody>
          <a:bodyPr wrap="none" rtlCol="0">
            <a:spAutoFit/>
          </a:bodyPr>
          <a:lstStyle/>
          <a:p>
            <a:r>
              <a:rPr lang="en-US" sz="1800" dirty="0"/>
              <a:t>component </a:t>
            </a:r>
          </a:p>
          <a:p>
            <a:r>
              <a:rPr lang="en-US" sz="1800" dirty="0"/>
              <a:t>scale</a:t>
            </a:r>
          </a:p>
        </p:txBody>
      </p:sp>
      <p:sp>
        <p:nvSpPr>
          <p:cNvPr id="19" name="TextBox 18"/>
          <p:cNvSpPr txBox="1"/>
          <p:nvPr/>
        </p:nvSpPr>
        <p:spPr>
          <a:xfrm>
            <a:off x="4847762" y="2254780"/>
            <a:ext cx="1790700" cy="707886"/>
          </a:xfrm>
          <a:prstGeom prst="rect">
            <a:avLst/>
          </a:prstGeom>
          <a:noFill/>
        </p:spPr>
        <p:txBody>
          <a:bodyPr wrap="square" rtlCol="0">
            <a:spAutoFit/>
          </a:bodyPr>
          <a:lstStyle/>
          <a:p>
            <a:pPr algn="ctr"/>
            <a:r>
              <a:rPr lang="en-US" sz="2000" dirty="0"/>
              <a:t>distinct </a:t>
            </a:r>
          </a:p>
          <a:p>
            <a:pPr algn="ctr"/>
            <a:r>
              <a:rPr lang="en-US" sz="2000" dirty="0"/>
              <a:t>models</a:t>
            </a:r>
          </a:p>
        </p:txBody>
      </p:sp>
      <p:sp>
        <p:nvSpPr>
          <p:cNvPr id="20" name="TextBox 19"/>
          <p:cNvSpPr txBox="1"/>
          <p:nvPr/>
        </p:nvSpPr>
        <p:spPr>
          <a:xfrm>
            <a:off x="6391294" y="5723249"/>
            <a:ext cx="1698151" cy="646331"/>
          </a:xfrm>
          <a:prstGeom prst="rect">
            <a:avLst/>
          </a:prstGeom>
          <a:noFill/>
        </p:spPr>
        <p:txBody>
          <a:bodyPr wrap="none" rtlCol="0">
            <a:spAutoFit/>
          </a:bodyPr>
          <a:lstStyle/>
          <a:p>
            <a:r>
              <a:rPr lang="en-US" sz="1800" dirty="0"/>
              <a:t>microstructural </a:t>
            </a:r>
          </a:p>
          <a:p>
            <a:r>
              <a:rPr lang="en-US" sz="1800" dirty="0"/>
              <a:t>scale</a:t>
            </a:r>
          </a:p>
        </p:txBody>
      </p:sp>
      <p:sp>
        <p:nvSpPr>
          <p:cNvPr id="13" name="TextBox 12"/>
          <p:cNvSpPr txBox="1"/>
          <p:nvPr/>
        </p:nvSpPr>
        <p:spPr>
          <a:xfrm>
            <a:off x="6391294" y="783904"/>
            <a:ext cx="2778073" cy="523220"/>
          </a:xfrm>
          <a:prstGeom prst="rect">
            <a:avLst/>
          </a:prstGeom>
          <a:noFill/>
        </p:spPr>
        <p:txBody>
          <a:bodyPr wrap="square" rtlCol="0">
            <a:spAutoFit/>
          </a:bodyPr>
          <a:lstStyle/>
          <a:p>
            <a:r>
              <a:rPr lang="en-US" sz="1400" i="1" dirty="0"/>
              <a:t>Work by J. </a:t>
            </a:r>
            <a:r>
              <a:rPr lang="en-US" sz="1400" i="1" dirty="0" err="1"/>
              <a:t>Foulk</a:t>
            </a:r>
            <a:r>
              <a:rPr lang="en-US" sz="1400" i="1" dirty="0"/>
              <a:t>, D. </a:t>
            </a:r>
            <a:r>
              <a:rPr lang="en-US" sz="1400" i="1" dirty="0" err="1"/>
              <a:t>Littlewood</a:t>
            </a:r>
            <a:r>
              <a:rPr lang="en-US" sz="1400" i="1" dirty="0"/>
              <a:t>, C. </a:t>
            </a:r>
            <a:r>
              <a:rPr lang="en-US" sz="1400" i="1" dirty="0" err="1"/>
              <a:t>Battaile</a:t>
            </a:r>
            <a:r>
              <a:rPr lang="en-US" sz="1400" i="1" dirty="0"/>
              <a:t>,  H. Lim</a:t>
            </a:r>
          </a:p>
        </p:txBody>
      </p:sp>
      <p:sp>
        <p:nvSpPr>
          <p:cNvPr id="2" name="Slide Number Placeholder 1">
            <a:extLst>
              <a:ext uri="{FF2B5EF4-FFF2-40B4-BE49-F238E27FC236}">
                <a16:creationId xmlns:a16="http://schemas.microsoft.com/office/drawing/2014/main" id="{50E82C0B-46D3-4053-9557-555BFFDF1D60}"/>
              </a:ext>
            </a:extLst>
          </p:cNvPr>
          <p:cNvSpPr>
            <a:spLocks noGrp="1"/>
          </p:cNvSpPr>
          <p:nvPr>
            <p:ph type="sldNum" sz="quarter" idx="12"/>
          </p:nvPr>
        </p:nvSpPr>
        <p:spPr/>
        <p:txBody>
          <a:bodyPr/>
          <a:lstStyle/>
          <a:p>
            <a:fld id="{A5E55A7B-7854-E145-92D9-B491DF4BAE2D}" type="slidenum">
              <a:rPr lang="en-US" smtClean="0"/>
              <a:pPr/>
              <a:t>85</a:t>
            </a:fld>
            <a:endParaRPr lang="en-US" dirty="0"/>
          </a:p>
        </p:txBody>
      </p:sp>
    </p:spTree>
    <p:extLst>
      <p:ext uri="{BB962C8B-B14F-4D97-AF65-F5344CB8AC3E}">
        <p14:creationId xmlns:p14="http://schemas.microsoft.com/office/powerpoint/2010/main" val="2247251270"/>
      </p:ext>
    </p:extLst>
  </p:cSld>
  <p:clrMapOvr>
    <a:masterClrMapping/>
  </p:clrMapOvr>
</p:sld>
</file>

<file path=ppt/slides/slide8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 name="Picture 1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993820" y="983904"/>
            <a:ext cx="6525339" cy="4796125"/>
          </a:xfrm>
          <a:prstGeom prst="rect">
            <a:avLst/>
          </a:prstGeom>
        </p:spPr>
      </p:pic>
      <p:sp>
        <p:nvSpPr>
          <p:cNvPr id="7" name="Title 6"/>
          <p:cNvSpPr>
            <a:spLocks noGrp="1"/>
          </p:cNvSpPr>
          <p:nvPr>
            <p:ph type="title"/>
          </p:nvPr>
        </p:nvSpPr>
        <p:spPr>
          <a:xfrm>
            <a:off x="365760" y="91440"/>
            <a:ext cx="8153400" cy="991675"/>
          </a:xfrm>
        </p:spPr>
        <p:txBody>
          <a:bodyPr/>
          <a:lstStyle/>
          <a:p>
            <a:r>
              <a:rPr lang="en-US" sz="3600" dirty="0"/>
              <a:t>Appendix.  Tensile Bar</a:t>
            </a:r>
            <a:endParaRPr lang="en-US" sz="3600" dirty="0">
              <a:latin typeface="Arial"/>
              <a:cs typeface="Arial"/>
            </a:endParaRPr>
          </a:p>
        </p:txBody>
      </p:sp>
      <p:pic>
        <p:nvPicPr>
          <p:cNvPr id="5" name="Picture 4"/>
          <p:cNvPicPr>
            <a:picLocks noChangeAspect="1"/>
          </p:cNvPicPr>
          <p:nvPr/>
        </p:nvPicPr>
        <p:blipFill rotWithShape="1">
          <a:blip r:embed="rId4">
            <a:extLst>
              <a:ext uri="{28A0092B-C50C-407E-A947-70E740481C1C}">
                <a14:useLocalDpi xmlns:a14="http://schemas.microsoft.com/office/drawing/2010/main" val="0"/>
              </a:ext>
            </a:extLst>
          </a:blip>
          <a:srcRect l="36922" r="33534"/>
          <a:stretch/>
        </p:blipFill>
        <p:spPr>
          <a:xfrm>
            <a:off x="77858" y="1053517"/>
            <a:ext cx="1300367" cy="4200643"/>
          </a:xfrm>
          <a:prstGeom prst="rect">
            <a:avLst/>
          </a:prstGeom>
        </p:spPr>
      </p:pic>
      <p:sp>
        <p:nvSpPr>
          <p:cNvPr id="6" name="TextBox 5"/>
          <p:cNvSpPr txBox="1"/>
          <p:nvPr/>
        </p:nvSpPr>
        <p:spPr>
          <a:xfrm>
            <a:off x="161789" y="5381814"/>
            <a:ext cx="2343416" cy="584775"/>
          </a:xfrm>
          <a:prstGeom prst="rect">
            <a:avLst/>
          </a:prstGeom>
          <a:noFill/>
        </p:spPr>
        <p:txBody>
          <a:bodyPr wrap="square" rtlCol="0">
            <a:spAutoFit/>
          </a:bodyPr>
          <a:lstStyle/>
          <a:p>
            <a:pPr algn="ctr"/>
            <a:r>
              <a:rPr lang="en-US" sz="1600" dirty="0">
                <a:latin typeface="Calibri" panose="020F0502020204030204" pitchFamily="34" charset="0"/>
              </a:rPr>
              <a:t>Embed microstructure in ASTM tensile geometry</a:t>
            </a:r>
          </a:p>
        </p:txBody>
      </p:sp>
      <p:sp>
        <p:nvSpPr>
          <p:cNvPr id="2" name="Slide Number Placeholder 1">
            <a:extLst>
              <a:ext uri="{FF2B5EF4-FFF2-40B4-BE49-F238E27FC236}">
                <a16:creationId xmlns:a16="http://schemas.microsoft.com/office/drawing/2014/main" id="{DEC03CF3-7583-4AF8-9FEF-890170C251CB}"/>
              </a:ext>
            </a:extLst>
          </p:cNvPr>
          <p:cNvSpPr>
            <a:spLocks noGrp="1"/>
          </p:cNvSpPr>
          <p:nvPr>
            <p:ph type="sldNum" sz="quarter" idx="12"/>
          </p:nvPr>
        </p:nvSpPr>
        <p:spPr/>
        <p:txBody>
          <a:bodyPr/>
          <a:lstStyle/>
          <a:p>
            <a:fld id="{A5E55A7B-7854-E145-92D9-B491DF4BAE2D}" type="slidenum">
              <a:rPr lang="en-US" smtClean="0"/>
              <a:pPr/>
              <a:t>86</a:t>
            </a:fld>
            <a:endParaRPr lang="en-US" dirty="0"/>
          </a:p>
        </p:txBody>
      </p:sp>
    </p:spTree>
    <p:extLst>
      <p:ext uri="{BB962C8B-B14F-4D97-AF65-F5344CB8AC3E}">
        <p14:creationId xmlns:p14="http://schemas.microsoft.com/office/powerpoint/2010/main" val="1819011746"/>
      </p:ext>
    </p:extLst>
  </p:cSld>
  <p:clrMapOvr>
    <a:masterClrMapping/>
  </p:clrMapOvr>
</p:sld>
</file>

<file path=ppt/slides/slide8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6"/>
          <p:cNvSpPr>
            <a:spLocks noGrp="1"/>
          </p:cNvSpPr>
          <p:nvPr>
            <p:ph type="title"/>
          </p:nvPr>
        </p:nvSpPr>
        <p:spPr>
          <a:xfrm>
            <a:off x="274320" y="91440"/>
            <a:ext cx="8153400" cy="991675"/>
          </a:xfrm>
        </p:spPr>
        <p:txBody>
          <a:bodyPr/>
          <a:lstStyle/>
          <a:p>
            <a:r>
              <a:rPr lang="en-US" sz="3600" dirty="0">
                <a:latin typeface="Calibri" charset="0"/>
                <a:ea typeface="Calibri" charset="0"/>
                <a:cs typeface="Calibri" charset="0"/>
              </a:rPr>
              <a:t>Appendix.  Tensile Bar: </a:t>
            </a:r>
            <a:r>
              <a:rPr lang="en-US" sz="3600" dirty="0" err="1">
                <a:latin typeface="Calibri" charset="0"/>
                <a:ea typeface="Calibri" charset="0"/>
                <a:cs typeface="Calibri" charset="0"/>
              </a:rPr>
              <a:t>Meso</a:t>
            </a:r>
            <a:r>
              <a:rPr lang="en-US" sz="3600" dirty="0">
                <a:latin typeface="Calibri" charset="0"/>
                <a:ea typeface="Calibri" charset="0"/>
                <a:cs typeface="Calibri" charset="0"/>
              </a:rPr>
              <a:t>-Macroscale Coupling</a:t>
            </a:r>
          </a:p>
        </p:txBody>
      </p:sp>
      <p:pic>
        <p:nvPicPr>
          <p:cNvPr id="3" name="Picture 2"/>
          <p:cNvPicPr>
            <a:picLocks noChangeAspect="1"/>
          </p:cNvPicPr>
          <p:nvPr/>
        </p:nvPicPr>
        <p:blipFill rotWithShape="1">
          <a:blip r:embed="rId3">
            <a:extLst>
              <a:ext uri="{28A0092B-C50C-407E-A947-70E740481C1C}">
                <a14:useLocalDpi xmlns:a14="http://schemas.microsoft.com/office/drawing/2010/main" val="0"/>
              </a:ext>
            </a:extLst>
          </a:blip>
          <a:srcRect l="8551" t="10769" r="9762" b="7693"/>
          <a:stretch/>
        </p:blipFill>
        <p:spPr>
          <a:xfrm>
            <a:off x="2627043" y="1054791"/>
            <a:ext cx="1381759" cy="1148258"/>
          </a:xfrm>
          <a:prstGeom prst="rect">
            <a:avLst/>
          </a:prstGeom>
        </p:spPr>
      </p:pic>
      <p:pic>
        <p:nvPicPr>
          <p:cNvPr id="8" name="Picture 7"/>
          <p:cNvPicPr>
            <a:picLocks noChangeAspect="1"/>
          </p:cNvPicPr>
          <p:nvPr/>
        </p:nvPicPr>
        <p:blipFill rotWithShape="1">
          <a:blip r:embed="rId4">
            <a:extLst>
              <a:ext uri="{28A0092B-C50C-407E-A947-70E740481C1C}">
                <a14:useLocalDpi xmlns:a14="http://schemas.microsoft.com/office/drawing/2010/main" val="0"/>
              </a:ext>
            </a:extLst>
          </a:blip>
          <a:srcRect l="5000" t="32324" r="7084" b="36382"/>
          <a:stretch/>
        </p:blipFill>
        <p:spPr>
          <a:xfrm>
            <a:off x="4909208" y="1093275"/>
            <a:ext cx="4142153" cy="893264"/>
          </a:xfrm>
          <a:prstGeom prst="rect">
            <a:avLst/>
          </a:prstGeom>
        </p:spPr>
      </p:pic>
      <p:sp>
        <p:nvSpPr>
          <p:cNvPr id="9" name="TextBox 8"/>
          <p:cNvSpPr txBox="1"/>
          <p:nvPr/>
        </p:nvSpPr>
        <p:spPr>
          <a:xfrm>
            <a:off x="4110346" y="1195755"/>
            <a:ext cx="425116" cy="584775"/>
          </a:xfrm>
          <a:prstGeom prst="rect">
            <a:avLst/>
          </a:prstGeom>
          <a:noFill/>
        </p:spPr>
        <p:txBody>
          <a:bodyPr wrap="none" rtlCol="0">
            <a:spAutoFit/>
          </a:bodyPr>
          <a:lstStyle/>
          <a:p>
            <a:r>
              <a:rPr lang="en-US" sz="3200" dirty="0"/>
              <a:t>+</a:t>
            </a:r>
          </a:p>
        </p:txBody>
      </p:sp>
      <p:sp>
        <p:nvSpPr>
          <p:cNvPr id="10" name="TextBox 9"/>
          <p:cNvSpPr txBox="1"/>
          <p:nvPr/>
        </p:nvSpPr>
        <p:spPr>
          <a:xfrm>
            <a:off x="1485908" y="1162174"/>
            <a:ext cx="1103507" cy="338554"/>
          </a:xfrm>
          <a:prstGeom prst="rect">
            <a:avLst/>
          </a:prstGeom>
          <a:noFill/>
        </p:spPr>
        <p:txBody>
          <a:bodyPr wrap="none" rtlCol="0">
            <a:spAutoFit/>
          </a:bodyPr>
          <a:lstStyle/>
          <a:p>
            <a:r>
              <a:rPr lang="en-US" sz="1600" i="1" dirty="0">
                <a:latin typeface="Calibri" panose="020F0502020204030204" pitchFamily="34" charset="0"/>
              </a:rPr>
              <a:t>Mesoscale </a:t>
            </a:r>
          </a:p>
        </p:txBody>
      </p:sp>
      <p:sp>
        <p:nvSpPr>
          <p:cNvPr id="11" name="TextBox 10"/>
          <p:cNvSpPr txBox="1"/>
          <p:nvPr/>
        </p:nvSpPr>
        <p:spPr>
          <a:xfrm>
            <a:off x="6386852" y="905950"/>
            <a:ext cx="1186863" cy="338554"/>
          </a:xfrm>
          <a:prstGeom prst="rect">
            <a:avLst/>
          </a:prstGeom>
          <a:noFill/>
        </p:spPr>
        <p:txBody>
          <a:bodyPr wrap="none" rtlCol="0">
            <a:spAutoFit/>
          </a:bodyPr>
          <a:lstStyle/>
          <a:p>
            <a:pPr algn="ctr"/>
            <a:r>
              <a:rPr lang="en-US" sz="1600" i="1" dirty="0">
                <a:latin typeface="Calibri" panose="020F0502020204030204" pitchFamily="34" charset="0"/>
              </a:rPr>
              <a:t>Macroscale </a:t>
            </a:r>
          </a:p>
        </p:txBody>
      </p:sp>
      <p:cxnSp>
        <p:nvCxnSpPr>
          <p:cNvPr id="16" name="Straight Connector 15"/>
          <p:cNvCxnSpPr/>
          <p:nvPr/>
        </p:nvCxnSpPr>
        <p:spPr>
          <a:xfrm flipH="1">
            <a:off x="4289194" y="1780530"/>
            <a:ext cx="21987" cy="4618486"/>
          </a:xfrm>
          <a:prstGeom prst="line">
            <a:avLst/>
          </a:prstGeom>
          <a:ln w="9525">
            <a:solidFill>
              <a:schemeClr val="tx1"/>
            </a:solidFill>
            <a:prstDash val="dash"/>
          </a:ln>
          <a:effectLst/>
        </p:spPr>
        <p:style>
          <a:lnRef idx="2">
            <a:schemeClr val="accent1"/>
          </a:lnRef>
          <a:fillRef idx="0">
            <a:schemeClr val="accent1"/>
          </a:fillRef>
          <a:effectRef idx="1">
            <a:schemeClr val="accent1"/>
          </a:effectRef>
          <a:fontRef idx="minor">
            <a:schemeClr val="tx1"/>
          </a:fontRef>
        </p:style>
      </p:cxnSp>
      <p:sp>
        <p:nvSpPr>
          <p:cNvPr id="18" name="TextBox 17"/>
          <p:cNvSpPr txBox="1"/>
          <p:nvPr/>
        </p:nvSpPr>
        <p:spPr>
          <a:xfrm>
            <a:off x="171696" y="1488142"/>
            <a:ext cx="2540296" cy="523220"/>
          </a:xfrm>
          <a:prstGeom prst="rect">
            <a:avLst/>
          </a:prstGeom>
          <a:noFill/>
        </p:spPr>
        <p:txBody>
          <a:bodyPr wrap="square" rtlCol="0">
            <a:spAutoFit/>
          </a:bodyPr>
          <a:lstStyle/>
          <a:p>
            <a:pPr algn="ctr"/>
            <a:r>
              <a:rPr lang="en-US" sz="1400" i="1" dirty="0">
                <a:latin typeface="Calibri" panose="020F0502020204030204" pitchFamily="34" charset="0"/>
              </a:rPr>
              <a:t>SPARKS-generated  microstructure (F. </a:t>
            </a:r>
            <a:r>
              <a:rPr lang="en-US" sz="1400" i="1" dirty="0" err="1">
                <a:latin typeface="Calibri" panose="020F0502020204030204" pitchFamily="34" charset="0"/>
              </a:rPr>
              <a:t>Abdeljawad</a:t>
            </a:r>
            <a:r>
              <a:rPr lang="en-US" sz="1400" i="1" dirty="0">
                <a:latin typeface="Calibri" panose="020F0502020204030204" pitchFamily="34" charset="0"/>
              </a:rPr>
              <a:t>)</a:t>
            </a:r>
          </a:p>
        </p:txBody>
      </p:sp>
      <p:sp>
        <p:nvSpPr>
          <p:cNvPr id="19" name="TextBox 18"/>
          <p:cNvSpPr txBox="1"/>
          <p:nvPr/>
        </p:nvSpPr>
        <p:spPr>
          <a:xfrm>
            <a:off x="163865" y="4321418"/>
            <a:ext cx="3674532" cy="338554"/>
          </a:xfrm>
          <a:prstGeom prst="rect">
            <a:avLst/>
          </a:prstGeom>
          <a:noFill/>
        </p:spPr>
        <p:txBody>
          <a:bodyPr wrap="none" rtlCol="0">
            <a:spAutoFit/>
          </a:bodyPr>
          <a:lstStyle/>
          <a:p>
            <a:r>
              <a:rPr lang="en-US" sz="1600" dirty="0">
                <a:latin typeface="Calibri" panose="020F0502020204030204" pitchFamily="34" charset="0"/>
              </a:rPr>
              <a:t>Fix microstructure, investigate ensembles </a:t>
            </a:r>
          </a:p>
        </p:txBody>
      </p:sp>
      <p:pic>
        <p:nvPicPr>
          <p:cNvPr id="23" name="Picture 22"/>
          <p:cNvPicPr>
            <a:picLocks noChangeAspect="1"/>
          </p:cNvPicPr>
          <p:nvPr/>
        </p:nvPicPr>
        <p:blipFill rotWithShape="1">
          <a:blip r:embed="rId5">
            <a:extLst>
              <a:ext uri="{28A0092B-C50C-407E-A947-70E740481C1C}">
                <a14:useLocalDpi xmlns:a14="http://schemas.microsoft.com/office/drawing/2010/main" val="0"/>
              </a:ext>
            </a:extLst>
          </a:blip>
          <a:srcRect l="12340" t="16964" r="14904" b="11646"/>
          <a:stretch/>
        </p:blipFill>
        <p:spPr>
          <a:xfrm>
            <a:off x="361029" y="4642589"/>
            <a:ext cx="2386692" cy="1756427"/>
          </a:xfrm>
          <a:prstGeom prst="rect">
            <a:avLst/>
          </a:prstGeom>
        </p:spPr>
      </p:pic>
      <p:sp>
        <p:nvSpPr>
          <p:cNvPr id="24" name="TextBox 23"/>
          <p:cNvSpPr txBox="1"/>
          <p:nvPr/>
        </p:nvSpPr>
        <p:spPr>
          <a:xfrm>
            <a:off x="2771333" y="4752843"/>
            <a:ext cx="1469178" cy="1169551"/>
          </a:xfrm>
          <a:prstGeom prst="rect">
            <a:avLst/>
          </a:prstGeom>
          <a:noFill/>
        </p:spPr>
        <p:txBody>
          <a:bodyPr wrap="square" rtlCol="0">
            <a:spAutoFit/>
          </a:bodyPr>
          <a:lstStyle/>
          <a:p>
            <a:pPr algn="ctr"/>
            <a:r>
              <a:rPr lang="en-US" sz="1400" i="1" dirty="0">
                <a:latin typeface="Calibri" panose="020F0502020204030204" pitchFamily="34" charset="0"/>
              </a:rPr>
              <a:t>151 axial vectors from 3 of the 10 ensembles of random rotations </a:t>
            </a:r>
          </a:p>
          <a:p>
            <a:pPr algn="ctr"/>
            <a:r>
              <a:rPr lang="en-US" sz="1400" i="1" dirty="0">
                <a:latin typeface="Calibri" panose="020F0502020204030204" pitchFamily="34" charset="0"/>
              </a:rPr>
              <a:t>(blue, green, red)</a:t>
            </a:r>
          </a:p>
        </p:txBody>
      </p:sp>
      <p:sp>
        <p:nvSpPr>
          <p:cNvPr id="25" name="TextBox 24"/>
          <p:cNvSpPr txBox="1"/>
          <p:nvPr/>
        </p:nvSpPr>
        <p:spPr>
          <a:xfrm>
            <a:off x="4514269" y="2142502"/>
            <a:ext cx="4655185" cy="830997"/>
          </a:xfrm>
          <a:prstGeom prst="rect">
            <a:avLst/>
          </a:prstGeom>
          <a:noFill/>
        </p:spPr>
        <p:txBody>
          <a:bodyPr wrap="none" rtlCol="0">
            <a:spAutoFit/>
          </a:bodyPr>
          <a:lstStyle/>
          <a:p>
            <a:pPr marL="171450" indent="-171450">
              <a:buClr>
                <a:srgbClr val="0033CC"/>
              </a:buClr>
              <a:buSzPct val="120000"/>
              <a:buFont typeface="Wingdings" charset="2"/>
              <a:buChar char="§"/>
            </a:pPr>
            <a:r>
              <a:rPr lang="en-US" sz="1600" dirty="0">
                <a:latin typeface="Calibri" panose="020F0502020204030204" pitchFamily="34" charset="0"/>
              </a:rPr>
              <a:t>Load microstructural ensembles in uniaxial stress</a:t>
            </a:r>
          </a:p>
          <a:p>
            <a:pPr marL="171450" indent="-171450">
              <a:buClr>
                <a:srgbClr val="0033CC"/>
              </a:buClr>
              <a:buSzPct val="120000"/>
              <a:buFont typeface="Wingdings" charset="2"/>
              <a:buChar char="§"/>
            </a:pPr>
            <a:r>
              <a:rPr lang="en-US" sz="1600" dirty="0">
                <a:latin typeface="Calibri" panose="020F0502020204030204" pitchFamily="34" charset="0"/>
              </a:rPr>
              <a:t>Fit flow curves with a macroscale J</a:t>
            </a:r>
            <a:r>
              <a:rPr lang="en-US" sz="1600" baseline="-25000" dirty="0">
                <a:latin typeface="Calibri" panose="020F0502020204030204" pitchFamily="34" charset="0"/>
              </a:rPr>
              <a:t>2</a:t>
            </a:r>
            <a:r>
              <a:rPr lang="en-US" sz="1600" dirty="0">
                <a:latin typeface="Calibri" panose="020F0502020204030204" pitchFamily="34" charset="0"/>
              </a:rPr>
              <a:t> plasticity model</a:t>
            </a:r>
          </a:p>
          <a:p>
            <a:pPr marL="171450" indent="-171450">
              <a:buClr>
                <a:srgbClr val="0033CC"/>
              </a:buClr>
              <a:buSzPct val="120000"/>
              <a:buFont typeface="Wingdings" charset="2"/>
              <a:buChar char="§"/>
            </a:pPr>
            <a:endParaRPr lang="en-US" sz="1600" dirty="0">
              <a:latin typeface="Calibri" panose="020F0502020204030204" pitchFamily="34" charset="0"/>
            </a:endParaRPr>
          </a:p>
        </p:txBody>
      </p:sp>
      <p:pic>
        <p:nvPicPr>
          <p:cNvPr id="2" name="Picture 1"/>
          <p:cNvPicPr>
            <a:picLocks noChangeAspect="1"/>
          </p:cNvPicPr>
          <p:nvPr/>
        </p:nvPicPr>
        <p:blipFill rotWithShape="1">
          <a:blip r:embed="rId6">
            <a:extLst>
              <a:ext uri="{28A0092B-C50C-407E-A947-70E740481C1C}">
                <a14:useLocalDpi xmlns:a14="http://schemas.microsoft.com/office/drawing/2010/main" val="0"/>
              </a:ext>
            </a:extLst>
          </a:blip>
          <a:srcRect r="2143"/>
          <a:stretch/>
        </p:blipFill>
        <p:spPr>
          <a:xfrm>
            <a:off x="4630458" y="2781825"/>
            <a:ext cx="4193080" cy="3213690"/>
          </a:xfrm>
          <a:prstGeom prst="rect">
            <a:avLst/>
          </a:prstGeom>
        </p:spPr>
      </p:pic>
      <p:pic>
        <p:nvPicPr>
          <p:cNvPr id="27" name="Picture 26"/>
          <p:cNvPicPr>
            <a:picLocks noChangeAspect="1"/>
          </p:cNvPicPr>
          <p:nvPr/>
        </p:nvPicPr>
        <p:blipFill>
          <a:blip r:embed="rId7"/>
          <a:stretch>
            <a:fillRect/>
          </a:stretch>
        </p:blipFill>
        <p:spPr>
          <a:xfrm>
            <a:off x="258191" y="2164565"/>
            <a:ext cx="3254997" cy="2131736"/>
          </a:xfrm>
          <a:prstGeom prst="rect">
            <a:avLst/>
          </a:prstGeom>
        </p:spPr>
      </p:pic>
      <p:pic>
        <p:nvPicPr>
          <p:cNvPr id="31" name="Picture 30"/>
          <p:cNvPicPr>
            <a:picLocks noChangeAspect="1"/>
          </p:cNvPicPr>
          <p:nvPr/>
        </p:nvPicPr>
        <p:blipFill>
          <a:blip r:embed="rId8"/>
          <a:stretch>
            <a:fillRect/>
          </a:stretch>
        </p:blipFill>
        <p:spPr>
          <a:xfrm>
            <a:off x="5970837" y="3677409"/>
            <a:ext cx="2615053" cy="1440422"/>
          </a:xfrm>
          <a:prstGeom prst="rect">
            <a:avLst/>
          </a:prstGeom>
        </p:spPr>
      </p:pic>
      <p:pic>
        <p:nvPicPr>
          <p:cNvPr id="32" name="Picture 31"/>
          <p:cNvPicPr>
            <a:picLocks noChangeAspect="1"/>
          </p:cNvPicPr>
          <p:nvPr/>
        </p:nvPicPr>
        <p:blipFill>
          <a:blip r:embed="rId9"/>
          <a:stretch>
            <a:fillRect/>
          </a:stretch>
        </p:blipFill>
        <p:spPr>
          <a:xfrm>
            <a:off x="5419710" y="6097203"/>
            <a:ext cx="2886090" cy="243272"/>
          </a:xfrm>
          <a:prstGeom prst="rect">
            <a:avLst/>
          </a:prstGeom>
        </p:spPr>
      </p:pic>
      <p:sp>
        <p:nvSpPr>
          <p:cNvPr id="4" name="Slide Number Placeholder 3">
            <a:extLst>
              <a:ext uri="{FF2B5EF4-FFF2-40B4-BE49-F238E27FC236}">
                <a16:creationId xmlns:a16="http://schemas.microsoft.com/office/drawing/2014/main" id="{06D96505-B5FB-455F-A69C-760EBF054890}"/>
              </a:ext>
            </a:extLst>
          </p:cNvPr>
          <p:cNvSpPr>
            <a:spLocks noGrp="1"/>
          </p:cNvSpPr>
          <p:nvPr>
            <p:ph type="sldNum" sz="quarter" idx="12"/>
          </p:nvPr>
        </p:nvSpPr>
        <p:spPr/>
        <p:txBody>
          <a:bodyPr/>
          <a:lstStyle/>
          <a:p>
            <a:fld id="{A5E55A7B-7854-E145-92D9-B491DF4BAE2D}" type="slidenum">
              <a:rPr lang="en-US" smtClean="0"/>
              <a:pPr/>
              <a:t>87</a:t>
            </a:fld>
            <a:endParaRPr lang="en-US" dirty="0"/>
          </a:p>
        </p:txBody>
      </p:sp>
    </p:spTree>
    <p:extLst>
      <p:ext uri="{BB962C8B-B14F-4D97-AF65-F5344CB8AC3E}">
        <p14:creationId xmlns:p14="http://schemas.microsoft.com/office/powerpoint/2010/main" val="1849650765"/>
      </p:ext>
    </p:extLst>
  </p:cSld>
  <p:clrMapOvr>
    <a:masterClrMapping/>
  </p:clrMapOvr>
</p:sld>
</file>

<file path=ppt/slides/slide8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06680" y="37578"/>
            <a:ext cx="8229600" cy="991675"/>
          </a:xfrm>
        </p:spPr>
        <p:txBody>
          <a:bodyPr/>
          <a:lstStyle/>
          <a:p>
            <a:r>
              <a:rPr lang="en-US" sz="3600" dirty="0"/>
              <a:t>Appendix.  Tensile Bar: Results</a:t>
            </a:r>
          </a:p>
        </p:txBody>
      </p:sp>
      <p:pic>
        <p:nvPicPr>
          <p:cNvPr id="5" name="Picture 4"/>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572000" y="3785317"/>
            <a:ext cx="3524356" cy="2555158"/>
          </a:xfrm>
          <a:prstGeom prst="rect">
            <a:avLst/>
          </a:prstGeom>
        </p:spPr>
      </p:pic>
      <p:pic>
        <p:nvPicPr>
          <p:cNvPr id="9" name="SchwarzTensileBar.avi">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3715669" y="1276765"/>
            <a:ext cx="5356860" cy="2588219"/>
          </a:xfrm>
          <a:prstGeom prst="rect">
            <a:avLst/>
          </a:prstGeom>
        </p:spPr>
      </p:pic>
      <p:pic>
        <p:nvPicPr>
          <p:cNvPr id="4" name="Picture 3"/>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253633" y="2693875"/>
            <a:ext cx="3975874" cy="2912397"/>
          </a:xfrm>
          <a:prstGeom prst="rect">
            <a:avLst/>
          </a:prstGeom>
        </p:spPr>
      </p:pic>
      <p:sp>
        <p:nvSpPr>
          <p:cNvPr id="10" name="TextBox 9"/>
          <p:cNvSpPr txBox="1"/>
          <p:nvPr/>
        </p:nvSpPr>
        <p:spPr>
          <a:xfrm>
            <a:off x="744240" y="1812592"/>
            <a:ext cx="2994660" cy="646331"/>
          </a:xfrm>
          <a:prstGeom prst="rect">
            <a:avLst/>
          </a:prstGeom>
          <a:noFill/>
        </p:spPr>
        <p:txBody>
          <a:bodyPr wrap="square" rtlCol="0">
            <a:spAutoFit/>
          </a:bodyPr>
          <a:lstStyle/>
          <a:p>
            <a:pPr algn="ctr"/>
            <a:r>
              <a:rPr lang="en-US" dirty="0">
                <a:latin typeface="Calibri" panose="020F0502020204030204" pitchFamily="34" charset="0"/>
              </a:rPr>
              <a:t>Reduction in cross-sectional area over time</a:t>
            </a:r>
          </a:p>
        </p:txBody>
      </p:sp>
      <p:sp>
        <p:nvSpPr>
          <p:cNvPr id="3" name="Slide Number Placeholder 2">
            <a:extLst>
              <a:ext uri="{FF2B5EF4-FFF2-40B4-BE49-F238E27FC236}">
                <a16:creationId xmlns:a16="http://schemas.microsoft.com/office/drawing/2014/main" id="{330274B6-972A-4DCD-8C2C-1DAF275DD74A}"/>
              </a:ext>
            </a:extLst>
          </p:cNvPr>
          <p:cNvSpPr>
            <a:spLocks noGrp="1"/>
          </p:cNvSpPr>
          <p:nvPr>
            <p:ph type="sldNum" sz="quarter" idx="12"/>
          </p:nvPr>
        </p:nvSpPr>
        <p:spPr/>
        <p:txBody>
          <a:bodyPr/>
          <a:lstStyle/>
          <a:p>
            <a:fld id="{A5E55A7B-7854-E145-92D9-B491DF4BAE2D}" type="slidenum">
              <a:rPr lang="en-US" smtClean="0"/>
              <a:pPr/>
              <a:t>88</a:t>
            </a:fld>
            <a:endParaRPr lang="en-US" dirty="0"/>
          </a:p>
        </p:txBody>
      </p:sp>
    </p:spTree>
    <p:extLst>
      <p:ext uri="{BB962C8B-B14F-4D97-AF65-F5344CB8AC3E}">
        <p14:creationId xmlns:p14="http://schemas.microsoft.com/office/powerpoint/2010/main" val="3957690647"/>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9"/>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9"/>
                                        </p:tgtEl>
                                      </p:cBhvr>
                                    </p:cmd>
                                  </p:childTnLst>
                                </p:cTn>
                              </p:par>
                            </p:childTnLst>
                          </p:cTn>
                        </p:par>
                      </p:childTnLst>
                    </p:cTn>
                  </p:par>
                </p:childTnLst>
              </p:cTn>
              <p:nextCondLst>
                <p:cond evt="onClick" delay="0">
                  <p:tgtEl>
                    <p:spTgt spid="9"/>
                  </p:tgtEl>
                </p:cond>
              </p:nextCondLst>
            </p:seq>
            <p:video>
              <p:cMediaNode vol="80000">
                <p:cTn id="7" fill="hold" display="0">
                  <p:stCondLst>
                    <p:cond delay="indefinite"/>
                  </p:stCondLst>
                </p:cTn>
                <p:tgtEl>
                  <p:spTgt spid="9"/>
                </p:tgtEl>
              </p:cMediaNode>
            </p:video>
          </p:childTnLst>
        </p:cTn>
      </p:par>
    </p:tnLst>
  </p:timing>
</p:sld>
</file>

<file path=ppt/slides/slide8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31477" y="16994"/>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Schwarz Alternating Method </a:t>
            </a:r>
          </a:p>
          <a:p>
            <a:r>
              <a:rPr lang="en-US" sz="3600" dirty="0">
                <a:solidFill>
                  <a:schemeClr val="tx1"/>
                </a:solidFill>
              </a:rPr>
              <a:t>for Dynamics</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p:sp>
        <p:nvSpPr>
          <p:cNvPr id="6" name="Content Placeholder 2"/>
          <p:cNvSpPr txBox="1">
            <a:spLocks/>
          </p:cNvSpPr>
          <p:nvPr/>
        </p:nvSpPr>
        <p:spPr bwMode="auto">
          <a:xfrm>
            <a:off x="163821" y="1278988"/>
            <a:ext cx="8780242" cy="822989"/>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dirty="0">
                <a:latin typeface="Calibri" pitchFamily="34" charset="0"/>
                <a:cs typeface="Calibri" pitchFamily="34" charset="0"/>
              </a:rPr>
              <a:t>In the literature the Schwarz method is applied to dynamics by using </a:t>
            </a:r>
            <a:r>
              <a:rPr lang="en-US" sz="1800" b="1" i="1" dirty="0">
                <a:latin typeface="Calibri" pitchFamily="34" charset="0"/>
                <a:cs typeface="Calibri" pitchFamily="34" charset="0"/>
              </a:rPr>
              <a:t>space-time </a:t>
            </a:r>
            <a:r>
              <a:rPr lang="en-US" sz="1800" b="1" i="1" dirty="0" err="1">
                <a:latin typeface="Calibri" pitchFamily="34" charset="0"/>
                <a:cs typeface="Calibri" pitchFamily="34" charset="0"/>
              </a:rPr>
              <a:t>discretizations</a:t>
            </a:r>
            <a:r>
              <a:rPr lang="en-US" sz="1800" dirty="0">
                <a:latin typeface="Calibri" pitchFamily="34" charset="0"/>
                <a:cs typeface="Calibri" pitchFamily="34" charset="0"/>
              </a:rPr>
              <a:t>.</a:t>
            </a:r>
          </a:p>
          <a:p>
            <a:pPr marL="0" indent="0">
              <a:buNone/>
              <a:defRPr/>
            </a:pPr>
            <a:endParaRPr lang="en-US" sz="400" dirty="0">
              <a:latin typeface="Calibri" pitchFamily="34" charset="0"/>
              <a:cs typeface="Calibri" pitchFamily="34" charset="0"/>
            </a:endParaRPr>
          </a:p>
          <a:p>
            <a:pPr>
              <a:defRPr/>
            </a:pPr>
            <a:r>
              <a:rPr lang="en-US" sz="1800" dirty="0">
                <a:latin typeface="Calibri" pitchFamily="34" charset="0"/>
                <a:cs typeface="Calibri" pitchFamily="34" charset="0"/>
              </a:rPr>
              <a:t>This was deemed </a:t>
            </a:r>
            <a:r>
              <a:rPr lang="en-US" sz="1800" b="1" i="1" dirty="0">
                <a:latin typeface="Calibri" pitchFamily="34" charset="0"/>
                <a:cs typeface="Calibri" pitchFamily="34" charset="0"/>
              </a:rPr>
              <a:t>unfeasible</a:t>
            </a:r>
            <a:r>
              <a:rPr lang="en-US" sz="1800" dirty="0">
                <a:latin typeface="Calibri" pitchFamily="34" charset="0"/>
                <a:cs typeface="Calibri" pitchFamily="34" charset="0"/>
              </a:rPr>
              <a:t> given the design of our current codes and size of simulations.</a:t>
            </a:r>
          </a:p>
        </p:txBody>
      </p:sp>
      <p:pic>
        <p:nvPicPr>
          <p:cNvPr id="10" name="Picture 9" descr="SpaceTime-Nonmatching.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947731" y="2507925"/>
            <a:ext cx="3028682" cy="3432344"/>
          </a:xfrm>
          <a:prstGeom prst="rect">
            <a:avLst/>
          </a:prstGeom>
        </p:spPr>
      </p:pic>
      <p:sp>
        <p:nvSpPr>
          <p:cNvPr id="11" name="TextBox 10"/>
          <p:cNvSpPr txBox="1"/>
          <p:nvPr/>
        </p:nvSpPr>
        <p:spPr>
          <a:xfrm>
            <a:off x="1834985" y="6029391"/>
            <a:ext cx="5089921" cy="307777"/>
          </a:xfrm>
          <a:prstGeom prst="rect">
            <a:avLst/>
          </a:prstGeom>
          <a:noFill/>
        </p:spPr>
        <p:txBody>
          <a:bodyPr wrap="square" rtlCol="0">
            <a:spAutoFit/>
          </a:bodyPr>
          <a:lstStyle/>
          <a:p>
            <a:pPr algn="ctr"/>
            <a:r>
              <a:rPr lang="en-US" sz="1400" dirty="0">
                <a:latin typeface="Calibri"/>
                <a:cs typeface="Calibri"/>
              </a:rPr>
              <a:t>Overlapping non-matching meshes and time steps in dynamics.</a:t>
            </a:r>
          </a:p>
        </p:txBody>
      </p:sp>
      <p:sp>
        <p:nvSpPr>
          <p:cNvPr id="2" name="Slide Number Placeholder 1">
            <a:extLst>
              <a:ext uri="{FF2B5EF4-FFF2-40B4-BE49-F238E27FC236}">
                <a16:creationId xmlns:a16="http://schemas.microsoft.com/office/drawing/2014/main" id="{04AF63C7-FD63-4F08-801D-E1E6456548AF}"/>
              </a:ext>
            </a:extLst>
          </p:cNvPr>
          <p:cNvSpPr>
            <a:spLocks noGrp="1"/>
          </p:cNvSpPr>
          <p:nvPr>
            <p:ph type="sldNum" sz="quarter" idx="12"/>
          </p:nvPr>
        </p:nvSpPr>
        <p:spPr/>
        <p:txBody>
          <a:bodyPr/>
          <a:lstStyle/>
          <a:p>
            <a:fld id="{A5E55A7B-7854-E145-92D9-B491DF4BAE2D}" type="slidenum">
              <a:rPr lang="en-US" smtClean="0"/>
              <a:pPr/>
              <a:t>89</a:t>
            </a:fld>
            <a:endParaRPr lang="en-US" dirty="0"/>
          </a:p>
        </p:txBody>
      </p:sp>
    </p:spTree>
    <p:extLst>
      <p:ext uri="{BB962C8B-B14F-4D97-AF65-F5344CB8AC3E}">
        <p14:creationId xmlns:p14="http://schemas.microsoft.com/office/powerpoint/2010/main" val="85945007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11"/>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p:bldLst>
  </p:timing>
</p:sld>
</file>

<file path=ppt/slides/slide9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31844" y="195410"/>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A Schwarz-like Time Integrator</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p:sp>
        <p:nvSpPr>
          <p:cNvPr id="6" name="Content Placeholder 2"/>
          <p:cNvSpPr txBox="1">
            <a:spLocks/>
          </p:cNvSpPr>
          <p:nvPr/>
        </p:nvSpPr>
        <p:spPr bwMode="auto">
          <a:xfrm>
            <a:off x="219576" y="927884"/>
            <a:ext cx="8780242" cy="1680817"/>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dirty="0">
                <a:latin typeface="Calibri" pitchFamily="34" charset="0"/>
                <a:cs typeface="Calibri" pitchFamily="34" charset="0"/>
              </a:rPr>
              <a:t>We developed an </a:t>
            </a:r>
            <a:r>
              <a:rPr lang="en-US" sz="1800" b="1" i="1" dirty="0">
                <a:latin typeface="Calibri" pitchFamily="34" charset="0"/>
                <a:cs typeface="Calibri" pitchFamily="34" charset="0"/>
              </a:rPr>
              <a:t>extension of Schwarz coupling</a:t>
            </a:r>
            <a:r>
              <a:rPr lang="en-US" sz="1800" dirty="0">
                <a:latin typeface="Calibri" pitchFamily="34" charset="0"/>
                <a:cs typeface="Calibri" pitchFamily="34" charset="0"/>
              </a:rPr>
              <a:t> to </a:t>
            </a:r>
            <a:r>
              <a:rPr lang="en-US" sz="1800" b="1" i="1" dirty="0">
                <a:latin typeface="Calibri" pitchFamily="34" charset="0"/>
                <a:cs typeface="Calibri" pitchFamily="34" charset="0"/>
              </a:rPr>
              <a:t>dynamics</a:t>
            </a:r>
            <a:r>
              <a:rPr lang="en-US" sz="1800" dirty="0">
                <a:latin typeface="Calibri" pitchFamily="34" charset="0"/>
                <a:cs typeface="Calibri" pitchFamily="34" charset="0"/>
              </a:rPr>
              <a:t> using a governing time stepping algorithm that controls time integrators within each domain. </a:t>
            </a:r>
          </a:p>
          <a:p>
            <a:pPr marL="0" indent="0">
              <a:buNone/>
              <a:defRPr/>
            </a:pPr>
            <a:endParaRPr lang="en-US" sz="400" dirty="0">
              <a:latin typeface="Calibri" pitchFamily="34" charset="0"/>
              <a:cs typeface="Calibri" pitchFamily="34" charset="0"/>
            </a:endParaRPr>
          </a:p>
          <a:p>
            <a:pPr>
              <a:defRPr/>
            </a:pPr>
            <a:r>
              <a:rPr lang="en-US" sz="1800" dirty="0">
                <a:latin typeface="Calibri" pitchFamily="34" charset="0"/>
                <a:cs typeface="Calibri" pitchFamily="34" charset="0"/>
              </a:rPr>
              <a:t>Can use </a:t>
            </a:r>
            <a:r>
              <a:rPr lang="en-US" sz="1800" b="1" i="1" dirty="0">
                <a:latin typeface="Calibri" pitchFamily="34" charset="0"/>
                <a:cs typeface="Calibri" pitchFamily="34" charset="0"/>
              </a:rPr>
              <a:t>different integrators </a:t>
            </a:r>
            <a:r>
              <a:rPr lang="en-US" sz="1800" dirty="0">
                <a:latin typeface="Calibri" pitchFamily="34" charset="0"/>
                <a:cs typeface="Calibri" pitchFamily="34" charset="0"/>
              </a:rPr>
              <a:t>with </a:t>
            </a:r>
            <a:r>
              <a:rPr lang="en-US" sz="1800" b="1" i="1" dirty="0">
                <a:latin typeface="Calibri" pitchFamily="34" charset="0"/>
                <a:cs typeface="Calibri" pitchFamily="34" charset="0"/>
              </a:rPr>
              <a:t>different time steps</a:t>
            </a:r>
            <a:r>
              <a:rPr lang="en-US" sz="1800" dirty="0">
                <a:latin typeface="Calibri" pitchFamily="34" charset="0"/>
                <a:cs typeface="Calibri" pitchFamily="34" charset="0"/>
              </a:rPr>
              <a:t> within each domain.</a:t>
            </a:r>
          </a:p>
          <a:p>
            <a:pPr marL="0" indent="0">
              <a:buNone/>
              <a:defRPr/>
            </a:pPr>
            <a:endParaRPr lang="en-US" sz="400" dirty="0">
              <a:latin typeface="Calibri" pitchFamily="34" charset="0"/>
              <a:cs typeface="Calibri" pitchFamily="34" charset="0"/>
            </a:endParaRPr>
          </a:p>
          <a:p>
            <a:pPr>
              <a:defRPr/>
            </a:pPr>
            <a:r>
              <a:rPr lang="en-US" sz="1800" dirty="0">
                <a:latin typeface="Calibri" pitchFamily="34" charset="0"/>
                <a:cs typeface="Calibri" pitchFamily="34" charset="0"/>
              </a:rPr>
              <a:t>1D results show </a:t>
            </a:r>
            <a:r>
              <a:rPr lang="en-US" sz="1800" b="1" i="1" dirty="0">
                <a:latin typeface="Calibri" pitchFamily="34" charset="0"/>
                <a:cs typeface="Calibri" pitchFamily="34" charset="0"/>
              </a:rPr>
              <a:t>smooth coupling without numerical artifacts </a:t>
            </a:r>
            <a:r>
              <a:rPr lang="en-US" sz="1800" dirty="0">
                <a:latin typeface="Calibri" pitchFamily="34" charset="0"/>
                <a:cs typeface="Calibri" pitchFamily="34" charset="0"/>
              </a:rPr>
              <a:t>such as spurious wave reflections at boundaries of coupled domains.</a:t>
            </a:r>
          </a:p>
        </p:txBody>
      </p:sp>
      <p:pic>
        <p:nvPicPr>
          <p:cNvPr id="3" name="Picture 2" descr="Schwarz-time-integration.pn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065196" y="3302490"/>
            <a:ext cx="4898136" cy="1929384"/>
          </a:xfrm>
          <a:prstGeom prst="rect">
            <a:avLst/>
          </a:prstGeom>
        </p:spPr>
      </p:pic>
      <p:pic>
        <p:nvPicPr>
          <p:cNvPr id="2" name="Picture 1" descr="Schwarz-domains.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241878" y="3017710"/>
            <a:ext cx="1637099" cy="2938008"/>
          </a:xfrm>
          <a:prstGeom prst="rect">
            <a:avLst/>
          </a:prstGeom>
        </p:spPr>
      </p:pic>
      <p:sp>
        <p:nvSpPr>
          <p:cNvPr id="9" name="Content Placeholder 2"/>
          <p:cNvSpPr txBox="1">
            <a:spLocks/>
          </p:cNvSpPr>
          <p:nvPr/>
        </p:nvSpPr>
        <p:spPr bwMode="auto">
          <a:xfrm>
            <a:off x="6963332" y="3478119"/>
            <a:ext cx="2185855" cy="1090696"/>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marL="0" indent="0">
              <a:buNone/>
              <a:defRPr/>
            </a:pPr>
            <a:r>
              <a:rPr lang="en-US" sz="1600" dirty="0">
                <a:latin typeface="Calibri" pitchFamily="34" charset="0"/>
                <a:cs typeface="Calibri" pitchFamily="34" charset="0"/>
              </a:rPr>
              <a:t>Controller time stepper</a:t>
            </a: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1</a:t>
            </a:r>
            <a:endParaRPr lang="en-US" sz="1600" dirty="0">
              <a:latin typeface="Calibri" pitchFamily="34" charset="0"/>
              <a:cs typeface="Calibri" pitchFamily="34" charset="0"/>
            </a:endParaRPr>
          </a:p>
          <a:p>
            <a:pPr marL="0" indent="0">
              <a:buNone/>
              <a:defRPr/>
            </a:pPr>
            <a:endParaRPr lang="en-US" sz="1600" dirty="0">
              <a:latin typeface="Calibri" pitchFamily="34" charset="0"/>
              <a:cs typeface="Calibri" pitchFamily="34" charset="0"/>
            </a:endParaRPr>
          </a:p>
          <a:p>
            <a:pPr marL="0" indent="0">
              <a:buNone/>
              <a:defRPr/>
            </a:pPr>
            <a:r>
              <a:rPr lang="en-US" sz="1600" dirty="0">
                <a:latin typeface="Calibri" pitchFamily="34" charset="0"/>
                <a:cs typeface="Calibri" pitchFamily="34" charset="0"/>
              </a:rPr>
              <a:t>Time integrator for </a:t>
            </a:r>
            <a:r>
              <a:rPr lang="en-US" sz="1600" i="1" dirty="0">
                <a:latin typeface="Symbol"/>
                <a:cs typeface="Wingdings 2" charset="2"/>
              </a:rPr>
              <a:t>W</a:t>
            </a:r>
            <a:r>
              <a:rPr lang="en-US" sz="1600" baseline="-25000" dirty="0">
                <a:latin typeface="Symbol"/>
                <a:cs typeface="Wingdings 2" charset="2"/>
              </a:rPr>
              <a:t>2</a:t>
            </a:r>
            <a:endParaRPr lang="en-US" sz="1600" dirty="0">
              <a:latin typeface="Calibri" pitchFamily="34" charset="0"/>
              <a:cs typeface="Calibri" pitchFamily="34" charset="0"/>
            </a:endParaRPr>
          </a:p>
        </p:txBody>
      </p:sp>
      <p:sp>
        <p:nvSpPr>
          <p:cNvPr id="4" name="Slide Number Placeholder 3">
            <a:extLst>
              <a:ext uri="{FF2B5EF4-FFF2-40B4-BE49-F238E27FC236}">
                <a16:creationId xmlns:a16="http://schemas.microsoft.com/office/drawing/2014/main" id="{63CCF375-E3B2-47AC-A5CA-DF3A94D3C602}"/>
              </a:ext>
            </a:extLst>
          </p:cNvPr>
          <p:cNvSpPr>
            <a:spLocks noGrp="1"/>
          </p:cNvSpPr>
          <p:nvPr>
            <p:ph type="sldNum" sz="quarter" idx="12"/>
          </p:nvPr>
        </p:nvSpPr>
        <p:spPr/>
        <p:txBody>
          <a:bodyPr/>
          <a:lstStyle/>
          <a:p>
            <a:fld id="{A5E55A7B-7854-E145-92D9-B491DF4BAE2D}" type="slidenum">
              <a:rPr lang="en-US" smtClean="0"/>
              <a:pPr/>
              <a:t>90</a:t>
            </a:fld>
            <a:endParaRPr lang="en-US" dirty="0"/>
          </a:p>
        </p:txBody>
      </p:sp>
    </p:spTree>
    <p:extLst>
      <p:ext uri="{BB962C8B-B14F-4D97-AF65-F5344CB8AC3E}">
        <p14:creationId xmlns:p14="http://schemas.microsoft.com/office/powerpoint/2010/main" val="821586269"/>
      </p:ext>
    </p:extLst>
  </p:cSld>
  <p:clrMapOvr>
    <a:masterClrMapping/>
  </p:clrMapOvr>
</p:sld>
</file>

<file path=ppt/slides/slide9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31844" y="61596"/>
            <a:ext cx="8186271" cy="458815"/>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Schwarz Alternating Method for Dynamic Multiscale Coupling: Theory</a:t>
            </a:r>
            <a:br>
              <a:rPr lang="en-US" sz="3600" dirty="0">
                <a:solidFill>
                  <a:schemeClr val="tx1"/>
                </a:solidFill>
              </a:rPr>
            </a:br>
            <a:endParaRPr lang="en-US" sz="3600" dirty="0">
              <a:solidFill>
                <a:schemeClr val="tx1"/>
              </a:solidFill>
            </a:endParaRPr>
          </a:p>
          <a:p>
            <a:br>
              <a:rPr lang="en-US" sz="3600" dirty="0">
                <a:solidFill>
                  <a:schemeClr val="tx1"/>
                </a:solidFill>
              </a:rPr>
            </a:br>
            <a:endParaRPr lang="en-US" sz="3600" dirty="0">
              <a:solidFill>
                <a:schemeClr val="tx1"/>
              </a:solidFill>
            </a:endParaRPr>
          </a:p>
        </p:txBody>
      </p:sp>
      <p:pic>
        <p:nvPicPr>
          <p:cNvPr id="9" name="Picture 8">
            <a:extLst>
              <a:ext uri="{FF2B5EF4-FFF2-40B4-BE49-F238E27FC236}">
                <a16:creationId xmlns:a16="http://schemas.microsoft.com/office/drawing/2014/main" id="{3DD3E806-4B56-46B2-A113-0E2310118007}"/>
              </a:ext>
            </a:extLst>
          </p:cNvPr>
          <p:cNvPicPr>
            <a:picLocks noChangeAspect="1"/>
          </p:cNvPicPr>
          <p:nvPr/>
        </p:nvPicPr>
        <p:blipFill>
          <a:blip r:embed="rId3"/>
          <a:stretch>
            <a:fillRect/>
          </a:stretch>
        </p:blipFill>
        <p:spPr>
          <a:xfrm>
            <a:off x="3952875" y="1663977"/>
            <a:ext cx="5060802" cy="3187146"/>
          </a:xfrm>
          <a:prstGeom prst="rect">
            <a:avLst/>
          </a:prstGeom>
        </p:spPr>
      </p:pic>
      <mc:AlternateContent xmlns:mc="http://schemas.openxmlformats.org/markup-compatibility/2006" xmlns:a14="http://schemas.microsoft.com/office/drawing/2010/main">
        <mc:Choice Requires="a14">
          <p:sp>
            <p:nvSpPr>
              <p:cNvPr id="10" name="Rectangle 9">
                <a:extLst>
                  <a:ext uri="{FF2B5EF4-FFF2-40B4-BE49-F238E27FC236}">
                    <a16:creationId xmlns:a16="http://schemas.microsoft.com/office/drawing/2014/main" id="{7B954A76-9BEC-4156-83D6-52884F84ADF0}"/>
                  </a:ext>
                </a:extLst>
              </p:cNvPr>
              <p:cNvSpPr/>
              <p:nvPr/>
            </p:nvSpPr>
            <p:spPr>
              <a:xfrm>
                <a:off x="231844" y="1783824"/>
                <a:ext cx="3752850" cy="3785652"/>
              </a:xfrm>
              <a:prstGeom prst="rect">
                <a:avLst/>
              </a:prstGeom>
              <a:solidFill>
                <a:schemeClr val="bg1"/>
              </a:solidFill>
            </p:spPr>
            <p:txBody>
              <a:bodyPr wrap="square">
                <a:spAutoFit/>
              </a:bodyPr>
              <a:lstStyle/>
              <a:p>
                <a:pPr marL="342900" indent="-342900">
                  <a:buFont typeface="Arial" panose="020B0604020202020204" pitchFamily="34" charset="0"/>
                  <a:buChar char="•"/>
                </a:pPr>
                <a:r>
                  <a:rPr lang="en-US" sz="2000" dirty="0">
                    <a:solidFill>
                      <a:srgbClr val="000000"/>
                    </a:solidFill>
                    <a:latin typeface="Calibri" panose="020F0502020204030204" pitchFamily="34" charset="0"/>
                    <a:cs typeface="Calibri" panose="020F0502020204030204" pitchFamily="34" charset="0"/>
                  </a:rPr>
                  <a:t>Our dynamic alternating Schwarz algorithm can be </a:t>
                </a:r>
                <a:r>
                  <a:rPr lang="en-US" sz="2000" b="1" i="1" dirty="0">
                    <a:solidFill>
                      <a:srgbClr val="000000"/>
                    </a:solidFill>
                    <a:latin typeface="Calibri" panose="020F0502020204030204" pitchFamily="34" charset="0"/>
                    <a:cs typeface="Calibri" panose="020F0502020204030204" pitchFamily="34" charset="0"/>
                  </a:rPr>
                  <a:t>interpreted</a:t>
                </a:r>
                <a:r>
                  <a:rPr lang="en-US" sz="2000" dirty="0">
                    <a:solidFill>
                      <a:srgbClr val="000000"/>
                    </a:solidFill>
                    <a:latin typeface="Calibri" panose="020F0502020204030204" pitchFamily="34" charset="0"/>
                    <a:cs typeface="Calibri" panose="020F0502020204030204" pitchFamily="34" charset="0"/>
                  </a:rPr>
                  <a:t> as applying the traditional Schwarz alternating iterations in </a:t>
                </a:r>
                <a:r>
                  <a:rPr lang="en-US" sz="2000" b="1" i="1" dirty="0">
                    <a:solidFill>
                      <a:srgbClr val="000000"/>
                    </a:solidFill>
                    <a:latin typeface="Calibri" panose="020F0502020204030204" pitchFamily="34" charset="0"/>
                    <a:cs typeface="Calibri" panose="020F0502020204030204" pitchFamily="34" charset="0"/>
                  </a:rPr>
                  <a:t>space-time </a:t>
                </a:r>
                <a:r>
                  <a:rPr lang="en-US" sz="2000" dirty="0">
                    <a:solidFill>
                      <a:srgbClr val="000000"/>
                    </a:solidFill>
                    <a:latin typeface="Calibri" panose="020F0502020204030204" pitchFamily="34" charset="0"/>
                    <a:cs typeface="Calibri" panose="020F0502020204030204" pitchFamily="34" charset="0"/>
                  </a:rPr>
                  <a:t>between </a:t>
                </a:r>
                <a14:m>
                  <m:oMath xmlns:m="http://schemas.openxmlformats.org/officeDocument/2006/math">
                    <m:sSub>
                      <m:sSubPr>
                        <m:ctrlPr>
                          <a:rPr lang="en-US" sz="2000" i="1" smtClean="0">
                            <a:solidFill>
                              <a:srgbClr val="000000"/>
                            </a:solidFill>
                            <a:latin typeface="Cambria Math" panose="02040503050406030204" pitchFamily="18" charset="0"/>
                          </a:rPr>
                        </m:ctrlPr>
                      </m:sSubPr>
                      <m:e>
                        <m:r>
                          <m:rPr>
                            <m:sty m:val="p"/>
                          </m:rPr>
                          <a:rPr lang="el-GR" sz="2000" i="1" smtClean="0">
                            <a:solidFill>
                              <a:srgbClr val="000000"/>
                            </a:solidFill>
                            <a:latin typeface="Cambria Math" panose="02040503050406030204" pitchFamily="18" charset="0"/>
                            <a:ea typeface="Cambria Math" panose="02040503050406030204" pitchFamily="18" charset="0"/>
                          </a:rPr>
                          <m:t>Ω</m:t>
                        </m:r>
                      </m:e>
                      <m:sub>
                        <m:r>
                          <a:rPr lang="en-US" sz="2000" b="0" i="1" smtClean="0">
                            <a:solidFill>
                              <a:srgbClr val="000000"/>
                            </a:solidFill>
                            <a:latin typeface="Cambria Math" panose="02040503050406030204" pitchFamily="18" charset="0"/>
                          </a:rPr>
                          <m:t>1</m:t>
                        </m:r>
                      </m:sub>
                    </m:sSub>
                    <m:r>
                      <a:rPr lang="en-US" sz="2000" i="1" smtClean="0">
                        <a:solidFill>
                          <a:srgbClr val="000000"/>
                        </a:solidFill>
                        <a:latin typeface="Cambria Math" panose="02040503050406030204" pitchFamily="18" charset="0"/>
                        <a:ea typeface="Cambria Math" panose="02040503050406030204" pitchFamily="18" charset="0"/>
                      </a:rPr>
                      <m:t>×</m:t>
                    </m:r>
                    <m:sSub>
                      <m:sSubPr>
                        <m:ctrlPr>
                          <a:rPr lang="en-US" sz="2000" i="1" smtClean="0">
                            <a:solidFill>
                              <a:srgbClr val="000000"/>
                            </a:solidFill>
                            <a:latin typeface="Cambria Math" panose="02040503050406030204" pitchFamily="18" charset="0"/>
                            <a:ea typeface="Cambria Math" panose="02040503050406030204" pitchFamily="18" charset="0"/>
                          </a:rPr>
                        </m:ctrlPr>
                      </m:sSubPr>
                      <m:e>
                        <m:r>
                          <a:rPr lang="en-US" sz="2000" b="0" i="1" smtClean="0">
                            <a:solidFill>
                              <a:srgbClr val="000000"/>
                            </a:solidFill>
                            <a:latin typeface="Cambria Math" panose="02040503050406030204" pitchFamily="18" charset="0"/>
                            <a:ea typeface="Cambria Math" panose="02040503050406030204" pitchFamily="18" charset="0"/>
                          </a:rPr>
                          <m:t>𝐼</m:t>
                        </m:r>
                      </m:e>
                      <m:sub>
                        <m:r>
                          <a:rPr lang="en-US" sz="2000" b="0" i="1" smtClean="0">
                            <a:solidFill>
                              <a:srgbClr val="000000"/>
                            </a:solidFill>
                            <a:latin typeface="Cambria Math" panose="02040503050406030204" pitchFamily="18" charset="0"/>
                            <a:ea typeface="Cambria Math" panose="02040503050406030204" pitchFamily="18" charset="0"/>
                          </a:rPr>
                          <m:t>𝑘</m:t>
                        </m:r>
                      </m:sub>
                    </m:sSub>
                  </m:oMath>
                </a14:m>
                <a:r>
                  <a:rPr lang="en-US" sz="2000" dirty="0">
                    <a:solidFill>
                      <a:srgbClr val="000000"/>
                    </a:solidFill>
                    <a:latin typeface="Calibri" panose="020F0502020204030204" pitchFamily="34" charset="0"/>
                    <a:cs typeface="Calibri" panose="020F0502020204030204" pitchFamily="34" charset="0"/>
                  </a:rPr>
                  <a:t> and </a:t>
                </a:r>
                <a14:m>
                  <m:oMath xmlns:m="http://schemas.openxmlformats.org/officeDocument/2006/math">
                    <m:sSub>
                      <m:sSubPr>
                        <m:ctrlPr>
                          <a:rPr lang="en-US" sz="2000" i="1">
                            <a:solidFill>
                              <a:srgbClr val="000000"/>
                            </a:solidFill>
                            <a:latin typeface="Cambria Math" panose="02040503050406030204" pitchFamily="18" charset="0"/>
                          </a:rPr>
                        </m:ctrlPr>
                      </m:sSubPr>
                      <m:e>
                        <m:r>
                          <m:rPr>
                            <m:sty m:val="p"/>
                          </m:rPr>
                          <a:rPr lang="el-GR" sz="2000" i="1">
                            <a:solidFill>
                              <a:srgbClr val="000000"/>
                            </a:solidFill>
                            <a:latin typeface="Cambria Math" panose="02040503050406030204" pitchFamily="18" charset="0"/>
                            <a:ea typeface="Cambria Math" panose="02040503050406030204" pitchFamily="18" charset="0"/>
                          </a:rPr>
                          <m:t>Ω</m:t>
                        </m:r>
                      </m:e>
                      <m:sub>
                        <m:r>
                          <a:rPr lang="en-US" sz="2000" b="0" i="1" smtClean="0">
                            <a:solidFill>
                              <a:srgbClr val="000000"/>
                            </a:solidFill>
                            <a:latin typeface="Cambria Math" panose="02040503050406030204" pitchFamily="18" charset="0"/>
                          </a:rPr>
                          <m:t>2</m:t>
                        </m:r>
                      </m:sub>
                    </m:sSub>
                    <m:r>
                      <a:rPr lang="en-US" sz="2000" i="1">
                        <a:solidFill>
                          <a:srgbClr val="000000"/>
                        </a:solidFill>
                        <a:latin typeface="Cambria Math" panose="02040503050406030204" pitchFamily="18" charset="0"/>
                        <a:ea typeface="Cambria Math" panose="02040503050406030204" pitchFamily="18" charset="0"/>
                      </a:rPr>
                      <m:t>×</m:t>
                    </m:r>
                    <m:sSub>
                      <m:sSubPr>
                        <m:ctrlPr>
                          <a:rPr lang="en-US" sz="2000" i="1">
                            <a:solidFill>
                              <a:srgbClr val="000000"/>
                            </a:solidFill>
                            <a:latin typeface="Cambria Math" panose="02040503050406030204" pitchFamily="18" charset="0"/>
                            <a:ea typeface="Cambria Math" panose="02040503050406030204" pitchFamily="18" charset="0"/>
                          </a:rPr>
                        </m:ctrlPr>
                      </m:sSubPr>
                      <m:e>
                        <m:r>
                          <a:rPr lang="en-US" sz="2000" i="1">
                            <a:solidFill>
                              <a:srgbClr val="000000"/>
                            </a:solidFill>
                            <a:latin typeface="Cambria Math" panose="02040503050406030204" pitchFamily="18" charset="0"/>
                            <a:ea typeface="Cambria Math" panose="02040503050406030204" pitchFamily="18" charset="0"/>
                          </a:rPr>
                          <m:t>𝐼</m:t>
                        </m:r>
                      </m:e>
                      <m:sub>
                        <m:r>
                          <a:rPr lang="en-US" sz="2000" i="1">
                            <a:solidFill>
                              <a:srgbClr val="000000"/>
                            </a:solidFill>
                            <a:latin typeface="Cambria Math" panose="02040503050406030204" pitchFamily="18" charset="0"/>
                            <a:ea typeface="Cambria Math" panose="02040503050406030204" pitchFamily="18" charset="0"/>
                          </a:rPr>
                          <m:t>𝑘</m:t>
                        </m:r>
                      </m:sub>
                    </m:sSub>
                  </m:oMath>
                </a14:m>
                <a:r>
                  <a:rPr lang="en-US" sz="2000" dirty="0">
                    <a:latin typeface="Calibri" panose="020F0502020204030204" pitchFamily="34" charset="0"/>
                    <a:cs typeface="Calibri" panose="020F0502020204030204" pitchFamily="34" charset="0"/>
                  </a:rPr>
                  <a:t> </a:t>
                </a:r>
              </a:p>
              <a:p>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r>
                  <a:rPr lang="en-US" sz="2000" dirty="0">
                    <a:latin typeface="Calibri" panose="020F0502020204030204" pitchFamily="34" charset="0"/>
                    <a:cs typeface="Calibri" panose="020F0502020204030204" pitchFamily="34" charset="0"/>
                  </a:rPr>
                  <a:t>This interpretation </a:t>
                </a:r>
                <a:r>
                  <a:rPr lang="en-US" sz="2000" b="1" i="1" dirty="0">
                    <a:latin typeface="Calibri" panose="020F0502020204030204" pitchFamily="34" charset="0"/>
                    <a:cs typeface="Calibri" panose="020F0502020204030204" pitchFamily="34" charset="0"/>
                  </a:rPr>
                  <a:t>does not </a:t>
                </a:r>
                <a:r>
                  <a:rPr lang="en-US" sz="2000" dirty="0">
                    <a:latin typeface="Calibri" panose="020F0502020204030204" pitchFamily="34" charset="0"/>
                    <a:cs typeface="Calibri" panose="020F0502020204030204" pitchFamily="34" charset="0"/>
                  </a:rPr>
                  <a:t>require the method to be implemented using a space-time framework.</a:t>
                </a:r>
              </a:p>
              <a:p>
                <a:pPr marL="342900" indent="-342900" algn="ctr">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p:txBody>
          </p:sp>
        </mc:Choice>
        <mc:Fallback xmlns="">
          <p:sp>
            <p:nvSpPr>
              <p:cNvPr id="10" name="Rectangle 9">
                <a:extLst>
                  <a:ext uri="{FF2B5EF4-FFF2-40B4-BE49-F238E27FC236}">
                    <a16:creationId xmlns:a16="http://schemas.microsoft.com/office/drawing/2014/main" id="{7B954A76-9BEC-4156-83D6-52884F84ADF0}"/>
                  </a:ext>
                </a:extLst>
              </p:cNvPr>
              <p:cNvSpPr>
                <a:spLocks noRot="1" noChangeAspect="1" noMove="1" noResize="1" noEditPoints="1" noAdjustHandles="1" noChangeArrowheads="1" noChangeShapeType="1" noTextEdit="1"/>
              </p:cNvSpPr>
              <p:nvPr/>
            </p:nvSpPr>
            <p:spPr>
              <a:xfrm>
                <a:off x="231844" y="1783824"/>
                <a:ext cx="3752850" cy="3785652"/>
              </a:xfrm>
              <a:prstGeom prst="rect">
                <a:avLst/>
              </a:prstGeom>
              <a:blipFill>
                <a:blip r:embed="rId4"/>
                <a:stretch>
                  <a:fillRect l="-1461" t="-966" r="-1623"/>
                </a:stretch>
              </a:blipFill>
            </p:spPr>
            <p:txBody>
              <a:bodyPr/>
              <a:lstStyle/>
              <a:p>
                <a:r>
                  <a:rPr lang="en-US">
                    <a:noFill/>
                  </a:rPr>
                  <a:t> </a:t>
                </a:r>
              </a:p>
            </p:txBody>
          </p:sp>
        </mc:Fallback>
      </mc:AlternateContent>
      <p:sp>
        <p:nvSpPr>
          <p:cNvPr id="2" name="Slide Number Placeholder 1">
            <a:extLst>
              <a:ext uri="{FF2B5EF4-FFF2-40B4-BE49-F238E27FC236}">
                <a16:creationId xmlns:a16="http://schemas.microsoft.com/office/drawing/2014/main" id="{8D49D2BB-9BB8-47BC-B9E0-3D496D3112EC}"/>
              </a:ext>
            </a:extLst>
          </p:cNvPr>
          <p:cNvSpPr>
            <a:spLocks noGrp="1"/>
          </p:cNvSpPr>
          <p:nvPr>
            <p:ph type="sldNum" sz="quarter" idx="12"/>
          </p:nvPr>
        </p:nvSpPr>
        <p:spPr/>
        <p:txBody>
          <a:bodyPr/>
          <a:lstStyle/>
          <a:p>
            <a:fld id="{A5E55A7B-7854-E145-92D9-B491DF4BAE2D}" type="slidenum">
              <a:rPr lang="en-US" smtClean="0"/>
              <a:pPr/>
              <a:t>91</a:t>
            </a:fld>
            <a:endParaRPr lang="en-US" dirty="0"/>
          </a:p>
        </p:txBody>
      </p:sp>
    </p:spTree>
    <p:extLst>
      <p:ext uri="{BB962C8B-B14F-4D97-AF65-F5344CB8AC3E}">
        <p14:creationId xmlns:p14="http://schemas.microsoft.com/office/powerpoint/2010/main" val="198222442"/>
      </p:ext>
    </p:extLst>
  </p:cSld>
  <p:clrMapOvr>
    <a:masterClrMapping/>
  </p:clrMapOvr>
</p:sld>
</file>

<file path=ppt/slides/slide9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96559" y="-222423"/>
            <a:ext cx="8229600" cy="991675"/>
          </a:xfrm>
        </p:spPr>
        <p:txBody>
          <a:bodyPr/>
          <a:lstStyle/>
          <a:p>
            <a:r>
              <a:rPr lang="en-US" sz="2800" dirty="0">
                <a:solidFill>
                  <a:schemeClr val="tx1"/>
                </a:solidFill>
              </a:rPr>
              <a:t>Appendix.  Sierra/SM: Dynamic Schwarz Coupling</a:t>
            </a:r>
          </a:p>
        </p:txBody>
      </p:sp>
      <p:pic>
        <p:nvPicPr>
          <p:cNvPr id="7" name="Picture 6">
            <a:extLst>
              <a:ext uri="{FF2B5EF4-FFF2-40B4-BE49-F238E27FC236}">
                <a16:creationId xmlns:a16="http://schemas.microsoft.com/office/drawing/2014/main" id="{2604A203-72D4-E84A-831A-B46DC743D3A6}"/>
              </a:ext>
            </a:extLst>
          </p:cNvPr>
          <p:cNvPicPr>
            <a:picLocks noChangeAspect="1"/>
          </p:cNvPicPr>
          <p:nvPr/>
        </p:nvPicPr>
        <p:blipFill>
          <a:blip r:embed="rId3"/>
          <a:stretch>
            <a:fillRect/>
          </a:stretch>
        </p:blipFill>
        <p:spPr>
          <a:xfrm>
            <a:off x="1410724" y="682560"/>
            <a:ext cx="2859162" cy="5704444"/>
          </a:xfrm>
          <a:prstGeom prst="rect">
            <a:avLst/>
          </a:prstGeom>
        </p:spPr>
      </p:pic>
      <p:pic>
        <p:nvPicPr>
          <p:cNvPr id="9" name="Picture 8">
            <a:extLst>
              <a:ext uri="{FF2B5EF4-FFF2-40B4-BE49-F238E27FC236}">
                <a16:creationId xmlns:a16="http://schemas.microsoft.com/office/drawing/2014/main" id="{7EA590E9-C52F-FA49-970E-4F3309F31A71}"/>
              </a:ext>
            </a:extLst>
          </p:cNvPr>
          <p:cNvPicPr>
            <a:picLocks noChangeAspect="1"/>
          </p:cNvPicPr>
          <p:nvPr/>
        </p:nvPicPr>
        <p:blipFill>
          <a:blip r:embed="rId4"/>
          <a:stretch>
            <a:fillRect/>
          </a:stretch>
        </p:blipFill>
        <p:spPr>
          <a:xfrm>
            <a:off x="4606392" y="1117536"/>
            <a:ext cx="4309008" cy="5143606"/>
          </a:xfrm>
          <a:prstGeom prst="rect">
            <a:avLst/>
          </a:prstGeom>
        </p:spPr>
      </p:pic>
      <p:pic>
        <p:nvPicPr>
          <p:cNvPr id="10" name="Picture 9">
            <a:extLst>
              <a:ext uri="{FF2B5EF4-FFF2-40B4-BE49-F238E27FC236}">
                <a16:creationId xmlns:a16="http://schemas.microsoft.com/office/drawing/2014/main" id="{E2EF4748-5219-844C-8307-CB3DAE249C4C}"/>
              </a:ext>
            </a:extLst>
          </p:cNvPr>
          <p:cNvPicPr>
            <a:picLocks noChangeAspect="1"/>
          </p:cNvPicPr>
          <p:nvPr/>
        </p:nvPicPr>
        <p:blipFill>
          <a:blip r:embed="rId5"/>
          <a:stretch>
            <a:fillRect/>
          </a:stretch>
        </p:blipFill>
        <p:spPr>
          <a:xfrm flipH="1">
            <a:off x="457200" y="691427"/>
            <a:ext cx="842696" cy="5725116"/>
          </a:xfrm>
          <a:prstGeom prst="rect">
            <a:avLst/>
          </a:prstGeom>
        </p:spPr>
      </p:pic>
      <p:sp>
        <p:nvSpPr>
          <p:cNvPr id="11" name="TextBox 10">
            <a:extLst>
              <a:ext uri="{FF2B5EF4-FFF2-40B4-BE49-F238E27FC236}">
                <a16:creationId xmlns:a16="http://schemas.microsoft.com/office/drawing/2014/main" id="{E8BE9C10-3AE7-224A-A0B4-8F92152665C8}"/>
              </a:ext>
            </a:extLst>
          </p:cNvPr>
          <p:cNvSpPr txBox="1"/>
          <p:nvPr/>
        </p:nvSpPr>
        <p:spPr>
          <a:xfrm>
            <a:off x="6162119" y="682560"/>
            <a:ext cx="1197554" cy="430887"/>
          </a:xfrm>
          <a:prstGeom prst="rect">
            <a:avLst/>
          </a:prstGeom>
          <a:noFill/>
        </p:spPr>
        <p:txBody>
          <a:bodyPr wrap="square" rtlCol="0">
            <a:spAutoFit/>
          </a:bodyPr>
          <a:lstStyle/>
          <a:p>
            <a:pPr algn="ctr"/>
            <a:r>
              <a:rPr lang="en-US" sz="2200" dirty="0" err="1">
                <a:latin typeface="Calibri" panose="020F0502020204030204" pitchFamily="34" charset="0"/>
                <a:cs typeface="Calibri" panose="020F0502020204030204" pitchFamily="34" charset="0"/>
              </a:rPr>
              <a:t>tension.i</a:t>
            </a:r>
            <a:endParaRPr lang="en-US" sz="2200" dirty="0">
              <a:latin typeface="Calibri" panose="020F0502020204030204" pitchFamily="34" charset="0"/>
              <a:cs typeface="Calibri" panose="020F0502020204030204" pitchFamily="34" charset="0"/>
            </a:endParaRPr>
          </a:p>
        </p:txBody>
      </p:sp>
      <p:sp>
        <p:nvSpPr>
          <p:cNvPr id="4" name="Slide Number Placeholder 3">
            <a:extLst>
              <a:ext uri="{FF2B5EF4-FFF2-40B4-BE49-F238E27FC236}">
                <a16:creationId xmlns:a16="http://schemas.microsoft.com/office/drawing/2014/main" id="{C868A524-69F3-45D2-8B80-8C01E3180FB9}"/>
              </a:ext>
            </a:extLst>
          </p:cNvPr>
          <p:cNvSpPr>
            <a:spLocks noGrp="1"/>
          </p:cNvSpPr>
          <p:nvPr>
            <p:ph type="sldNum" sz="quarter" idx="12"/>
          </p:nvPr>
        </p:nvSpPr>
        <p:spPr/>
        <p:txBody>
          <a:bodyPr/>
          <a:lstStyle/>
          <a:p>
            <a:fld id="{A5E55A7B-7854-E145-92D9-B491DF4BAE2D}" type="slidenum">
              <a:rPr lang="en-US" smtClean="0"/>
              <a:pPr/>
              <a:t>92</a:t>
            </a:fld>
            <a:endParaRPr lang="en-US" dirty="0"/>
          </a:p>
        </p:txBody>
      </p:sp>
    </p:spTree>
    <p:extLst>
      <p:ext uri="{BB962C8B-B14F-4D97-AF65-F5344CB8AC3E}">
        <p14:creationId xmlns:p14="http://schemas.microsoft.com/office/powerpoint/2010/main" val="503173865"/>
      </p:ext>
    </p:extLst>
  </p:cSld>
  <p:clrMapOvr>
    <a:masterClrMapping/>
  </p:clrMapOvr>
</p:sld>
</file>

<file path=ppt/slides/slide9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Picture 10">
            <a:extLst>
              <a:ext uri="{FF2B5EF4-FFF2-40B4-BE49-F238E27FC236}">
                <a16:creationId xmlns:a16="http://schemas.microsoft.com/office/drawing/2014/main" id="{B6760D81-11C2-784B-9682-74E4A5FF790D}"/>
              </a:ext>
            </a:extLst>
          </p:cNvPr>
          <p:cNvPicPr>
            <a:picLocks noChangeAspect="1"/>
          </p:cNvPicPr>
          <p:nvPr/>
        </p:nvPicPr>
        <p:blipFill>
          <a:blip r:embed="rId3"/>
          <a:stretch>
            <a:fillRect/>
          </a:stretch>
        </p:blipFill>
        <p:spPr>
          <a:xfrm>
            <a:off x="539699" y="761118"/>
            <a:ext cx="855298" cy="5678344"/>
          </a:xfrm>
          <a:prstGeom prst="rect">
            <a:avLst/>
          </a:prstGeom>
        </p:spPr>
      </p:pic>
      <p:pic>
        <p:nvPicPr>
          <p:cNvPr id="13" name="Picture 12">
            <a:extLst>
              <a:ext uri="{FF2B5EF4-FFF2-40B4-BE49-F238E27FC236}">
                <a16:creationId xmlns:a16="http://schemas.microsoft.com/office/drawing/2014/main" id="{E4957F4B-8DB1-3949-963A-4B5D5D3B8AA2}"/>
              </a:ext>
            </a:extLst>
          </p:cNvPr>
          <p:cNvPicPr>
            <a:picLocks noChangeAspect="1"/>
          </p:cNvPicPr>
          <p:nvPr/>
        </p:nvPicPr>
        <p:blipFill>
          <a:blip r:embed="rId4"/>
          <a:stretch>
            <a:fillRect/>
          </a:stretch>
        </p:blipFill>
        <p:spPr>
          <a:xfrm>
            <a:off x="4534595" y="2290046"/>
            <a:ext cx="1246402" cy="2277908"/>
          </a:xfrm>
          <a:prstGeom prst="rect">
            <a:avLst/>
          </a:prstGeom>
        </p:spPr>
      </p:pic>
      <p:sp>
        <p:nvSpPr>
          <p:cNvPr id="14" name="TextBox 13">
            <a:extLst>
              <a:ext uri="{FF2B5EF4-FFF2-40B4-BE49-F238E27FC236}">
                <a16:creationId xmlns:a16="http://schemas.microsoft.com/office/drawing/2014/main" id="{0D3D75ED-3B78-C342-B9B8-474B879D28F6}"/>
              </a:ext>
            </a:extLst>
          </p:cNvPr>
          <p:cNvSpPr txBox="1"/>
          <p:nvPr/>
        </p:nvSpPr>
        <p:spPr>
          <a:xfrm>
            <a:off x="3924198" y="761118"/>
            <a:ext cx="858195" cy="430887"/>
          </a:xfrm>
          <a:prstGeom prst="rect">
            <a:avLst/>
          </a:prstGeom>
          <a:noFill/>
        </p:spPr>
        <p:txBody>
          <a:bodyPr wrap="square" rtlCol="0">
            <a:spAutoFit/>
          </a:bodyPr>
          <a:lstStyle/>
          <a:p>
            <a:pPr algn="ctr"/>
            <a:r>
              <a:rPr lang="en-US" sz="2200" dirty="0" err="1">
                <a:latin typeface="Calibri" panose="020F0502020204030204" pitchFamily="34" charset="0"/>
                <a:cs typeface="Calibri" panose="020F0502020204030204" pitchFamily="34" charset="0"/>
              </a:rPr>
              <a:t>ends.i</a:t>
            </a:r>
            <a:endParaRPr lang="en-US" sz="2200" dirty="0">
              <a:latin typeface="Calibri" panose="020F0502020204030204" pitchFamily="34" charset="0"/>
              <a:cs typeface="Calibri" panose="020F0502020204030204" pitchFamily="34" charset="0"/>
            </a:endParaRPr>
          </a:p>
        </p:txBody>
      </p:sp>
      <p:sp>
        <p:nvSpPr>
          <p:cNvPr id="15" name="TextBox 14">
            <a:extLst>
              <a:ext uri="{FF2B5EF4-FFF2-40B4-BE49-F238E27FC236}">
                <a16:creationId xmlns:a16="http://schemas.microsoft.com/office/drawing/2014/main" id="{646029BE-8E8B-7346-831B-7D5666D02FED}"/>
              </a:ext>
            </a:extLst>
          </p:cNvPr>
          <p:cNvSpPr txBox="1"/>
          <p:nvPr/>
        </p:nvSpPr>
        <p:spPr>
          <a:xfrm>
            <a:off x="6854425" y="5247685"/>
            <a:ext cx="1197554" cy="430887"/>
          </a:xfrm>
          <a:prstGeom prst="rect">
            <a:avLst/>
          </a:prstGeom>
          <a:noFill/>
        </p:spPr>
        <p:txBody>
          <a:bodyPr wrap="square" rtlCol="0">
            <a:spAutoFit/>
          </a:bodyPr>
          <a:lstStyle/>
          <a:p>
            <a:pPr algn="ctr"/>
            <a:r>
              <a:rPr lang="en-US" sz="2200" dirty="0" err="1">
                <a:latin typeface="Calibri" panose="020F0502020204030204" pitchFamily="34" charset="0"/>
                <a:cs typeface="Calibri" panose="020F0502020204030204" pitchFamily="34" charset="0"/>
              </a:rPr>
              <a:t>gauge.i</a:t>
            </a:r>
            <a:endParaRPr lang="en-US" sz="2200" dirty="0">
              <a:latin typeface="Calibri" panose="020F0502020204030204" pitchFamily="34" charset="0"/>
              <a:cs typeface="Calibri" panose="020F0502020204030204" pitchFamily="34" charset="0"/>
            </a:endParaRPr>
          </a:p>
        </p:txBody>
      </p:sp>
      <p:pic>
        <p:nvPicPr>
          <p:cNvPr id="5" name="Picture 4">
            <a:extLst>
              <a:ext uri="{FF2B5EF4-FFF2-40B4-BE49-F238E27FC236}">
                <a16:creationId xmlns:a16="http://schemas.microsoft.com/office/drawing/2014/main" id="{A0EB2BB6-1B51-D44E-8803-D543DB96775E}"/>
              </a:ext>
            </a:extLst>
          </p:cNvPr>
          <p:cNvPicPr>
            <a:picLocks noChangeAspect="1"/>
          </p:cNvPicPr>
          <p:nvPr/>
        </p:nvPicPr>
        <p:blipFill>
          <a:blip r:embed="rId5"/>
          <a:stretch>
            <a:fillRect/>
          </a:stretch>
        </p:blipFill>
        <p:spPr>
          <a:xfrm>
            <a:off x="1965670" y="697374"/>
            <a:ext cx="1940362" cy="5742088"/>
          </a:xfrm>
          <a:prstGeom prst="rect">
            <a:avLst/>
          </a:prstGeom>
        </p:spPr>
      </p:pic>
      <p:pic>
        <p:nvPicPr>
          <p:cNvPr id="8" name="Picture 7">
            <a:extLst>
              <a:ext uri="{FF2B5EF4-FFF2-40B4-BE49-F238E27FC236}">
                <a16:creationId xmlns:a16="http://schemas.microsoft.com/office/drawing/2014/main" id="{58F20349-A524-B14A-AB02-42807CC0403F}"/>
              </a:ext>
            </a:extLst>
          </p:cNvPr>
          <p:cNvPicPr>
            <a:picLocks noChangeAspect="1"/>
          </p:cNvPicPr>
          <p:nvPr/>
        </p:nvPicPr>
        <p:blipFill>
          <a:blip r:embed="rId6"/>
          <a:stretch>
            <a:fillRect/>
          </a:stretch>
        </p:blipFill>
        <p:spPr>
          <a:xfrm>
            <a:off x="6332225" y="1689049"/>
            <a:ext cx="2241954" cy="3479902"/>
          </a:xfrm>
          <a:prstGeom prst="rect">
            <a:avLst/>
          </a:prstGeom>
        </p:spPr>
      </p:pic>
      <p:sp>
        <p:nvSpPr>
          <p:cNvPr id="16" name="Title 1">
            <a:extLst>
              <a:ext uri="{FF2B5EF4-FFF2-40B4-BE49-F238E27FC236}">
                <a16:creationId xmlns:a16="http://schemas.microsoft.com/office/drawing/2014/main" id="{561EFA06-C07A-45D3-B6FC-476B2D997F69}"/>
              </a:ext>
            </a:extLst>
          </p:cNvPr>
          <p:cNvSpPr>
            <a:spLocks noGrp="1"/>
          </p:cNvSpPr>
          <p:nvPr>
            <p:ph type="title"/>
          </p:nvPr>
        </p:nvSpPr>
        <p:spPr>
          <a:xfrm>
            <a:off x="296559" y="-222423"/>
            <a:ext cx="8229600" cy="991675"/>
          </a:xfrm>
        </p:spPr>
        <p:txBody>
          <a:bodyPr/>
          <a:lstStyle/>
          <a:p>
            <a:r>
              <a:rPr lang="en-US" sz="2800" dirty="0">
                <a:solidFill>
                  <a:schemeClr val="tx1"/>
                </a:solidFill>
              </a:rPr>
              <a:t>Appendix.  Sierra/SM: Dynamic Schwarz Coupling</a:t>
            </a:r>
          </a:p>
        </p:txBody>
      </p:sp>
      <p:sp>
        <p:nvSpPr>
          <p:cNvPr id="2" name="Slide Number Placeholder 1">
            <a:extLst>
              <a:ext uri="{FF2B5EF4-FFF2-40B4-BE49-F238E27FC236}">
                <a16:creationId xmlns:a16="http://schemas.microsoft.com/office/drawing/2014/main" id="{25A67C47-BBD4-4DBF-BC4F-6E2D23354BF2}"/>
              </a:ext>
            </a:extLst>
          </p:cNvPr>
          <p:cNvSpPr>
            <a:spLocks noGrp="1"/>
          </p:cNvSpPr>
          <p:nvPr>
            <p:ph type="sldNum" sz="quarter" idx="12"/>
          </p:nvPr>
        </p:nvSpPr>
        <p:spPr/>
        <p:txBody>
          <a:bodyPr/>
          <a:lstStyle/>
          <a:p>
            <a:fld id="{A5E55A7B-7854-E145-92D9-B491DF4BAE2D}" type="slidenum">
              <a:rPr lang="en-US" smtClean="0"/>
              <a:pPr/>
              <a:t>93</a:t>
            </a:fld>
            <a:endParaRPr lang="en-US" dirty="0"/>
          </a:p>
        </p:txBody>
      </p:sp>
    </p:spTree>
    <p:extLst>
      <p:ext uri="{BB962C8B-B14F-4D97-AF65-F5344CB8AC3E}">
        <p14:creationId xmlns:p14="http://schemas.microsoft.com/office/powerpoint/2010/main" val="4023399155"/>
      </p:ext>
    </p:extLst>
  </p:cSld>
  <p:clrMapOvr>
    <a:masterClrMapping/>
  </p:clrMapOvr>
</p:sld>
</file>

<file path=ppt/slides/slide9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305B3572-8ADC-844D-9B5D-E34F3057887A}"/>
              </a:ext>
            </a:extLst>
          </p:cNvPr>
          <p:cNvPicPr>
            <a:picLocks noChangeAspect="1"/>
          </p:cNvPicPr>
          <p:nvPr/>
        </p:nvPicPr>
        <p:blipFill>
          <a:blip r:embed="rId3"/>
          <a:stretch>
            <a:fillRect/>
          </a:stretch>
        </p:blipFill>
        <p:spPr>
          <a:xfrm>
            <a:off x="147680" y="723336"/>
            <a:ext cx="2913134" cy="5698154"/>
          </a:xfrm>
          <a:prstGeom prst="rect">
            <a:avLst/>
          </a:prstGeom>
        </p:spPr>
      </p:pic>
      <p:pic>
        <p:nvPicPr>
          <p:cNvPr id="8" name="Picture 7">
            <a:extLst>
              <a:ext uri="{FF2B5EF4-FFF2-40B4-BE49-F238E27FC236}">
                <a16:creationId xmlns:a16="http://schemas.microsoft.com/office/drawing/2014/main" id="{8D9F8433-DE34-2D4A-A056-EC160A1F9D3B}"/>
              </a:ext>
            </a:extLst>
          </p:cNvPr>
          <p:cNvPicPr>
            <a:picLocks noChangeAspect="1"/>
          </p:cNvPicPr>
          <p:nvPr/>
        </p:nvPicPr>
        <p:blipFill>
          <a:blip r:embed="rId4"/>
          <a:stretch>
            <a:fillRect/>
          </a:stretch>
        </p:blipFill>
        <p:spPr>
          <a:xfrm>
            <a:off x="5598990" y="1396306"/>
            <a:ext cx="3011610" cy="2310276"/>
          </a:xfrm>
          <a:prstGeom prst="rect">
            <a:avLst/>
          </a:prstGeom>
        </p:spPr>
      </p:pic>
      <p:pic>
        <p:nvPicPr>
          <p:cNvPr id="12" name="Picture 11">
            <a:extLst>
              <a:ext uri="{FF2B5EF4-FFF2-40B4-BE49-F238E27FC236}">
                <a16:creationId xmlns:a16="http://schemas.microsoft.com/office/drawing/2014/main" id="{F22B2D75-91C3-044D-9D49-06E2AF789782}"/>
              </a:ext>
            </a:extLst>
          </p:cNvPr>
          <p:cNvPicPr>
            <a:picLocks noChangeAspect="1"/>
          </p:cNvPicPr>
          <p:nvPr/>
        </p:nvPicPr>
        <p:blipFill>
          <a:blip r:embed="rId5"/>
          <a:stretch>
            <a:fillRect/>
          </a:stretch>
        </p:blipFill>
        <p:spPr>
          <a:xfrm>
            <a:off x="5605138" y="3887825"/>
            <a:ext cx="3005462" cy="2373784"/>
          </a:xfrm>
          <a:prstGeom prst="rect">
            <a:avLst/>
          </a:prstGeom>
        </p:spPr>
      </p:pic>
      <p:sp>
        <p:nvSpPr>
          <p:cNvPr id="14" name="TextBox 13">
            <a:extLst>
              <a:ext uri="{FF2B5EF4-FFF2-40B4-BE49-F238E27FC236}">
                <a16:creationId xmlns:a16="http://schemas.microsoft.com/office/drawing/2014/main" id="{0735132C-90CD-4E47-8EED-FD225FBFC4FC}"/>
              </a:ext>
            </a:extLst>
          </p:cNvPr>
          <p:cNvSpPr txBox="1"/>
          <p:nvPr/>
        </p:nvSpPr>
        <p:spPr>
          <a:xfrm>
            <a:off x="3130707" y="807009"/>
            <a:ext cx="2096201" cy="430887"/>
          </a:xfrm>
          <a:prstGeom prst="rect">
            <a:avLst/>
          </a:prstGeom>
          <a:noFill/>
        </p:spPr>
        <p:txBody>
          <a:bodyPr wrap="square" rtlCol="0">
            <a:spAutoFit/>
          </a:bodyPr>
          <a:lstStyle/>
          <a:p>
            <a:pPr algn="ctr"/>
            <a:r>
              <a:rPr lang="en-US" sz="2200" dirty="0" err="1">
                <a:latin typeface="Calibri" panose="020F0502020204030204" pitchFamily="34" charset="0"/>
                <a:cs typeface="Calibri" panose="020F0502020204030204" pitchFamily="34" charset="0"/>
              </a:rPr>
              <a:t>schwarz_funcs.i</a:t>
            </a:r>
            <a:endParaRPr lang="en-US" sz="2200" dirty="0">
              <a:latin typeface="Calibri" panose="020F0502020204030204" pitchFamily="34" charset="0"/>
              <a:cs typeface="Calibri" panose="020F0502020204030204" pitchFamily="34" charset="0"/>
            </a:endParaRPr>
          </a:p>
        </p:txBody>
      </p:sp>
      <p:sp>
        <p:nvSpPr>
          <p:cNvPr id="15" name="TextBox 14">
            <a:extLst>
              <a:ext uri="{FF2B5EF4-FFF2-40B4-BE49-F238E27FC236}">
                <a16:creationId xmlns:a16="http://schemas.microsoft.com/office/drawing/2014/main" id="{9C3EC0A8-7B63-134B-BDC0-225F1FEB3C1E}"/>
              </a:ext>
            </a:extLst>
          </p:cNvPr>
          <p:cNvSpPr txBox="1"/>
          <p:nvPr/>
        </p:nvSpPr>
        <p:spPr>
          <a:xfrm>
            <a:off x="3698061" y="2386865"/>
            <a:ext cx="1900929" cy="430887"/>
          </a:xfrm>
          <a:prstGeom prst="rect">
            <a:avLst/>
          </a:prstGeom>
          <a:noFill/>
        </p:spPr>
        <p:txBody>
          <a:bodyPr wrap="square" rtlCol="0">
            <a:spAutoFit/>
          </a:bodyPr>
          <a:lstStyle/>
          <a:p>
            <a:pPr algn="ctr"/>
            <a:r>
              <a:rPr lang="en-US" sz="2200" dirty="0" err="1">
                <a:latin typeface="Calibri" panose="020F0502020204030204" pitchFamily="34" charset="0"/>
                <a:cs typeface="Calibri" panose="020F0502020204030204" pitchFamily="34" charset="0"/>
              </a:rPr>
              <a:t>schwarz_vars.i</a:t>
            </a:r>
            <a:endParaRPr lang="en-US" sz="2200" dirty="0">
              <a:latin typeface="Calibri" panose="020F0502020204030204" pitchFamily="34" charset="0"/>
              <a:cs typeface="Calibri" panose="020F0502020204030204" pitchFamily="34" charset="0"/>
            </a:endParaRPr>
          </a:p>
        </p:txBody>
      </p:sp>
      <p:sp>
        <p:nvSpPr>
          <p:cNvPr id="16" name="TextBox 15">
            <a:extLst>
              <a:ext uri="{FF2B5EF4-FFF2-40B4-BE49-F238E27FC236}">
                <a16:creationId xmlns:a16="http://schemas.microsoft.com/office/drawing/2014/main" id="{CC9FD4CF-5F80-5E4C-A49B-7E507C7A4E79}"/>
              </a:ext>
            </a:extLst>
          </p:cNvPr>
          <p:cNvSpPr txBox="1"/>
          <p:nvPr/>
        </p:nvSpPr>
        <p:spPr>
          <a:xfrm>
            <a:off x="4552925" y="4890051"/>
            <a:ext cx="982691" cy="430887"/>
          </a:xfrm>
          <a:prstGeom prst="rect">
            <a:avLst/>
          </a:prstGeom>
          <a:noFill/>
        </p:spPr>
        <p:txBody>
          <a:bodyPr wrap="square" rtlCol="0">
            <a:spAutoFit/>
          </a:bodyPr>
          <a:lstStyle/>
          <a:p>
            <a:pPr algn="ctr"/>
            <a:r>
              <a:rPr lang="en-US" sz="2200" dirty="0" err="1">
                <a:latin typeface="Calibri" panose="020F0502020204030204" pitchFamily="34" charset="0"/>
                <a:cs typeface="Calibri" panose="020F0502020204030204" pitchFamily="34" charset="0"/>
              </a:rPr>
              <a:t>solver.i</a:t>
            </a:r>
            <a:endParaRPr lang="en-US" sz="2200" dirty="0">
              <a:latin typeface="Calibri" panose="020F0502020204030204" pitchFamily="34" charset="0"/>
              <a:cs typeface="Calibri" panose="020F0502020204030204" pitchFamily="34" charset="0"/>
            </a:endParaRPr>
          </a:p>
        </p:txBody>
      </p:sp>
      <p:sp>
        <p:nvSpPr>
          <p:cNvPr id="13" name="Title 1">
            <a:extLst>
              <a:ext uri="{FF2B5EF4-FFF2-40B4-BE49-F238E27FC236}">
                <a16:creationId xmlns:a16="http://schemas.microsoft.com/office/drawing/2014/main" id="{D8F303A2-9078-4421-A900-EAEDC269D2EA}"/>
              </a:ext>
            </a:extLst>
          </p:cNvPr>
          <p:cNvSpPr>
            <a:spLocks noGrp="1"/>
          </p:cNvSpPr>
          <p:nvPr>
            <p:ph type="title"/>
          </p:nvPr>
        </p:nvSpPr>
        <p:spPr>
          <a:xfrm>
            <a:off x="296559" y="-222423"/>
            <a:ext cx="8229600" cy="991675"/>
          </a:xfrm>
        </p:spPr>
        <p:txBody>
          <a:bodyPr/>
          <a:lstStyle/>
          <a:p>
            <a:r>
              <a:rPr lang="en-US" sz="2800" dirty="0">
                <a:solidFill>
                  <a:schemeClr val="tx1"/>
                </a:solidFill>
              </a:rPr>
              <a:t>Appendix.  Sierra/SM: Dynamic Schwarz Coupling</a:t>
            </a:r>
          </a:p>
        </p:txBody>
      </p:sp>
      <p:sp>
        <p:nvSpPr>
          <p:cNvPr id="2" name="Slide Number Placeholder 1">
            <a:extLst>
              <a:ext uri="{FF2B5EF4-FFF2-40B4-BE49-F238E27FC236}">
                <a16:creationId xmlns:a16="http://schemas.microsoft.com/office/drawing/2014/main" id="{412F63BF-DCED-43DB-960B-B184C713BDF5}"/>
              </a:ext>
            </a:extLst>
          </p:cNvPr>
          <p:cNvSpPr>
            <a:spLocks noGrp="1"/>
          </p:cNvSpPr>
          <p:nvPr>
            <p:ph type="sldNum" sz="quarter" idx="12"/>
          </p:nvPr>
        </p:nvSpPr>
        <p:spPr/>
        <p:txBody>
          <a:bodyPr/>
          <a:lstStyle/>
          <a:p>
            <a:fld id="{A5E55A7B-7854-E145-92D9-B491DF4BAE2D}" type="slidenum">
              <a:rPr lang="en-US" smtClean="0"/>
              <a:pPr/>
              <a:t>94</a:t>
            </a:fld>
            <a:endParaRPr lang="en-US" dirty="0"/>
          </a:p>
        </p:txBody>
      </p:sp>
    </p:spTree>
    <p:extLst>
      <p:ext uri="{BB962C8B-B14F-4D97-AF65-F5344CB8AC3E}">
        <p14:creationId xmlns:p14="http://schemas.microsoft.com/office/powerpoint/2010/main" val="2939227747"/>
      </p:ext>
    </p:extLst>
  </p:cSld>
  <p:clrMapOvr>
    <a:masterClrMapping/>
  </p:clrMapOvr>
</p:sld>
</file>

<file path=ppt/slides/slide9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20324" y="72748"/>
            <a:ext cx="8186271" cy="441012"/>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Dynamic Singular Bar</a:t>
            </a:r>
          </a:p>
        </p:txBody>
      </p:sp>
      <p:sp>
        <p:nvSpPr>
          <p:cNvPr id="6" name="Content Placeholder 2"/>
          <p:cNvSpPr txBox="1">
            <a:spLocks/>
          </p:cNvSpPr>
          <p:nvPr/>
        </p:nvSpPr>
        <p:spPr bwMode="auto">
          <a:xfrm>
            <a:off x="30006" y="725231"/>
            <a:ext cx="8673521" cy="1033022"/>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102E54"/>
              </a:buClr>
              <a:buFont typeface="Wingdings" pitchFamily="-111" charset="2"/>
              <a:buChar char="§"/>
              <a:defRPr sz="2400">
                <a:solidFill>
                  <a:schemeClr val="tx1"/>
                </a:solidFill>
                <a:latin typeface="Calibri"/>
                <a:ea typeface="ＭＳ Ｐゴシック" charset="-128"/>
                <a:cs typeface="Calibri"/>
              </a:defRPr>
            </a:lvl1pPr>
            <a:lvl2pPr marL="742950" indent="-285750" algn="l" rtl="0" eaLnBrk="1" fontAlgn="base" hangingPunct="1">
              <a:spcBef>
                <a:spcPct val="20000"/>
              </a:spcBef>
              <a:spcAft>
                <a:spcPct val="0"/>
              </a:spcAft>
              <a:buClr>
                <a:srgbClr val="800000"/>
              </a:buClr>
              <a:buFont typeface="Wingdings" pitchFamily="-111" charset="2"/>
              <a:buChar char="§"/>
              <a:defRPr sz="2000">
                <a:solidFill>
                  <a:schemeClr val="tx1"/>
                </a:solidFill>
                <a:latin typeface="Calibri"/>
                <a:ea typeface="ＭＳ Ｐゴシック" pitchFamily="-112" charset="-128"/>
                <a:cs typeface="Calibri"/>
              </a:defRPr>
            </a:lvl2pPr>
            <a:lvl3pPr marL="1143000" indent="-228600" algn="l" rtl="0" eaLnBrk="1" fontAlgn="base" hangingPunct="1">
              <a:spcBef>
                <a:spcPct val="20000"/>
              </a:spcBef>
              <a:spcAft>
                <a:spcPct val="0"/>
              </a:spcAft>
              <a:buClr>
                <a:srgbClr val="9E8C78"/>
              </a:buClr>
              <a:buFont typeface="Wingdings" pitchFamily="-111" charset="2"/>
              <a:buChar char="§"/>
              <a:defRPr>
                <a:solidFill>
                  <a:schemeClr val="tx1"/>
                </a:solidFill>
                <a:latin typeface="Calibri"/>
                <a:ea typeface="ＭＳ Ｐゴシック" pitchFamily="-112" charset="-128"/>
                <a:cs typeface="Calibri"/>
              </a:defRPr>
            </a:lvl3pPr>
            <a:lvl4pPr marL="16002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4pPr>
            <a:lvl5pPr marL="2057400" indent="-228600" algn="l" rtl="0" eaLnBrk="1" fontAlgn="base" hangingPunct="1">
              <a:spcBef>
                <a:spcPct val="20000"/>
              </a:spcBef>
              <a:spcAft>
                <a:spcPct val="0"/>
              </a:spcAft>
              <a:buChar char="»"/>
              <a:defRPr sz="1600">
                <a:solidFill>
                  <a:schemeClr val="tx1"/>
                </a:solidFill>
                <a:latin typeface="Calibri"/>
                <a:ea typeface="ＭＳ Ｐゴシック" pitchFamily="-112" charset="-128"/>
                <a:cs typeface="Calibri"/>
              </a:defRPr>
            </a:lvl5pPr>
            <a:lvl6pPr marL="25146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6pPr>
            <a:lvl7pPr marL="29718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7pPr>
            <a:lvl8pPr marL="34290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8pPr>
            <a:lvl9pPr marL="3886200" indent="-228600" algn="l" rtl="0" eaLnBrk="1" fontAlgn="base" hangingPunct="1">
              <a:spcBef>
                <a:spcPct val="20000"/>
              </a:spcBef>
              <a:spcAft>
                <a:spcPct val="0"/>
              </a:spcAft>
              <a:buChar char="»"/>
              <a:defRPr sz="2000">
                <a:solidFill>
                  <a:schemeClr val="tx1"/>
                </a:solidFill>
                <a:latin typeface="+mn-lt"/>
                <a:ea typeface="ＭＳ Ｐゴシック" pitchFamily="-112" charset="-128"/>
              </a:defRPr>
            </a:lvl9pPr>
          </a:lstStyle>
          <a:p>
            <a:pPr>
              <a:defRPr/>
            </a:pPr>
            <a:r>
              <a:rPr lang="en-US" sz="1800" dirty="0"/>
              <a:t>Inelasticity masks problems by introducing </a:t>
            </a:r>
            <a:r>
              <a:rPr lang="en-US" sz="1800" b="1" i="1" dirty="0"/>
              <a:t>energy dissipation</a:t>
            </a:r>
            <a:r>
              <a:rPr lang="en-US" sz="1800" dirty="0"/>
              <a:t>.</a:t>
            </a:r>
          </a:p>
          <a:p>
            <a:pPr>
              <a:defRPr/>
            </a:pPr>
            <a:r>
              <a:rPr lang="en-US" sz="1800" dirty="0"/>
              <a:t>Schwarz does </a:t>
            </a:r>
            <a:r>
              <a:rPr lang="en-US" sz="1800" b="1" i="1" dirty="0"/>
              <a:t>not</a:t>
            </a:r>
            <a:r>
              <a:rPr lang="en-US" sz="1800" dirty="0"/>
              <a:t> introduce </a:t>
            </a:r>
            <a:r>
              <a:rPr lang="en-US" sz="1800" b="1" i="1" dirty="0"/>
              <a:t>numerical artifacts</a:t>
            </a:r>
            <a:r>
              <a:rPr lang="en-US" sz="1800" dirty="0"/>
              <a:t>.</a:t>
            </a:r>
          </a:p>
          <a:p>
            <a:pPr>
              <a:defRPr/>
            </a:pPr>
            <a:r>
              <a:rPr lang="en-US" sz="1800" dirty="0"/>
              <a:t>Can couple domains with </a:t>
            </a:r>
            <a:r>
              <a:rPr lang="en-US" sz="1800" b="1" i="1" dirty="0"/>
              <a:t>different time integration schemes </a:t>
            </a:r>
            <a:r>
              <a:rPr lang="en-US" sz="1800" dirty="0"/>
              <a:t>(</a:t>
            </a:r>
            <a:r>
              <a:rPr lang="en-US" sz="1800" b="1" i="1" dirty="0"/>
              <a:t>Explicit-Implicit</a:t>
            </a:r>
            <a:r>
              <a:rPr lang="en-US" sz="1800" dirty="0"/>
              <a:t> below).</a:t>
            </a:r>
          </a:p>
        </p:txBody>
      </p:sp>
      <p:pic>
        <p:nvPicPr>
          <p:cNvPr id="4" name="Picture 3"/>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4414" y="1847461"/>
            <a:ext cx="3035560" cy="2264469"/>
          </a:xfrm>
          <a:prstGeom prst="rect">
            <a:avLst/>
          </a:prstGeom>
        </p:spPr>
      </p:pic>
      <p:pic>
        <p:nvPicPr>
          <p:cNvPr id="14" name="Picture 13"/>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119974" y="1847461"/>
            <a:ext cx="2920042" cy="2268851"/>
          </a:xfrm>
          <a:prstGeom prst="rect">
            <a:avLst/>
          </a:prstGeom>
        </p:spPr>
      </p:pic>
      <p:pic>
        <p:nvPicPr>
          <p:cNvPr id="16" name="Picture 15"/>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184737" y="1847461"/>
            <a:ext cx="2888126" cy="2264469"/>
          </a:xfrm>
          <a:prstGeom prst="rect">
            <a:avLst/>
          </a:prstGeom>
        </p:spPr>
      </p:pic>
      <p:pic>
        <p:nvPicPr>
          <p:cNvPr id="18" name="Picture 17"/>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97156" y="4111929"/>
            <a:ext cx="3012496" cy="2245327"/>
          </a:xfrm>
          <a:prstGeom prst="rect">
            <a:avLst/>
          </a:prstGeom>
        </p:spPr>
      </p:pic>
      <p:pic>
        <p:nvPicPr>
          <p:cNvPr id="19" name="Picture 18"/>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3130296" y="4111929"/>
            <a:ext cx="2909720" cy="2259994"/>
          </a:xfrm>
          <a:prstGeom prst="rect">
            <a:avLst/>
          </a:prstGeom>
        </p:spPr>
      </p:pic>
      <p:pic>
        <p:nvPicPr>
          <p:cNvPr id="20" name="Picture 19"/>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6184737" y="4085927"/>
            <a:ext cx="2888126" cy="2262211"/>
          </a:xfrm>
          <a:prstGeom prst="rect">
            <a:avLst/>
          </a:prstGeom>
        </p:spPr>
      </p:pic>
      <p:sp>
        <p:nvSpPr>
          <p:cNvPr id="2" name="Slide Number Placeholder 1">
            <a:extLst>
              <a:ext uri="{FF2B5EF4-FFF2-40B4-BE49-F238E27FC236}">
                <a16:creationId xmlns:a16="http://schemas.microsoft.com/office/drawing/2014/main" id="{621F468F-3472-4568-AB1B-24F49D10E261}"/>
              </a:ext>
            </a:extLst>
          </p:cNvPr>
          <p:cNvSpPr>
            <a:spLocks noGrp="1"/>
          </p:cNvSpPr>
          <p:nvPr>
            <p:ph type="sldNum" sz="quarter" idx="12"/>
          </p:nvPr>
        </p:nvSpPr>
        <p:spPr/>
        <p:txBody>
          <a:bodyPr/>
          <a:lstStyle/>
          <a:p>
            <a:fld id="{A5E55A7B-7854-E145-92D9-B491DF4BAE2D}" type="slidenum">
              <a:rPr lang="en-US" smtClean="0"/>
              <a:pPr/>
              <a:t>95</a:t>
            </a:fld>
            <a:endParaRPr lang="en-US" dirty="0"/>
          </a:p>
        </p:txBody>
      </p:sp>
    </p:spTree>
    <p:extLst>
      <p:ext uri="{BB962C8B-B14F-4D97-AF65-F5344CB8AC3E}">
        <p14:creationId xmlns:p14="http://schemas.microsoft.com/office/powerpoint/2010/main" val="1165961131"/>
      </p:ext>
    </p:extLst>
  </p:cSld>
  <p:clrMapOvr>
    <a:masterClrMapping/>
  </p:clrMapOvr>
</p:sld>
</file>

<file path=ppt/slides/slide9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65295" y="184963"/>
            <a:ext cx="8878705" cy="476619"/>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Elastic Wave: Energy Conservation</a:t>
            </a:r>
          </a:p>
        </p:txBody>
      </p:sp>
      <mc:AlternateContent xmlns:mc="http://schemas.openxmlformats.org/markup-compatibility/2006" xmlns:a14="http://schemas.microsoft.com/office/drawing/2010/main">
        <mc:Choice Requires="a14">
          <p:sp>
            <p:nvSpPr>
              <p:cNvPr id="9" name="TextBox 8">
                <a:extLst>
                  <a:ext uri="{FF2B5EF4-FFF2-40B4-BE49-F238E27FC236}">
                    <a16:creationId xmlns:a16="http://schemas.microsoft.com/office/drawing/2014/main" id="{AF6D736A-C179-4066-9F11-6194726F599C}"/>
                  </a:ext>
                </a:extLst>
              </p:cNvPr>
              <p:cNvSpPr txBox="1"/>
              <p:nvPr/>
            </p:nvSpPr>
            <p:spPr>
              <a:xfrm>
                <a:off x="0" y="5462546"/>
                <a:ext cx="8963094" cy="1169551"/>
              </a:xfrm>
              <a:prstGeom prst="rect">
                <a:avLst/>
              </a:prstGeom>
              <a:no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For clamped beam problem, total energy (TE = </a:t>
                </a:r>
                <a14:m>
                  <m:oMath xmlns:m="http://schemas.openxmlformats.org/officeDocument/2006/math">
                    <m:r>
                      <a:rPr lang="en-US" i="1" dirty="0" smtClean="0">
                        <a:latin typeface="Cambria Math" panose="02040503050406030204" pitchFamily="18" charset="0"/>
                      </a:rPr>
                      <m:t>0.5</m:t>
                    </m:r>
                    <m:sSup>
                      <m:sSupPr>
                        <m:ctrlPr>
                          <a:rPr lang="en-US" i="1" smtClean="0">
                            <a:latin typeface="Cambria Math" panose="02040503050406030204" pitchFamily="18" charset="0"/>
                          </a:rPr>
                        </m:ctrlPr>
                      </m:sSupPr>
                      <m:e>
                        <m:r>
                          <a:rPr lang="en-US" b="1" i="1" smtClean="0">
                            <a:latin typeface="Cambria Math" panose="02040503050406030204" pitchFamily="18" charset="0"/>
                          </a:rPr>
                          <m:t>𝒙</m:t>
                        </m:r>
                      </m:e>
                      <m:sup>
                        <m:r>
                          <a:rPr lang="en-US" b="0" i="1" smtClean="0">
                            <a:latin typeface="Cambria Math" panose="02040503050406030204" pitchFamily="18" charset="0"/>
                          </a:rPr>
                          <m:t>𝑇</m:t>
                        </m:r>
                      </m:sup>
                    </m:sSup>
                    <m:r>
                      <a:rPr lang="en-US" b="1" i="1" smtClean="0">
                        <a:latin typeface="Cambria Math" panose="02040503050406030204" pitchFamily="18" charset="0"/>
                      </a:rPr>
                      <m:t>𝑲𝒙</m:t>
                    </m:r>
                    <m:r>
                      <a:rPr lang="en-US" b="0" i="1" smtClean="0">
                        <a:latin typeface="Cambria Math" panose="02040503050406030204" pitchFamily="18" charset="0"/>
                      </a:rPr>
                      <m:t>+0.5</m:t>
                    </m:r>
                    <m:sSup>
                      <m:sSupPr>
                        <m:ctrlPr>
                          <a:rPr lang="en-US" b="0" i="1" smtClean="0">
                            <a:latin typeface="Cambria Math" panose="02040503050406030204" pitchFamily="18" charset="0"/>
                          </a:rPr>
                        </m:ctrlPr>
                      </m:sSupPr>
                      <m:e>
                        <m:acc>
                          <m:accPr>
                            <m:chr m:val="̇"/>
                            <m:ctrlPr>
                              <a:rPr lang="en-US" b="1" i="1">
                                <a:latin typeface="Cambria Math" panose="02040503050406030204" pitchFamily="18" charset="0"/>
                              </a:rPr>
                            </m:ctrlPr>
                          </m:accPr>
                          <m:e>
                            <m:r>
                              <a:rPr lang="en-US" b="1" i="1">
                                <a:latin typeface="Cambria Math" panose="02040503050406030204" pitchFamily="18" charset="0"/>
                              </a:rPr>
                              <m:t>𝒙</m:t>
                            </m:r>
                          </m:e>
                        </m:acc>
                      </m:e>
                      <m:sup>
                        <m:r>
                          <a:rPr lang="en-US" b="0" i="1" smtClean="0">
                            <a:latin typeface="Cambria Math" panose="02040503050406030204" pitchFamily="18" charset="0"/>
                          </a:rPr>
                          <m:t>𝑇</m:t>
                        </m:r>
                      </m:sup>
                    </m:sSup>
                    <m:r>
                      <a:rPr lang="en-US" b="1" i="1" smtClean="0">
                        <a:latin typeface="Cambria Math" panose="02040503050406030204" pitchFamily="18" charset="0"/>
                      </a:rPr>
                      <m:t>𝑴</m:t>
                    </m:r>
                    <m:acc>
                      <m:accPr>
                        <m:chr m:val="̇"/>
                        <m:ctrlPr>
                          <a:rPr lang="en-US" b="1" i="1" smtClean="0">
                            <a:latin typeface="Cambria Math" panose="02040503050406030204" pitchFamily="18" charset="0"/>
                          </a:rPr>
                        </m:ctrlPr>
                      </m:accPr>
                      <m:e>
                        <m:r>
                          <a:rPr lang="en-US" b="1" i="1" smtClean="0">
                            <a:latin typeface="Cambria Math" panose="02040503050406030204" pitchFamily="18" charset="0"/>
                          </a:rPr>
                          <m:t>𝒙</m:t>
                        </m:r>
                      </m:e>
                    </m:acc>
                  </m:oMath>
                </a14:m>
                <a:r>
                  <a:rPr lang="en-US" dirty="0">
                    <a:latin typeface="Calibri" panose="020F0502020204030204" pitchFamily="34" charset="0"/>
                    <a:cs typeface="Calibri" panose="020F0502020204030204" pitchFamily="34" charset="0"/>
                  </a:rPr>
                  <a:t>) should be conserved.</a:t>
                </a: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Total energy is calculated in 2 ways: with most of contribution from </a:t>
                </a:r>
                <a14:m>
                  <m:oMath xmlns:m="http://schemas.openxmlformats.org/officeDocument/2006/math">
                    <m:sSub>
                      <m:sSubPr>
                        <m:ctrlPr>
                          <a:rPr lang="el-GR" i="1">
                            <a:latin typeface="Cambria Math" panose="02040503050406030204" pitchFamily="18" charset="0"/>
                            <a:ea typeface="Cambria Math" panose="02040503050406030204" pitchFamily="18" charset="0"/>
                            <a:cs typeface="Calibri" panose="020F0502020204030204" pitchFamily="34" charset="0"/>
                          </a:rPr>
                        </m:ctrlPr>
                      </m:sSubPr>
                      <m:e>
                        <m:r>
                          <m:rPr>
                            <m:sty m:val="p"/>
                          </m:rPr>
                          <a:rPr lang="el-GR" i="1">
                            <a:latin typeface="Cambria Math" panose="02040503050406030204" pitchFamily="18" charset="0"/>
                            <a:ea typeface="Cambria Math" panose="02040503050406030204" pitchFamily="18" charset="0"/>
                            <a:cs typeface="Calibri" panose="020F0502020204030204" pitchFamily="34" charset="0"/>
                          </a:rPr>
                          <m:t>Ω</m:t>
                        </m:r>
                      </m:e>
                      <m:sub>
                        <m:r>
                          <a:rPr lang="en-US" i="1">
                            <a:latin typeface="Cambria Math" panose="02040503050406030204" pitchFamily="18" charset="0"/>
                            <a:ea typeface="Cambria Math" panose="02040503050406030204" pitchFamily="18" charset="0"/>
                            <a:cs typeface="Calibri" panose="020F0502020204030204" pitchFamily="34" charset="0"/>
                          </a:rPr>
                          <m:t>0</m:t>
                        </m:r>
                      </m:sub>
                    </m:sSub>
                  </m:oMath>
                </a14:m>
                <a:r>
                  <a:rPr lang="en-US" dirty="0">
                    <a:latin typeface="Calibri" panose="020F0502020204030204" pitchFamily="34" charset="0"/>
                    <a:ea typeface="Cambria Math" panose="02040503050406030204" pitchFamily="18" charset="0"/>
                    <a:cs typeface="Calibri" panose="020F0502020204030204" pitchFamily="34" charset="0"/>
                  </a:rPr>
                  <a:t> </a:t>
                </a:r>
                <a:r>
                  <a:rPr lang="en-US" dirty="0">
                    <a:latin typeface="Calibri" panose="020F0502020204030204" pitchFamily="34" charset="0"/>
                    <a:cs typeface="Calibri" panose="020F0502020204030204" pitchFamily="34" charset="0"/>
                  </a:rPr>
                  <a:t>and from </a:t>
                </a:r>
                <a14:m>
                  <m:oMath xmlns:m="http://schemas.openxmlformats.org/officeDocument/2006/math">
                    <m:sSub>
                      <m:sSubPr>
                        <m:ctrlPr>
                          <a:rPr lang="el-GR" i="1">
                            <a:latin typeface="Cambria Math" panose="02040503050406030204" pitchFamily="18" charset="0"/>
                            <a:ea typeface="Cambria Math" panose="02040503050406030204" pitchFamily="18" charset="0"/>
                            <a:cs typeface="Calibri" panose="020F0502020204030204" pitchFamily="34" charset="0"/>
                          </a:rPr>
                        </m:ctrlPr>
                      </m:sSubPr>
                      <m:e>
                        <m:r>
                          <m:rPr>
                            <m:sty m:val="p"/>
                          </m:rPr>
                          <a:rPr lang="el-GR" i="1">
                            <a:latin typeface="Cambria Math" panose="02040503050406030204" pitchFamily="18" charset="0"/>
                            <a:ea typeface="Cambria Math" panose="02040503050406030204" pitchFamily="18" charset="0"/>
                            <a:cs typeface="Calibri" panose="020F0502020204030204" pitchFamily="34" charset="0"/>
                          </a:rPr>
                          <m:t>Ω</m:t>
                        </m:r>
                      </m:e>
                      <m:sub>
                        <m:r>
                          <a:rPr lang="en-US" b="0" i="1" smtClean="0">
                            <a:latin typeface="Cambria Math" panose="02040503050406030204" pitchFamily="18" charset="0"/>
                            <a:ea typeface="Cambria Math" panose="02040503050406030204" pitchFamily="18" charset="0"/>
                            <a:cs typeface="Calibri" panose="020F0502020204030204" pitchFamily="34" charset="0"/>
                          </a:rPr>
                          <m:t>1</m:t>
                        </m:r>
                      </m:sub>
                    </m:sSub>
                    <m:r>
                      <a:rPr lang="en-US" b="0" i="1" smtClean="0">
                        <a:latin typeface="Cambria Math" panose="02040503050406030204" pitchFamily="18" charset="0"/>
                        <a:ea typeface="Cambria Math" panose="02040503050406030204" pitchFamily="18" charset="0"/>
                        <a:cs typeface="Calibri" panose="020F0502020204030204" pitchFamily="34" charset="0"/>
                      </a:rPr>
                      <m:t>.</m:t>
                    </m:r>
                  </m:oMath>
                </a14:m>
                <a:endParaRPr lang="en-US" b="0" dirty="0">
                  <a:latin typeface="Calibri" panose="020F0502020204030204" pitchFamily="34" charset="0"/>
                  <a:ea typeface="Cambria Math" panose="02040503050406030204" pitchFamily="18" charset="0"/>
                  <a:cs typeface="Calibri" panose="020F0502020204030204" pitchFamily="34" charset="0"/>
                </a:endParaRPr>
              </a:p>
              <a:p>
                <a:endParaRPr lang="en-US" sz="400" dirty="0">
                  <a:latin typeface="Calibri" panose="020F0502020204030204" pitchFamily="34" charset="0"/>
                  <a:ea typeface="Cambria Math" panose="02040503050406030204" pitchFamily="18" charset="0"/>
                  <a:cs typeface="Calibri" panose="020F0502020204030204" pitchFamily="34" charset="0"/>
                </a:endParaRPr>
              </a:p>
              <a:p>
                <a:endParaRPr lang="en-US" sz="400"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mc:Choice>
        <mc:Fallback xmlns="">
          <p:sp>
            <p:nvSpPr>
              <p:cNvPr id="9" name="TextBox 8">
                <a:extLst>
                  <a:ext uri="{FF2B5EF4-FFF2-40B4-BE49-F238E27FC236}">
                    <a16:creationId xmlns:a16="http://schemas.microsoft.com/office/drawing/2014/main" id="{AF6D736A-C179-4066-9F11-6194726F599C}"/>
                  </a:ext>
                </a:extLst>
              </p:cNvPr>
              <p:cNvSpPr txBox="1">
                <a:spLocks noRot="1" noChangeAspect="1" noMove="1" noResize="1" noEditPoints="1" noAdjustHandles="1" noChangeArrowheads="1" noChangeShapeType="1" noTextEdit="1"/>
              </p:cNvSpPr>
              <p:nvPr/>
            </p:nvSpPr>
            <p:spPr>
              <a:xfrm>
                <a:off x="0" y="5462546"/>
                <a:ext cx="8963094" cy="1169551"/>
              </a:xfrm>
              <a:prstGeom prst="rect">
                <a:avLst/>
              </a:prstGeom>
              <a:blipFill>
                <a:blip r:embed="rId3"/>
                <a:stretch>
                  <a:fillRect l="-408" t="-2604" r="-544"/>
                </a:stretch>
              </a:blipFill>
            </p:spPr>
            <p:txBody>
              <a:bodyPr/>
              <a:lstStyle/>
              <a:p>
                <a:r>
                  <a:rPr lang="en-US">
                    <a:noFill/>
                  </a:rPr>
                  <a:t> </a:t>
                </a:r>
              </a:p>
            </p:txBody>
          </p:sp>
        </mc:Fallback>
      </mc:AlternateContent>
      <p:pic>
        <p:nvPicPr>
          <p:cNvPr id="11" name="Picture 10">
            <a:extLst>
              <a:ext uri="{FF2B5EF4-FFF2-40B4-BE49-F238E27FC236}">
                <a16:creationId xmlns:a16="http://schemas.microsoft.com/office/drawing/2014/main" id="{3ED1FA5F-EB99-4582-A5BB-D2BC448EC44D}"/>
              </a:ext>
            </a:extLst>
          </p:cNvPr>
          <p:cNvPicPr>
            <a:picLocks noChangeAspect="1"/>
          </p:cNvPicPr>
          <p:nvPr/>
        </p:nvPicPr>
        <p:blipFill>
          <a:blip r:embed="rId4"/>
          <a:stretch>
            <a:fillRect/>
          </a:stretch>
        </p:blipFill>
        <p:spPr>
          <a:xfrm>
            <a:off x="1819189" y="1252739"/>
            <a:ext cx="5078482" cy="3673978"/>
          </a:xfrm>
          <a:prstGeom prst="rect">
            <a:avLst/>
          </a:prstGeom>
          <a:solidFill>
            <a:srgbClr val="FFFFFF">
              <a:shade val="85000"/>
            </a:srgbClr>
          </a:solidFill>
          <a:ln w="190500" cap="rnd">
            <a:solidFill>
              <a:srgbClr val="FFFFFF"/>
            </a:solidFill>
          </a:ln>
          <a:effectLst>
            <a:outerShdw blurRad="50000" algn="tl" rotWithShape="0">
              <a:srgbClr val="000000">
                <a:alpha val="41000"/>
              </a:srgbClr>
            </a:outerShdw>
          </a:effectLst>
          <a:scene3d>
            <a:camera prst="orthographicFront"/>
            <a:lightRig rig="twoPt" dir="t">
              <a:rot lat="0" lon="0" rev="7800000"/>
            </a:lightRig>
          </a:scene3d>
          <a:sp3d contourW="6350">
            <a:bevelT w="50800" h="16510"/>
            <a:contourClr>
              <a:srgbClr val="C0C0C0"/>
            </a:contourClr>
          </a:sp3d>
        </p:spPr>
      </p:pic>
      <p:sp>
        <p:nvSpPr>
          <p:cNvPr id="2" name="Rectangle 1">
            <a:extLst>
              <a:ext uri="{FF2B5EF4-FFF2-40B4-BE49-F238E27FC236}">
                <a16:creationId xmlns:a16="http://schemas.microsoft.com/office/drawing/2014/main" id="{9E04A082-44E3-46F9-A556-3A7D24BFB9FD}"/>
              </a:ext>
            </a:extLst>
          </p:cNvPr>
          <p:cNvSpPr/>
          <p:nvPr/>
        </p:nvSpPr>
        <p:spPr>
          <a:xfrm>
            <a:off x="5577637" y="2637662"/>
            <a:ext cx="2873929" cy="923330"/>
          </a:xfrm>
          <a:prstGeom prst="rect">
            <a:avLst/>
          </a:prstGeom>
          <a:solidFill>
            <a:srgbClr val="FFCC99"/>
          </a:solidFill>
        </p:spPr>
        <p:txBody>
          <a:bodyPr wrap="square">
            <a:spAutoFit/>
          </a:bodyPr>
          <a:lstStyle/>
          <a:p>
            <a:pPr algn="ctr"/>
            <a:r>
              <a:rPr lang="en-US" dirty="0">
                <a:latin typeface="Calibri" panose="020F0502020204030204" pitchFamily="34" charset="0"/>
                <a:cs typeface="Calibri" panose="020F0502020204030204" pitchFamily="34" charset="0"/>
              </a:rPr>
              <a:t>Total energy is </a:t>
            </a:r>
            <a:r>
              <a:rPr lang="en-US" b="1" dirty="0">
                <a:latin typeface="Calibri" panose="020F0502020204030204" pitchFamily="34" charset="0"/>
                <a:cs typeface="Calibri" panose="020F0502020204030204" pitchFamily="34" charset="0"/>
              </a:rPr>
              <a:t>conserved</a:t>
            </a:r>
            <a:r>
              <a:rPr lang="en-US" dirty="0">
                <a:latin typeface="Calibri" panose="020F0502020204030204" pitchFamily="34" charset="0"/>
                <a:cs typeface="Calibri" panose="020F0502020204030204" pitchFamily="34" charset="0"/>
              </a:rPr>
              <a:t> and matches single-domain total energy.</a:t>
            </a:r>
          </a:p>
        </p:txBody>
      </p:sp>
      <p:pic>
        <p:nvPicPr>
          <p:cNvPr id="10" name="Picture 9" descr="albany_90.png">
            <a:extLst>
              <a:ext uri="{FF2B5EF4-FFF2-40B4-BE49-F238E27FC236}">
                <a16:creationId xmlns:a16="http://schemas.microsoft.com/office/drawing/2014/main" id="{FE4315C8-EF0A-4F0C-B09E-2CD7C5318D89}"/>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265295" y="2724682"/>
            <a:ext cx="1134967" cy="590446"/>
          </a:xfrm>
          <a:prstGeom prst="rect">
            <a:avLst/>
          </a:prstGeom>
        </p:spPr>
      </p:pic>
      <p:sp>
        <p:nvSpPr>
          <p:cNvPr id="3" name="Slide Number Placeholder 2">
            <a:extLst>
              <a:ext uri="{FF2B5EF4-FFF2-40B4-BE49-F238E27FC236}">
                <a16:creationId xmlns:a16="http://schemas.microsoft.com/office/drawing/2014/main" id="{B6E0DB8E-B1C2-429A-9DE3-26C401450B07}"/>
              </a:ext>
            </a:extLst>
          </p:cNvPr>
          <p:cNvSpPr>
            <a:spLocks noGrp="1"/>
          </p:cNvSpPr>
          <p:nvPr>
            <p:ph type="sldNum" sz="quarter" idx="12"/>
          </p:nvPr>
        </p:nvSpPr>
        <p:spPr/>
        <p:txBody>
          <a:bodyPr/>
          <a:lstStyle/>
          <a:p>
            <a:fld id="{A5E55A7B-7854-E145-92D9-B491DF4BAE2D}" type="slidenum">
              <a:rPr lang="en-US" smtClean="0"/>
              <a:pPr/>
              <a:t>96</a:t>
            </a:fld>
            <a:endParaRPr lang="en-US" dirty="0"/>
          </a:p>
        </p:txBody>
      </p:sp>
    </p:spTree>
    <p:extLst>
      <p:ext uri="{BB962C8B-B14F-4D97-AF65-F5344CB8AC3E}">
        <p14:creationId xmlns:p14="http://schemas.microsoft.com/office/powerpoint/2010/main" val="1032994535"/>
      </p:ext>
    </p:extLst>
  </p:cSld>
  <p:clrMapOvr>
    <a:masterClrMapping/>
  </p:clrMapOvr>
</p:sld>
</file>

<file path=ppt/slides/slide9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65295" y="184963"/>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Elastic Wave Propagation</a:t>
            </a:r>
          </a:p>
        </p:txBody>
      </p:sp>
      <p:pic>
        <p:nvPicPr>
          <p:cNvPr id="4" name="Picture 3">
            <a:extLst>
              <a:ext uri="{FF2B5EF4-FFF2-40B4-BE49-F238E27FC236}">
                <a16:creationId xmlns:a16="http://schemas.microsoft.com/office/drawing/2014/main" id="{D8640611-E74E-49F3-B5AF-643BE82F4754}"/>
              </a:ext>
            </a:extLst>
          </p:cNvPr>
          <p:cNvPicPr>
            <a:picLocks noChangeAspect="1"/>
          </p:cNvPicPr>
          <p:nvPr/>
        </p:nvPicPr>
        <p:blipFill>
          <a:blip r:embed="rId3"/>
          <a:stretch>
            <a:fillRect/>
          </a:stretch>
        </p:blipFill>
        <p:spPr>
          <a:xfrm>
            <a:off x="-100361" y="1075111"/>
            <a:ext cx="4784612" cy="3588459"/>
          </a:xfrm>
          <a:prstGeom prst="rect">
            <a:avLst/>
          </a:prstGeom>
        </p:spPr>
      </p:pic>
      <p:pic>
        <p:nvPicPr>
          <p:cNvPr id="6" name="Picture 5">
            <a:extLst>
              <a:ext uri="{FF2B5EF4-FFF2-40B4-BE49-F238E27FC236}">
                <a16:creationId xmlns:a16="http://schemas.microsoft.com/office/drawing/2014/main" id="{09FB3851-3FA5-4E2E-AFD1-AB5C3EA10291}"/>
              </a:ext>
            </a:extLst>
          </p:cNvPr>
          <p:cNvPicPr>
            <a:picLocks noChangeAspect="1"/>
          </p:cNvPicPr>
          <p:nvPr/>
        </p:nvPicPr>
        <p:blipFill>
          <a:blip r:embed="rId4"/>
          <a:stretch>
            <a:fillRect/>
          </a:stretch>
        </p:blipFill>
        <p:spPr>
          <a:xfrm>
            <a:off x="4358430" y="1075111"/>
            <a:ext cx="4849639" cy="3637230"/>
          </a:xfrm>
          <a:prstGeom prst="rect">
            <a:avLst/>
          </a:prstGeom>
        </p:spPr>
      </p:pic>
      <p:sp>
        <p:nvSpPr>
          <p:cNvPr id="7" name="TextBox 6">
            <a:extLst>
              <a:ext uri="{FF2B5EF4-FFF2-40B4-BE49-F238E27FC236}">
                <a16:creationId xmlns:a16="http://schemas.microsoft.com/office/drawing/2014/main" id="{CBC8AE7C-D507-4404-AFB9-6AFA78BDC199}"/>
              </a:ext>
            </a:extLst>
          </p:cNvPr>
          <p:cNvSpPr txBox="1"/>
          <p:nvPr/>
        </p:nvSpPr>
        <p:spPr>
          <a:xfrm>
            <a:off x="0" y="4880550"/>
            <a:ext cx="9144000" cy="1600438"/>
          </a:xfrm>
          <a:prstGeom prst="rect">
            <a:avLst/>
          </a:prstGeom>
          <a:no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Left figure shows </a:t>
            </a:r>
            <a:r>
              <a:rPr lang="en-US" b="1" i="1" dirty="0">
                <a:latin typeface="Calibri" panose="020F0502020204030204" pitchFamily="34" charset="0"/>
                <a:cs typeface="Calibri" panose="020F0502020204030204" pitchFamily="34" charset="0"/>
              </a:rPr>
              <a:t># of iterations </a:t>
            </a:r>
            <a:r>
              <a:rPr lang="en-US" dirty="0">
                <a:latin typeface="Calibri" panose="020F0502020204030204" pitchFamily="34" charset="0"/>
                <a:cs typeface="Calibri" panose="020F0502020204030204" pitchFamily="34" charset="0"/>
              </a:rPr>
              <a:t>as a function of </a:t>
            </a:r>
            <a:r>
              <a:rPr lang="en-US" b="1" i="1" dirty="0">
                <a:latin typeface="Calibri" panose="020F0502020204030204" pitchFamily="34" charset="0"/>
                <a:cs typeface="Calibri" panose="020F0502020204030204" pitchFamily="34" charset="0"/>
              </a:rPr>
              <a:t>overlap region size </a:t>
            </a:r>
            <a:r>
              <a:rPr lang="en-US" dirty="0">
                <a:latin typeface="Calibri" panose="020F0502020204030204" pitchFamily="34" charset="0"/>
                <a:cs typeface="Calibri" panose="020F0502020204030204" pitchFamily="34" charset="0"/>
              </a:rPr>
              <a:t>for 2 subdomains. The method does not converge for 0% overlap. If the overlap is 100% then the single-domain solution is recovered for each of the subdomains. </a:t>
            </a: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Right figure shows </a:t>
            </a:r>
            <a:r>
              <a:rPr lang="en-US" b="1" i="1" dirty="0">
                <a:latin typeface="Calibri" panose="020F0502020204030204" pitchFamily="34" charset="0"/>
                <a:cs typeface="Calibri" panose="020F0502020204030204" pitchFamily="34" charset="0"/>
              </a:rPr>
              <a:t>linear convergence rate </a:t>
            </a:r>
            <a:r>
              <a:rPr lang="en-US" dirty="0">
                <a:latin typeface="Calibri" panose="020F0502020204030204" pitchFamily="34" charset="0"/>
                <a:cs typeface="Calibri" panose="020F0502020204030204" pitchFamily="34" charset="0"/>
              </a:rPr>
              <a:t>of dynamic Schwarz implementation (for small overlap fraction of 0.2%).</a:t>
            </a:r>
          </a:p>
        </p:txBody>
      </p:sp>
      <p:sp>
        <p:nvSpPr>
          <p:cNvPr id="8" name="TextBox 7">
            <a:extLst>
              <a:ext uri="{FF2B5EF4-FFF2-40B4-BE49-F238E27FC236}">
                <a16:creationId xmlns:a16="http://schemas.microsoft.com/office/drawing/2014/main" id="{3C2EC871-089C-4987-8447-2082D468305F}"/>
              </a:ext>
            </a:extLst>
          </p:cNvPr>
          <p:cNvSpPr txBox="1"/>
          <p:nvPr/>
        </p:nvSpPr>
        <p:spPr>
          <a:xfrm>
            <a:off x="265295" y="787336"/>
            <a:ext cx="5954751" cy="461665"/>
          </a:xfrm>
          <a:prstGeom prst="rect">
            <a:avLst/>
          </a:prstGeom>
          <a:noFill/>
        </p:spPr>
        <p:txBody>
          <a:bodyPr wrap="square" rtlCol="0">
            <a:spAutoFit/>
          </a:bodyPr>
          <a:lstStyle/>
          <a:p>
            <a:r>
              <a:rPr lang="en-US" sz="2400" b="1" dirty="0">
                <a:latin typeface="Calibri" panose="020F0502020204030204" pitchFamily="34" charset="0"/>
                <a:cs typeface="Calibri" panose="020F0502020204030204" pitchFamily="34" charset="0"/>
              </a:rPr>
              <a:t>Some Performance Results</a:t>
            </a:r>
          </a:p>
        </p:txBody>
      </p:sp>
      <p:sp>
        <p:nvSpPr>
          <p:cNvPr id="2" name="Slide Number Placeholder 1">
            <a:extLst>
              <a:ext uri="{FF2B5EF4-FFF2-40B4-BE49-F238E27FC236}">
                <a16:creationId xmlns:a16="http://schemas.microsoft.com/office/drawing/2014/main" id="{324FA575-2697-4ADD-95BD-8300F0C8C661}"/>
              </a:ext>
            </a:extLst>
          </p:cNvPr>
          <p:cNvSpPr>
            <a:spLocks noGrp="1"/>
          </p:cNvSpPr>
          <p:nvPr>
            <p:ph type="sldNum" sz="quarter" idx="12"/>
          </p:nvPr>
        </p:nvSpPr>
        <p:spPr/>
        <p:txBody>
          <a:bodyPr/>
          <a:lstStyle/>
          <a:p>
            <a:fld id="{A5E55A7B-7854-E145-92D9-B491DF4BAE2D}" type="slidenum">
              <a:rPr lang="en-US" smtClean="0"/>
              <a:pPr/>
              <a:t>97</a:t>
            </a:fld>
            <a:endParaRPr lang="en-US" dirty="0"/>
          </a:p>
        </p:txBody>
      </p:sp>
    </p:spTree>
    <p:extLst>
      <p:ext uri="{BB962C8B-B14F-4D97-AF65-F5344CB8AC3E}">
        <p14:creationId xmlns:p14="http://schemas.microsoft.com/office/powerpoint/2010/main" val="1988738764"/>
      </p:ext>
    </p:extLst>
  </p:cSld>
  <p:clrMapOvr>
    <a:masterClrMapping/>
  </p:clrMapOvr>
</p:sld>
</file>

<file path=ppt/slides/slide9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65295" y="184963"/>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Torsion Problem</a:t>
            </a:r>
          </a:p>
        </p:txBody>
      </p:sp>
      <mc:AlternateContent xmlns:mc="http://schemas.openxmlformats.org/markup-compatibility/2006" xmlns:a14="http://schemas.microsoft.com/office/drawing/2010/main">
        <mc:Choice Requires="a14">
          <p:sp>
            <p:nvSpPr>
              <p:cNvPr id="2" name="TextBox 1">
                <a:extLst>
                  <a:ext uri="{FF2B5EF4-FFF2-40B4-BE49-F238E27FC236}">
                    <a16:creationId xmlns:a16="http://schemas.microsoft.com/office/drawing/2014/main" id="{B60B569A-DF3D-43D4-8185-FFA9F1E1B346}"/>
                  </a:ext>
                </a:extLst>
              </p:cNvPr>
              <p:cNvSpPr txBox="1"/>
              <p:nvPr/>
            </p:nvSpPr>
            <p:spPr>
              <a:xfrm>
                <a:off x="131480" y="1108646"/>
                <a:ext cx="5912481" cy="5139869"/>
              </a:xfrm>
              <a:prstGeom prst="rect">
                <a:avLst/>
              </a:prstGeom>
              <a:noFill/>
            </p:spPr>
            <p:txBody>
              <a:bodyPr wrap="square" rtlCol="0">
                <a:spAutoFit/>
              </a:bodyPr>
              <a:lstStyle/>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Nonlinear elastic bar (</a:t>
                </a:r>
                <a:r>
                  <a:rPr lang="en-US" sz="2000" dirty="0" err="1">
                    <a:latin typeface="Calibri" panose="020F0502020204030204" pitchFamily="34" charset="0"/>
                    <a:cs typeface="Calibri" panose="020F0502020204030204" pitchFamily="34" charset="0"/>
                  </a:rPr>
                  <a:t>Neohookean</a:t>
                </a:r>
                <a:r>
                  <a:rPr lang="en-US" sz="2000" dirty="0">
                    <a:latin typeface="Calibri" panose="020F0502020204030204" pitchFamily="34" charset="0"/>
                    <a:cs typeface="Calibri" panose="020F0502020204030204" pitchFamily="34" charset="0"/>
                  </a:rPr>
                  <a:t> material model) subjected to a high degree of </a:t>
                </a:r>
                <a:r>
                  <a:rPr lang="en-US" sz="2000" b="1" i="1" dirty="0">
                    <a:latin typeface="Calibri" panose="020F0502020204030204" pitchFamily="34" charset="0"/>
                    <a:cs typeface="Calibri" panose="020F0502020204030204" pitchFamily="34" charset="0"/>
                  </a:rPr>
                  <a:t>torsion</a:t>
                </a:r>
                <a:r>
                  <a:rPr lang="en-US" sz="2000"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endParaRPr lang="en-US" i="1" dirty="0">
                  <a:latin typeface="Calibri" panose="020F0502020204030204" pitchFamily="34" charset="0"/>
                  <a:ea typeface="Cambria Math" panose="02040503050406030204" pitchFamily="18"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ea typeface="Cambria Math" panose="02040503050406030204" pitchFamily="18" charset="0"/>
                    <a:cs typeface="Calibri" panose="020F0502020204030204" pitchFamily="34" charset="0"/>
                  </a:rPr>
                  <a:t>The </a:t>
                </a:r>
                <a:r>
                  <a:rPr lang="en-US" sz="2000" b="1" i="1" dirty="0">
                    <a:latin typeface="Calibri" panose="020F0502020204030204" pitchFamily="34" charset="0"/>
                    <a:ea typeface="Cambria Math" panose="02040503050406030204" pitchFamily="18" charset="0"/>
                    <a:cs typeface="Calibri" panose="020F0502020204030204" pitchFamily="34" charset="0"/>
                  </a:rPr>
                  <a:t>domain</a:t>
                </a:r>
                <a:r>
                  <a:rPr lang="en-US" sz="2000" dirty="0">
                    <a:latin typeface="Calibri" panose="020F0502020204030204" pitchFamily="34" charset="0"/>
                    <a:ea typeface="Cambria Math" panose="02040503050406030204" pitchFamily="18" charset="0"/>
                    <a:cs typeface="Calibri" panose="020F0502020204030204" pitchFamily="34" charset="0"/>
                  </a:rPr>
                  <a:t> is </a:t>
                </a:r>
                <a14:m>
                  <m:oMath xmlns:m="http://schemas.openxmlformats.org/officeDocument/2006/math">
                    <m:r>
                      <m:rPr>
                        <m:sty m:val="p"/>
                      </m:rPr>
                      <a:rPr lang="el-GR" sz="2000" i="1">
                        <a:latin typeface="Cambria Math" panose="02040503050406030204" pitchFamily="18" charset="0"/>
                        <a:ea typeface="Cambria Math" panose="02040503050406030204" pitchFamily="18" charset="0"/>
                        <a:cs typeface="Calibri" panose="020F0502020204030204" pitchFamily="34" charset="0"/>
                      </a:rPr>
                      <m:t>Ω</m:t>
                    </m:r>
                    <m:r>
                      <a:rPr lang="en-US" sz="2000" i="1">
                        <a:latin typeface="Cambria Math" panose="02040503050406030204" pitchFamily="18" charset="0"/>
                        <a:ea typeface="Cambria Math" panose="02040503050406030204" pitchFamily="18" charset="0"/>
                        <a:cs typeface="Calibri" panose="020F0502020204030204" pitchFamily="34" charset="0"/>
                      </a:rPr>
                      <m:t>=(−0.025,0.025)×</m:t>
                    </m:r>
                  </m:oMath>
                </a14:m>
                <a:r>
                  <a:rPr lang="en-US" sz="2000" dirty="0">
                    <a:latin typeface="Calibri" panose="020F0502020204030204" pitchFamily="34" charset="0"/>
                    <a:ea typeface="Cambria Math" panose="02040503050406030204" pitchFamily="18" charset="0"/>
                    <a:cs typeface="Calibri" panose="020F0502020204030204" pitchFamily="34" charset="0"/>
                  </a:rPr>
                  <a:t> </a:t>
                </a:r>
                <a14:m>
                  <m:oMath xmlns:m="http://schemas.openxmlformats.org/officeDocument/2006/math">
                    <m:r>
                      <a:rPr lang="en-US" sz="2000" i="1">
                        <a:latin typeface="Cambria Math" panose="02040503050406030204" pitchFamily="18" charset="0"/>
                        <a:ea typeface="Cambria Math" panose="02040503050406030204" pitchFamily="18" charset="0"/>
                        <a:cs typeface="Calibri" panose="020F0502020204030204" pitchFamily="34" charset="0"/>
                      </a:rPr>
                      <m:t>(−0.025,0.025)×(−0.5,0.5)</m:t>
                    </m:r>
                  </m:oMath>
                </a14:m>
                <a:r>
                  <a:rPr lang="en-US" sz="2000" dirty="0">
                    <a:latin typeface="Calibri" panose="020F0502020204030204" pitchFamily="34" charset="0"/>
                    <a:cs typeface="Calibri" panose="020F0502020204030204" pitchFamily="34" charset="0"/>
                  </a:rPr>
                  <a:t>.</a:t>
                </a: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dirty="0">
                    <a:latin typeface="Calibri" panose="020F0502020204030204" pitchFamily="34" charset="0"/>
                    <a:cs typeface="Calibri" panose="020F0502020204030204" pitchFamily="34" charset="0"/>
                  </a:rPr>
                  <a:t>We evaluate </a:t>
                </a:r>
                <a:r>
                  <a:rPr lang="en-US" sz="2000" b="1" i="1" dirty="0">
                    <a:latin typeface="Calibri" panose="020F0502020204030204" pitchFamily="34" charset="0"/>
                    <a:cs typeface="Calibri" panose="020F0502020204030204" pitchFamily="34" charset="0"/>
                  </a:rPr>
                  <a:t>dynamic Schwarz </a:t>
                </a:r>
                <a:r>
                  <a:rPr lang="en-US" sz="2000" dirty="0">
                    <a:latin typeface="Calibri" panose="020F0502020204030204" pitchFamily="34" charset="0"/>
                    <a:cs typeface="Calibri" panose="020F0502020204030204" pitchFamily="34" charset="0"/>
                  </a:rPr>
                  <a:t>with 2 subdomains: </a:t>
                </a:r>
                <a14:m>
                  <m:oMath xmlns:m="http://schemas.openxmlformats.org/officeDocument/2006/math">
                    <m:sSub>
                      <m:sSubPr>
                        <m:ctrlPr>
                          <a:rPr lang="en-US" sz="2000" i="1">
                            <a:latin typeface="Cambria Math" panose="02040503050406030204" pitchFamily="18" charset="0"/>
                            <a:ea typeface="Cambria Math" panose="02040503050406030204" pitchFamily="18" charset="0"/>
                            <a:cs typeface="Calibri" panose="020F0502020204030204" pitchFamily="34" charset="0"/>
                          </a:rPr>
                        </m:ctrlPr>
                      </m:sSubPr>
                      <m:e>
                        <m:r>
                          <m:rPr>
                            <m:sty m:val="p"/>
                          </m:rPr>
                          <a:rPr lang="el-GR" sz="2000" i="1">
                            <a:latin typeface="Cambria Math" panose="02040503050406030204" pitchFamily="18" charset="0"/>
                            <a:ea typeface="Cambria Math" panose="02040503050406030204" pitchFamily="18" charset="0"/>
                            <a:cs typeface="Calibri" panose="020F0502020204030204" pitchFamily="34" charset="0"/>
                          </a:rPr>
                          <m:t>Ω</m:t>
                        </m:r>
                      </m:e>
                      <m:sub>
                        <m:r>
                          <a:rPr lang="en-US" sz="2000" i="1">
                            <a:latin typeface="Cambria Math" panose="02040503050406030204" pitchFamily="18" charset="0"/>
                            <a:ea typeface="Cambria Math" panose="02040503050406030204" pitchFamily="18" charset="0"/>
                            <a:cs typeface="Calibri" panose="020F0502020204030204" pitchFamily="34" charset="0"/>
                          </a:rPr>
                          <m:t>0</m:t>
                        </m:r>
                      </m:sub>
                    </m:sSub>
                    <m:r>
                      <a:rPr lang="en-US" sz="2000" i="1">
                        <a:latin typeface="Cambria Math" panose="02040503050406030204" pitchFamily="18" charset="0"/>
                        <a:ea typeface="Cambria Math" panose="02040503050406030204" pitchFamily="18" charset="0"/>
                        <a:cs typeface="Calibri" panose="020F0502020204030204" pitchFamily="34" charset="0"/>
                      </a:rPr>
                      <m:t>=(−0.025,0.025)×</m:t>
                    </m:r>
                  </m:oMath>
                </a14:m>
                <a:r>
                  <a:rPr lang="en-US" sz="2000" dirty="0">
                    <a:latin typeface="Calibri" panose="020F0502020204030204" pitchFamily="34" charset="0"/>
                    <a:ea typeface="Cambria Math" panose="02040503050406030204" pitchFamily="18" charset="0"/>
                    <a:cs typeface="Calibri" panose="020F0502020204030204" pitchFamily="34" charset="0"/>
                  </a:rPr>
                  <a:t> </a:t>
                </a:r>
                <a14:m>
                  <m:oMath xmlns:m="http://schemas.openxmlformats.org/officeDocument/2006/math">
                    <m:d>
                      <m:dPr>
                        <m:ctrlPr>
                          <a:rPr lang="en-US" sz="2000" i="1">
                            <a:latin typeface="Cambria Math" panose="02040503050406030204" pitchFamily="18" charset="0"/>
                            <a:ea typeface="Cambria Math" panose="02040503050406030204" pitchFamily="18" charset="0"/>
                            <a:cs typeface="Calibri" panose="020F0502020204030204" pitchFamily="34" charset="0"/>
                          </a:rPr>
                        </m:ctrlPr>
                      </m:dPr>
                      <m:e>
                        <m:r>
                          <a:rPr lang="en-US" sz="2000" i="1">
                            <a:latin typeface="Cambria Math" panose="02040503050406030204" pitchFamily="18" charset="0"/>
                            <a:ea typeface="Cambria Math" panose="02040503050406030204" pitchFamily="18" charset="0"/>
                            <a:cs typeface="Calibri" panose="020F0502020204030204" pitchFamily="34" charset="0"/>
                          </a:rPr>
                          <m:t>−0.025,0.025</m:t>
                        </m:r>
                      </m:e>
                    </m:d>
                    <m:r>
                      <a:rPr lang="en-US" sz="2000" i="1">
                        <a:latin typeface="Cambria Math" panose="02040503050406030204" pitchFamily="18" charset="0"/>
                        <a:ea typeface="Cambria Math" panose="02040503050406030204" pitchFamily="18" charset="0"/>
                        <a:cs typeface="Calibri" panose="020F0502020204030204" pitchFamily="34" charset="0"/>
                      </a:rPr>
                      <m:t>×</m:t>
                    </m:r>
                    <m:d>
                      <m:dPr>
                        <m:ctrlPr>
                          <a:rPr lang="en-US" sz="2000" i="1">
                            <a:latin typeface="Cambria Math" panose="02040503050406030204" pitchFamily="18" charset="0"/>
                            <a:ea typeface="Cambria Math" panose="02040503050406030204" pitchFamily="18" charset="0"/>
                            <a:cs typeface="Calibri" panose="020F0502020204030204" pitchFamily="34" charset="0"/>
                          </a:rPr>
                        </m:ctrlPr>
                      </m:dPr>
                      <m:e>
                        <m:r>
                          <a:rPr lang="en-US" sz="2000" i="1">
                            <a:latin typeface="Cambria Math" panose="02040503050406030204" pitchFamily="18" charset="0"/>
                            <a:ea typeface="Cambria Math" panose="02040503050406030204" pitchFamily="18" charset="0"/>
                            <a:cs typeface="Calibri" panose="020F0502020204030204" pitchFamily="34" charset="0"/>
                          </a:rPr>
                          <m:t>−0.5,0.25</m:t>
                        </m:r>
                      </m:e>
                    </m:d>
                    <m:r>
                      <a:rPr lang="en-US" sz="2000" i="1">
                        <a:latin typeface="Cambria Math" panose="02040503050406030204" pitchFamily="18" charset="0"/>
                        <a:ea typeface="Cambria Math" panose="02040503050406030204" pitchFamily="18" charset="0"/>
                        <a:cs typeface="Calibri" panose="020F0502020204030204" pitchFamily="34" charset="0"/>
                      </a:rPr>
                      <m:t>, </m:t>
                    </m:r>
                    <m:sSub>
                      <m:sSubPr>
                        <m:ctrlPr>
                          <a:rPr lang="en-US" sz="2000" i="1">
                            <a:latin typeface="Cambria Math" panose="02040503050406030204" pitchFamily="18" charset="0"/>
                            <a:ea typeface="Cambria Math" panose="02040503050406030204" pitchFamily="18" charset="0"/>
                            <a:cs typeface="Calibri" panose="020F0502020204030204" pitchFamily="34" charset="0"/>
                          </a:rPr>
                        </m:ctrlPr>
                      </m:sSubPr>
                      <m:e>
                        <m:r>
                          <m:rPr>
                            <m:sty m:val="p"/>
                          </m:rPr>
                          <a:rPr lang="el-GR" sz="2000" i="1">
                            <a:latin typeface="Cambria Math" panose="02040503050406030204" pitchFamily="18" charset="0"/>
                            <a:ea typeface="Cambria Math" panose="02040503050406030204" pitchFamily="18" charset="0"/>
                            <a:cs typeface="Calibri" panose="020F0502020204030204" pitchFamily="34" charset="0"/>
                          </a:rPr>
                          <m:t>Ω</m:t>
                        </m:r>
                      </m:e>
                      <m:sub>
                        <m:r>
                          <a:rPr lang="en-US" sz="2000" i="1">
                            <a:latin typeface="Cambria Math" panose="02040503050406030204" pitchFamily="18" charset="0"/>
                            <a:ea typeface="Cambria Math" panose="02040503050406030204" pitchFamily="18" charset="0"/>
                            <a:cs typeface="Calibri" panose="020F0502020204030204" pitchFamily="34" charset="0"/>
                          </a:rPr>
                          <m:t>1</m:t>
                        </m:r>
                      </m:sub>
                    </m:sSub>
                    <m:r>
                      <a:rPr lang="en-US" sz="2000" i="1">
                        <a:latin typeface="Cambria Math" panose="02040503050406030204" pitchFamily="18" charset="0"/>
                        <a:ea typeface="Cambria Math" panose="02040503050406030204" pitchFamily="18" charset="0"/>
                        <a:cs typeface="Calibri" panose="020F0502020204030204" pitchFamily="34" charset="0"/>
                      </a:rPr>
                      <m:t>=(−0.025,0.025)×</m:t>
                    </m:r>
                  </m:oMath>
                </a14:m>
                <a:r>
                  <a:rPr lang="en-US" sz="2000" dirty="0">
                    <a:latin typeface="Calibri" panose="020F0502020204030204" pitchFamily="34" charset="0"/>
                    <a:ea typeface="Cambria Math" panose="02040503050406030204" pitchFamily="18" charset="0"/>
                    <a:cs typeface="Calibri" panose="020F0502020204030204" pitchFamily="34" charset="0"/>
                  </a:rPr>
                  <a:t> </a:t>
                </a:r>
                <a14:m>
                  <m:oMath xmlns:m="http://schemas.openxmlformats.org/officeDocument/2006/math">
                    <m:d>
                      <m:dPr>
                        <m:ctrlPr>
                          <a:rPr lang="en-US" sz="2000" i="1">
                            <a:latin typeface="Cambria Math" panose="02040503050406030204" pitchFamily="18" charset="0"/>
                            <a:ea typeface="Cambria Math" panose="02040503050406030204" pitchFamily="18" charset="0"/>
                            <a:cs typeface="Calibri" panose="020F0502020204030204" pitchFamily="34" charset="0"/>
                          </a:rPr>
                        </m:ctrlPr>
                      </m:dPr>
                      <m:e>
                        <m:r>
                          <a:rPr lang="en-US" sz="2000" i="1">
                            <a:latin typeface="Cambria Math" panose="02040503050406030204" pitchFamily="18" charset="0"/>
                            <a:ea typeface="Cambria Math" panose="02040503050406030204" pitchFamily="18" charset="0"/>
                            <a:cs typeface="Calibri" panose="020F0502020204030204" pitchFamily="34" charset="0"/>
                          </a:rPr>
                          <m:t>−0.025,0.025</m:t>
                        </m:r>
                      </m:e>
                    </m:d>
                    <m:r>
                      <a:rPr lang="en-US" sz="2000" i="1">
                        <a:latin typeface="Cambria Math" panose="02040503050406030204" pitchFamily="18" charset="0"/>
                        <a:ea typeface="Cambria Math" panose="02040503050406030204" pitchFamily="18" charset="0"/>
                        <a:cs typeface="Calibri" panose="020F0502020204030204" pitchFamily="34" charset="0"/>
                      </a:rPr>
                      <m:t>×</m:t>
                    </m:r>
                    <m:d>
                      <m:dPr>
                        <m:ctrlPr>
                          <a:rPr lang="en-US" sz="2000" i="1">
                            <a:latin typeface="Cambria Math" panose="02040503050406030204" pitchFamily="18" charset="0"/>
                            <a:ea typeface="Cambria Math" panose="02040503050406030204" pitchFamily="18" charset="0"/>
                            <a:cs typeface="Calibri" panose="020F0502020204030204" pitchFamily="34" charset="0"/>
                          </a:rPr>
                        </m:ctrlPr>
                      </m:dPr>
                      <m:e>
                        <m:r>
                          <a:rPr lang="en-US" sz="2000" i="1">
                            <a:latin typeface="Cambria Math" panose="02040503050406030204" pitchFamily="18" charset="0"/>
                            <a:ea typeface="Cambria Math" panose="02040503050406030204" pitchFamily="18" charset="0"/>
                            <a:cs typeface="Calibri" panose="020F0502020204030204" pitchFamily="34" charset="0"/>
                          </a:rPr>
                          <m:t>−0.25,0.5</m:t>
                        </m:r>
                      </m:e>
                    </m:d>
                  </m:oMath>
                </a14:m>
                <a:r>
                  <a:rPr lang="en-US" sz="2000"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b="1" i="1" dirty="0">
                    <a:latin typeface="Calibri" panose="020F0502020204030204" pitchFamily="34" charset="0"/>
                    <a:cs typeface="Calibri" panose="020F0502020204030204" pitchFamily="34" charset="0"/>
                  </a:rPr>
                  <a:t>Time-</a:t>
                </a:r>
                <a:r>
                  <a:rPr lang="en-US" sz="2000" b="1" i="1" dirty="0" err="1">
                    <a:latin typeface="Calibri" panose="020F0502020204030204" pitchFamily="34" charset="0"/>
                    <a:cs typeface="Calibri" panose="020F0502020204030204" pitchFamily="34" charset="0"/>
                  </a:rPr>
                  <a:t>discretizations</a:t>
                </a:r>
                <a:r>
                  <a:rPr lang="en-US" sz="2000" b="1" dirty="0">
                    <a:latin typeface="Calibri" panose="020F0502020204030204" pitchFamily="34" charset="0"/>
                    <a:cs typeface="Calibri" panose="020F0502020204030204" pitchFamily="34" charset="0"/>
                  </a:rPr>
                  <a:t>: </a:t>
                </a:r>
                <a:r>
                  <a:rPr lang="en-US" sz="2000" dirty="0">
                    <a:latin typeface="Calibri" panose="020F0502020204030204" pitchFamily="34" charset="0"/>
                    <a:cs typeface="Calibri" panose="020F0502020204030204" pitchFamily="34" charset="0"/>
                  </a:rPr>
                  <a:t>Newmark (implicit, explicit) with same </a:t>
                </a:r>
                <a14:m>
                  <m:oMath xmlns:m="http://schemas.openxmlformats.org/officeDocument/2006/math">
                    <m:r>
                      <m:rPr>
                        <m:sty m:val="p"/>
                      </m:rPr>
                      <a:rPr lang="el-GR" sz="2000" i="1">
                        <a:latin typeface="Cambria Math" panose="02040503050406030204" pitchFamily="18" charset="0"/>
                        <a:ea typeface="Cambria Math" panose="02040503050406030204" pitchFamily="18" charset="0"/>
                        <a:cs typeface="Calibri" panose="020F0502020204030204" pitchFamily="34" charset="0"/>
                      </a:rPr>
                      <m:t>Δ</m:t>
                    </m:r>
                    <m:r>
                      <a:rPr lang="en-US" sz="2000" i="1">
                        <a:latin typeface="Cambria Math" panose="02040503050406030204" pitchFamily="18" charset="0"/>
                        <a:ea typeface="Cambria Math" panose="02040503050406030204" pitchFamily="18" charset="0"/>
                        <a:cs typeface="Calibri" panose="020F0502020204030204" pitchFamily="34" charset="0"/>
                      </a:rPr>
                      <m:t>𝑡</m:t>
                    </m:r>
                  </m:oMath>
                </a14:m>
                <a:r>
                  <a:rPr lang="en-US" sz="2000" dirty="0">
                    <a:latin typeface="Calibri" panose="020F0502020204030204" pitchFamily="34" charset="0"/>
                    <a:cs typeface="Calibri" panose="020F0502020204030204" pitchFamily="34" charset="0"/>
                  </a:rPr>
                  <a:t>.</a:t>
                </a: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sz="2000" b="1" i="1" dirty="0">
                    <a:latin typeface="Calibri" panose="020F0502020204030204" pitchFamily="34" charset="0"/>
                    <a:cs typeface="Calibri" panose="020F0502020204030204" pitchFamily="34" charset="0"/>
                  </a:rPr>
                  <a:t>Meshes:</a:t>
                </a:r>
                <a:r>
                  <a:rPr lang="en-US" sz="2000" dirty="0">
                    <a:latin typeface="Calibri" panose="020F0502020204030204" pitchFamily="34" charset="0"/>
                    <a:cs typeface="Calibri" panose="020F0502020204030204" pitchFamily="34" charset="0"/>
                  </a:rPr>
                  <a:t> HEX, Composite TET10.</a:t>
                </a: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mc:Choice>
        <mc:Fallback xmlns="">
          <p:sp>
            <p:nvSpPr>
              <p:cNvPr id="2" name="TextBox 1">
                <a:extLst>
                  <a:ext uri="{FF2B5EF4-FFF2-40B4-BE49-F238E27FC236}">
                    <a16:creationId xmlns:a16="http://schemas.microsoft.com/office/drawing/2014/main" id="{B60B569A-DF3D-43D4-8185-FFA9F1E1B346}"/>
                  </a:ext>
                </a:extLst>
              </p:cNvPr>
              <p:cNvSpPr txBox="1">
                <a:spLocks noRot="1" noChangeAspect="1" noMove="1" noResize="1" noEditPoints="1" noAdjustHandles="1" noChangeArrowheads="1" noChangeShapeType="1" noTextEdit="1"/>
              </p:cNvSpPr>
              <p:nvPr/>
            </p:nvSpPr>
            <p:spPr>
              <a:xfrm>
                <a:off x="131480" y="1108646"/>
                <a:ext cx="5912481" cy="5139869"/>
              </a:xfrm>
              <a:prstGeom prst="rect">
                <a:avLst/>
              </a:prstGeom>
              <a:blipFill>
                <a:blip r:embed="rId3"/>
                <a:stretch>
                  <a:fillRect l="-929" t="-712"/>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6" name="TextBox 5">
                <a:extLst>
                  <a:ext uri="{FF2B5EF4-FFF2-40B4-BE49-F238E27FC236}">
                    <a16:creationId xmlns:a16="http://schemas.microsoft.com/office/drawing/2014/main" id="{3751CAC8-90C6-4697-81C8-C1C0E2FBBAD1}"/>
                  </a:ext>
                </a:extLst>
              </p:cNvPr>
              <p:cNvSpPr txBox="1"/>
              <p:nvPr/>
            </p:nvSpPr>
            <p:spPr>
              <a:xfrm>
                <a:off x="6497328" y="893862"/>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0</m:t>
                          </m:r>
                        </m:sub>
                      </m:sSub>
                    </m:oMath>
                  </m:oMathPara>
                </a14:m>
                <a:endParaRPr lang="en-US" sz="1600" dirty="0"/>
              </a:p>
            </p:txBody>
          </p:sp>
        </mc:Choice>
        <mc:Fallback xmlns="">
          <p:sp>
            <p:nvSpPr>
              <p:cNvPr id="6" name="TextBox 5">
                <a:extLst>
                  <a:ext uri="{FF2B5EF4-FFF2-40B4-BE49-F238E27FC236}">
                    <a16:creationId xmlns:a16="http://schemas.microsoft.com/office/drawing/2014/main" id="{3751CAC8-90C6-4697-81C8-C1C0E2FBBAD1}"/>
                  </a:ext>
                </a:extLst>
              </p:cNvPr>
              <p:cNvSpPr txBox="1">
                <a:spLocks noRot="1" noChangeAspect="1" noMove="1" noResize="1" noEditPoints="1" noAdjustHandles="1" noChangeArrowheads="1" noChangeShapeType="1" noTextEdit="1"/>
              </p:cNvSpPr>
              <p:nvPr/>
            </p:nvSpPr>
            <p:spPr>
              <a:xfrm>
                <a:off x="6497328" y="893862"/>
                <a:ext cx="756356" cy="338554"/>
              </a:xfrm>
              <a:prstGeom prst="rect">
                <a:avLst/>
              </a:prstGeom>
              <a:blipFill>
                <a:blip r:embed="rId4"/>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7" name="TextBox 6">
                <a:extLst>
                  <a:ext uri="{FF2B5EF4-FFF2-40B4-BE49-F238E27FC236}">
                    <a16:creationId xmlns:a16="http://schemas.microsoft.com/office/drawing/2014/main" id="{9F5410DA-5B18-435D-9E59-EB4CADA4D9C3}"/>
                  </a:ext>
                </a:extLst>
              </p:cNvPr>
              <p:cNvSpPr txBox="1"/>
              <p:nvPr/>
            </p:nvSpPr>
            <p:spPr>
              <a:xfrm>
                <a:off x="7250995" y="880316"/>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1</m:t>
                          </m:r>
                        </m:sub>
                      </m:sSub>
                    </m:oMath>
                  </m:oMathPara>
                </a14:m>
                <a:endParaRPr lang="en-US" sz="1600" dirty="0"/>
              </a:p>
            </p:txBody>
          </p:sp>
        </mc:Choice>
        <mc:Fallback xmlns="">
          <p:sp>
            <p:nvSpPr>
              <p:cNvPr id="7" name="TextBox 6">
                <a:extLst>
                  <a:ext uri="{FF2B5EF4-FFF2-40B4-BE49-F238E27FC236}">
                    <a16:creationId xmlns:a16="http://schemas.microsoft.com/office/drawing/2014/main" id="{9F5410DA-5B18-435D-9E59-EB4CADA4D9C3}"/>
                  </a:ext>
                </a:extLst>
              </p:cNvPr>
              <p:cNvSpPr txBox="1">
                <a:spLocks noRot="1" noChangeAspect="1" noMove="1" noResize="1" noEditPoints="1" noAdjustHandles="1" noChangeArrowheads="1" noChangeShapeType="1" noTextEdit="1"/>
              </p:cNvSpPr>
              <p:nvPr/>
            </p:nvSpPr>
            <p:spPr>
              <a:xfrm>
                <a:off x="7250995" y="880316"/>
                <a:ext cx="756356" cy="338554"/>
              </a:xfrm>
              <a:prstGeom prst="rect">
                <a:avLst/>
              </a:prstGeom>
              <a:blipFill>
                <a:blip r:embed="rId5"/>
                <a:stretch>
                  <a:fillRect/>
                </a:stretch>
              </a:blipFill>
            </p:spPr>
            <p:txBody>
              <a:bodyPr/>
              <a:lstStyle/>
              <a:p>
                <a:r>
                  <a:rPr lang="en-US">
                    <a:noFill/>
                  </a:rPr>
                  <a:t> </a:t>
                </a:r>
              </a:p>
            </p:txBody>
          </p:sp>
        </mc:Fallback>
      </mc:AlternateContent>
      <p:pic>
        <p:nvPicPr>
          <p:cNvPr id="8" name="Picture 7">
            <a:extLst>
              <a:ext uri="{FF2B5EF4-FFF2-40B4-BE49-F238E27FC236}">
                <a16:creationId xmlns:a16="http://schemas.microsoft.com/office/drawing/2014/main" id="{4BB29832-5B01-40E2-A8E5-EB2F01704938}"/>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7405977" y="1246409"/>
            <a:ext cx="446392" cy="4821039"/>
          </a:xfrm>
          <a:prstGeom prst="rect">
            <a:avLst/>
          </a:prstGeom>
        </p:spPr>
      </p:pic>
      <p:pic>
        <p:nvPicPr>
          <p:cNvPr id="9" name="Picture 8">
            <a:extLst>
              <a:ext uri="{FF2B5EF4-FFF2-40B4-BE49-F238E27FC236}">
                <a16:creationId xmlns:a16="http://schemas.microsoft.com/office/drawing/2014/main" id="{9B95C124-EA97-4021-A35A-DD776C3E3804}"/>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6639644" y="1252736"/>
            <a:ext cx="445807" cy="4814712"/>
          </a:xfrm>
          <a:prstGeom prst="rect">
            <a:avLst/>
          </a:prstGeom>
        </p:spPr>
      </p:pic>
      <p:pic>
        <p:nvPicPr>
          <p:cNvPr id="10" name="Picture 9">
            <a:extLst>
              <a:ext uri="{FF2B5EF4-FFF2-40B4-BE49-F238E27FC236}">
                <a16:creationId xmlns:a16="http://schemas.microsoft.com/office/drawing/2014/main" id="{1A8DCB51-D015-4F37-9D32-04983592EA96}"/>
              </a:ext>
            </a:extLst>
          </p:cNvPr>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8189806" y="1252736"/>
            <a:ext cx="399179" cy="4814712"/>
          </a:xfrm>
          <a:prstGeom prst="rect">
            <a:avLst/>
          </a:prstGeom>
        </p:spPr>
      </p:pic>
      <mc:AlternateContent xmlns:mc="http://schemas.openxmlformats.org/markup-compatibility/2006" xmlns:a14="http://schemas.microsoft.com/office/drawing/2010/main">
        <mc:Choice Requires="a14">
          <p:sp>
            <p:nvSpPr>
              <p:cNvPr id="11" name="TextBox 10">
                <a:extLst>
                  <a:ext uri="{FF2B5EF4-FFF2-40B4-BE49-F238E27FC236}">
                    <a16:creationId xmlns:a16="http://schemas.microsoft.com/office/drawing/2014/main" id="{25F51942-DC3C-487B-B1EE-C09F22B31F08}"/>
                  </a:ext>
                </a:extLst>
              </p:cNvPr>
              <p:cNvSpPr txBox="1"/>
              <p:nvPr/>
            </p:nvSpPr>
            <p:spPr>
              <a:xfrm>
                <a:off x="8231129" y="929868"/>
                <a:ext cx="412485" cy="246221"/>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a:latin typeface="Cambria Math" panose="02040503050406030204" pitchFamily="18" charset="0"/>
                              <a:ea typeface="Cambria Math" panose="02040503050406030204" pitchFamily="18" charset="0"/>
                            </a:rPr>
                            <m:t>Ω</m:t>
                          </m:r>
                        </m:e>
                        <m:sub>
                          <m:r>
                            <m:rPr>
                              <m:sty m:val="p"/>
                            </m:rPr>
                            <a:rPr lang="en-US" sz="1600" b="0" i="0" smtClean="0">
                              <a:latin typeface="Cambria Math" panose="02040503050406030204" pitchFamily="18" charset="0"/>
                            </a:rPr>
                            <m:t>ref</m:t>
                          </m:r>
                        </m:sub>
                      </m:sSub>
                    </m:oMath>
                  </m:oMathPara>
                </a14:m>
                <a:endParaRPr lang="en-US" sz="1600" dirty="0"/>
              </a:p>
            </p:txBody>
          </p:sp>
        </mc:Choice>
        <mc:Fallback xmlns="">
          <p:sp>
            <p:nvSpPr>
              <p:cNvPr id="11" name="TextBox 10">
                <a:extLst>
                  <a:ext uri="{FF2B5EF4-FFF2-40B4-BE49-F238E27FC236}">
                    <a16:creationId xmlns:a16="http://schemas.microsoft.com/office/drawing/2014/main" id="{25F51942-DC3C-487B-B1EE-C09F22B31F08}"/>
                  </a:ext>
                </a:extLst>
              </p:cNvPr>
              <p:cNvSpPr txBox="1">
                <a:spLocks noRot="1" noChangeAspect="1" noMove="1" noResize="1" noEditPoints="1" noAdjustHandles="1" noChangeArrowheads="1" noChangeShapeType="1" noTextEdit="1"/>
              </p:cNvSpPr>
              <p:nvPr/>
            </p:nvSpPr>
            <p:spPr>
              <a:xfrm>
                <a:off x="8231129" y="929868"/>
                <a:ext cx="412485" cy="246221"/>
              </a:xfrm>
              <a:prstGeom prst="rect">
                <a:avLst/>
              </a:prstGeom>
              <a:blipFill>
                <a:blip r:embed="rId9"/>
                <a:stretch>
                  <a:fillRect l="-8824" r="-1471" b="-20000"/>
                </a:stretch>
              </a:blipFill>
            </p:spPr>
            <p:txBody>
              <a:bodyPr/>
              <a:lstStyle/>
              <a:p>
                <a:r>
                  <a:rPr lang="en-US">
                    <a:noFill/>
                  </a:rPr>
                  <a:t> </a:t>
                </a:r>
              </a:p>
            </p:txBody>
          </p:sp>
        </mc:Fallback>
      </mc:AlternateContent>
      <p:pic>
        <p:nvPicPr>
          <p:cNvPr id="12" name="Picture 11" descr="albany_90.png">
            <a:extLst>
              <a:ext uri="{FF2B5EF4-FFF2-40B4-BE49-F238E27FC236}">
                <a16:creationId xmlns:a16="http://schemas.microsoft.com/office/drawing/2014/main" id="{90D4D022-B4D1-4B6F-8363-1C00B6B8B019}"/>
              </a:ext>
            </a:extLst>
          </p:cNvPr>
          <p:cNvPicPr>
            <a:picLocks noChangeAspect="1"/>
          </p:cNvPicPr>
          <p:nvPr/>
        </p:nvPicPr>
        <p:blipFill>
          <a:blip r:embed="rId10">
            <a:extLst>
              <a:ext uri="{28A0092B-C50C-407E-A947-70E740481C1C}">
                <a14:useLocalDpi xmlns:a14="http://schemas.microsoft.com/office/drawing/2010/main" val="0"/>
              </a:ext>
            </a:extLst>
          </a:blip>
          <a:stretch>
            <a:fillRect/>
          </a:stretch>
        </p:blipFill>
        <p:spPr>
          <a:xfrm>
            <a:off x="4782697" y="5273064"/>
            <a:ext cx="1526981" cy="794384"/>
          </a:xfrm>
          <a:prstGeom prst="rect">
            <a:avLst/>
          </a:prstGeom>
        </p:spPr>
      </p:pic>
      <p:sp>
        <p:nvSpPr>
          <p:cNvPr id="3" name="Slide Number Placeholder 2">
            <a:extLst>
              <a:ext uri="{FF2B5EF4-FFF2-40B4-BE49-F238E27FC236}">
                <a16:creationId xmlns:a16="http://schemas.microsoft.com/office/drawing/2014/main" id="{7E33BF91-EDA6-45BC-954A-09E96A19DB13}"/>
              </a:ext>
            </a:extLst>
          </p:cNvPr>
          <p:cNvSpPr>
            <a:spLocks noGrp="1"/>
          </p:cNvSpPr>
          <p:nvPr>
            <p:ph type="sldNum" sz="quarter" idx="12"/>
          </p:nvPr>
        </p:nvSpPr>
        <p:spPr/>
        <p:txBody>
          <a:bodyPr/>
          <a:lstStyle/>
          <a:p>
            <a:fld id="{A5E55A7B-7854-E145-92D9-B491DF4BAE2D}" type="slidenum">
              <a:rPr lang="en-US" smtClean="0"/>
              <a:pPr/>
              <a:t>98</a:t>
            </a:fld>
            <a:endParaRPr lang="en-US" dirty="0"/>
          </a:p>
        </p:txBody>
      </p:sp>
    </p:spTree>
    <p:extLst>
      <p:ext uri="{BB962C8B-B14F-4D97-AF65-F5344CB8AC3E}">
        <p14:creationId xmlns:p14="http://schemas.microsoft.com/office/powerpoint/2010/main" val="3419110899"/>
      </p:ext>
    </p:extLst>
  </p:cSld>
  <p:clrMapOvr>
    <a:masterClrMapping/>
  </p:clrMapOvr>
</p:sld>
</file>

<file path=ppt/slides/slide9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265295" y="184963"/>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Torsion: HEX - HEX Coupling</a:t>
            </a:r>
          </a:p>
        </p:txBody>
      </p:sp>
      <p:sp>
        <p:nvSpPr>
          <p:cNvPr id="16" name="TextBox 15">
            <a:extLst>
              <a:ext uri="{FF2B5EF4-FFF2-40B4-BE49-F238E27FC236}">
                <a16:creationId xmlns:a16="http://schemas.microsoft.com/office/drawing/2014/main" id="{71BE921F-58B2-49AB-A1CA-987DFDA4AACE}"/>
              </a:ext>
            </a:extLst>
          </p:cNvPr>
          <p:cNvSpPr txBox="1"/>
          <p:nvPr/>
        </p:nvSpPr>
        <p:spPr>
          <a:xfrm>
            <a:off x="1553385" y="5763590"/>
            <a:ext cx="3939245" cy="646331"/>
          </a:xfrm>
          <a:prstGeom prst="rect">
            <a:avLst/>
          </a:prstGeom>
          <a:solidFill>
            <a:srgbClr val="CCECFF"/>
          </a:solidFill>
        </p:spPr>
        <p:txBody>
          <a:bodyPr wrap="square" rtlCol="0">
            <a:spAutoFit/>
          </a:bodyPr>
          <a:lstStyle/>
          <a:p>
            <a:pPr algn="ctr"/>
            <a:r>
              <a:rPr lang="en-US" dirty="0">
                <a:latin typeface="Calibri" panose="020F0502020204030204" pitchFamily="34" charset="0"/>
                <a:cs typeface="Calibri" panose="020F0502020204030204" pitchFamily="34" charset="0"/>
              </a:rPr>
              <a:t>Schwarz and single-domain results agree to almost </a:t>
            </a:r>
            <a:r>
              <a:rPr lang="en-US" b="1" i="1" dirty="0">
                <a:latin typeface="Calibri" panose="020F0502020204030204" pitchFamily="34" charset="0"/>
                <a:cs typeface="Calibri" panose="020F0502020204030204" pitchFamily="34" charset="0"/>
              </a:rPr>
              <a:t>machine-precision</a:t>
            </a:r>
            <a:r>
              <a:rPr lang="en-US" dirty="0">
                <a:latin typeface="Calibri" panose="020F0502020204030204" pitchFamily="34" charset="0"/>
                <a:cs typeface="Calibri" panose="020F0502020204030204" pitchFamily="34" charset="0"/>
              </a:rPr>
              <a:t>!  </a:t>
            </a:r>
            <a:endParaRPr lang="en-US" dirty="0"/>
          </a:p>
        </p:txBody>
      </p:sp>
      <mc:AlternateContent xmlns:mc="http://schemas.openxmlformats.org/markup-compatibility/2006" xmlns:a14="http://schemas.microsoft.com/office/drawing/2010/main">
        <mc:Choice Requires="a14">
          <p:sp>
            <p:nvSpPr>
              <p:cNvPr id="9" name="TextBox 8">
                <a:extLst>
                  <a:ext uri="{FF2B5EF4-FFF2-40B4-BE49-F238E27FC236}">
                    <a16:creationId xmlns:a16="http://schemas.microsoft.com/office/drawing/2014/main" id="{823F37B2-5E28-4BB8-A00D-72BF12846558}"/>
                  </a:ext>
                </a:extLst>
              </p:cNvPr>
              <p:cNvSpPr txBox="1"/>
              <p:nvPr/>
            </p:nvSpPr>
            <p:spPr>
              <a:xfrm>
                <a:off x="7367113" y="940044"/>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0</m:t>
                          </m:r>
                        </m:sub>
                      </m:sSub>
                    </m:oMath>
                  </m:oMathPara>
                </a14:m>
                <a:endParaRPr lang="en-US" sz="1600" dirty="0"/>
              </a:p>
            </p:txBody>
          </p:sp>
        </mc:Choice>
        <mc:Fallback xmlns="">
          <p:sp>
            <p:nvSpPr>
              <p:cNvPr id="9" name="TextBox 8">
                <a:extLst>
                  <a:ext uri="{FF2B5EF4-FFF2-40B4-BE49-F238E27FC236}">
                    <a16:creationId xmlns:a16="http://schemas.microsoft.com/office/drawing/2014/main" id="{823F37B2-5E28-4BB8-A00D-72BF12846558}"/>
                  </a:ext>
                </a:extLst>
              </p:cNvPr>
              <p:cNvSpPr txBox="1">
                <a:spLocks noRot="1" noChangeAspect="1" noMove="1" noResize="1" noEditPoints="1" noAdjustHandles="1" noChangeArrowheads="1" noChangeShapeType="1" noTextEdit="1"/>
              </p:cNvSpPr>
              <p:nvPr/>
            </p:nvSpPr>
            <p:spPr>
              <a:xfrm>
                <a:off x="7367113" y="940044"/>
                <a:ext cx="756356" cy="338554"/>
              </a:xfrm>
              <a:prstGeom prst="rect">
                <a:avLst/>
              </a:prstGeom>
              <a:blipFill>
                <a:blip r:embed="rId3"/>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0" name="TextBox 9">
                <a:extLst>
                  <a:ext uri="{FF2B5EF4-FFF2-40B4-BE49-F238E27FC236}">
                    <a16:creationId xmlns:a16="http://schemas.microsoft.com/office/drawing/2014/main" id="{CB447C9C-B949-4922-A130-FF3A600C9DCA}"/>
                  </a:ext>
                </a:extLst>
              </p:cNvPr>
              <p:cNvSpPr txBox="1"/>
              <p:nvPr/>
            </p:nvSpPr>
            <p:spPr>
              <a:xfrm>
                <a:off x="7864306" y="937649"/>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1</m:t>
                          </m:r>
                        </m:sub>
                      </m:sSub>
                    </m:oMath>
                  </m:oMathPara>
                </a14:m>
                <a:endParaRPr lang="en-US" sz="1600" dirty="0"/>
              </a:p>
            </p:txBody>
          </p:sp>
        </mc:Choice>
        <mc:Fallback xmlns="">
          <p:sp>
            <p:nvSpPr>
              <p:cNvPr id="10" name="TextBox 9">
                <a:extLst>
                  <a:ext uri="{FF2B5EF4-FFF2-40B4-BE49-F238E27FC236}">
                    <a16:creationId xmlns:a16="http://schemas.microsoft.com/office/drawing/2014/main" id="{CB447C9C-B949-4922-A130-FF3A600C9DCA}"/>
                  </a:ext>
                </a:extLst>
              </p:cNvPr>
              <p:cNvSpPr txBox="1">
                <a:spLocks noRot="1" noChangeAspect="1" noMove="1" noResize="1" noEditPoints="1" noAdjustHandles="1" noChangeArrowheads="1" noChangeShapeType="1" noTextEdit="1"/>
              </p:cNvSpPr>
              <p:nvPr/>
            </p:nvSpPr>
            <p:spPr>
              <a:xfrm>
                <a:off x="7864306" y="937649"/>
                <a:ext cx="756356" cy="338554"/>
              </a:xfrm>
              <a:prstGeom prst="rect">
                <a:avLst/>
              </a:prstGeom>
              <a:blipFill>
                <a:blip r:embed="rId4"/>
                <a:stretch>
                  <a:fillRect/>
                </a:stretch>
              </a:blipFill>
            </p:spPr>
            <p:txBody>
              <a:bodyPr/>
              <a:lstStyle/>
              <a:p>
                <a:r>
                  <a:rPr lang="en-US">
                    <a:noFill/>
                  </a:rPr>
                  <a:t> </a:t>
                </a:r>
              </a:p>
            </p:txBody>
          </p:sp>
        </mc:Fallback>
      </mc:AlternateContent>
      <p:pic>
        <p:nvPicPr>
          <p:cNvPr id="11" name="Picture 10">
            <a:extLst>
              <a:ext uri="{FF2B5EF4-FFF2-40B4-BE49-F238E27FC236}">
                <a16:creationId xmlns:a16="http://schemas.microsoft.com/office/drawing/2014/main" id="{7F452AAC-1AFF-46C8-A481-3AD28D9D63C0}"/>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8008140" y="1292591"/>
            <a:ext cx="446392" cy="4821039"/>
          </a:xfrm>
          <a:prstGeom prst="rect">
            <a:avLst/>
          </a:prstGeom>
        </p:spPr>
      </p:pic>
      <p:pic>
        <p:nvPicPr>
          <p:cNvPr id="12" name="Picture 11">
            <a:extLst>
              <a:ext uri="{FF2B5EF4-FFF2-40B4-BE49-F238E27FC236}">
                <a16:creationId xmlns:a16="http://schemas.microsoft.com/office/drawing/2014/main" id="{ACA6835A-6163-4FA0-BDBC-A37F950ADD08}"/>
              </a:ext>
            </a:extLst>
          </p:cNvPr>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7500921" y="1308443"/>
            <a:ext cx="445807" cy="4814712"/>
          </a:xfrm>
          <a:prstGeom prst="rect">
            <a:avLst/>
          </a:prstGeom>
        </p:spPr>
      </p:pic>
      <p:pic>
        <p:nvPicPr>
          <p:cNvPr id="18" name="Picture 17">
            <a:extLst>
              <a:ext uri="{FF2B5EF4-FFF2-40B4-BE49-F238E27FC236}">
                <a16:creationId xmlns:a16="http://schemas.microsoft.com/office/drawing/2014/main" id="{D8326C47-2480-4C94-BB77-2DCD32742D57}"/>
              </a:ext>
            </a:extLst>
          </p:cNvPr>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8490887" y="1298918"/>
            <a:ext cx="399179" cy="4814712"/>
          </a:xfrm>
          <a:prstGeom prst="rect">
            <a:avLst/>
          </a:prstGeom>
        </p:spPr>
      </p:pic>
      <mc:AlternateContent xmlns:mc="http://schemas.openxmlformats.org/markup-compatibility/2006" xmlns:a14="http://schemas.microsoft.com/office/drawing/2010/main">
        <mc:Choice Requires="a14">
          <p:sp>
            <p:nvSpPr>
              <p:cNvPr id="19" name="TextBox 18">
                <a:extLst>
                  <a:ext uri="{FF2B5EF4-FFF2-40B4-BE49-F238E27FC236}">
                    <a16:creationId xmlns:a16="http://schemas.microsoft.com/office/drawing/2014/main" id="{FB87BA4F-AB3E-4A02-A20F-46A2660D897A}"/>
                  </a:ext>
                </a:extLst>
              </p:cNvPr>
              <p:cNvSpPr txBox="1"/>
              <p:nvPr/>
            </p:nvSpPr>
            <p:spPr>
              <a:xfrm>
                <a:off x="8532210" y="976050"/>
                <a:ext cx="412485" cy="246221"/>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a:latin typeface="Cambria Math" panose="02040503050406030204" pitchFamily="18" charset="0"/>
                              <a:ea typeface="Cambria Math" panose="02040503050406030204" pitchFamily="18" charset="0"/>
                            </a:rPr>
                            <m:t>Ω</m:t>
                          </m:r>
                        </m:e>
                        <m:sub>
                          <m:r>
                            <m:rPr>
                              <m:sty m:val="p"/>
                            </m:rPr>
                            <a:rPr lang="en-US" sz="1600" b="0" i="0" smtClean="0">
                              <a:latin typeface="Cambria Math" panose="02040503050406030204" pitchFamily="18" charset="0"/>
                            </a:rPr>
                            <m:t>ref</m:t>
                          </m:r>
                        </m:sub>
                      </m:sSub>
                    </m:oMath>
                  </m:oMathPara>
                </a14:m>
                <a:endParaRPr lang="en-US" sz="1600" dirty="0"/>
              </a:p>
            </p:txBody>
          </p:sp>
        </mc:Choice>
        <mc:Fallback xmlns="">
          <p:sp>
            <p:nvSpPr>
              <p:cNvPr id="19" name="TextBox 18">
                <a:extLst>
                  <a:ext uri="{FF2B5EF4-FFF2-40B4-BE49-F238E27FC236}">
                    <a16:creationId xmlns:a16="http://schemas.microsoft.com/office/drawing/2014/main" id="{FB87BA4F-AB3E-4A02-A20F-46A2660D897A}"/>
                  </a:ext>
                </a:extLst>
              </p:cNvPr>
              <p:cNvSpPr txBox="1">
                <a:spLocks noRot="1" noChangeAspect="1" noMove="1" noResize="1" noEditPoints="1" noAdjustHandles="1" noChangeArrowheads="1" noChangeShapeType="1" noTextEdit="1"/>
              </p:cNvSpPr>
              <p:nvPr/>
            </p:nvSpPr>
            <p:spPr>
              <a:xfrm>
                <a:off x="8532210" y="976050"/>
                <a:ext cx="412485" cy="246221"/>
              </a:xfrm>
              <a:prstGeom prst="rect">
                <a:avLst/>
              </a:prstGeom>
              <a:blipFill>
                <a:blip r:embed="rId8"/>
                <a:stretch>
                  <a:fillRect l="-10448" r="-2985" b="-1707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 name="TextBox 1">
                <a:extLst>
                  <a:ext uri="{FF2B5EF4-FFF2-40B4-BE49-F238E27FC236}">
                    <a16:creationId xmlns:a16="http://schemas.microsoft.com/office/drawing/2014/main" id="{6D3D9494-BFD5-411E-AEAB-9F84C39CBC6E}"/>
                  </a:ext>
                </a:extLst>
              </p:cNvPr>
              <p:cNvSpPr txBox="1"/>
              <p:nvPr/>
            </p:nvSpPr>
            <p:spPr>
              <a:xfrm>
                <a:off x="218638" y="886337"/>
                <a:ext cx="6959299" cy="1600438"/>
              </a:xfrm>
              <a:prstGeom prst="rect">
                <a:avLst/>
              </a:prstGeom>
              <a:no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Each subdomain discretized using </a:t>
                </a:r>
                <a:r>
                  <a:rPr lang="en-US" b="1" dirty="0">
                    <a:latin typeface="Calibri" panose="020F0502020204030204" pitchFamily="34" charset="0"/>
                    <a:cs typeface="Calibri" panose="020F0502020204030204" pitchFamily="34" charset="0"/>
                  </a:rPr>
                  <a:t>uniform HEX mesh </a:t>
                </a:r>
                <a:r>
                  <a:rPr lang="en-US" dirty="0">
                    <a:latin typeface="Calibri" panose="020F0502020204030204" pitchFamily="34" charset="0"/>
                    <a:cs typeface="Calibri" panose="020F0502020204030204" pitchFamily="34" charset="0"/>
                  </a:rPr>
                  <a:t>with </a:t>
                </a:r>
                <a14:m>
                  <m:oMath xmlns:m="http://schemas.openxmlformats.org/officeDocument/2006/math">
                    <m:r>
                      <a:rPr lang="en-US" i="1" smtClean="0">
                        <a:latin typeface="Cambria Math" panose="02040503050406030204" pitchFamily="18" charset="0"/>
                        <a:ea typeface="Cambria Math" panose="02040503050406030204" pitchFamily="18" charset="0"/>
                      </a:rPr>
                      <m:t>∆</m:t>
                    </m:r>
                    <m:sSub>
                      <m:sSubPr>
                        <m:ctrlPr>
                          <a:rPr lang="en-US" i="1" dirty="0" smtClean="0">
                            <a:latin typeface="Cambria Math" panose="02040503050406030204" pitchFamily="18" charset="0"/>
                            <a:ea typeface="Cambria Math" panose="02040503050406030204" pitchFamily="18" charset="0"/>
                            <a:cs typeface="Calibri" panose="020F0502020204030204" pitchFamily="34" charset="0"/>
                          </a:rPr>
                        </m:ctrlPr>
                      </m:sSubPr>
                      <m:e>
                        <m:r>
                          <a:rPr lang="en-US" b="0" i="1" dirty="0" smtClean="0">
                            <a:latin typeface="Cambria Math" panose="02040503050406030204" pitchFamily="18" charset="0"/>
                            <a:ea typeface="Cambria Math" panose="02040503050406030204" pitchFamily="18" charset="0"/>
                            <a:cs typeface="Calibri" panose="020F0502020204030204" pitchFamily="34" charset="0"/>
                          </a:rPr>
                          <m:t>𝑥</m:t>
                        </m:r>
                      </m:e>
                      <m:sub>
                        <m:r>
                          <a:rPr lang="en-US" b="0" i="1" dirty="0" smtClean="0">
                            <a:latin typeface="Cambria Math" panose="02040503050406030204" pitchFamily="18" charset="0"/>
                            <a:ea typeface="Cambria Math" panose="02040503050406030204" pitchFamily="18" charset="0"/>
                            <a:cs typeface="Calibri" panose="020F0502020204030204" pitchFamily="34" charset="0"/>
                          </a:rPr>
                          <m:t>𝑖</m:t>
                        </m:r>
                      </m:sub>
                    </m:sSub>
                    <m:r>
                      <a:rPr lang="en-US" b="0" i="0" smtClean="0">
                        <a:latin typeface="Cambria Math" panose="02040503050406030204" pitchFamily="18" charset="0"/>
                        <a:ea typeface="Cambria Math" panose="02040503050406030204" pitchFamily="18" charset="0"/>
                      </a:rPr>
                      <m:t>=0.01</m:t>
                    </m:r>
                  </m:oMath>
                </a14:m>
                <a:r>
                  <a:rPr lang="en-US" dirty="0">
                    <a:latin typeface="Calibri" panose="020F0502020204030204" pitchFamily="34" charset="0"/>
                    <a:cs typeface="Calibri" panose="020F0502020204030204" pitchFamily="34" charset="0"/>
                  </a:rPr>
                  <a:t>, and advanced in time using implicit Newmark-Beta scheme with </a:t>
                </a:r>
                <a14:m>
                  <m:oMath xmlns:m="http://schemas.openxmlformats.org/officeDocument/2006/math">
                    <m:r>
                      <a:rPr lang="en-US" i="1">
                        <a:latin typeface="Cambria Math" panose="02040503050406030204" pitchFamily="18" charset="0"/>
                        <a:ea typeface="Cambria Math" panose="02040503050406030204" pitchFamily="18" charset="0"/>
                      </a:rPr>
                      <m:t>∆</m:t>
                    </m:r>
                    <m:r>
                      <a:rPr lang="en-US" b="0" i="1" smtClean="0">
                        <a:latin typeface="Cambria Math" panose="02040503050406030204" pitchFamily="18" charset="0"/>
                        <a:ea typeface="Cambria Math" panose="02040503050406030204" pitchFamily="18" charset="0"/>
                      </a:rPr>
                      <m:t>𝑡</m:t>
                    </m:r>
                    <m:r>
                      <a:rPr lang="en-US" b="0" i="1" smtClean="0">
                        <a:latin typeface="Cambria Math" panose="02040503050406030204" pitchFamily="18" charset="0"/>
                        <a:ea typeface="Cambria Math" panose="02040503050406030204" pitchFamily="18" charset="0"/>
                      </a:rPr>
                      <m:t>=</m:t>
                    </m:r>
                  </m:oMath>
                </a14:m>
                <a:r>
                  <a:rPr lang="en-US" dirty="0">
                    <a:latin typeface="Calibri" panose="020F0502020204030204" pitchFamily="34" charset="0"/>
                    <a:cs typeface="Calibri" panose="020F0502020204030204" pitchFamily="34" charset="0"/>
                  </a:rPr>
                  <a:t>1e-6.</a:t>
                </a:r>
              </a:p>
              <a:p>
                <a:pPr marL="285750" indent="-285750">
                  <a:buFont typeface="Arial" panose="020B0604020202020204" pitchFamily="34" charset="0"/>
                  <a:buChar char="•"/>
                </a:pPr>
                <a:endParaRPr lang="en-US" sz="8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Results compared to single-domain solution on mesh </a:t>
                </a:r>
                <a:r>
                  <a:rPr lang="en-US" b="1" dirty="0">
                    <a:latin typeface="Calibri" panose="020F0502020204030204" pitchFamily="34" charset="0"/>
                    <a:cs typeface="Calibri" panose="020F0502020204030204" pitchFamily="34" charset="0"/>
                  </a:rPr>
                  <a:t>conformal</a:t>
                </a:r>
                <a:r>
                  <a:rPr lang="en-US" dirty="0">
                    <a:latin typeface="Calibri" panose="020F0502020204030204" pitchFamily="34" charset="0"/>
                    <a:cs typeface="Calibri" panose="020F0502020204030204" pitchFamily="34" charset="0"/>
                  </a:rPr>
                  <a:t> with Schwarz domain meshes.</a:t>
                </a:r>
              </a:p>
            </p:txBody>
          </p:sp>
        </mc:Choice>
        <mc:Fallback xmlns="">
          <p:sp>
            <p:nvSpPr>
              <p:cNvPr id="2" name="TextBox 1">
                <a:extLst>
                  <a:ext uri="{FF2B5EF4-FFF2-40B4-BE49-F238E27FC236}">
                    <a16:creationId xmlns:a16="http://schemas.microsoft.com/office/drawing/2014/main" id="{6D3D9494-BFD5-411E-AEAB-9F84C39CBC6E}"/>
                  </a:ext>
                </a:extLst>
              </p:cNvPr>
              <p:cNvSpPr txBox="1">
                <a:spLocks noRot="1" noChangeAspect="1" noMove="1" noResize="1" noEditPoints="1" noAdjustHandles="1" noChangeArrowheads="1" noChangeShapeType="1" noTextEdit="1"/>
              </p:cNvSpPr>
              <p:nvPr/>
            </p:nvSpPr>
            <p:spPr>
              <a:xfrm>
                <a:off x="218638" y="886337"/>
                <a:ext cx="6959299" cy="1600438"/>
              </a:xfrm>
              <a:prstGeom prst="rect">
                <a:avLst/>
              </a:prstGeom>
              <a:blipFill>
                <a:blip r:embed="rId9"/>
                <a:stretch>
                  <a:fillRect l="-613" t="-1901" r="-263" b="-4943"/>
                </a:stretch>
              </a:blipFill>
            </p:spPr>
            <p:txBody>
              <a:bodyPr/>
              <a:lstStyle/>
              <a:p>
                <a:r>
                  <a:rPr lang="en-US">
                    <a:noFill/>
                  </a:rPr>
                  <a:t> </a:t>
                </a:r>
              </a:p>
            </p:txBody>
          </p:sp>
        </mc:Fallback>
      </mc:AlternateContent>
      <p:pic>
        <p:nvPicPr>
          <p:cNvPr id="6" name="Picture 5">
            <a:extLst>
              <a:ext uri="{FF2B5EF4-FFF2-40B4-BE49-F238E27FC236}">
                <a16:creationId xmlns:a16="http://schemas.microsoft.com/office/drawing/2014/main" id="{D7827181-B255-4588-BF1C-53C2469C5441}"/>
              </a:ext>
            </a:extLst>
          </p:cNvPr>
          <p:cNvPicPr>
            <a:picLocks noChangeAspect="1"/>
          </p:cNvPicPr>
          <p:nvPr/>
        </p:nvPicPr>
        <p:blipFill>
          <a:blip r:embed="rId10"/>
          <a:stretch>
            <a:fillRect/>
          </a:stretch>
        </p:blipFill>
        <p:spPr>
          <a:xfrm rot="16200000">
            <a:off x="3137838" y="336143"/>
            <a:ext cx="395712" cy="5466352"/>
          </a:xfrm>
          <a:prstGeom prst="rect">
            <a:avLst/>
          </a:prstGeom>
        </p:spPr>
      </p:pic>
      <p:pic>
        <p:nvPicPr>
          <p:cNvPr id="8" name="Picture 7">
            <a:extLst>
              <a:ext uri="{FF2B5EF4-FFF2-40B4-BE49-F238E27FC236}">
                <a16:creationId xmlns:a16="http://schemas.microsoft.com/office/drawing/2014/main" id="{1313DCC8-48A8-48C4-8634-60DDCB8E4680}"/>
              </a:ext>
            </a:extLst>
          </p:cNvPr>
          <p:cNvPicPr>
            <a:picLocks noChangeAspect="1"/>
          </p:cNvPicPr>
          <p:nvPr/>
        </p:nvPicPr>
        <p:blipFill>
          <a:blip r:embed="rId11"/>
          <a:stretch>
            <a:fillRect/>
          </a:stretch>
        </p:blipFill>
        <p:spPr>
          <a:xfrm rot="16200000">
            <a:off x="3144998" y="968847"/>
            <a:ext cx="394746" cy="5452999"/>
          </a:xfrm>
          <a:prstGeom prst="rect">
            <a:avLst/>
          </a:prstGeom>
        </p:spPr>
      </p:pic>
      <p:pic>
        <p:nvPicPr>
          <p:cNvPr id="21" name="Picture 20">
            <a:extLst>
              <a:ext uri="{FF2B5EF4-FFF2-40B4-BE49-F238E27FC236}">
                <a16:creationId xmlns:a16="http://schemas.microsoft.com/office/drawing/2014/main" id="{ED2F5045-B30C-464F-AA77-5CF2C970C546}"/>
              </a:ext>
            </a:extLst>
          </p:cNvPr>
          <p:cNvPicPr>
            <a:picLocks noChangeAspect="1"/>
          </p:cNvPicPr>
          <p:nvPr/>
        </p:nvPicPr>
        <p:blipFill>
          <a:blip r:embed="rId12"/>
          <a:stretch>
            <a:fillRect/>
          </a:stretch>
        </p:blipFill>
        <p:spPr>
          <a:xfrm>
            <a:off x="6262563" y="2640663"/>
            <a:ext cx="736955" cy="1450880"/>
          </a:xfrm>
          <a:prstGeom prst="rect">
            <a:avLst/>
          </a:prstGeom>
        </p:spPr>
      </p:pic>
      <p:pic>
        <p:nvPicPr>
          <p:cNvPr id="23" name="Picture 22">
            <a:extLst>
              <a:ext uri="{FF2B5EF4-FFF2-40B4-BE49-F238E27FC236}">
                <a16:creationId xmlns:a16="http://schemas.microsoft.com/office/drawing/2014/main" id="{39DD5C13-AB31-448B-993F-020B75C26BE7}"/>
              </a:ext>
            </a:extLst>
          </p:cNvPr>
          <p:cNvPicPr>
            <a:picLocks noChangeAspect="1"/>
          </p:cNvPicPr>
          <p:nvPr/>
        </p:nvPicPr>
        <p:blipFill>
          <a:blip r:embed="rId13"/>
          <a:stretch>
            <a:fillRect/>
          </a:stretch>
        </p:blipFill>
        <p:spPr>
          <a:xfrm rot="16200000">
            <a:off x="3213548" y="2007653"/>
            <a:ext cx="284157" cy="5426488"/>
          </a:xfrm>
          <a:prstGeom prst="rect">
            <a:avLst/>
          </a:prstGeom>
        </p:spPr>
      </p:pic>
      <p:pic>
        <p:nvPicPr>
          <p:cNvPr id="25" name="Picture 24">
            <a:extLst>
              <a:ext uri="{FF2B5EF4-FFF2-40B4-BE49-F238E27FC236}">
                <a16:creationId xmlns:a16="http://schemas.microsoft.com/office/drawing/2014/main" id="{48A97564-33A8-489E-8B73-665B0B55FBEA}"/>
              </a:ext>
            </a:extLst>
          </p:cNvPr>
          <p:cNvPicPr>
            <a:picLocks noChangeAspect="1"/>
          </p:cNvPicPr>
          <p:nvPr/>
        </p:nvPicPr>
        <p:blipFill>
          <a:blip r:embed="rId14"/>
          <a:stretch>
            <a:fillRect/>
          </a:stretch>
        </p:blipFill>
        <p:spPr>
          <a:xfrm rot="16200000" flipH="1">
            <a:off x="3199600" y="2621603"/>
            <a:ext cx="285545" cy="5452999"/>
          </a:xfrm>
          <a:prstGeom prst="rect">
            <a:avLst/>
          </a:prstGeom>
        </p:spPr>
      </p:pic>
      <p:pic>
        <p:nvPicPr>
          <p:cNvPr id="27" name="Picture 26">
            <a:extLst>
              <a:ext uri="{FF2B5EF4-FFF2-40B4-BE49-F238E27FC236}">
                <a16:creationId xmlns:a16="http://schemas.microsoft.com/office/drawing/2014/main" id="{DCEA152F-D78F-40D9-8A1A-C1D6EC5B0989}"/>
              </a:ext>
            </a:extLst>
          </p:cNvPr>
          <p:cNvPicPr>
            <a:picLocks noChangeAspect="1"/>
          </p:cNvPicPr>
          <p:nvPr/>
        </p:nvPicPr>
        <p:blipFill>
          <a:blip r:embed="rId15"/>
          <a:stretch>
            <a:fillRect/>
          </a:stretch>
        </p:blipFill>
        <p:spPr>
          <a:xfrm>
            <a:off x="6335972" y="4285056"/>
            <a:ext cx="573165" cy="1368117"/>
          </a:xfrm>
          <a:prstGeom prst="rect">
            <a:avLst/>
          </a:prstGeom>
        </p:spPr>
      </p:pic>
      <mc:AlternateContent xmlns:mc="http://schemas.openxmlformats.org/markup-compatibility/2006" xmlns:a14="http://schemas.microsoft.com/office/drawing/2010/main">
        <mc:Choice Requires="a14">
          <p:sp>
            <p:nvSpPr>
              <p:cNvPr id="28" name="TextBox 27">
                <a:extLst>
                  <a:ext uri="{FF2B5EF4-FFF2-40B4-BE49-F238E27FC236}">
                    <a16:creationId xmlns:a16="http://schemas.microsoft.com/office/drawing/2014/main" id="{C04871D7-DAD9-4273-9CB2-9D2A9117E78F}"/>
                  </a:ext>
                </a:extLst>
              </p:cNvPr>
              <p:cNvSpPr txBox="1"/>
              <p:nvPr/>
            </p:nvSpPr>
            <p:spPr>
              <a:xfrm>
                <a:off x="44001" y="2900041"/>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0</m:t>
                          </m:r>
                        </m:sub>
                      </m:sSub>
                    </m:oMath>
                  </m:oMathPara>
                </a14:m>
                <a:endParaRPr lang="en-US" sz="1600" dirty="0"/>
              </a:p>
            </p:txBody>
          </p:sp>
        </mc:Choice>
        <mc:Fallback xmlns="">
          <p:sp>
            <p:nvSpPr>
              <p:cNvPr id="28" name="TextBox 27">
                <a:extLst>
                  <a:ext uri="{FF2B5EF4-FFF2-40B4-BE49-F238E27FC236}">
                    <a16:creationId xmlns:a16="http://schemas.microsoft.com/office/drawing/2014/main" id="{C04871D7-DAD9-4273-9CB2-9D2A9117E78F}"/>
                  </a:ext>
                </a:extLst>
              </p:cNvPr>
              <p:cNvSpPr txBox="1">
                <a:spLocks noRot="1" noChangeAspect="1" noMove="1" noResize="1" noEditPoints="1" noAdjustHandles="1" noChangeArrowheads="1" noChangeShapeType="1" noTextEdit="1"/>
              </p:cNvSpPr>
              <p:nvPr/>
            </p:nvSpPr>
            <p:spPr>
              <a:xfrm>
                <a:off x="44001" y="2900041"/>
                <a:ext cx="756356" cy="338554"/>
              </a:xfrm>
              <a:prstGeom prst="rect">
                <a:avLst/>
              </a:prstGeom>
              <a:blipFill>
                <a:blip r:embed="rId16"/>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29" name="TextBox 28">
                <a:extLst>
                  <a:ext uri="{FF2B5EF4-FFF2-40B4-BE49-F238E27FC236}">
                    <a16:creationId xmlns:a16="http://schemas.microsoft.com/office/drawing/2014/main" id="{117C5EDD-4849-4F60-A015-D2B1B144A338}"/>
                  </a:ext>
                </a:extLst>
              </p:cNvPr>
              <p:cNvSpPr txBox="1"/>
              <p:nvPr/>
            </p:nvSpPr>
            <p:spPr>
              <a:xfrm>
                <a:off x="44001" y="3507498"/>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1</m:t>
                          </m:r>
                        </m:sub>
                      </m:sSub>
                    </m:oMath>
                  </m:oMathPara>
                </a14:m>
                <a:endParaRPr lang="en-US" sz="1600" dirty="0"/>
              </a:p>
            </p:txBody>
          </p:sp>
        </mc:Choice>
        <mc:Fallback xmlns="">
          <p:sp>
            <p:nvSpPr>
              <p:cNvPr id="29" name="TextBox 28">
                <a:extLst>
                  <a:ext uri="{FF2B5EF4-FFF2-40B4-BE49-F238E27FC236}">
                    <a16:creationId xmlns:a16="http://schemas.microsoft.com/office/drawing/2014/main" id="{117C5EDD-4849-4F60-A015-D2B1B144A338}"/>
                  </a:ext>
                </a:extLst>
              </p:cNvPr>
              <p:cNvSpPr txBox="1">
                <a:spLocks noRot="1" noChangeAspect="1" noMove="1" noResize="1" noEditPoints="1" noAdjustHandles="1" noChangeArrowheads="1" noChangeShapeType="1" noTextEdit="1"/>
              </p:cNvSpPr>
              <p:nvPr/>
            </p:nvSpPr>
            <p:spPr>
              <a:xfrm>
                <a:off x="44001" y="3507498"/>
                <a:ext cx="756356" cy="338554"/>
              </a:xfrm>
              <a:prstGeom prst="rect">
                <a:avLst/>
              </a:prstGeom>
              <a:blipFill>
                <a:blip r:embed="rId17"/>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0" name="TextBox 29">
                <a:extLst>
                  <a:ext uri="{FF2B5EF4-FFF2-40B4-BE49-F238E27FC236}">
                    <a16:creationId xmlns:a16="http://schemas.microsoft.com/office/drawing/2014/main" id="{F93E1F76-6076-4377-8BCB-387DD325A59B}"/>
                  </a:ext>
                </a:extLst>
              </p:cNvPr>
              <p:cNvSpPr txBox="1"/>
              <p:nvPr/>
            </p:nvSpPr>
            <p:spPr>
              <a:xfrm>
                <a:off x="40286" y="4591309"/>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1</m:t>
                          </m:r>
                        </m:sub>
                      </m:sSub>
                    </m:oMath>
                  </m:oMathPara>
                </a14:m>
                <a:endParaRPr lang="en-US" sz="1600" dirty="0"/>
              </a:p>
            </p:txBody>
          </p:sp>
        </mc:Choice>
        <mc:Fallback xmlns="">
          <p:sp>
            <p:nvSpPr>
              <p:cNvPr id="30" name="TextBox 29">
                <a:extLst>
                  <a:ext uri="{FF2B5EF4-FFF2-40B4-BE49-F238E27FC236}">
                    <a16:creationId xmlns:a16="http://schemas.microsoft.com/office/drawing/2014/main" id="{F93E1F76-6076-4377-8BCB-387DD325A59B}"/>
                  </a:ext>
                </a:extLst>
              </p:cNvPr>
              <p:cNvSpPr txBox="1">
                <a:spLocks noRot="1" noChangeAspect="1" noMove="1" noResize="1" noEditPoints="1" noAdjustHandles="1" noChangeArrowheads="1" noChangeShapeType="1" noTextEdit="1"/>
              </p:cNvSpPr>
              <p:nvPr/>
            </p:nvSpPr>
            <p:spPr>
              <a:xfrm>
                <a:off x="40286" y="4591309"/>
                <a:ext cx="756356" cy="338554"/>
              </a:xfrm>
              <a:prstGeom prst="rect">
                <a:avLst/>
              </a:prstGeom>
              <a:blipFill>
                <a:blip r:embed="rId18"/>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31" name="TextBox 30">
                <a:extLst>
                  <a:ext uri="{FF2B5EF4-FFF2-40B4-BE49-F238E27FC236}">
                    <a16:creationId xmlns:a16="http://schemas.microsoft.com/office/drawing/2014/main" id="{F9B40BE2-1ACB-43B2-9D3A-2B96F7F4F56A}"/>
                  </a:ext>
                </a:extLst>
              </p:cNvPr>
              <p:cNvSpPr txBox="1"/>
              <p:nvPr/>
            </p:nvSpPr>
            <p:spPr>
              <a:xfrm>
                <a:off x="40286" y="5198766"/>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0</m:t>
                          </m:r>
                        </m:sub>
                      </m:sSub>
                    </m:oMath>
                  </m:oMathPara>
                </a14:m>
                <a:endParaRPr lang="en-US" sz="1600" dirty="0"/>
              </a:p>
            </p:txBody>
          </p:sp>
        </mc:Choice>
        <mc:Fallback xmlns="">
          <p:sp>
            <p:nvSpPr>
              <p:cNvPr id="31" name="TextBox 30">
                <a:extLst>
                  <a:ext uri="{FF2B5EF4-FFF2-40B4-BE49-F238E27FC236}">
                    <a16:creationId xmlns:a16="http://schemas.microsoft.com/office/drawing/2014/main" id="{F9B40BE2-1ACB-43B2-9D3A-2B96F7F4F56A}"/>
                  </a:ext>
                </a:extLst>
              </p:cNvPr>
              <p:cNvSpPr txBox="1">
                <a:spLocks noRot="1" noChangeAspect="1" noMove="1" noResize="1" noEditPoints="1" noAdjustHandles="1" noChangeArrowheads="1" noChangeShapeType="1" noTextEdit="1"/>
              </p:cNvSpPr>
              <p:nvPr/>
            </p:nvSpPr>
            <p:spPr>
              <a:xfrm>
                <a:off x="40286" y="5198766"/>
                <a:ext cx="756356" cy="338554"/>
              </a:xfrm>
              <a:prstGeom prst="rect">
                <a:avLst/>
              </a:prstGeom>
              <a:blipFill>
                <a:blip r:embed="rId19"/>
                <a:stretch>
                  <a:fillRect/>
                </a:stretch>
              </a:blipFill>
            </p:spPr>
            <p:txBody>
              <a:bodyPr/>
              <a:lstStyle/>
              <a:p>
                <a:r>
                  <a:rPr lang="en-US">
                    <a:noFill/>
                  </a:rPr>
                  <a:t> </a:t>
                </a:r>
              </a:p>
            </p:txBody>
          </p:sp>
        </mc:Fallback>
      </mc:AlternateContent>
      <p:sp>
        <p:nvSpPr>
          <p:cNvPr id="32" name="TextBox 31">
            <a:extLst>
              <a:ext uri="{FF2B5EF4-FFF2-40B4-BE49-F238E27FC236}">
                <a16:creationId xmlns:a16="http://schemas.microsoft.com/office/drawing/2014/main" id="{EA150E8B-6499-45E8-AE0F-BCEA3DAC6333}"/>
              </a:ext>
            </a:extLst>
          </p:cNvPr>
          <p:cNvSpPr txBox="1"/>
          <p:nvPr/>
        </p:nvSpPr>
        <p:spPr>
          <a:xfrm>
            <a:off x="1609680" y="2508701"/>
            <a:ext cx="4034333" cy="307777"/>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Displacement relative errors at final time (T=0.002)</a:t>
            </a:r>
          </a:p>
        </p:txBody>
      </p:sp>
      <p:sp>
        <p:nvSpPr>
          <p:cNvPr id="24" name="TextBox 23">
            <a:extLst>
              <a:ext uri="{FF2B5EF4-FFF2-40B4-BE49-F238E27FC236}">
                <a16:creationId xmlns:a16="http://schemas.microsoft.com/office/drawing/2014/main" id="{2AECE0DB-636D-4E23-B19C-FFD3D3194A85}"/>
              </a:ext>
            </a:extLst>
          </p:cNvPr>
          <p:cNvSpPr txBox="1"/>
          <p:nvPr/>
        </p:nvSpPr>
        <p:spPr>
          <a:xfrm>
            <a:off x="1681120" y="4133308"/>
            <a:ext cx="4034333" cy="307777"/>
          </a:xfrm>
          <a:prstGeom prst="rect">
            <a:avLst/>
          </a:prstGeom>
          <a:noFill/>
        </p:spPr>
        <p:txBody>
          <a:bodyPr wrap="square" rtlCol="0">
            <a:spAutoFit/>
          </a:bodyPr>
          <a:lstStyle/>
          <a:p>
            <a:r>
              <a:rPr lang="en-US" sz="1400" dirty="0">
                <a:latin typeface="Calibri" panose="020F0502020204030204" pitchFamily="34" charset="0"/>
                <a:cs typeface="Calibri" panose="020F0502020204030204" pitchFamily="34" charset="0"/>
              </a:rPr>
              <a:t>Velocity relative errors at final time (T=0.002)</a:t>
            </a:r>
          </a:p>
        </p:txBody>
      </p:sp>
      <p:pic>
        <p:nvPicPr>
          <p:cNvPr id="26" name="Picture 25" descr="albany_90.png">
            <a:extLst>
              <a:ext uri="{FF2B5EF4-FFF2-40B4-BE49-F238E27FC236}">
                <a16:creationId xmlns:a16="http://schemas.microsoft.com/office/drawing/2014/main" id="{2BB8B23D-08A5-44C0-9344-028196966327}"/>
              </a:ext>
            </a:extLst>
          </p:cNvPr>
          <p:cNvPicPr>
            <a:picLocks noChangeAspect="1"/>
          </p:cNvPicPr>
          <p:nvPr/>
        </p:nvPicPr>
        <p:blipFill>
          <a:blip r:embed="rId20">
            <a:extLst>
              <a:ext uri="{28A0092B-C50C-407E-A947-70E740481C1C}">
                <a14:useLocalDpi xmlns:a14="http://schemas.microsoft.com/office/drawing/2010/main" val="0"/>
              </a:ext>
            </a:extLst>
          </a:blip>
          <a:stretch>
            <a:fillRect/>
          </a:stretch>
        </p:blipFill>
        <p:spPr>
          <a:xfrm>
            <a:off x="6084464" y="5851123"/>
            <a:ext cx="1134967" cy="590446"/>
          </a:xfrm>
          <a:prstGeom prst="rect">
            <a:avLst/>
          </a:prstGeom>
        </p:spPr>
      </p:pic>
      <p:sp>
        <p:nvSpPr>
          <p:cNvPr id="3" name="Slide Number Placeholder 2">
            <a:extLst>
              <a:ext uri="{FF2B5EF4-FFF2-40B4-BE49-F238E27FC236}">
                <a16:creationId xmlns:a16="http://schemas.microsoft.com/office/drawing/2014/main" id="{54B17D09-7385-44E2-A1C6-664646ADAE9E}"/>
              </a:ext>
            </a:extLst>
          </p:cNvPr>
          <p:cNvSpPr>
            <a:spLocks noGrp="1"/>
          </p:cNvSpPr>
          <p:nvPr>
            <p:ph type="sldNum" sz="quarter" idx="12"/>
          </p:nvPr>
        </p:nvSpPr>
        <p:spPr/>
        <p:txBody>
          <a:bodyPr/>
          <a:lstStyle/>
          <a:p>
            <a:fld id="{A5E55A7B-7854-E145-92D9-B491DF4BAE2D}" type="slidenum">
              <a:rPr lang="en-US" smtClean="0"/>
              <a:pPr/>
              <a:t>99</a:t>
            </a:fld>
            <a:endParaRPr lang="en-US" dirty="0"/>
          </a:p>
        </p:txBody>
      </p:sp>
    </p:spTree>
    <p:extLst>
      <p:ext uri="{BB962C8B-B14F-4D97-AF65-F5344CB8AC3E}">
        <p14:creationId xmlns:p14="http://schemas.microsoft.com/office/powerpoint/2010/main" val="355580467"/>
      </p:ext>
    </p:extLst>
  </p:cSld>
  <p:clrMapOvr>
    <a:masterClrMapping/>
  </p:clrMapOvr>
</p:sld>
</file>

<file path=ppt/slides/slide10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1"/>
          <p:cNvSpPr txBox="1">
            <a:spLocks/>
          </p:cNvSpPr>
          <p:nvPr/>
        </p:nvSpPr>
        <p:spPr>
          <a:xfrm>
            <a:off x="103370" y="128432"/>
            <a:ext cx="8186271" cy="476619"/>
          </a:xfrm>
          <a:prstGeom prst="rect">
            <a:avLst/>
          </a:prstGeom>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Torsion: HEX - CTET10 Coupling</a:t>
            </a:r>
          </a:p>
        </p:txBody>
      </p:sp>
      <p:pic>
        <p:nvPicPr>
          <p:cNvPr id="9" name="dispMag_cthex">
            <a:hlinkClick r:id="" action="ppaction://media"/>
            <a:extLst>
              <a:ext uri="{FF2B5EF4-FFF2-40B4-BE49-F238E27FC236}">
                <a16:creationId xmlns:a16="http://schemas.microsoft.com/office/drawing/2014/main" id="{46E27437-789F-4666-A865-E5B56380CAED}"/>
              </a:ext>
            </a:extLst>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296252" y="2606567"/>
            <a:ext cx="6894453" cy="3382591"/>
          </a:xfrm>
          <a:prstGeom prst="rect">
            <a:avLst/>
          </a:prstGeom>
          <a:ln>
            <a:noFill/>
          </a:ln>
          <a:effectLst>
            <a:outerShdw blurRad="190500" algn="tl" rotWithShape="0">
              <a:srgbClr val="000000">
                <a:alpha val="70000"/>
              </a:srgbClr>
            </a:outerShdw>
          </a:effectLst>
        </p:spPr>
      </p:pic>
      <mc:AlternateContent xmlns:mc="http://schemas.openxmlformats.org/markup-compatibility/2006" xmlns:a14="http://schemas.microsoft.com/office/drawing/2010/main">
        <mc:Choice Requires="a14">
          <p:sp>
            <p:nvSpPr>
              <p:cNvPr id="10" name="TextBox 9">
                <a:extLst>
                  <a:ext uri="{FF2B5EF4-FFF2-40B4-BE49-F238E27FC236}">
                    <a16:creationId xmlns:a16="http://schemas.microsoft.com/office/drawing/2014/main" id="{415CA8C0-F604-4A51-BFD8-96EED5DEFF98}"/>
                  </a:ext>
                </a:extLst>
              </p:cNvPr>
              <p:cNvSpPr txBox="1"/>
              <p:nvPr/>
            </p:nvSpPr>
            <p:spPr>
              <a:xfrm>
                <a:off x="0" y="895996"/>
                <a:ext cx="6894453" cy="1323439"/>
              </a:xfrm>
              <a:prstGeom prst="rect">
                <a:avLst/>
              </a:prstGeom>
              <a:solidFill>
                <a:schemeClr val="bg1"/>
              </a:solidFill>
            </p:spPr>
            <p:txBody>
              <a:bodyPr wrap="square" rtlCol="0">
                <a:spAutoFit/>
              </a:bodyPr>
              <a:lstStyle/>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Coupling of Composite TET10 elements + explicit Newmark with consistent mass in </a:t>
                </a:r>
                <a14:m>
                  <m:oMath xmlns:m="http://schemas.openxmlformats.org/officeDocument/2006/math">
                    <m:sSub>
                      <m:sSubPr>
                        <m:ctrlPr>
                          <a:rPr lang="en-US" i="1">
                            <a:latin typeface="Cambria Math" panose="02040503050406030204" pitchFamily="18" charset="0"/>
                          </a:rPr>
                        </m:ctrlPr>
                      </m:sSubPr>
                      <m:e>
                        <m:r>
                          <m:rPr>
                            <m:sty m:val="p"/>
                          </m:rPr>
                          <a:rPr lang="el-GR" i="1">
                            <a:latin typeface="Cambria Math" panose="02040503050406030204" pitchFamily="18" charset="0"/>
                            <a:ea typeface="Cambria Math" panose="02040503050406030204" pitchFamily="18" charset="0"/>
                          </a:rPr>
                          <m:t>Ω</m:t>
                        </m:r>
                      </m:e>
                      <m:sub>
                        <m:r>
                          <a:rPr lang="en-US" i="1">
                            <a:latin typeface="Cambria Math" panose="02040503050406030204" pitchFamily="18" charset="0"/>
                          </a:rPr>
                          <m:t>0</m:t>
                        </m:r>
                      </m:sub>
                    </m:sSub>
                  </m:oMath>
                </a14:m>
                <a:r>
                  <a:rPr lang="en-US" dirty="0">
                    <a:latin typeface="Calibri" panose="020F0502020204030204" pitchFamily="34" charset="0"/>
                    <a:cs typeface="Calibri" panose="020F0502020204030204" pitchFamily="34" charset="0"/>
                  </a:rPr>
                  <a:t> with HEX elements + implicit Newmark in </a:t>
                </a:r>
                <a14:m>
                  <m:oMath xmlns:m="http://schemas.openxmlformats.org/officeDocument/2006/math">
                    <m:sSub>
                      <m:sSubPr>
                        <m:ctrlPr>
                          <a:rPr lang="en-US" i="1">
                            <a:latin typeface="Cambria Math" panose="02040503050406030204" pitchFamily="18" charset="0"/>
                          </a:rPr>
                        </m:ctrlPr>
                      </m:sSubPr>
                      <m:e>
                        <m:r>
                          <m:rPr>
                            <m:sty m:val="p"/>
                          </m:rPr>
                          <a:rPr lang="el-GR" i="1">
                            <a:latin typeface="Cambria Math" panose="02040503050406030204" pitchFamily="18" charset="0"/>
                            <a:ea typeface="Cambria Math" panose="02040503050406030204" pitchFamily="18" charset="0"/>
                          </a:rPr>
                          <m:t>Ω</m:t>
                        </m:r>
                      </m:e>
                      <m:sub>
                        <m:r>
                          <a:rPr lang="en-US" i="1">
                            <a:latin typeface="Cambria Math" panose="02040503050406030204" pitchFamily="18" charset="0"/>
                          </a:rPr>
                          <m:t>1</m:t>
                        </m:r>
                      </m:sub>
                    </m:sSub>
                    <m:r>
                      <a:rPr lang="en-US" i="1">
                        <a:latin typeface="Cambria Math" panose="02040503050406030204" pitchFamily="18" charset="0"/>
                      </a:rPr>
                      <m:t>.</m:t>
                    </m:r>
                  </m:oMath>
                </a14:m>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r>
                  <a:rPr lang="en-US" dirty="0">
                    <a:latin typeface="Calibri" panose="020F0502020204030204" pitchFamily="34" charset="0"/>
                    <a:cs typeface="Calibri" panose="020F0502020204030204" pitchFamily="34" charset="0"/>
                  </a:rPr>
                  <a:t>Reference solution is computed on fine hex mesh + implicit Newmark </a:t>
                </a:r>
                <a14:m>
                  <m:oMath xmlns:m="http://schemas.openxmlformats.org/officeDocument/2006/math">
                    <m:sSub>
                      <m:sSubPr>
                        <m:ctrlPr>
                          <a:rPr lang="en-US" i="1">
                            <a:latin typeface="Cambria Math" panose="02040503050406030204" pitchFamily="18" charset="0"/>
                          </a:rPr>
                        </m:ctrlPr>
                      </m:sSubPr>
                      <m:e>
                        <m:r>
                          <m:rPr>
                            <m:sty m:val="p"/>
                          </m:rPr>
                          <a:rPr lang="el-GR" i="1">
                            <a:latin typeface="Cambria Math" panose="02040503050406030204" pitchFamily="18" charset="0"/>
                            <a:ea typeface="Cambria Math" panose="02040503050406030204" pitchFamily="18" charset="0"/>
                          </a:rPr>
                          <m:t>Ω</m:t>
                        </m:r>
                      </m:e>
                      <m:sub>
                        <m:r>
                          <m:rPr>
                            <m:sty m:val="p"/>
                          </m:rPr>
                          <a:rPr lang="en-US">
                            <a:latin typeface="Cambria Math" panose="02040503050406030204" pitchFamily="18" charset="0"/>
                          </a:rPr>
                          <m:t>ref</m:t>
                        </m:r>
                      </m:sub>
                    </m:sSub>
                  </m:oMath>
                </a14:m>
                <a:endParaRPr lang="en-US" dirty="0">
                  <a:latin typeface="Calibri" panose="020F0502020204030204" pitchFamily="34" charset="0"/>
                  <a:cs typeface="Calibri" panose="020F0502020204030204" pitchFamily="34" charset="0"/>
                </a:endParaRPr>
              </a:p>
              <a:p>
                <a:pPr marL="285750" indent="-28575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p:txBody>
          </p:sp>
        </mc:Choice>
        <mc:Fallback xmlns="">
          <p:sp>
            <p:nvSpPr>
              <p:cNvPr id="10" name="TextBox 9">
                <a:extLst>
                  <a:ext uri="{FF2B5EF4-FFF2-40B4-BE49-F238E27FC236}">
                    <a16:creationId xmlns:a16="http://schemas.microsoft.com/office/drawing/2014/main" id="{415CA8C0-F604-4A51-BFD8-96EED5DEFF98}"/>
                  </a:ext>
                </a:extLst>
              </p:cNvPr>
              <p:cNvSpPr txBox="1">
                <a:spLocks noRot="1" noChangeAspect="1" noMove="1" noResize="1" noEditPoints="1" noAdjustHandles="1" noChangeArrowheads="1" noChangeShapeType="1" noTextEdit="1"/>
              </p:cNvSpPr>
              <p:nvPr/>
            </p:nvSpPr>
            <p:spPr>
              <a:xfrm>
                <a:off x="0" y="895996"/>
                <a:ext cx="6894453" cy="1323439"/>
              </a:xfrm>
              <a:prstGeom prst="rect">
                <a:avLst/>
              </a:prstGeom>
              <a:blipFill>
                <a:blip r:embed="rId6"/>
                <a:stretch>
                  <a:fillRect l="-531" t="-2765" b="-1843"/>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1" name="TextBox 10">
                <a:extLst>
                  <a:ext uri="{FF2B5EF4-FFF2-40B4-BE49-F238E27FC236}">
                    <a16:creationId xmlns:a16="http://schemas.microsoft.com/office/drawing/2014/main" id="{CCECEBA0-6C16-498B-A80B-5307A88BB7C4}"/>
                  </a:ext>
                </a:extLst>
              </p:cNvPr>
              <p:cNvSpPr txBox="1"/>
              <p:nvPr/>
            </p:nvSpPr>
            <p:spPr>
              <a:xfrm>
                <a:off x="7192127" y="728904"/>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0</m:t>
                          </m:r>
                        </m:sub>
                      </m:sSub>
                    </m:oMath>
                  </m:oMathPara>
                </a14:m>
                <a:endParaRPr lang="en-US" sz="1600" dirty="0"/>
              </a:p>
            </p:txBody>
          </p:sp>
        </mc:Choice>
        <mc:Fallback xmlns="">
          <p:sp>
            <p:nvSpPr>
              <p:cNvPr id="11" name="TextBox 10">
                <a:extLst>
                  <a:ext uri="{FF2B5EF4-FFF2-40B4-BE49-F238E27FC236}">
                    <a16:creationId xmlns:a16="http://schemas.microsoft.com/office/drawing/2014/main" id="{CCECEBA0-6C16-498B-A80B-5307A88BB7C4}"/>
                  </a:ext>
                </a:extLst>
              </p:cNvPr>
              <p:cNvSpPr txBox="1">
                <a:spLocks noRot="1" noChangeAspect="1" noMove="1" noResize="1" noEditPoints="1" noAdjustHandles="1" noChangeArrowheads="1" noChangeShapeType="1" noTextEdit="1"/>
              </p:cNvSpPr>
              <p:nvPr/>
            </p:nvSpPr>
            <p:spPr>
              <a:xfrm>
                <a:off x="7192127" y="728904"/>
                <a:ext cx="756356" cy="338554"/>
              </a:xfrm>
              <a:prstGeom prst="rect">
                <a:avLst/>
              </a:prstGeom>
              <a:blipFill>
                <a:blip r:embed="rId7"/>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2" name="TextBox 11">
                <a:extLst>
                  <a:ext uri="{FF2B5EF4-FFF2-40B4-BE49-F238E27FC236}">
                    <a16:creationId xmlns:a16="http://schemas.microsoft.com/office/drawing/2014/main" id="{32635005-259D-4CD2-A12E-2E9CB36ED933}"/>
                  </a:ext>
                </a:extLst>
              </p:cNvPr>
              <p:cNvSpPr txBox="1"/>
              <p:nvPr/>
            </p:nvSpPr>
            <p:spPr>
              <a:xfrm>
                <a:off x="7800197" y="728904"/>
                <a:ext cx="756356" cy="338554"/>
              </a:xfrm>
              <a:prstGeom prst="rect">
                <a:avLst/>
              </a:prstGeom>
              <a:noFill/>
            </p:spPr>
            <p:txBody>
              <a:bodyPr wrap="square"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smtClean="0">
                              <a:latin typeface="Cambria Math" panose="02040503050406030204" pitchFamily="18" charset="0"/>
                              <a:ea typeface="Cambria Math" panose="02040503050406030204" pitchFamily="18" charset="0"/>
                            </a:rPr>
                            <m:t>Ω</m:t>
                          </m:r>
                        </m:e>
                        <m:sub>
                          <m:r>
                            <a:rPr lang="en-US" sz="1600" b="0" i="1" smtClean="0">
                              <a:latin typeface="Cambria Math" panose="02040503050406030204" pitchFamily="18" charset="0"/>
                            </a:rPr>
                            <m:t>1</m:t>
                          </m:r>
                        </m:sub>
                      </m:sSub>
                    </m:oMath>
                  </m:oMathPara>
                </a14:m>
                <a:endParaRPr lang="en-US" sz="1600" dirty="0"/>
              </a:p>
            </p:txBody>
          </p:sp>
        </mc:Choice>
        <mc:Fallback xmlns="">
          <p:sp>
            <p:nvSpPr>
              <p:cNvPr id="12" name="TextBox 11">
                <a:extLst>
                  <a:ext uri="{FF2B5EF4-FFF2-40B4-BE49-F238E27FC236}">
                    <a16:creationId xmlns:a16="http://schemas.microsoft.com/office/drawing/2014/main" id="{32635005-259D-4CD2-A12E-2E9CB36ED933}"/>
                  </a:ext>
                </a:extLst>
              </p:cNvPr>
              <p:cNvSpPr txBox="1">
                <a:spLocks noRot="1" noChangeAspect="1" noMove="1" noResize="1" noEditPoints="1" noAdjustHandles="1" noChangeArrowheads="1" noChangeShapeType="1" noTextEdit="1"/>
              </p:cNvSpPr>
              <p:nvPr/>
            </p:nvSpPr>
            <p:spPr>
              <a:xfrm>
                <a:off x="7800197" y="728904"/>
                <a:ext cx="756356" cy="338554"/>
              </a:xfrm>
              <a:prstGeom prst="rect">
                <a:avLst/>
              </a:prstGeom>
              <a:blipFill>
                <a:blip r:embed="rId8"/>
                <a:stretch>
                  <a:fillRect/>
                </a:stretch>
              </a:blipFill>
            </p:spPr>
            <p:txBody>
              <a:bodyPr/>
              <a:lstStyle/>
              <a:p>
                <a:r>
                  <a:rPr lang="en-US">
                    <a:noFill/>
                  </a:rPr>
                  <a:t> </a:t>
                </a:r>
              </a:p>
            </p:txBody>
          </p:sp>
        </mc:Fallback>
      </mc:AlternateContent>
      <mc:AlternateContent xmlns:mc="http://schemas.openxmlformats.org/markup-compatibility/2006" xmlns:a14="http://schemas.microsoft.com/office/drawing/2010/main">
        <mc:Choice Requires="a14">
          <p:sp>
            <p:nvSpPr>
              <p:cNvPr id="18" name="TextBox 17">
                <a:extLst>
                  <a:ext uri="{FF2B5EF4-FFF2-40B4-BE49-F238E27FC236}">
                    <a16:creationId xmlns:a16="http://schemas.microsoft.com/office/drawing/2014/main" id="{6BD124ED-21A1-46B2-B03C-73228D1B4FF0}"/>
                  </a:ext>
                </a:extLst>
              </p:cNvPr>
              <p:cNvSpPr txBox="1"/>
              <p:nvPr/>
            </p:nvSpPr>
            <p:spPr>
              <a:xfrm>
                <a:off x="8639029" y="768770"/>
                <a:ext cx="412485" cy="246221"/>
              </a:xfrm>
              <a:prstGeom prst="rect">
                <a:avLst/>
              </a:prstGeom>
              <a:noFill/>
            </p:spPr>
            <p:txBody>
              <a:bodyPr wrap="none" lIns="0" tIns="0" rIns="0" bIns="0" rtlCol="0">
                <a:spAutoFit/>
              </a:bodyPr>
              <a:lstStyle/>
              <a:p>
                <a:pPr/>
                <a14:m>
                  <m:oMathPara xmlns:m="http://schemas.openxmlformats.org/officeDocument/2006/math">
                    <m:oMathParaPr>
                      <m:jc m:val="centerGroup"/>
                    </m:oMathParaPr>
                    <m:oMath xmlns:m="http://schemas.openxmlformats.org/officeDocument/2006/math">
                      <m:sSub>
                        <m:sSubPr>
                          <m:ctrlPr>
                            <a:rPr lang="en-US" sz="1600" i="1" smtClean="0">
                              <a:latin typeface="Cambria Math" panose="02040503050406030204" pitchFamily="18" charset="0"/>
                            </a:rPr>
                          </m:ctrlPr>
                        </m:sSubPr>
                        <m:e>
                          <m:r>
                            <m:rPr>
                              <m:sty m:val="p"/>
                            </m:rPr>
                            <a:rPr lang="el-GR" sz="1600" i="1">
                              <a:latin typeface="Cambria Math" panose="02040503050406030204" pitchFamily="18" charset="0"/>
                              <a:ea typeface="Cambria Math" panose="02040503050406030204" pitchFamily="18" charset="0"/>
                            </a:rPr>
                            <m:t>Ω</m:t>
                          </m:r>
                        </m:e>
                        <m:sub>
                          <m:r>
                            <m:rPr>
                              <m:sty m:val="p"/>
                            </m:rPr>
                            <a:rPr lang="en-US" sz="1600" b="0" i="0" smtClean="0">
                              <a:latin typeface="Cambria Math" panose="02040503050406030204" pitchFamily="18" charset="0"/>
                            </a:rPr>
                            <m:t>ref</m:t>
                          </m:r>
                        </m:sub>
                      </m:sSub>
                    </m:oMath>
                  </m:oMathPara>
                </a14:m>
                <a:endParaRPr lang="en-US" sz="1600" dirty="0"/>
              </a:p>
            </p:txBody>
          </p:sp>
        </mc:Choice>
        <mc:Fallback xmlns="">
          <p:sp>
            <p:nvSpPr>
              <p:cNvPr id="18" name="TextBox 17">
                <a:extLst>
                  <a:ext uri="{FF2B5EF4-FFF2-40B4-BE49-F238E27FC236}">
                    <a16:creationId xmlns:a16="http://schemas.microsoft.com/office/drawing/2014/main" id="{6BD124ED-21A1-46B2-B03C-73228D1B4FF0}"/>
                  </a:ext>
                </a:extLst>
              </p:cNvPr>
              <p:cNvSpPr txBox="1">
                <a:spLocks noRot="1" noChangeAspect="1" noMove="1" noResize="1" noEditPoints="1" noAdjustHandles="1" noChangeArrowheads="1" noChangeShapeType="1" noTextEdit="1"/>
              </p:cNvSpPr>
              <p:nvPr/>
            </p:nvSpPr>
            <p:spPr>
              <a:xfrm>
                <a:off x="8639029" y="768770"/>
                <a:ext cx="412485" cy="246221"/>
              </a:xfrm>
              <a:prstGeom prst="rect">
                <a:avLst/>
              </a:prstGeom>
              <a:blipFill>
                <a:blip r:embed="rId9"/>
                <a:stretch>
                  <a:fillRect l="-8824" r="-1471" b="-17073"/>
                </a:stretch>
              </a:blipFill>
            </p:spPr>
            <p:txBody>
              <a:bodyPr/>
              <a:lstStyle/>
              <a:p>
                <a:r>
                  <a:rPr lang="en-US">
                    <a:noFill/>
                  </a:rPr>
                  <a:t> </a:t>
                </a:r>
              </a:p>
            </p:txBody>
          </p:sp>
        </mc:Fallback>
      </mc:AlternateContent>
      <p:pic>
        <p:nvPicPr>
          <p:cNvPr id="19" name="Picture 18">
            <a:extLst>
              <a:ext uri="{FF2B5EF4-FFF2-40B4-BE49-F238E27FC236}">
                <a16:creationId xmlns:a16="http://schemas.microsoft.com/office/drawing/2014/main" id="{0CAF05B3-2C5C-4D74-8B38-0B533D97B27D}"/>
              </a:ext>
            </a:extLst>
          </p:cNvPr>
          <p:cNvPicPr>
            <a:picLocks noChangeAspect="1"/>
          </p:cNvPicPr>
          <p:nvPr/>
        </p:nvPicPr>
        <p:blipFill>
          <a:blip r:embed="rId10"/>
          <a:stretch>
            <a:fillRect/>
          </a:stretch>
        </p:blipFill>
        <p:spPr>
          <a:xfrm>
            <a:off x="7945670" y="1035250"/>
            <a:ext cx="458695" cy="4953908"/>
          </a:xfrm>
          <a:prstGeom prst="rect">
            <a:avLst/>
          </a:prstGeom>
        </p:spPr>
      </p:pic>
      <p:pic>
        <p:nvPicPr>
          <p:cNvPr id="20" name="Picture 19">
            <a:extLst>
              <a:ext uri="{FF2B5EF4-FFF2-40B4-BE49-F238E27FC236}">
                <a16:creationId xmlns:a16="http://schemas.microsoft.com/office/drawing/2014/main" id="{1733BD20-207F-4A1F-BA25-4F2FD815C9BF}"/>
              </a:ext>
            </a:extLst>
          </p:cNvPr>
          <p:cNvPicPr>
            <a:picLocks noChangeAspect="1"/>
          </p:cNvPicPr>
          <p:nvPr/>
        </p:nvPicPr>
        <p:blipFill>
          <a:blip r:embed="rId11"/>
          <a:stretch>
            <a:fillRect/>
          </a:stretch>
        </p:blipFill>
        <p:spPr>
          <a:xfrm>
            <a:off x="7295507" y="1035250"/>
            <a:ext cx="458695" cy="4953908"/>
          </a:xfrm>
          <a:prstGeom prst="rect">
            <a:avLst/>
          </a:prstGeom>
        </p:spPr>
      </p:pic>
      <p:pic>
        <p:nvPicPr>
          <p:cNvPr id="21" name="Picture 20">
            <a:extLst>
              <a:ext uri="{FF2B5EF4-FFF2-40B4-BE49-F238E27FC236}">
                <a16:creationId xmlns:a16="http://schemas.microsoft.com/office/drawing/2014/main" id="{F495081B-9D86-4B16-84BB-08ABE2F4D054}"/>
              </a:ext>
            </a:extLst>
          </p:cNvPr>
          <p:cNvPicPr>
            <a:picLocks noChangeAspect="1"/>
          </p:cNvPicPr>
          <p:nvPr/>
        </p:nvPicPr>
        <p:blipFill>
          <a:blip r:embed="rId12"/>
          <a:stretch>
            <a:fillRect/>
          </a:stretch>
        </p:blipFill>
        <p:spPr>
          <a:xfrm>
            <a:off x="8602548" y="1014991"/>
            <a:ext cx="458695" cy="4953908"/>
          </a:xfrm>
          <a:prstGeom prst="rect">
            <a:avLst/>
          </a:prstGeom>
        </p:spPr>
      </p:pic>
      <p:sp>
        <p:nvSpPr>
          <p:cNvPr id="23" name="TextBox 22">
            <a:extLst>
              <a:ext uri="{FF2B5EF4-FFF2-40B4-BE49-F238E27FC236}">
                <a16:creationId xmlns:a16="http://schemas.microsoft.com/office/drawing/2014/main" id="{85A14CCB-4190-4B7E-BDEA-2586AC06D3F0}"/>
              </a:ext>
            </a:extLst>
          </p:cNvPr>
          <p:cNvSpPr txBox="1"/>
          <p:nvPr/>
        </p:nvSpPr>
        <p:spPr>
          <a:xfrm>
            <a:off x="2382690" y="5008283"/>
            <a:ext cx="2419760" cy="830997"/>
          </a:xfrm>
          <a:prstGeom prst="rect">
            <a:avLst/>
          </a:prstGeom>
          <a:solidFill>
            <a:schemeClr val="bg1"/>
          </a:solidFill>
          <a:ln>
            <a:solidFill>
              <a:schemeClr val="tx1"/>
            </a:solidFill>
          </a:ln>
        </p:spPr>
        <p:txBody>
          <a:bodyPr wrap="square" rtlCol="0">
            <a:spAutoFit/>
          </a:bodyPr>
          <a:lstStyle/>
          <a:p>
            <a:pPr algn="ctr"/>
            <a:r>
              <a:rPr lang="en-US" sz="1600" b="1" dirty="0">
                <a:latin typeface="Calibri" panose="020F0502020204030204" pitchFamily="34" charset="0"/>
                <a:cs typeface="Calibri" panose="020F0502020204030204" pitchFamily="34" charset="0"/>
              </a:rPr>
              <a:t>Movie of |displacement|</a:t>
            </a:r>
          </a:p>
          <a:p>
            <a:pPr algn="ctr"/>
            <a:r>
              <a:rPr lang="en-US" sz="1600" i="1" dirty="0">
                <a:latin typeface="Calibri" panose="020F0502020204030204" pitchFamily="34" charset="0"/>
                <a:cs typeface="Calibri" panose="020F0502020204030204" pitchFamily="34" charset="0"/>
              </a:rPr>
              <a:t>Left:</a:t>
            </a:r>
            <a:r>
              <a:rPr lang="en-US" sz="1600" dirty="0">
                <a:latin typeface="Calibri" panose="020F0502020204030204" pitchFamily="34" charset="0"/>
                <a:cs typeface="Calibri" panose="020F0502020204030204" pitchFamily="34" charset="0"/>
              </a:rPr>
              <a:t> Single-domain,  </a:t>
            </a:r>
          </a:p>
          <a:p>
            <a:pPr algn="ctr"/>
            <a:r>
              <a:rPr lang="en-US" sz="1600" i="1" dirty="0">
                <a:latin typeface="Calibri" panose="020F0502020204030204" pitchFamily="34" charset="0"/>
                <a:cs typeface="Calibri" panose="020F0502020204030204" pitchFamily="34" charset="0"/>
              </a:rPr>
              <a:t>Right:</a:t>
            </a:r>
            <a:r>
              <a:rPr lang="en-US" sz="1600" dirty="0">
                <a:latin typeface="Calibri" panose="020F0502020204030204" pitchFamily="34" charset="0"/>
                <a:cs typeface="Calibri" panose="020F0502020204030204" pitchFamily="34" charset="0"/>
              </a:rPr>
              <a:t> Schwarz</a:t>
            </a:r>
          </a:p>
        </p:txBody>
      </p:sp>
      <p:sp>
        <p:nvSpPr>
          <p:cNvPr id="13" name="TextBox 12">
            <a:extLst>
              <a:ext uri="{FF2B5EF4-FFF2-40B4-BE49-F238E27FC236}">
                <a16:creationId xmlns:a16="http://schemas.microsoft.com/office/drawing/2014/main" id="{CA555A31-B269-45B4-81F9-A4D74587E1DA}"/>
              </a:ext>
            </a:extLst>
          </p:cNvPr>
          <p:cNvSpPr txBox="1"/>
          <p:nvPr/>
        </p:nvSpPr>
        <p:spPr>
          <a:xfrm>
            <a:off x="415085" y="2774299"/>
            <a:ext cx="1349298" cy="646331"/>
          </a:xfrm>
          <a:prstGeom prst="rect">
            <a:avLst/>
          </a:prstGeom>
          <a:solidFill>
            <a:srgbClr val="FFFFCC"/>
          </a:solidFill>
        </p:spPr>
        <p:txBody>
          <a:bodyPr wrap="square" rtlCol="0">
            <a:spAutoFit/>
          </a:bodyPr>
          <a:lstStyle/>
          <a:p>
            <a:pPr algn="ctr"/>
            <a:r>
              <a:rPr lang="en-US" dirty="0">
                <a:latin typeface="Calibri" panose="020F0502020204030204" pitchFamily="34" charset="0"/>
                <a:cs typeface="Calibri" panose="020F0502020204030204" pitchFamily="34" charset="0"/>
              </a:rPr>
              <a:t>No dynamic artifacts!</a:t>
            </a:r>
          </a:p>
        </p:txBody>
      </p:sp>
      <p:pic>
        <p:nvPicPr>
          <p:cNvPr id="14" name="Picture 13">
            <a:extLst>
              <a:ext uri="{FF2B5EF4-FFF2-40B4-BE49-F238E27FC236}">
                <a16:creationId xmlns:a16="http://schemas.microsoft.com/office/drawing/2014/main" id="{3DF9EC77-DFA1-4D5D-A256-FA412EB09A35}"/>
              </a:ext>
            </a:extLst>
          </p:cNvPr>
          <p:cNvPicPr>
            <a:picLocks noChangeAspect="1"/>
          </p:cNvPicPr>
          <p:nvPr/>
        </p:nvPicPr>
        <p:blipFill>
          <a:blip r:embed="rId13"/>
          <a:stretch>
            <a:fillRect/>
          </a:stretch>
        </p:blipFill>
        <p:spPr>
          <a:xfrm>
            <a:off x="2324681" y="2955960"/>
            <a:ext cx="2837593" cy="1981139"/>
          </a:xfrm>
          <a:prstGeom prst="rect">
            <a:avLst/>
          </a:prstGeom>
        </p:spPr>
      </p:pic>
      <p:sp>
        <p:nvSpPr>
          <p:cNvPr id="15" name="TextBox 14">
            <a:extLst>
              <a:ext uri="{FF2B5EF4-FFF2-40B4-BE49-F238E27FC236}">
                <a16:creationId xmlns:a16="http://schemas.microsoft.com/office/drawing/2014/main" id="{23D3DE06-4E01-4A3A-A0D4-ED1EC7BDB6D7}"/>
              </a:ext>
            </a:extLst>
          </p:cNvPr>
          <p:cNvSpPr txBox="1"/>
          <p:nvPr/>
        </p:nvSpPr>
        <p:spPr>
          <a:xfrm>
            <a:off x="2499969" y="2127968"/>
            <a:ext cx="2590273" cy="646331"/>
          </a:xfrm>
          <a:prstGeom prst="rect">
            <a:avLst/>
          </a:prstGeom>
          <a:solidFill>
            <a:srgbClr val="CCFFCC"/>
          </a:solidFill>
        </p:spPr>
        <p:txBody>
          <a:bodyPr wrap="square" rtlCol="0">
            <a:spAutoFit/>
          </a:bodyPr>
          <a:lstStyle/>
          <a:p>
            <a:pPr algn="ctr"/>
            <a:r>
              <a:rPr lang="en-US" dirty="0">
                <a:latin typeface="Calibri" panose="020F0502020204030204" pitchFamily="34" charset="0"/>
                <a:cs typeface="Calibri" panose="020F0502020204030204" pitchFamily="34" charset="0"/>
              </a:rPr>
              <a:t>Relative error &lt;1% and does not grow in time!</a:t>
            </a:r>
          </a:p>
        </p:txBody>
      </p:sp>
      <p:pic>
        <p:nvPicPr>
          <p:cNvPr id="16" name="Picture 15" descr="albany_90.png">
            <a:extLst>
              <a:ext uri="{FF2B5EF4-FFF2-40B4-BE49-F238E27FC236}">
                <a16:creationId xmlns:a16="http://schemas.microsoft.com/office/drawing/2014/main" id="{B8A2C092-2F98-42B3-9547-15A775308D8F}"/>
              </a:ext>
            </a:extLst>
          </p:cNvPr>
          <p:cNvPicPr>
            <a:picLocks noChangeAspect="1"/>
          </p:cNvPicPr>
          <p:nvPr/>
        </p:nvPicPr>
        <p:blipFill>
          <a:blip r:embed="rId14">
            <a:extLst>
              <a:ext uri="{28A0092B-C50C-407E-A947-70E740481C1C}">
                <a14:useLocalDpi xmlns:a14="http://schemas.microsoft.com/office/drawing/2010/main" val="0"/>
              </a:ext>
            </a:extLst>
          </a:blip>
          <a:stretch>
            <a:fillRect/>
          </a:stretch>
        </p:blipFill>
        <p:spPr>
          <a:xfrm>
            <a:off x="5855864" y="3786473"/>
            <a:ext cx="1134967" cy="590446"/>
          </a:xfrm>
          <a:prstGeom prst="rect">
            <a:avLst/>
          </a:prstGeom>
        </p:spPr>
      </p:pic>
      <p:sp>
        <p:nvSpPr>
          <p:cNvPr id="2" name="Slide Number Placeholder 1">
            <a:extLst>
              <a:ext uri="{FF2B5EF4-FFF2-40B4-BE49-F238E27FC236}">
                <a16:creationId xmlns:a16="http://schemas.microsoft.com/office/drawing/2014/main" id="{8D89FF20-C085-4C1A-9CFD-CEDDB0225686}"/>
              </a:ext>
            </a:extLst>
          </p:cNvPr>
          <p:cNvSpPr>
            <a:spLocks noGrp="1"/>
          </p:cNvSpPr>
          <p:nvPr>
            <p:ph type="sldNum" sz="quarter" idx="12"/>
          </p:nvPr>
        </p:nvSpPr>
        <p:spPr/>
        <p:txBody>
          <a:bodyPr/>
          <a:lstStyle/>
          <a:p>
            <a:fld id="{A5E55A7B-7854-E145-92D9-B491DF4BAE2D}" type="slidenum">
              <a:rPr lang="en-US" smtClean="0"/>
              <a:pPr/>
              <a:t>100</a:t>
            </a:fld>
            <a:endParaRPr lang="en-US" dirty="0"/>
          </a:p>
        </p:txBody>
      </p:sp>
    </p:spTree>
    <p:extLst>
      <p:ext uri="{BB962C8B-B14F-4D97-AF65-F5344CB8AC3E}">
        <p14:creationId xmlns:p14="http://schemas.microsoft.com/office/powerpoint/2010/main" val="255956245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withEffect">
                                  <p:stCondLst>
                                    <p:cond delay="0"/>
                                  </p:stCondLst>
                                  <p:childTnLst>
                                    <p:cmd type="call" cmd="playFrom(0.0)">
                                      <p:cBhvr>
                                        <p:cTn id="6" dur="20200" fill="hold"/>
                                        <p:tgtEl>
                                          <p:spTgt spid="9"/>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9"/>
                </p:tgtEl>
              </p:cMediaNode>
            </p:video>
          </p:childTnLst>
        </p:cTn>
      </p:par>
    </p:tnLst>
  </p:timing>
</p:sld>
</file>

<file path=ppt/slides/slide10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a:extLst>
              <a:ext uri="{FF2B5EF4-FFF2-40B4-BE49-F238E27FC236}">
                <a16:creationId xmlns:a16="http://schemas.microsoft.com/office/drawing/2014/main" id="{F9066E32-98E8-47ED-9B4D-41E057700802}"/>
              </a:ext>
            </a:extLst>
          </p:cNvPr>
          <p:cNvSpPr txBox="1">
            <a:spLocks/>
          </p:cNvSpPr>
          <p:nvPr/>
        </p:nvSpPr>
        <p:spPr>
          <a:xfrm>
            <a:off x="132648" y="100016"/>
            <a:ext cx="8878704" cy="600235"/>
          </a:xfrm>
          <a:prstGeom prst="rect">
            <a:avLst/>
          </a:prstGeom>
          <a:solidFill>
            <a:schemeClr val="bg1"/>
          </a:solidFill>
        </p:spPr>
        <p:txBody>
          <a:bodyPr>
            <a:noAutofit/>
          </a:bodyPr>
          <a:lstStyle>
            <a:lvl1pPr algn="l" rtl="0" eaLnBrk="1" fontAlgn="base" hangingPunct="1">
              <a:spcBef>
                <a:spcPct val="0"/>
              </a:spcBef>
              <a:spcAft>
                <a:spcPct val="0"/>
              </a:spcAft>
              <a:defRPr sz="4000">
                <a:solidFill>
                  <a:srgbClr val="102E54"/>
                </a:solidFill>
                <a:latin typeface="Calibri"/>
                <a:ea typeface="ＭＳ Ｐゴシック" charset="-128"/>
                <a:cs typeface="Calibri"/>
              </a:defRPr>
            </a:lvl1pPr>
            <a:lvl2pPr algn="l" rtl="0" eaLnBrk="1" fontAlgn="base" hangingPunct="1">
              <a:spcBef>
                <a:spcPct val="0"/>
              </a:spcBef>
              <a:spcAft>
                <a:spcPct val="0"/>
              </a:spcAft>
              <a:defRPr sz="4000">
                <a:solidFill>
                  <a:srgbClr val="102E54"/>
                </a:solidFill>
                <a:latin typeface="Calibri" charset="0"/>
                <a:ea typeface="ＭＳ Ｐゴシック" charset="-128"/>
              </a:defRPr>
            </a:lvl2pPr>
            <a:lvl3pPr algn="l" rtl="0" eaLnBrk="1" fontAlgn="base" hangingPunct="1">
              <a:spcBef>
                <a:spcPct val="0"/>
              </a:spcBef>
              <a:spcAft>
                <a:spcPct val="0"/>
              </a:spcAft>
              <a:defRPr sz="4000">
                <a:solidFill>
                  <a:srgbClr val="102E54"/>
                </a:solidFill>
                <a:latin typeface="Calibri" charset="0"/>
                <a:ea typeface="ＭＳ Ｐゴシック" charset="-128"/>
              </a:defRPr>
            </a:lvl3pPr>
            <a:lvl4pPr algn="l" rtl="0" eaLnBrk="1" fontAlgn="base" hangingPunct="1">
              <a:spcBef>
                <a:spcPct val="0"/>
              </a:spcBef>
              <a:spcAft>
                <a:spcPct val="0"/>
              </a:spcAft>
              <a:defRPr sz="4000">
                <a:solidFill>
                  <a:srgbClr val="102E54"/>
                </a:solidFill>
                <a:latin typeface="Calibri" charset="0"/>
                <a:ea typeface="ＭＳ Ｐゴシック" charset="-128"/>
              </a:defRPr>
            </a:lvl4pPr>
            <a:lvl5pPr algn="l" rtl="0" eaLnBrk="1" fontAlgn="base" hangingPunct="1">
              <a:spcBef>
                <a:spcPct val="0"/>
              </a:spcBef>
              <a:spcAft>
                <a:spcPct val="0"/>
              </a:spcAft>
              <a:defRPr sz="4000">
                <a:solidFill>
                  <a:srgbClr val="102E54"/>
                </a:solidFill>
                <a:latin typeface="Calibri" charset="0"/>
                <a:ea typeface="ＭＳ Ｐゴシック" charset="-128"/>
              </a:defRPr>
            </a:lvl5pPr>
            <a:lvl6pPr marL="457200" algn="ctr" rtl="0" eaLnBrk="1" fontAlgn="base" hangingPunct="1">
              <a:spcBef>
                <a:spcPct val="0"/>
              </a:spcBef>
              <a:spcAft>
                <a:spcPct val="0"/>
              </a:spcAft>
              <a:defRPr sz="4400">
                <a:solidFill>
                  <a:schemeClr val="tx2"/>
                </a:solidFill>
                <a:latin typeface="Arial" pitchFamily="-112" charset="0"/>
              </a:defRPr>
            </a:lvl6pPr>
            <a:lvl7pPr marL="914400" algn="ctr" rtl="0" eaLnBrk="1" fontAlgn="base" hangingPunct="1">
              <a:spcBef>
                <a:spcPct val="0"/>
              </a:spcBef>
              <a:spcAft>
                <a:spcPct val="0"/>
              </a:spcAft>
              <a:defRPr sz="4400">
                <a:solidFill>
                  <a:schemeClr val="tx2"/>
                </a:solidFill>
                <a:latin typeface="Arial" pitchFamily="-112" charset="0"/>
              </a:defRPr>
            </a:lvl7pPr>
            <a:lvl8pPr marL="1371600" algn="ctr" rtl="0" eaLnBrk="1" fontAlgn="base" hangingPunct="1">
              <a:spcBef>
                <a:spcPct val="0"/>
              </a:spcBef>
              <a:spcAft>
                <a:spcPct val="0"/>
              </a:spcAft>
              <a:defRPr sz="4400">
                <a:solidFill>
                  <a:schemeClr val="tx2"/>
                </a:solidFill>
                <a:latin typeface="Arial" pitchFamily="-112" charset="0"/>
              </a:defRPr>
            </a:lvl8pPr>
            <a:lvl9pPr marL="1828800" algn="ctr" rtl="0" eaLnBrk="1" fontAlgn="base" hangingPunct="1">
              <a:spcBef>
                <a:spcPct val="0"/>
              </a:spcBef>
              <a:spcAft>
                <a:spcPct val="0"/>
              </a:spcAft>
              <a:defRPr sz="4400">
                <a:solidFill>
                  <a:schemeClr val="tx2"/>
                </a:solidFill>
                <a:latin typeface="Arial" pitchFamily="-112" charset="0"/>
              </a:defRPr>
            </a:lvl9pPr>
          </a:lstStyle>
          <a:p>
            <a:r>
              <a:rPr lang="en-US" sz="3600" dirty="0">
                <a:solidFill>
                  <a:schemeClr val="tx1"/>
                </a:solidFill>
              </a:rPr>
              <a:t>Appendix.  Bolted Joint Problem: Performance</a:t>
            </a:r>
          </a:p>
        </p:txBody>
      </p:sp>
      <p:sp>
        <p:nvSpPr>
          <p:cNvPr id="10" name="TextBox 9">
            <a:extLst>
              <a:ext uri="{FF2B5EF4-FFF2-40B4-BE49-F238E27FC236}">
                <a16:creationId xmlns:a16="http://schemas.microsoft.com/office/drawing/2014/main" id="{E2057754-2F26-4108-8C9A-1C977075DD36}"/>
              </a:ext>
            </a:extLst>
          </p:cNvPr>
          <p:cNvSpPr txBox="1"/>
          <p:nvPr/>
        </p:nvSpPr>
        <p:spPr>
          <a:xfrm>
            <a:off x="142873" y="5102989"/>
            <a:ext cx="8905877" cy="2862322"/>
          </a:xfrm>
          <a:prstGeom prst="rect">
            <a:avLst/>
          </a:prstGeom>
          <a:noFill/>
        </p:spPr>
        <p:txBody>
          <a:bodyPr wrap="square" rtlCol="0">
            <a:spAutoFit/>
          </a:bodyPr>
          <a:lstStyle/>
          <a:p>
            <a:pPr marL="342900" indent="-342900">
              <a:buFont typeface="Arial" panose="020B0604020202020204" pitchFamily="34" charset="0"/>
              <a:buChar char="•"/>
            </a:pPr>
            <a:r>
              <a:rPr lang="en-US" sz="2000" dirty="0">
                <a:latin typeface="Calibri" panose="020F0502020204030204" pitchFamily="34" charset="0"/>
                <a:cs typeface="Calibri" panose="020F0502020204030204" pitchFamily="34" charset="0"/>
              </a:rPr>
              <a:t>Schwarz </a:t>
            </a:r>
            <a:r>
              <a:rPr lang="en-US" sz="2000" b="1" i="1" dirty="0">
                <a:latin typeface="Calibri" panose="020F0502020204030204" pitchFamily="34" charset="0"/>
                <a:cs typeface="Calibri" panose="020F0502020204030204" pitchFamily="34" charset="0"/>
              </a:rPr>
              <a:t>tolerance</a:t>
            </a:r>
            <a:r>
              <a:rPr lang="en-US" sz="2000" dirty="0">
                <a:latin typeface="Calibri" panose="020F0502020204030204" pitchFamily="34" charset="0"/>
                <a:cs typeface="Calibri" panose="020F0502020204030204" pitchFamily="34" charset="0"/>
              </a:rPr>
              <a:t> = 1e-6</a:t>
            </a: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endParaRPr lang="en-US" sz="400" dirty="0">
              <a:latin typeface="Calibiri"/>
            </a:endParaRPr>
          </a:p>
          <a:p>
            <a:pPr marL="342900" indent="-342900">
              <a:buFont typeface="Arial" panose="020B0604020202020204" pitchFamily="34" charset="0"/>
              <a:buChar char="•"/>
            </a:pPr>
            <a:endParaRPr lang="en-US" sz="400" dirty="0">
              <a:latin typeface="Calibiri"/>
            </a:endParaRPr>
          </a:p>
          <a:p>
            <a:pPr marL="342900" indent="-342900">
              <a:buFont typeface="Arial" panose="020B0604020202020204" pitchFamily="34" charset="0"/>
              <a:buChar char="•"/>
            </a:pPr>
            <a:r>
              <a:rPr lang="en-US" sz="2000" dirty="0">
                <a:latin typeface="Calibiri"/>
              </a:rPr>
              <a:t>Dynamic Schwarz converges in between </a:t>
            </a:r>
            <a:r>
              <a:rPr lang="en-US" sz="2000" b="1" i="1" dirty="0">
                <a:latin typeface="Calibiri"/>
              </a:rPr>
              <a:t>2-4 Schwarz iterations </a:t>
            </a:r>
            <a:r>
              <a:rPr lang="en-US" sz="2000" dirty="0">
                <a:latin typeface="Calibiri"/>
              </a:rPr>
              <a:t>per time-step despite the </a:t>
            </a:r>
            <a:r>
              <a:rPr lang="en-US" sz="2000" b="1" i="1" dirty="0">
                <a:latin typeface="Calibiri"/>
              </a:rPr>
              <a:t>overlap</a:t>
            </a:r>
            <a:r>
              <a:rPr lang="en-US" sz="2000" dirty="0">
                <a:latin typeface="Calibiri"/>
              </a:rPr>
              <a:t> region being </a:t>
            </a:r>
            <a:r>
              <a:rPr lang="en-US" sz="2000" b="1" i="1" dirty="0">
                <a:latin typeface="Calibiri"/>
              </a:rPr>
              <a:t>very small </a:t>
            </a:r>
            <a:r>
              <a:rPr lang="en-US" sz="2000" dirty="0">
                <a:latin typeface="Calibiri"/>
              </a:rPr>
              <a:t>for this problem.</a:t>
            </a:r>
          </a:p>
          <a:p>
            <a:pPr lvl="1"/>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4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sz="2000"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dirty="0">
              <a:latin typeface="Calibri" panose="020F0502020204030204" pitchFamily="34" charset="0"/>
              <a:cs typeface="Calibri" panose="020F0502020204030204" pitchFamily="34" charset="0"/>
            </a:endParaRPr>
          </a:p>
          <a:p>
            <a:pPr marL="342900" indent="-342900">
              <a:buFont typeface="Arial" panose="020B0604020202020204" pitchFamily="34" charset="0"/>
              <a:buChar char="•"/>
            </a:pPr>
            <a:endParaRPr lang="en-US" dirty="0">
              <a:latin typeface="Calibri" panose="020F0502020204030204" pitchFamily="34" charset="0"/>
              <a:cs typeface="Calibri" panose="020F0502020204030204" pitchFamily="34" charset="0"/>
            </a:endParaRPr>
          </a:p>
        </p:txBody>
      </p:sp>
      <p:sp>
        <p:nvSpPr>
          <p:cNvPr id="2" name="TextBox 1">
            <a:extLst>
              <a:ext uri="{FF2B5EF4-FFF2-40B4-BE49-F238E27FC236}">
                <a16:creationId xmlns:a16="http://schemas.microsoft.com/office/drawing/2014/main" id="{B55C0830-237B-4EBA-8453-B85824A41906}"/>
              </a:ext>
            </a:extLst>
          </p:cNvPr>
          <p:cNvSpPr txBox="1"/>
          <p:nvPr/>
        </p:nvSpPr>
        <p:spPr>
          <a:xfrm>
            <a:off x="-13653" y="6534150"/>
            <a:ext cx="8278629" cy="353943"/>
          </a:xfrm>
          <a:prstGeom prst="rect">
            <a:avLst/>
          </a:prstGeom>
          <a:noFill/>
        </p:spPr>
        <p:txBody>
          <a:bodyPr wrap="square" rtlCol="0">
            <a:spAutoFit/>
          </a:bodyPr>
          <a:lstStyle/>
          <a:p>
            <a:r>
              <a:rPr lang="en-US" sz="1700" dirty="0">
                <a:solidFill>
                  <a:schemeClr val="bg1"/>
                </a:solidFill>
                <a:latin typeface="Calibri" panose="020F0502020204030204" pitchFamily="34" charset="0"/>
                <a:cs typeface="Calibri" panose="020F0502020204030204" pitchFamily="34" charset="0"/>
              </a:rPr>
              <a:t>* On SNL ascicgpu15, 16, 17 machines (Intel Skylake CPU processor).</a:t>
            </a:r>
          </a:p>
        </p:txBody>
      </p:sp>
      <p:pic>
        <p:nvPicPr>
          <p:cNvPr id="4" name="Picture 3" descr="A screenshot of a cell phone&#10;&#10;Description automatically generated">
            <a:extLst>
              <a:ext uri="{FF2B5EF4-FFF2-40B4-BE49-F238E27FC236}">
                <a16:creationId xmlns:a16="http://schemas.microsoft.com/office/drawing/2014/main" id="{7015D04C-F7BE-4290-97D3-3ED3303B0584}"/>
              </a:ext>
            </a:extLst>
          </p:cNvPr>
          <p:cNvPicPr>
            <a:picLocks noChangeAspect="1"/>
          </p:cNvPicPr>
          <p:nvPr/>
        </p:nvPicPr>
        <p:blipFill>
          <a:blip r:embed="rId3"/>
          <a:stretch>
            <a:fillRect/>
          </a:stretch>
        </p:blipFill>
        <p:spPr>
          <a:xfrm>
            <a:off x="1489927" y="834625"/>
            <a:ext cx="5625247" cy="4218936"/>
          </a:xfrm>
          <a:prstGeom prst="rect">
            <a:avLst/>
          </a:prstGeom>
        </p:spPr>
      </p:pic>
      <p:pic>
        <p:nvPicPr>
          <p:cNvPr id="8" name="Picture 7">
            <a:extLst>
              <a:ext uri="{FF2B5EF4-FFF2-40B4-BE49-F238E27FC236}">
                <a16:creationId xmlns:a16="http://schemas.microsoft.com/office/drawing/2014/main" id="{68663A74-69F4-4F84-99DC-27655DE99D9B}"/>
              </a:ext>
            </a:extLst>
          </p:cNvPr>
          <p:cNvPicPr>
            <a:picLocks noChangeAspect="1"/>
          </p:cNvPicPr>
          <p:nvPr/>
        </p:nvPicPr>
        <p:blipFill>
          <a:blip r:embed="rId4"/>
          <a:stretch>
            <a:fillRect/>
          </a:stretch>
        </p:blipFill>
        <p:spPr>
          <a:xfrm>
            <a:off x="7115174" y="2100804"/>
            <a:ext cx="1711248" cy="1001397"/>
          </a:xfrm>
          <a:prstGeom prst="rect">
            <a:avLst/>
          </a:prstGeom>
        </p:spPr>
      </p:pic>
      <p:sp>
        <p:nvSpPr>
          <p:cNvPr id="3" name="Slide Number Placeholder 2">
            <a:extLst>
              <a:ext uri="{FF2B5EF4-FFF2-40B4-BE49-F238E27FC236}">
                <a16:creationId xmlns:a16="http://schemas.microsoft.com/office/drawing/2014/main" id="{49137918-2102-4D90-A982-4535C2FBA8F6}"/>
              </a:ext>
            </a:extLst>
          </p:cNvPr>
          <p:cNvSpPr>
            <a:spLocks noGrp="1"/>
          </p:cNvSpPr>
          <p:nvPr>
            <p:ph type="sldNum" sz="quarter" idx="12"/>
          </p:nvPr>
        </p:nvSpPr>
        <p:spPr/>
        <p:txBody>
          <a:bodyPr/>
          <a:lstStyle/>
          <a:p>
            <a:fld id="{A5E55A7B-7854-E145-92D9-B491DF4BAE2D}" type="slidenum">
              <a:rPr lang="en-US" smtClean="0"/>
              <a:pPr/>
              <a:t>101</a:t>
            </a:fld>
            <a:endParaRPr lang="en-US" dirty="0"/>
          </a:p>
        </p:txBody>
      </p:sp>
    </p:spTree>
    <p:extLst>
      <p:ext uri="{BB962C8B-B14F-4D97-AF65-F5344CB8AC3E}">
        <p14:creationId xmlns:p14="http://schemas.microsoft.com/office/powerpoint/2010/main" val="4020585890"/>
      </p:ext>
    </p:extLst>
  </p:cSld>
  <p:clrMapOvr>
    <a:masterClrMapping/>
  </p:clrMapOvr>
</p:sld>
</file>

<file path=ppt/theme/theme1.xml><?xml version="1.0" encoding="utf-8"?>
<a:theme xmlns:a="http://schemas.openxmlformats.org/drawingml/2006/main" name="Sandia_CorpPresentation_Template1">
  <a:themeElements>
    <a:clrScheme name="Sandia Brand">
      <a:dk1>
        <a:sysClr val="windowText" lastClr="000000"/>
      </a:dk1>
      <a:lt1>
        <a:sysClr val="window" lastClr="FFFFFF"/>
      </a:lt1>
      <a:dk2>
        <a:srgbClr val="303030"/>
      </a:dk2>
      <a:lt2>
        <a:srgbClr val="DEDEE0"/>
      </a:lt2>
      <a:accent1>
        <a:srgbClr val="AD0101"/>
      </a:accent1>
      <a:accent2>
        <a:srgbClr val="726056"/>
      </a:accent2>
      <a:accent3>
        <a:srgbClr val="AC956E"/>
      </a:accent3>
      <a:accent4>
        <a:srgbClr val="808DA9"/>
      </a:accent4>
      <a:accent5>
        <a:srgbClr val="103160"/>
      </a:accent5>
      <a:accent6>
        <a:srgbClr val="730E00"/>
      </a:accent6>
      <a:hlink>
        <a:srgbClr val="37A6D2"/>
      </a:hlink>
      <a:folHlink>
        <a:srgbClr val="B71A22"/>
      </a:folHlink>
    </a:clrScheme>
    <a:fontScheme name="Default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extraClrScheme>
      <a:clrScheme name="Default Design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Default Design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Default Design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Default Design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Default Design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Default Design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Default Design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Default Design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Default Design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Default Design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Default Design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Default Design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Sandia_CorpPresentation_Template1.thmx</Template>
  <TotalTime>10714</TotalTime>
  <Words>8469</Words>
  <Application>Microsoft Office PowerPoint</Application>
  <PresentationFormat>On-screen Show (4:3)</PresentationFormat>
  <Paragraphs>1294</Paragraphs>
  <Slides>101</Slides>
  <Notes>97</Notes>
  <HiddenSlides>0</HiddenSlides>
  <MMClips>10</MMClips>
  <ScaleCrop>false</ScaleCrop>
  <HeadingPairs>
    <vt:vector size="8" baseType="variant">
      <vt:variant>
        <vt:lpstr>Fonts Used</vt:lpstr>
      </vt:variant>
      <vt:variant>
        <vt:i4>9</vt:i4>
      </vt:variant>
      <vt:variant>
        <vt:lpstr>Theme</vt:lpstr>
      </vt:variant>
      <vt:variant>
        <vt:i4>1</vt:i4>
      </vt:variant>
      <vt:variant>
        <vt:lpstr>Embedded OLE Servers</vt:lpstr>
      </vt:variant>
      <vt:variant>
        <vt:i4>0</vt:i4>
      </vt:variant>
      <vt:variant>
        <vt:lpstr>Slide Titles</vt:lpstr>
      </vt:variant>
      <vt:variant>
        <vt:i4>101</vt:i4>
      </vt:variant>
    </vt:vector>
  </HeadingPairs>
  <TitlesOfParts>
    <vt:vector size="111" baseType="lpstr">
      <vt:lpstr>Arial</vt:lpstr>
      <vt:lpstr>Calibiri</vt:lpstr>
      <vt:lpstr>Calibri</vt:lpstr>
      <vt:lpstr>Cambria Math</vt:lpstr>
      <vt:lpstr>CMMI8</vt:lpstr>
      <vt:lpstr>Courier New</vt:lpstr>
      <vt:lpstr>NimbusRomNo9L-Regu</vt:lpstr>
      <vt:lpstr>Symbol</vt:lpstr>
      <vt:lpstr>Wingdings</vt:lpstr>
      <vt:lpstr>Sandia_CorpPresentation_Template1</vt:lpstr>
      <vt:lpstr>Concurrent multiscale coupling in solid mechanics using the Schwarz alternating method</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Cuboid Problem: Schwarz Error </vt:lpstr>
      <vt:lpstr>PowerPoint Presentation</vt:lpstr>
      <vt:lpstr>PowerPoint Presentation</vt:lpstr>
      <vt:lpstr>PowerPoint Presentation</vt:lpstr>
      <vt:lpstr>PowerPoint Presentation</vt:lpstr>
      <vt:lpstr>PowerPoint Presentation</vt:lpstr>
      <vt:lpstr>PowerPoint Presentation</vt:lpstr>
      <vt:lpstr>Quasistatic Example #3: Laser Weld</vt:lpstr>
      <vt:lpstr>Laser Weld: Strong Scalability of Parallel Schwarz with DTK</vt:lpstr>
      <vt:lpstr>Quasistatic Example #4: Tensile Bar</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Appendix. Foulk’s Singular Bar</vt:lpstr>
      <vt:lpstr>Appendix. Singular Bar and Schwarz Variants</vt:lpstr>
      <vt:lpstr>Appendix. Multiscale Modeling of Localization</vt:lpstr>
      <vt:lpstr>Appendix.  Parallelization via DTK: Weak Scaling on Cubes Problem</vt:lpstr>
      <vt:lpstr>Appendix.  Parallelization via DTK: Strong Scaling on Cubes Problem</vt:lpstr>
      <vt:lpstr>PowerPoint Presentation</vt:lpstr>
      <vt:lpstr>PowerPoint Presentation</vt:lpstr>
      <vt:lpstr>PowerPoint Presentation</vt:lpstr>
      <vt:lpstr>PowerPoint Presentation</vt:lpstr>
      <vt:lpstr>Appendix.  Tensile Bar</vt:lpstr>
      <vt:lpstr>Appendix.  Tensile Bar: Meso-Macroscale Coupling</vt:lpstr>
      <vt:lpstr>Appendix.  Tensile Bar: Results</vt:lpstr>
      <vt:lpstr>PowerPoint Presentation</vt:lpstr>
      <vt:lpstr>PowerPoint Presentation</vt:lpstr>
      <vt:lpstr>PowerPoint Presentation</vt:lpstr>
      <vt:lpstr>Appendix.  Sierra/SM: Dynamic Schwarz Coupling</vt:lpstr>
      <vt:lpstr>Appendix.  Sierra/SM: Dynamic Schwarz Coupling</vt:lpstr>
      <vt:lpstr>Appendix.  Sierra/SM: Dynamic Schwarz Coupling</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Sandia National Labs</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Vittitow, Michael P</dc:creator>
  <cp:lastModifiedBy>Tezaur, Irina</cp:lastModifiedBy>
  <cp:revision>713</cp:revision>
  <cp:lastPrinted>2015-07-21T17:54:29Z</cp:lastPrinted>
  <dcterms:created xsi:type="dcterms:W3CDTF">2011-10-03T16:15:05Z</dcterms:created>
  <dcterms:modified xsi:type="dcterms:W3CDTF">2020-10-17T20:57:57Z</dcterms:modified>
</cp:coreProperties>
</file>